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73" r:id="rId9"/>
    <p:sldId id="274" r:id="rId10"/>
    <p:sldId id="276" r:id="rId11"/>
    <p:sldId id="277" r:id="rId12"/>
    <p:sldId id="278" r:id="rId13"/>
    <p:sldId id="279" r:id="rId14"/>
    <p:sldId id="275" r:id="rId15"/>
    <p:sldId id="280" r:id="rId16"/>
    <p:sldId id="269" r:id="rId17"/>
    <p:sldId id="266" r:id="rId18"/>
    <p:sldId id="267" r:id="rId19"/>
    <p:sldId id="268" r:id="rId20"/>
    <p:sldId id="260" r:id="rId21"/>
    <p:sldId id="261" r:id="rId22"/>
    <p:sldId id="270" r:id="rId23"/>
    <p:sldId id="262" r:id="rId24"/>
    <p:sldId id="271" r:id="rId25"/>
    <p:sldId id="2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B68D-8C93-4CFF-8A2C-A77A8E239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D6BDF-80EA-40B2-BE5B-03A89EC7D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563E8-D963-4AB9-8A42-BA4B3873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495A-10B1-4D65-9E45-A9EC8BD6A42E}" type="datetimeFigureOut">
              <a:rPr lang="en-HK" smtClean="0"/>
              <a:t>10/5/2019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74F4-CF43-4D0E-AB47-44630688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4A54D-67D6-4C6A-96C2-9B434E5D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7D63-4119-4438-BF7C-7E26EC6B59A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3487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14D6-7144-428B-B2B7-CE6990E8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96304-9534-405A-8DD3-803B22F58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B6871-9C48-447B-9C10-FE708073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495A-10B1-4D65-9E45-A9EC8BD6A42E}" type="datetimeFigureOut">
              <a:rPr lang="en-HK" smtClean="0"/>
              <a:t>10/5/2019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D4BC2-4A70-483A-B088-CE2C0F92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1747F-60CE-4893-8872-E5948085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7D63-4119-4438-BF7C-7E26EC6B59A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2042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14D35-B9CA-40A5-8E9F-41E98DB97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ED52E-DBB6-4D68-9CCD-655F4BC20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0B1FE-FDC6-4FE4-ADC2-B3053B8B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495A-10B1-4D65-9E45-A9EC8BD6A42E}" type="datetimeFigureOut">
              <a:rPr lang="en-HK" smtClean="0"/>
              <a:t>10/5/2019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4C1C4-9CC4-4E2A-919E-DBFD0DD6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1C15B-4ED8-4968-A35E-9EC4B1D6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7D63-4119-4438-BF7C-7E26EC6B59A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7952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8CF1-EF54-43AA-A271-F928B5B8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9C23-60D7-4E1D-862B-695165F81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A463-908A-4ECF-9B46-C87A8E67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495A-10B1-4D65-9E45-A9EC8BD6A42E}" type="datetimeFigureOut">
              <a:rPr lang="en-HK" smtClean="0"/>
              <a:t>10/5/2019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63C8C-0A31-42BD-8487-986F4154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81247-B75E-47E3-A488-A9F8CE33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7D63-4119-4438-BF7C-7E26EC6B59A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9731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6F40-F63E-40F5-B6B6-4C0F83B1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CFCAC-6B8C-4186-92D4-99D708C3A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DF3C2-5604-4191-B4AA-3C747AAE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495A-10B1-4D65-9E45-A9EC8BD6A42E}" type="datetimeFigureOut">
              <a:rPr lang="en-HK" smtClean="0"/>
              <a:t>10/5/2019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A3952-4F1B-404D-B5EF-60643367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59743-8F3A-42E4-A482-2DDE14E3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7D63-4119-4438-BF7C-7E26EC6B59A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2870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4D48-78E7-4A5B-AAAE-BBADA0E3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8FB3B-D0C0-47C4-AB81-6A46D5CF2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E816F-EA55-4FE8-910F-0ACE0ED7E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0D7BF-CD32-4292-B8D1-D8F0508E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495A-10B1-4D65-9E45-A9EC8BD6A42E}" type="datetimeFigureOut">
              <a:rPr lang="en-HK" smtClean="0"/>
              <a:t>10/5/2019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BAE36-F203-4F7B-8D43-C945B221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25EB9-0CE0-4186-8883-E1739728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7D63-4119-4438-BF7C-7E26EC6B59A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1826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1E2C-956C-4B8E-86B9-277D9F4F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D3B88-76C6-4A41-A527-FD3C41655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08D03-D738-4343-B621-9FD277B18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5E23B-4B11-4BB9-AD45-8D40486E9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DC864-B4EE-4664-AC64-ABE6FC36F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0FA661-A24F-4DFC-A26B-A8E299CA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495A-10B1-4D65-9E45-A9EC8BD6A42E}" type="datetimeFigureOut">
              <a:rPr lang="en-HK" smtClean="0"/>
              <a:t>10/5/2019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74511-2700-41A9-9B49-F9D501DE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38D456-9EB9-4CFD-A4D7-7292D9C7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7D63-4119-4438-BF7C-7E26EC6B59A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366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2F91-4F63-4E8B-9A5D-51C1F64F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6374F-9B0B-40D7-85BC-20381CBE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495A-10B1-4D65-9E45-A9EC8BD6A42E}" type="datetimeFigureOut">
              <a:rPr lang="en-HK" smtClean="0"/>
              <a:t>10/5/2019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846BD-BC5B-435A-B4C5-661301DB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A6575-5190-490C-9FE4-A4C7E591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7D63-4119-4438-BF7C-7E26EC6B59A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7683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89952-F94C-4F49-BE1D-5C31D7C4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495A-10B1-4D65-9E45-A9EC8BD6A42E}" type="datetimeFigureOut">
              <a:rPr lang="en-HK" smtClean="0"/>
              <a:t>10/5/2019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240E9F-9804-4C65-94D3-2DE120AC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AA036-EEDC-4D1D-9E4B-6F487BDA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7D63-4119-4438-BF7C-7E26EC6B59A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7618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7D04-55AC-4DCE-96F2-05F7D0CC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7110D-D23B-4C00-A0CF-F5DDBF60B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D2433-3B81-45D9-A784-9A2199C7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C68EA-256A-4B98-913C-15F40FC2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495A-10B1-4D65-9E45-A9EC8BD6A42E}" type="datetimeFigureOut">
              <a:rPr lang="en-HK" smtClean="0"/>
              <a:t>10/5/2019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7A60F-AC3F-445F-9360-ED1B2241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E7389-014E-4333-B25E-281F107D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7D63-4119-4438-BF7C-7E26EC6B59A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5643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76C6-6AA9-4464-A104-34B3F0EE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9E651-6D20-4D82-A44C-9F02BE996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64688-62A7-4689-AC4C-3F039FFCD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C1CC8-3BD4-4B19-998E-76A624F8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495A-10B1-4D65-9E45-A9EC8BD6A42E}" type="datetimeFigureOut">
              <a:rPr lang="en-HK" smtClean="0"/>
              <a:t>10/5/2019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094FE-1B48-47C0-AA06-FB59E2320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28544-D358-41AE-B71C-7E4B1A42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7D63-4119-4438-BF7C-7E26EC6B59A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499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2EBFA-CCE0-4A79-88A9-B3D0EB84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4D46B-FCB5-41BB-9B3E-47372303D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F7EE3-EAB8-43C0-BDA8-BBABB0050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5495A-10B1-4D65-9E45-A9EC8BD6A42E}" type="datetimeFigureOut">
              <a:rPr lang="en-HK" smtClean="0"/>
              <a:t>10/5/2019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E90C-529D-4B6C-ACE3-062D20C36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199C2-AE1C-49A9-84F7-7B35963F0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D7D63-4119-4438-BF7C-7E26EC6B59A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0686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C3FA31-BC14-43EF-A04C-3CA23FD7D2EF}"/>
              </a:ext>
            </a:extLst>
          </p:cNvPr>
          <p:cNvSpPr/>
          <p:nvPr/>
        </p:nvSpPr>
        <p:spPr>
          <a:xfrm>
            <a:off x="323850" y="276225"/>
            <a:ext cx="11372850" cy="4467225"/>
          </a:xfrm>
          <a:prstGeom prst="roundRect">
            <a:avLst>
              <a:gd name="adj" fmla="val 5153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CEFD31-C930-430B-84CC-088CB697529D}"/>
              </a:ext>
            </a:extLst>
          </p:cNvPr>
          <p:cNvSpPr/>
          <p:nvPr/>
        </p:nvSpPr>
        <p:spPr>
          <a:xfrm rot="2929318">
            <a:off x="8844149" y="3460657"/>
            <a:ext cx="1876425" cy="18764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1028" name="Picture 4" descr="ãhong kong telecommunicationãçåçæå°çµæ">
            <a:extLst>
              <a:ext uri="{FF2B5EF4-FFF2-40B4-BE49-F238E27FC236}">
                <a16:creationId xmlns:a16="http://schemas.microsoft.com/office/drawing/2014/main" id="{383DBB63-D629-4245-9549-15F572083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19" b="27072"/>
          <a:stretch/>
        </p:blipFill>
        <p:spPr bwMode="auto">
          <a:xfrm>
            <a:off x="8921936" y="3939287"/>
            <a:ext cx="787400" cy="9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hong kong telecommunicationãçåçæå°çµæ">
            <a:extLst>
              <a:ext uri="{FF2B5EF4-FFF2-40B4-BE49-F238E27FC236}">
                <a16:creationId xmlns:a16="http://schemas.microsoft.com/office/drawing/2014/main" id="{B607BD3F-F929-490D-AF6F-F59DB9FEA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61"/>
          <a:stretch/>
        </p:blipFill>
        <p:spPr bwMode="auto">
          <a:xfrm>
            <a:off x="9002898" y="4858450"/>
            <a:ext cx="1558925" cy="17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634CDF-2811-4474-9B7A-9DA7AFA5EE83}"/>
              </a:ext>
            </a:extLst>
          </p:cNvPr>
          <p:cNvSpPr txBox="1"/>
          <p:nvPr/>
        </p:nvSpPr>
        <p:spPr>
          <a:xfrm>
            <a:off x="323850" y="4158675"/>
            <a:ext cx="9467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Telecommunication Customer Churn Prediction </a:t>
            </a:r>
            <a:endParaRPr lang="en-HK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8B1CD-C125-4F2A-A701-FA1B7C5E0B54}"/>
              </a:ext>
            </a:extLst>
          </p:cNvPr>
          <p:cNvSpPr txBox="1"/>
          <p:nvPr/>
        </p:nvSpPr>
        <p:spPr>
          <a:xfrm>
            <a:off x="343273" y="4743450"/>
            <a:ext cx="7750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BU.330.780.52.SP19 Data Science and Business Intelligence – Final Group Project</a:t>
            </a:r>
          </a:p>
          <a:p>
            <a:r>
              <a:rPr lang="en-US" dirty="0"/>
              <a:t>Group 6: Lok Tin Kevin Chan, </a:t>
            </a:r>
            <a:r>
              <a:rPr lang="en-US" dirty="0" err="1"/>
              <a:t>Hanchi</a:t>
            </a:r>
            <a:r>
              <a:rPr lang="en-US" dirty="0"/>
              <a:t> Gu, Xinyi Li, </a:t>
            </a:r>
            <a:r>
              <a:rPr lang="en-US" dirty="0" err="1"/>
              <a:t>Sihan</a:t>
            </a:r>
            <a:r>
              <a:rPr lang="en-US" dirty="0"/>
              <a:t> </a:t>
            </a:r>
            <a:r>
              <a:rPr lang="en-US" dirty="0" err="1"/>
              <a:t>Niu</a:t>
            </a:r>
            <a:r>
              <a:rPr lang="en-US" dirty="0"/>
              <a:t>, </a:t>
            </a:r>
            <a:r>
              <a:rPr lang="en-US" dirty="0" err="1"/>
              <a:t>Yuzi</a:t>
            </a:r>
            <a:r>
              <a:rPr lang="en-US" dirty="0"/>
              <a:t> Wang, Lulu Xing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28363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0F3B-C3FA-48AA-9AD9-DFB9076A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08" y="267105"/>
            <a:ext cx="10515600" cy="61663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Understanding &amp; Visualization</a:t>
            </a:r>
            <a:endParaRPr lang="en-HK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D8F4E-6CAE-4B14-97BD-2CD63040703B}"/>
              </a:ext>
            </a:extLst>
          </p:cNvPr>
          <p:cNvGrpSpPr/>
          <p:nvPr/>
        </p:nvGrpSpPr>
        <p:grpSpPr>
          <a:xfrm>
            <a:off x="10804385" y="5482900"/>
            <a:ext cx="1098830" cy="1098830"/>
            <a:chOff x="8684326" y="3812805"/>
            <a:chExt cx="1098830" cy="10988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7977BB7-8D30-4A6C-84DD-9459B9761121}"/>
                </a:ext>
              </a:extLst>
            </p:cNvPr>
            <p:cNvSpPr/>
            <p:nvPr/>
          </p:nvSpPr>
          <p:spPr>
            <a:xfrm rot="2929318">
              <a:off x="8684326" y="3812805"/>
              <a:ext cx="1098830" cy="10988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5" name="Picture 4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0D63915-0B14-481E-A06F-70D95DA393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19" b="27072"/>
            <a:stretch/>
          </p:blipFill>
          <p:spPr bwMode="auto">
            <a:xfrm>
              <a:off x="8772641" y="4074225"/>
              <a:ext cx="461100" cy="53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15D7422-0C07-48A0-87D0-F25EE8E0E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861"/>
            <a:stretch/>
          </p:blipFill>
          <p:spPr bwMode="auto">
            <a:xfrm>
              <a:off x="8793349" y="4612485"/>
              <a:ext cx="912906" cy="10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B7BE99-13DF-4855-B229-70655855BE0A}"/>
              </a:ext>
            </a:extLst>
          </p:cNvPr>
          <p:cNvSpPr/>
          <p:nvPr/>
        </p:nvSpPr>
        <p:spPr>
          <a:xfrm>
            <a:off x="166027" y="217715"/>
            <a:ext cx="199659" cy="6538686"/>
          </a:xfrm>
          <a:prstGeom prst="roundRect">
            <a:avLst>
              <a:gd name="adj" fmla="val 2574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54538E-A7E5-427E-882E-2CDB1890AC20}"/>
              </a:ext>
            </a:extLst>
          </p:cNvPr>
          <p:cNvSpPr/>
          <p:nvPr/>
        </p:nvSpPr>
        <p:spPr>
          <a:xfrm>
            <a:off x="577743" y="1013307"/>
            <a:ext cx="112485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+mj-lt"/>
              </a:rPr>
              <a:t>Customer with dependents or partners tend to have lower churn rate</a:t>
            </a:r>
            <a:endParaRPr lang="en-US" sz="2800" b="0" dirty="0">
              <a:effectLst/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EFA79-9274-4F0B-93D1-322C3A93A1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1" r="51280"/>
          <a:stretch/>
        </p:blipFill>
        <p:spPr>
          <a:xfrm>
            <a:off x="2083786" y="1666099"/>
            <a:ext cx="3744687" cy="4857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2ED705-F6F0-4306-A1B1-BF4C530490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74"/>
          <a:stretch/>
        </p:blipFill>
        <p:spPr>
          <a:xfrm>
            <a:off x="6596715" y="1733145"/>
            <a:ext cx="3946653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93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0F3B-C3FA-48AA-9AD9-DFB9076A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08" y="267105"/>
            <a:ext cx="10515600" cy="61663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Understanding &amp; Visualization</a:t>
            </a:r>
            <a:endParaRPr lang="en-HK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D8F4E-6CAE-4B14-97BD-2CD63040703B}"/>
              </a:ext>
            </a:extLst>
          </p:cNvPr>
          <p:cNvGrpSpPr/>
          <p:nvPr/>
        </p:nvGrpSpPr>
        <p:grpSpPr>
          <a:xfrm>
            <a:off x="10804385" y="5482900"/>
            <a:ext cx="1098830" cy="1098830"/>
            <a:chOff x="8684326" y="3812805"/>
            <a:chExt cx="1098830" cy="10988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7977BB7-8D30-4A6C-84DD-9459B9761121}"/>
                </a:ext>
              </a:extLst>
            </p:cNvPr>
            <p:cNvSpPr/>
            <p:nvPr/>
          </p:nvSpPr>
          <p:spPr>
            <a:xfrm rot="2929318">
              <a:off x="8684326" y="3812805"/>
              <a:ext cx="1098830" cy="10988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5" name="Picture 4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0D63915-0B14-481E-A06F-70D95DA393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19" b="27072"/>
            <a:stretch/>
          </p:blipFill>
          <p:spPr bwMode="auto">
            <a:xfrm>
              <a:off x="8772641" y="4074225"/>
              <a:ext cx="461100" cy="53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15D7422-0C07-48A0-87D0-F25EE8E0E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861"/>
            <a:stretch/>
          </p:blipFill>
          <p:spPr bwMode="auto">
            <a:xfrm>
              <a:off x="8793349" y="4612485"/>
              <a:ext cx="912906" cy="10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B7BE99-13DF-4855-B229-70655855BE0A}"/>
              </a:ext>
            </a:extLst>
          </p:cNvPr>
          <p:cNvSpPr/>
          <p:nvPr/>
        </p:nvSpPr>
        <p:spPr>
          <a:xfrm>
            <a:off x="166027" y="217715"/>
            <a:ext cx="199659" cy="6538686"/>
          </a:xfrm>
          <a:prstGeom prst="roundRect">
            <a:avLst>
              <a:gd name="adj" fmla="val 2574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54538E-A7E5-427E-882E-2CDB1890AC20}"/>
              </a:ext>
            </a:extLst>
          </p:cNvPr>
          <p:cNvSpPr/>
          <p:nvPr/>
        </p:nvSpPr>
        <p:spPr>
          <a:xfrm>
            <a:off x="577743" y="1013307"/>
            <a:ext cx="112485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+mj-lt"/>
              </a:rPr>
              <a:t>Customer with no online security, online backup or tech support have higher churn rate</a:t>
            </a:r>
            <a:endParaRPr lang="en-US" sz="2800" b="0" dirty="0">
              <a:effectLst/>
              <a:latin typeface="+mj-lt"/>
            </a:endParaRPr>
          </a:p>
          <a:p>
            <a:endParaRPr lang="en-HK" sz="28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1B3198-B7B7-4AE1-896A-E908D33DAE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4" r="49031" b="49814"/>
          <a:stretch/>
        </p:blipFill>
        <p:spPr>
          <a:xfrm>
            <a:off x="1237419" y="2240973"/>
            <a:ext cx="4836887" cy="20155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49F4B8-097D-4F1A-9C1D-DC7F988339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775" t="-1451" r="-1140" b="51265"/>
          <a:stretch/>
        </p:blipFill>
        <p:spPr>
          <a:xfrm>
            <a:off x="6286363" y="2240973"/>
            <a:ext cx="4836887" cy="20155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E4B216-F202-4DC8-94F2-AE0E12298C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1" t="49849" r="49514" b="-35"/>
          <a:stretch/>
        </p:blipFill>
        <p:spPr>
          <a:xfrm>
            <a:off x="3677556" y="4459699"/>
            <a:ext cx="4836887" cy="20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25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0F3B-C3FA-48AA-9AD9-DFB9076A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08" y="267105"/>
            <a:ext cx="10515600" cy="61663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Understanding &amp; Visualization</a:t>
            </a:r>
            <a:endParaRPr lang="en-HK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D8F4E-6CAE-4B14-97BD-2CD63040703B}"/>
              </a:ext>
            </a:extLst>
          </p:cNvPr>
          <p:cNvGrpSpPr/>
          <p:nvPr/>
        </p:nvGrpSpPr>
        <p:grpSpPr>
          <a:xfrm>
            <a:off x="10804385" y="5482900"/>
            <a:ext cx="1098830" cy="1098830"/>
            <a:chOff x="8684326" y="3812805"/>
            <a:chExt cx="1098830" cy="10988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7977BB7-8D30-4A6C-84DD-9459B9761121}"/>
                </a:ext>
              </a:extLst>
            </p:cNvPr>
            <p:cNvSpPr/>
            <p:nvPr/>
          </p:nvSpPr>
          <p:spPr>
            <a:xfrm rot="2929318">
              <a:off x="8684326" y="3812805"/>
              <a:ext cx="1098830" cy="10988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5" name="Picture 4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0D63915-0B14-481E-A06F-70D95DA393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19" b="27072"/>
            <a:stretch/>
          </p:blipFill>
          <p:spPr bwMode="auto">
            <a:xfrm>
              <a:off x="8772641" y="4074225"/>
              <a:ext cx="461100" cy="53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15D7422-0C07-48A0-87D0-F25EE8E0E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861"/>
            <a:stretch/>
          </p:blipFill>
          <p:spPr bwMode="auto">
            <a:xfrm>
              <a:off x="8793349" y="4612485"/>
              <a:ext cx="912906" cy="10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B7BE99-13DF-4855-B229-70655855BE0A}"/>
              </a:ext>
            </a:extLst>
          </p:cNvPr>
          <p:cNvSpPr/>
          <p:nvPr/>
        </p:nvSpPr>
        <p:spPr>
          <a:xfrm>
            <a:off x="166027" y="217715"/>
            <a:ext cx="199659" cy="6538686"/>
          </a:xfrm>
          <a:prstGeom prst="roundRect">
            <a:avLst>
              <a:gd name="adj" fmla="val 2574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54538E-A7E5-427E-882E-2CDB1890AC20}"/>
              </a:ext>
            </a:extLst>
          </p:cNvPr>
          <p:cNvSpPr/>
          <p:nvPr/>
        </p:nvSpPr>
        <p:spPr>
          <a:xfrm>
            <a:off x="577743" y="1013307"/>
            <a:ext cx="112485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+mj-lt"/>
              </a:rPr>
              <a:t>Customer with monthly subscription are more likely to churn compared to longer contracts</a:t>
            </a:r>
            <a:endParaRPr lang="en-US" sz="2800" b="0" dirty="0">
              <a:effectLst/>
              <a:latin typeface="+mj-lt"/>
            </a:endParaRPr>
          </a:p>
          <a:p>
            <a:endParaRPr lang="en-HK" sz="28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560B9C-3CE6-4D8A-9176-EC323AF1AD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0"/>
          <a:stretch/>
        </p:blipFill>
        <p:spPr>
          <a:xfrm>
            <a:off x="2685143" y="1928444"/>
            <a:ext cx="7590645" cy="466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3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CE8E10-0817-4F1E-8E3B-5D693D50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585" y="2224024"/>
            <a:ext cx="9267823" cy="40585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ED0F3B-C3FA-48AA-9AD9-DFB9076A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08" y="267105"/>
            <a:ext cx="10515600" cy="61663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Understanding &amp; Visualization</a:t>
            </a:r>
            <a:endParaRPr lang="en-HK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D8F4E-6CAE-4B14-97BD-2CD63040703B}"/>
              </a:ext>
            </a:extLst>
          </p:cNvPr>
          <p:cNvGrpSpPr/>
          <p:nvPr/>
        </p:nvGrpSpPr>
        <p:grpSpPr>
          <a:xfrm>
            <a:off x="10804385" y="5482900"/>
            <a:ext cx="1098830" cy="1098830"/>
            <a:chOff x="8684326" y="3812805"/>
            <a:chExt cx="1098830" cy="10988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7977BB7-8D30-4A6C-84DD-9459B9761121}"/>
                </a:ext>
              </a:extLst>
            </p:cNvPr>
            <p:cNvSpPr/>
            <p:nvPr/>
          </p:nvSpPr>
          <p:spPr>
            <a:xfrm rot="2929318">
              <a:off x="8684326" y="3812805"/>
              <a:ext cx="1098830" cy="10988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5" name="Picture 4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0D63915-0B14-481E-A06F-70D95DA393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19" b="27072"/>
            <a:stretch/>
          </p:blipFill>
          <p:spPr bwMode="auto">
            <a:xfrm>
              <a:off x="8772641" y="4074225"/>
              <a:ext cx="461100" cy="53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15D7422-0C07-48A0-87D0-F25EE8E0E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861"/>
            <a:stretch/>
          </p:blipFill>
          <p:spPr bwMode="auto">
            <a:xfrm>
              <a:off x="8793349" y="4612485"/>
              <a:ext cx="912906" cy="10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B7BE99-13DF-4855-B229-70655855BE0A}"/>
              </a:ext>
            </a:extLst>
          </p:cNvPr>
          <p:cNvSpPr/>
          <p:nvPr/>
        </p:nvSpPr>
        <p:spPr>
          <a:xfrm>
            <a:off x="166027" y="217715"/>
            <a:ext cx="199659" cy="6538686"/>
          </a:xfrm>
          <a:prstGeom prst="roundRect">
            <a:avLst>
              <a:gd name="adj" fmla="val 2574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54538E-A7E5-427E-882E-2CDB1890AC20}"/>
              </a:ext>
            </a:extLst>
          </p:cNvPr>
          <p:cNvSpPr/>
          <p:nvPr/>
        </p:nvSpPr>
        <p:spPr>
          <a:xfrm>
            <a:off x="577743" y="1013307"/>
            <a:ext cx="112485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+mj-lt"/>
              </a:rPr>
              <a:t>Customer with electronic check payment method tend to churn more compared to other options</a:t>
            </a:r>
            <a:endParaRPr lang="en-US" sz="2800" b="0" dirty="0">
              <a:effectLst/>
              <a:latin typeface="+mj-lt"/>
            </a:endParaRPr>
          </a:p>
          <a:p>
            <a:endParaRPr lang="en-HK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5120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0F3B-C3FA-48AA-9AD9-DFB9076A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08" y="267105"/>
            <a:ext cx="10515600" cy="61663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Understanding &amp; Visualization</a:t>
            </a:r>
            <a:endParaRPr lang="en-HK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D8F4E-6CAE-4B14-97BD-2CD63040703B}"/>
              </a:ext>
            </a:extLst>
          </p:cNvPr>
          <p:cNvGrpSpPr/>
          <p:nvPr/>
        </p:nvGrpSpPr>
        <p:grpSpPr>
          <a:xfrm>
            <a:off x="10804385" y="5482900"/>
            <a:ext cx="1098830" cy="1098830"/>
            <a:chOff x="8684326" y="3812805"/>
            <a:chExt cx="1098830" cy="10988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7977BB7-8D30-4A6C-84DD-9459B9761121}"/>
                </a:ext>
              </a:extLst>
            </p:cNvPr>
            <p:cNvSpPr/>
            <p:nvPr/>
          </p:nvSpPr>
          <p:spPr>
            <a:xfrm rot="2929318">
              <a:off x="8684326" y="3812805"/>
              <a:ext cx="1098830" cy="10988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5" name="Picture 4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0D63915-0B14-481E-A06F-70D95DA393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19" b="27072"/>
            <a:stretch/>
          </p:blipFill>
          <p:spPr bwMode="auto">
            <a:xfrm>
              <a:off x="8772641" y="4074225"/>
              <a:ext cx="461100" cy="53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15D7422-0C07-48A0-87D0-F25EE8E0E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861"/>
            <a:stretch/>
          </p:blipFill>
          <p:spPr bwMode="auto">
            <a:xfrm>
              <a:off x="8793349" y="4612485"/>
              <a:ext cx="912906" cy="10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B7BE99-13DF-4855-B229-70655855BE0A}"/>
              </a:ext>
            </a:extLst>
          </p:cNvPr>
          <p:cNvSpPr/>
          <p:nvPr/>
        </p:nvSpPr>
        <p:spPr>
          <a:xfrm>
            <a:off x="166027" y="217715"/>
            <a:ext cx="199659" cy="6538686"/>
          </a:xfrm>
          <a:prstGeom prst="roundRect">
            <a:avLst>
              <a:gd name="adj" fmla="val 2574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16386" name="Picture 2" descr="https://lh6.googleusercontent.com/TNVgPI_zNrfvGkpxmQprsUEKWUYE8oO7U-KqE5qOEOqyOQvbny1Rss2JH0l3RS2nLkLEiyH0GHmYuBZac3wMK4whQkVOP4cXq-1ES9tK-PciPvQrnOVrewC7CEEAaLl8Rpnbyi9a0mE">
            <a:extLst>
              <a:ext uri="{FF2B5EF4-FFF2-40B4-BE49-F238E27FC236}">
                <a16:creationId xmlns:a16="http://schemas.microsoft.com/office/drawing/2014/main" id="{3609E641-04D5-4E72-B8EE-CDC834226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764" y="1106356"/>
            <a:ext cx="7596471" cy="433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6D8374-272E-4424-890F-5AC29FE86FF4}"/>
              </a:ext>
            </a:extLst>
          </p:cNvPr>
          <p:cNvSpPr/>
          <p:nvPr/>
        </p:nvSpPr>
        <p:spPr>
          <a:xfrm>
            <a:off x="838200" y="5257052"/>
            <a:ext cx="95819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/>
            <a:br>
              <a:rPr lang="en-US" sz="2800" b="0" dirty="0">
                <a:effectLst/>
                <a:latin typeface="+mj-lt"/>
              </a:rPr>
            </a:br>
            <a:r>
              <a:rPr lang="en-US" sz="2800" dirty="0">
                <a:solidFill>
                  <a:srgbClr val="000000"/>
                </a:solidFill>
                <a:latin typeface="+mj-lt"/>
              </a:rPr>
              <a:t>1.   Recent client is more likely to churn</a:t>
            </a:r>
            <a:endParaRPr lang="en-US" sz="2800" b="0" dirty="0">
              <a:effectLst/>
              <a:latin typeface="+mj-lt"/>
            </a:endParaRPr>
          </a:p>
          <a:p>
            <a:pPr indent="-228600"/>
            <a:r>
              <a:rPr lang="en-US" sz="2800" dirty="0">
                <a:solidFill>
                  <a:srgbClr val="000000"/>
                </a:solidFill>
                <a:latin typeface="+mj-lt"/>
              </a:rPr>
              <a:t>2.   Clients with higher monthly charges are more likely to churn</a:t>
            </a:r>
            <a:endParaRPr lang="en-US" sz="2800" b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4777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0F3B-C3FA-48AA-9AD9-DFB9076A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08" y="267105"/>
            <a:ext cx="10515600" cy="61663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– Logit Model</a:t>
            </a:r>
            <a:endParaRPr lang="en-HK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D8F4E-6CAE-4B14-97BD-2CD63040703B}"/>
              </a:ext>
            </a:extLst>
          </p:cNvPr>
          <p:cNvGrpSpPr/>
          <p:nvPr/>
        </p:nvGrpSpPr>
        <p:grpSpPr>
          <a:xfrm>
            <a:off x="10804385" y="5482900"/>
            <a:ext cx="1098830" cy="1098830"/>
            <a:chOff x="8684326" y="3812805"/>
            <a:chExt cx="1098830" cy="10988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7977BB7-8D30-4A6C-84DD-9459B9761121}"/>
                </a:ext>
              </a:extLst>
            </p:cNvPr>
            <p:cNvSpPr/>
            <p:nvPr/>
          </p:nvSpPr>
          <p:spPr>
            <a:xfrm rot="2929318">
              <a:off x="8684326" y="3812805"/>
              <a:ext cx="1098830" cy="10988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5" name="Picture 4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0D63915-0B14-481E-A06F-70D95DA393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19" b="27072"/>
            <a:stretch/>
          </p:blipFill>
          <p:spPr bwMode="auto">
            <a:xfrm>
              <a:off x="8772641" y="4074225"/>
              <a:ext cx="461100" cy="53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15D7422-0C07-48A0-87D0-F25EE8E0E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861"/>
            <a:stretch/>
          </p:blipFill>
          <p:spPr bwMode="auto">
            <a:xfrm>
              <a:off x="8793349" y="4612485"/>
              <a:ext cx="912906" cy="10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B7BE99-13DF-4855-B229-70655855BE0A}"/>
              </a:ext>
            </a:extLst>
          </p:cNvPr>
          <p:cNvSpPr/>
          <p:nvPr/>
        </p:nvSpPr>
        <p:spPr>
          <a:xfrm>
            <a:off x="166027" y="217715"/>
            <a:ext cx="199659" cy="6538686"/>
          </a:xfrm>
          <a:prstGeom prst="roundRect">
            <a:avLst>
              <a:gd name="adj" fmla="val 2574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4098" name="Picture 2" descr="https://lh4.googleusercontent.com/aVAkxfjQfYb3MUYiiz5-eAgeDNeP_8NwUdxJUPyrjqkgJiu8D1GrGY1Ynncc45Bh7fllWkEpkzYQ215fjHxlBUuRfLXa15lWZsBjKZwxkEM-BfNJjvlVKYzJPGfDt0AHKSsJkkZDJbg">
            <a:extLst>
              <a:ext uri="{FF2B5EF4-FFF2-40B4-BE49-F238E27FC236}">
                <a16:creationId xmlns:a16="http://schemas.microsoft.com/office/drawing/2014/main" id="{405BC7AA-A9D4-497C-A591-C7A71E6AD3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06"/>
          <a:stretch/>
        </p:blipFill>
        <p:spPr bwMode="auto">
          <a:xfrm>
            <a:off x="1683164" y="883735"/>
            <a:ext cx="8983008" cy="177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4.googleusercontent.com/k01mE-p1_AO86_cR_51LaJ0Z7_UBw6FFzNO9SsJ4fMPu-BjnVIEJpMBQEXTQby2MwXgbuja1qudiMUPFj7Fx-8R1Bd0dx4oAm-gLyuY_kAFESBzRm130AYpTQqKEibulxS_AG81iqsE">
            <a:extLst>
              <a:ext uri="{FF2B5EF4-FFF2-40B4-BE49-F238E27FC236}">
                <a16:creationId xmlns:a16="http://schemas.microsoft.com/office/drawing/2014/main" id="{0C5727C1-4E41-4CDA-9713-1C8C31FFF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71" y="2510855"/>
            <a:ext cx="8173865" cy="408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98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0F3B-C3FA-48AA-9AD9-DFB9076A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08" y="267105"/>
            <a:ext cx="10515600" cy="61663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– Logit Model</a:t>
            </a:r>
            <a:endParaRPr lang="en-HK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D8F4E-6CAE-4B14-97BD-2CD63040703B}"/>
              </a:ext>
            </a:extLst>
          </p:cNvPr>
          <p:cNvGrpSpPr/>
          <p:nvPr/>
        </p:nvGrpSpPr>
        <p:grpSpPr>
          <a:xfrm>
            <a:off x="10804385" y="5482900"/>
            <a:ext cx="1098830" cy="1098830"/>
            <a:chOff x="8684326" y="3812805"/>
            <a:chExt cx="1098830" cy="10988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7977BB7-8D30-4A6C-84DD-9459B9761121}"/>
                </a:ext>
              </a:extLst>
            </p:cNvPr>
            <p:cNvSpPr/>
            <p:nvPr/>
          </p:nvSpPr>
          <p:spPr>
            <a:xfrm rot="2929318">
              <a:off x="8684326" y="3812805"/>
              <a:ext cx="1098830" cy="10988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5" name="Picture 4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0D63915-0B14-481E-A06F-70D95DA393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19" b="27072"/>
            <a:stretch/>
          </p:blipFill>
          <p:spPr bwMode="auto">
            <a:xfrm>
              <a:off x="8772641" y="4074225"/>
              <a:ext cx="461100" cy="53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15D7422-0C07-48A0-87D0-F25EE8E0E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861"/>
            <a:stretch/>
          </p:blipFill>
          <p:spPr bwMode="auto">
            <a:xfrm>
              <a:off x="8793349" y="4612485"/>
              <a:ext cx="912906" cy="10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B7BE99-13DF-4855-B229-70655855BE0A}"/>
              </a:ext>
            </a:extLst>
          </p:cNvPr>
          <p:cNvSpPr/>
          <p:nvPr/>
        </p:nvSpPr>
        <p:spPr>
          <a:xfrm>
            <a:off x="166027" y="217715"/>
            <a:ext cx="199659" cy="6538686"/>
          </a:xfrm>
          <a:prstGeom prst="roundRect">
            <a:avLst>
              <a:gd name="adj" fmla="val 2574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3CB-BB9F-45B9-9AF9-0EEC49EB911E}"/>
              </a:ext>
            </a:extLst>
          </p:cNvPr>
          <p:cNvSpPr/>
          <p:nvPr/>
        </p:nvSpPr>
        <p:spPr>
          <a:xfrm>
            <a:off x="597467" y="1516122"/>
            <a:ext cx="1142850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000000"/>
                </a:solidFill>
                <a:latin typeface="+mj-lt"/>
              </a:rPr>
              <a:t>Among the nine variables we select to build the best GLM model, contract, internet service, and tenure have great impact on churn rate. </a:t>
            </a:r>
          </a:p>
          <a:p>
            <a:pPr algn="just"/>
            <a:endParaRPr lang="en-US" sz="2800" b="0" dirty="0">
              <a:effectLst/>
              <a:latin typeface="+mj-lt"/>
            </a:endParaRPr>
          </a:p>
          <a:p>
            <a:pPr marL="800100" lvl="1" indent="-342900" algn="just" fontAlgn="base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Customer with longer contract tends to be more viscid.</a:t>
            </a:r>
          </a:p>
          <a:p>
            <a:pPr marL="800100" lvl="1" indent="-342900" algn="just" fontAlgn="base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Customer with fiber optic service has higher churn rate than that with DSL service.</a:t>
            </a:r>
          </a:p>
          <a:p>
            <a:pPr marL="800100" lvl="1" indent="-342900" algn="just" fontAlgn="base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Recent clients are more likely to churn.</a:t>
            </a:r>
          </a:p>
        </p:txBody>
      </p:sp>
    </p:spTree>
    <p:extLst>
      <p:ext uri="{BB962C8B-B14F-4D97-AF65-F5344CB8AC3E}">
        <p14:creationId xmlns:p14="http://schemas.microsoft.com/office/powerpoint/2010/main" val="139544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0F3B-C3FA-48AA-9AD9-DFB9076A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08" y="267105"/>
            <a:ext cx="10515600" cy="61663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– Decision Tree Model</a:t>
            </a:r>
            <a:endParaRPr lang="en-HK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D8F4E-6CAE-4B14-97BD-2CD63040703B}"/>
              </a:ext>
            </a:extLst>
          </p:cNvPr>
          <p:cNvGrpSpPr/>
          <p:nvPr/>
        </p:nvGrpSpPr>
        <p:grpSpPr>
          <a:xfrm>
            <a:off x="10804385" y="5482900"/>
            <a:ext cx="1098830" cy="1098830"/>
            <a:chOff x="8684326" y="3812805"/>
            <a:chExt cx="1098830" cy="10988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7977BB7-8D30-4A6C-84DD-9459B9761121}"/>
                </a:ext>
              </a:extLst>
            </p:cNvPr>
            <p:cNvSpPr/>
            <p:nvPr/>
          </p:nvSpPr>
          <p:spPr>
            <a:xfrm rot="2929318">
              <a:off x="8684326" y="3812805"/>
              <a:ext cx="1098830" cy="10988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5" name="Picture 4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0D63915-0B14-481E-A06F-70D95DA393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19" b="27072"/>
            <a:stretch/>
          </p:blipFill>
          <p:spPr bwMode="auto">
            <a:xfrm>
              <a:off x="8772641" y="4074225"/>
              <a:ext cx="461100" cy="53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15D7422-0C07-48A0-87D0-F25EE8E0E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861"/>
            <a:stretch/>
          </p:blipFill>
          <p:spPr bwMode="auto">
            <a:xfrm>
              <a:off x="8793349" y="4612485"/>
              <a:ext cx="912906" cy="10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B7BE99-13DF-4855-B229-70655855BE0A}"/>
              </a:ext>
            </a:extLst>
          </p:cNvPr>
          <p:cNvSpPr/>
          <p:nvPr/>
        </p:nvSpPr>
        <p:spPr>
          <a:xfrm>
            <a:off x="166027" y="217715"/>
            <a:ext cx="199659" cy="6538686"/>
          </a:xfrm>
          <a:prstGeom prst="roundRect">
            <a:avLst>
              <a:gd name="adj" fmla="val 2574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10242" name="Picture 2" descr="https://lh5.googleusercontent.com/2kK88hpPltvhvI-Z_aBu_X2fjsCNN25h4u5SPZyaOGvAEmKOUtlEbZB4cs53oub64TXbT1MuTseMNOGWCt0EA_MvDRg7PUI7d6ViDmo0LEWkwEI0ODqlLugkmAH86sqqZu3kd8IAXf4">
            <a:extLst>
              <a:ext uri="{FF2B5EF4-FFF2-40B4-BE49-F238E27FC236}">
                <a16:creationId xmlns:a16="http://schemas.microsoft.com/office/drawing/2014/main" id="{DCA10686-CE94-4939-A594-4BA3E6A90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303" y="980580"/>
            <a:ext cx="8751394" cy="540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077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0F3B-C3FA-48AA-9AD9-DFB9076A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08" y="267105"/>
            <a:ext cx="10515600" cy="61663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– Random Forest Model</a:t>
            </a:r>
            <a:endParaRPr lang="en-HK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D8F4E-6CAE-4B14-97BD-2CD63040703B}"/>
              </a:ext>
            </a:extLst>
          </p:cNvPr>
          <p:cNvGrpSpPr/>
          <p:nvPr/>
        </p:nvGrpSpPr>
        <p:grpSpPr>
          <a:xfrm>
            <a:off x="10804385" y="5482900"/>
            <a:ext cx="1098830" cy="1098830"/>
            <a:chOff x="8684326" y="3812805"/>
            <a:chExt cx="1098830" cy="10988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7977BB7-8D30-4A6C-84DD-9459B9761121}"/>
                </a:ext>
              </a:extLst>
            </p:cNvPr>
            <p:cNvSpPr/>
            <p:nvPr/>
          </p:nvSpPr>
          <p:spPr>
            <a:xfrm rot="2929318">
              <a:off x="8684326" y="3812805"/>
              <a:ext cx="1098830" cy="10988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5" name="Picture 4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0D63915-0B14-481E-A06F-70D95DA393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19" b="27072"/>
            <a:stretch/>
          </p:blipFill>
          <p:spPr bwMode="auto">
            <a:xfrm>
              <a:off x="8772641" y="4074225"/>
              <a:ext cx="461100" cy="53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15D7422-0C07-48A0-87D0-F25EE8E0E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861"/>
            <a:stretch/>
          </p:blipFill>
          <p:spPr bwMode="auto">
            <a:xfrm>
              <a:off x="8793349" y="4612485"/>
              <a:ext cx="912906" cy="10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B7BE99-13DF-4855-B229-70655855BE0A}"/>
              </a:ext>
            </a:extLst>
          </p:cNvPr>
          <p:cNvSpPr/>
          <p:nvPr/>
        </p:nvSpPr>
        <p:spPr>
          <a:xfrm>
            <a:off x="166027" y="217715"/>
            <a:ext cx="199659" cy="6538686"/>
          </a:xfrm>
          <a:prstGeom prst="roundRect">
            <a:avLst>
              <a:gd name="adj" fmla="val 2574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9218" name="Picture 2" descr="https://lh4.googleusercontent.com/BT4wCcwclca81bhbYHu0QeIUbRT8oWS_p9D7iRBN8m28Z_jnBlXxdlZwSD9G0DBN0vxBErijl-wFSCzlfFuQ2RMVYpjwRkvl6E7_qcF9kZd5lJtv5T7cWpazbqYVfheUVSKhbivhHqk">
            <a:extLst>
              <a:ext uri="{FF2B5EF4-FFF2-40B4-BE49-F238E27FC236}">
                <a16:creationId xmlns:a16="http://schemas.microsoft.com/office/drawing/2014/main" id="{0342195D-6F61-429F-93C1-91025D174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966" y="1646346"/>
            <a:ext cx="8910411" cy="33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1813A21-7D72-4576-9F7F-7B551151A61F}"/>
              </a:ext>
            </a:extLst>
          </p:cNvPr>
          <p:cNvSpPr/>
          <p:nvPr/>
        </p:nvSpPr>
        <p:spPr>
          <a:xfrm>
            <a:off x="679849" y="5643276"/>
            <a:ext cx="9888334" cy="222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2800" dirty="0">
                <a:solidFill>
                  <a:srgbClr val="434343"/>
                </a:solidFill>
                <a:latin typeface="+mj-lt"/>
              </a:rPr>
              <a:t>Advantage: Useful to reduce the variance of classification tree. </a:t>
            </a:r>
            <a:endParaRPr lang="en-US" sz="2800" b="0" dirty="0">
              <a:effectLst/>
              <a:latin typeface="+mj-lt"/>
            </a:endParaRPr>
          </a:p>
          <a:p>
            <a:pPr>
              <a:spcAft>
                <a:spcPts val="1600"/>
              </a:spcAft>
            </a:pPr>
            <a:r>
              <a:rPr lang="en-US" sz="2800" dirty="0">
                <a:solidFill>
                  <a:srgbClr val="434343"/>
                </a:solidFill>
                <a:latin typeface="+mj-lt"/>
              </a:rPr>
              <a:t>Disadvantage: Black Box algorithms, hard to interpret. </a:t>
            </a:r>
            <a:endParaRPr lang="en-US" sz="2800" b="0" dirty="0">
              <a:effectLst/>
              <a:latin typeface="+mj-lt"/>
            </a:endParaRPr>
          </a:p>
          <a:p>
            <a:br>
              <a:rPr lang="en-US" sz="2800" dirty="0">
                <a:latin typeface="+mj-lt"/>
              </a:rPr>
            </a:br>
            <a:endParaRPr lang="en-HK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90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7BE807-FBC7-4C71-9347-E9539A50D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82" y="1551806"/>
            <a:ext cx="10256183" cy="43108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ED0F3B-C3FA-48AA-9AD9-DFB9076A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08" y="267105"/>
            <a:ext cx="10515600" cy="61663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– SVM (“Linear”) Model</a:t>
            </a:r>
            <a:endParaRPr lang="en-HK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D8F4E-6CAE-4B14-97BD-2CD63040703B}"/>
              </a:ext>
            </a:extLst>
          </p:cNvPr>
          <p:cNvGrpSpPr/>
          <p:nvPr/>
        </p:nvGrpSpPr>
        <p:grpSpPr>
          <a:xfrm>
            <a:off x="10804385" y="5482900"/>
            <a:ext cx="1098830" cy="1098830"/>
            <a:chOff x="8684326" y="3812805"/>
            <a:chExt cx="1098830" cy="10988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7977BB7-8D30-4A6C-84DD-9459B9761121}"/>
                </a:ext>
              </a:extLst>
            </p:cNvPr>
            <p:cNvSpPr/>
            <p:nvPr/>
          </p:nvSpPr>
          <p:spPr>
            <a:xfrm rot="2929318">
              <a:off x="8684326" y="3812805"/>
              <a:ext cx="1098830" cy="10988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5" name="Picture 4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0D63915-0B14-481E-A06F-70D95DA393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19" b="27072"/>
            <a:stretch/>
          </p:blipFill>
          <p:spPr bwMode="auto">
            <a:xfrm>
              <a:off x="8772641" y="4074225"/>
              <a:ext cx="461100" cy="53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15D7422-0C07-48A0-87D0-F25EE8E0E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861"/>
            <a:stretch/>
          </p:blipFill>
          <p:spPr bwMode="auto">
            <a:xfrm>
              <a:off x="8793349" y="4612485"/>
              <a:ext cx="912906" cy="10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B7BE99-13DF-4855-B229-70655855BE0A}"/>
              </a:ext>
            </a:extLst>
          </p:cNvPr>
          <p:cNvSpPr/>
          <p:nvPr/>
        </p:nvSpPr>
        <p:spPr>
          <a:xfrm>
            <a:off x="166027" y="217715"/>
            <a:ext cx="199659" cy="6538686"/>
          </a:xfrm>
          <a:prstGeom prst="roundRect">
            <a:avLst>
              <a:gd name="adj" fmla="val 2574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909FFA-D4FC-4B82-AC87-248963EA3139}"/>
              </a:ext>
            </a:extLst>
          </p:cNvPr>
          <p:cNvSpPr/>
          <p:nvPr/>
        </p:nvSpPr>
        <p:spPr>
          <a:xfrm>
            <a:off x="679849" y="5643276"/>
            <a:ext cx="9888334" cy="222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endParaRPr lang="en-US" sz="2800" dirty="0">
              <a:solidFill>
                <a:srgbClr val="434343"/>
              </a:solidFill>
              <a:latin typeface="+mj-lt"/>
            </a:endParaRPr>
          </a:p>
          <a:p>
            <a:pPr>
              <a:spcAft>
                <a:spcPts val="1600"/>
              </a:spcAft>
            </a:pPr>
            <a:r>
              <a:rPr lang="en-US" sz="2800" dirty="0">
                <a:solidFill>
                  <a:srgbClr val="434343"/>
                </a:solidFill>
                <a:latin typeface="+mj-lt"/>
              </a:rPr>
              <a:t>Disadvantage: Computationally Expensive. </a:t>
            </a:r>
            <a:endParaRPr lang="en-US" sz="2800" b="0" dirty="0">
              <a:effectLst/>
              <a:latin typeface="+mj-lt"/>
            </a:endParaRPr>
          </a:p>
          <a:p>
            <a:br>
              <a:rPr lang="en-US" sz="2800" dirty="0">
                <a:latin typeface="+mj-lt"/>
              </a:rPr>
            </a:br>
            <a:endParaRPr lang="en-HK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975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0F3B-C3FA-48AA-9AD9-DFB9076A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08" y="267105"/>
            <a:ext cx="10515600" cy="616630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  <a:endParaRPr lang="en-HK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D8F4E-6CAE-4B14-97BD-2CD63040703B}"/>
              </a:ext>
            </a:extLst>
          </p:cNvPr>
          <p:cNvGrpSpPr/>
          <p:nvPr/>
        </p:nvGrpSpPr>
        <p:grpSpPr>
          <a:xfrm>
            <a:off x="10804385" y="5482900"/>
            <a:ext cx="1098830" cy="1098830"/>
            <a:chOff x="8684326" y="3812805"/>
            <a:chExt cx="1098830" cy="10988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7977BB7-8D30-4A6C-84DD-9459B9761121}"/>
                </a:ext>
              </a:extLst>
            </p:cNvPr>
            <p:cNvSpPr/>
            <p:nvPr/>
          </p:nvSpPr>
          <p:spPr>
            <a:xfrm rot="2929318">
              <a:off x="8684326" y="3812805"/>
              <a:ext cx="1098830" cy="10988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5" name="Picture 4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0D63915-0B14-481E-A06F-70D95DA393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19" b="27072"/>
            <a:stretch/>
          </p:blipFill>
          <p:spPr bwMode="auto">
            <a:xfrm>
              <a:off x="8772641" y="4074225"/>
              <a:ext cx="461100" cy="53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15D7422-0C07-48A0-87D0-F25EE8E0E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861"/>
            <a:stretch/>
          </p:blipFill>
          <p:spPr bwMode="auto">
            <a:xfrm>
              <a:off x="8793349" y="4612485"/>
              <a:ext cx="912906" cy="10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B7BE99-13DF-4855-B229-70655855BE0A}"/>
              </a:ext>
            </a:extLst>
          </p:cNvPr>
          <p:cNvSpPr/>
          <p:nvPr/>
        </p:nvSpPr>
        <p:spPr>
          <a:xfrm>
            <a:off x="166027" y="217715"/>
            <a:ext cx="199659" cy="6538686"/>
          </a:xfrm>
          <a:prstGeom prst="roundRect">
            <a:avLst>
              <a:gd name="adj" fmla="val 2574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0C4A66-95C4-42BD-96D2-D874516975F9}"/>
              </a:ext>
            </a:extLst>
          </p:cNvPr>
          <p:cNvSpPr txBox="1"/>
          <p:nvPr/>
        </p:nvSpPr>
        <p:spPr>
          <a:xfrm>
            <a:off x="1509485" y="1610619"/>
            <a:ext cx="4151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Business Understanding</a:t>
            </a:r>
            <a:endParaRPr lang="en-H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2FBA61-628B-4B3C-A401-B54BB42BB791}"/>
              </a:ext>
            </a:extLst>
          </p:cNvPr>
          <p:cNvSpPr txBox="1"/>
          <p:nvPr/>
        </p:nvSpPr>
        <p:spPr>
          <a:xfrm>
            <a:off x="1509485" y="2408905"/>
            <a:ext cx="532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Data Understanding &amp; Visualization </a:t>
            </a:r>
            <a:endParaRPr lang="en-H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500845-F5C9-487E-BB14-DB8D3E537A24}"/>
              </a:ext>
            </a:extLst>
          </p:cNvPr>
          <p:cNvSpPr txBox="1"/>
          <p:nvPr/>
        </p:nvSpPr>
        <p:spPr>
          <a:xfrm>
            <a:off x="1509486" y="3204399"/>
            <a:ext cx="3396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Modelling</a:t>
            </a:r>
            <a:endParaRPr lang="en-H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BAE387-FC1B-4645-AA42-E7E4F9B1A4DD}"/>
              </a:ext>
            </a:extLst>
          </p:cNvPr>
          <p:cNvSpPr txBox="1"/>
          <p:nvPr/>
        </p:nvSpPr>
        <p:spPr>
          <a:xfrm>
            <a:off x="1509486" y="3999893"/>
            <a:ext cx="3396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Evaluation</a:t>
            </a:r>
            <a:endParaRPr lang="en-H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4486E7-820F-47E2-A536-24C78B785572}"/>
              </a:ext>
            </a:extLst>
          </p:cNvPr>
          <p:cNvSpPr txBox="1"/>
          <p:nvPr/>
        </p:nvSpPr>
        <p:spPr>
          <a:xfrm>
            <a:off x="1509486" y="4795387"/>
            <a:ext cx="3396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5. Deployment</a:t>
            </a:r>
            <a:endParaRPr lang="en-HK" sz="2400" dirty="0"/>
          </a:p>
        </p:txBody>
      </p:sp>
    </p:spTree>
    <p:extLst>
      <p:ext uri="{BB962C8B-B14F-4D97-AF65-F5344CB8AC3E}">
        <p14:creationId xmlns:p14="http://schemas.microsoft.com/office/powerpoint/2010/main" val="3445625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0F3B-C3FA-48AA-9AD9-DFB9076A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08" y="267105"/>
            <a:ext cx="10515600" cy="61663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– Threshold Analysis</a:t>
            </a:r>
            <a:endParaRPr lang="en-HK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D8F4E-6CAE-4B14-97BD-2CD63040703B}"/>
              </a:ext>
            </a:extLst>
          </p:cNvPr>
          <p:cNvGrpSpPr/>
          <p:nvPr/>
        </p:nvGrpSpPr>
        <p:grpSpPr>
          <a:xfrm>
            <a:off x="10804385" y="5482900"/>
            <a:ext cx="1098830" cy="1098830"/>
            <a:chOff x="8684326" y="3812805"/>
            <a:chExt cx="1098830" cy="10988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7977BB7-8D30-4A6C-84DD-9459B9761121}"/>
                </a:ext>
              </a:extLst>
            </p:cNvPr>
            <p:cNvSpPr/>
            <p:nvPr/>
          </p:nvSpPr>
          <p:spPr>
            <a:xfrm rot="2929318">
              <a:off x="8684326" y="3812805"/>
              <a:ext cx="1098830" cy="10988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5" name="Picture 4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0D63915-0B14-481E-A06F-70D95DA393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19" b="27072"/>
            <a:stretch/>
          </p:blipFill>
          <p:spPr bwMode="auto">
            <a:xfrm>
              <a:off x="8772641" y="4074225"/>
              <a:ext cx="461100" cy="53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15D7422-0C07-48A0-87D0-F25EE8E0E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861"/>
            <a:stretch/>
          </p:blipFill>
          <p:spPr bwMode="auto">
            <a:xfrm>
              <a:off x="8793349" y="4612485"/>
              <a:ext cx="912906" cy="10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B7BE99-13DF-4855-B229-70655855BE0A}"/>
              </a:ext>
            </a:extLst>
          </p:cNvPr>
          <p:cNvSpPr/>
          <p:nvPr/>
        </p:nvSpPr>
        <p:spPr>
          <a:xfrm>
            <a:off x="166027" y="217715"/>
            <a:ext cx="199659" cy="6538686"/>
          </a:xfrm>
          <a:prstGeom prst="roundRect">
            <a:avLst>
              <a:gd name="adj" fmla="val 2574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3EF0939-15D2-4FE1-BE15-08C0C2B93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72" y="1453104"/>
            <a:ext cx="8406865" cy="482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90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0F3B-C3FA-48AA-9AD9-DFB9076A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08" y="267105"/>
            <a:ext cx="10515600" cy="616630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– Confusion Matrix</a:t>
            </a:r>
            <a:endParaRPr lang="en-HK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D8F4E-6CAE-4B14-97BD-2CD63040703B}"/>
              </a:ext>
            </a:extLst>
          </p:cNvPr>
          <p:cNvGrpSpPr/>
          <p:nvPr/>
        </p:nvGrpSpPr>
        <p:grpSpPr>
          <a:xfrm>
            <a:off x="10804385" y="5482900"/>
            <a:ext cx="1098830" cy="1098830"/>
            <a:chOff x="8684326" y="3812805"/>
            <a:chExt cx="1098830" cy="10988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7977BB7-8D30-4A6C-84DD-9459B9761121}"/>
                </a:ext>
              </a:extLst>
            </p:cNvPr>
            <p:cNvSpPr/>
            <p:nvPr/>
          </p:nvSpPr>
          <p:spPr>
            <a:xfrm rot="2929318">
              <a:off x="8684326" y="3812805"/>
              <a:ext cx="1098830" cy="10988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5" name="Picture 4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0D63915-0B14-481E-A06F-70D95DA393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19" b="27072"/>
            <a:stretch/>
          </p:blipFill>
          <p:spPr bwMode="auto">
            <a:xfrm>
              <a:off x="8772641" y="4074225"/>
              <a:ext cx="461100" cy="53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15D7422-0C07-48A0-87D0-F25EE8E0E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861"/>
            <a:stretch/>
          </p:blipFill>
          <p:spPr bwMode="auto">
            <a:xfrm>
              <a:off x="8793349" y="4612485"/>
              <a:ext cx="912906" cy="10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B7BE99-13DF-4855-B229-70655855BE0A}"/>
              </a:ext>
            </a:extLst>
          </p:cNvPr>
          <p:cNvSpPr/>
          <p:nvPr/>
        </p:nvSpPr>
        <p:spPr>
          <a:xfrm>
            <a:off x="166027" y="217715"/>
            <a:ext cx="199659" cy="6538686"/>
          </a:xfrm>
          <a:prstGeom prst="roundRect">
            <a:avLst>
              <a:gd name="adj" fmla="val 2574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3074" name="Picture 2" descr="https://lh5.googleusercontent.com/GhuWNC1hFXt2v31j5uiGMCjPQ9pXCX5heLKLdkYTGHSo5VfS-z6jLU4GXcT2cP9nGpqCYfLDit7cUHYwPYEGoDYp8lIS3ZWZhvqJlbyG-YR-z8jZzh8FwiPZC3r8B-VJJoiiv1VGLYQ">
            <a:extLst>
              <a:ext uri="{FF2B5EF4-FFF2-40B4-BE49-F238E27FC236}">
                <a16:creationId xmlns:a16="http://schemas.microsoft.com/office/drawing/2014/main" id="{C03C1FAA-2AAC-4FDF-8A06-2881743198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6"/>
          <a:stretch/>
        </p:blipFill>
        <p:spPr bwMode="auto">
          <a:xfrm>
            <a:off x="6334287" y="2130772"/>
            <a:ext cx="2883077" cy="281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https://lh5.googleusercontent.com/nSc2obGKavd4ISrNifLk5_GtTGeJGRU7ADg8ukFBFadfhB19Cx9AsdAdTzITXnmWZUWKLRCpgU3b9SfcP1cCj0KdlP90dO2oKOGiFzoDDa49eot3TC4crcEKNO7odamHWe3uDiMarmI">
            <a:extLst>
              <a:ext uri="{FF2B5EF4-FFF2-40B4-BE49-F238E27FC236}">
                <a16:creationId xmlns:a16="http://schemas.microsoft.com/office/drawing/2014/main" id="{78117467-A2D3-4055-897B-513F5353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2130773"/>
            <a:ext cx="2636890" cy="281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6.googleusercontent.com/8NLnbnWHYAdhrLJBbz9MDYpEo287fQ5PgdbZtv7DjaXSE3x5phTAfJJqaQm7TtXWvXisvI0W8GDOZh7GVmFKmMoESJieWUf2EVx8Iasp7tHz-IOase8w_ABOQ5W7VD-uNw9SlQbznhk">
            <a:extLst>
              <a:ext uri="{FF2B5EF4-FFF2-40B4-BE49-F238E27FC236}">
                <a16:creationId xmlns:a16="http://schemas.microsoft.com/office/drawing/2014/main" id="{6B605FE7-1766-413D-A30F-B8911009DD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50"/>
          <a:stretch/>
        </p:blipFill>
        <p:spPr bwMode="auto">
          <a:xfrm>
            <a:off x="658483" y="2199652"/>
            <a:ext cx="2284031" cy="267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F08DA2-C5C9-4BBD-A90A-63811FF6B2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9987" y="1927407"/>
            <a:ext cx="2645178" cy="296749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B56DA94-D523-44EA-96D7-C572B3983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283392"/>
              </p:ext>
            </p:extLst>
          </p:nvPr>
        </p:nvGraphicFramePr>
        <p:xfrm>
          <a:off x="397808" y="1034902"/>
          <a:ext cx="1104456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140">
                  <a:extLst>
                    <a:ext uri="{9D8B030D-6E8A-4147-A177-3AD203B41FA5}">
                      <a16:colId xmlns:a16="http://schemas.microsoft.com/office/drawing/2014/main" val="270733290"/>
                    </a:ext>
                  </a:extLst>
                </a:gridCol>
                <a:gridCol w="2761140">
                  <a:extLst>
                    <a:ext uri="{9D8B030D-6E8A-4147-A177-3AD203B41FA5}">
                      <a16:colId xmlns:a16="http://schemas.microsoft.com/office/drawing/2014/main" val="1949155131"/>
                    </a:ext>
                  </a:extLst>
                </a:gridCol>
                <a:gridCol w="2761140">
                  <a:extLst>
                    <a:ext uri="{9D8B030D-6E8A-4147-A177-3AD203B41FA5}">
                      <a16:colId xmlns:a16="http://schemas.microsoft.com/office/drawing/2014/main" val="471028345"/>
                    </a:ext>
                  </a:extLst>
                </a:gridCol>
                <a:gridCol w="2761140">
                  <a:extLst>
                    <a:ext uri="{9D8B030D-6E8A-4147-A177-3AD203B41FA5}">
                      <a16:colId xmlns:a16="http://schemas.microsoft.com/office/drawing/2014/main" val="2500103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+mj-lt"/>
                        </a:rPr>
                        <a:t>Logistic Regression</a:t>
                      </a:r>
                      <a:endParaRPr lang="en-HK" sz="2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+mj-lt"/>
                        </a:rPr>
                        <a:t>Decision Tree</a:t>
                      </a:r>
                      <a:endParaRPr lang="en-HK" sz="2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+mj-lt"/>
                        </a:rPr>
                        <a:t>Random Forest</a:t>
                      </a:r>
                      <a:endParaRPr lang="en-HK" sz="2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+mj-lt"/>
                        </a:rPr>
                        <a:t>SVM</a:t>
                      </a:r>
                      <a:endParaRPr lang="en-HK" sz="2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797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925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0F3B-C3FA-48AA-9AD9-DFB9076A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08" y="267105"/>
            <a:ext cx="10515600" cy="616630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– ROC </a:t>
            </a:r>
            <a:endParaRPr lang="en-HK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D8F4E-6CAE-4B14-97BD-2CD63040703B}"/>
              </a:ext>
            </a:extLst>
          </p:cNvPr>
          <p:cNvGrpSpPr/>
          <p:nvPr/>
        </p:nvGrpSpPr>
        <p:grpSpPr>
          <a:xfrm>
            <a:off x="10804385" y="5482900"/>
            <a:ext cx="1098830" cy="1098830"/>
            <a:chOff x="8684326" y="3812805"/>
            <a:chExt cx="1098830" cy="10988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7977BB7-8D30-4A6C-84DD-9459B9761121}"/>
                </a:ext>
              </a:extLst>
            </p:cNvPr>
            <p:cNvSpPr/>
            <p:nvPr/>
          </p:nvSpPr>
          <p:spPr>
            <a:xfrm rot="2929318">
              <a:off x="8684326" y="3812805"/>
              <a:ext cx="1098830" cy="10988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5" name="Picture 4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0D63915-0B14-481E-A06F-70D95DA393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19" b="27072"/>
            <a:stretch/>
          </p:blipFill>
          <p:spPr bwMode="auto">
            <a:xfrm>
              <a:off x="8772641" y="4074225"/>
              <a:ext cx="461100" cy="53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15D7422-0C07-48A0-87D0-F25EE8E0E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861"/>
            <a:stretch/>
          </p:blipFill>
          <p:spPr bwMode="auto">
            <a:xfrm>
              <a:off x="8793349" y="4612485"/>
              <a:ext cx="912906" cy="10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B7BE99-13DF-4855-B229-70655855BE0A}"/>
              </a:ext>
            </a:extLst>
          </p:cNvPr>
          <p:cNvSpPr/>
          <p:nvPr/>
        </p:nvSpPr>
        <p:spPr>
          <a:xfrm>
            <a:off x="166027" y="217715"/>
            <a:ext cx="199659" cy="6538686"/>
          </a:xfrm>
          <a:prstGeom prst="roundRect">
            <a:avLst>
              <a:gd name="adj" fmla="val 2574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15362" name="Picture 2" descr="https://lh5.googleusercontent.com/KOrbK7O1IJ9hoLbrymvREOhhbvTIuSGSpc92bcgsoTf9Zb04PL-qTTLJmdlX42HdLr-WHZaM83t7VEjANXwSlTRg9QMWmVJGf20J0HV8SRnlqGD2ukog02nA1dwjMVHGJzKfpQddiwg">
            <a:extLst>
              <a:ext uri="{FF2B5EF4-FFF2-40B4-BE49-F238E27FC236}">
                <a16:creationId xmlns:a16="http://schemas.microsoft.com/office/drawing/2014/main" id="{F2F0F04E-2AC2-49FF-B395-33509A392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1007161"/>
            <a:ext cx="6096002" cy="374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https://lh4.googleusercontent.com/9ukeNNSkZrNn8bTtyY-XLJqj8L5YP1UKyjhrZSxp7ywSuj-T6XyPhcKEQ1tsEhTp2cYA1LUsy1hXx1MW7LWRRjoVMdHS4NNoNYJjhgoraZt4snhFOruFaVSj5Swyp3po8z6-AwSED1w">
            <a:extLst>
              <a:ext uri="{FF2B5EF4-FFF2-40B4-BE49-F238E27FC236}">
                <a16:creationId xmlns:a16="http://schemas.microsoft.com/office/drawing/2014/main" id="{CF6701AD-80ED-4D9F-854C-8DABB6015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063" y="4447769"/>
            <a:ext cx="8467725" cy="2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704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0F3B-C3FA-48AA-9AD9-DFB9076A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08" y="267105"/>
            <a:ext cx="10515600" cy="616630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Deployment </a:t>
            </a:r>
            <a:endParaRPr lang="en-HK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D8F4E-6CAE-4B14-97BD-2CD63040703B}"/>
              </a:ext>
            </a:extLst>
          </p:cNvPr>
          <p:cNvGrpSpPr/>
          <p:nvPr/>
        </p:nvGrpSpPr>
        <p:grpSpPr>
          <a:xfrm>
            <a:off x="10804385" y="5482900"/>
            <a:ext cx="1098830" cy="1098830"/>
            <a:chOff x="8684326" y="3812805"/>
            <a:chExt cx="1098830" cy="10988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7977BB7-8D30-4A6C-84DD-9459B9761121}"/>
                </a:ext>
              </a:extLst>
            </p:cNvPr>
            <p:cNvSpPr/>
            <p:nvPr/>
          </p:nvSpPr>
          <p:spPr>
            <a:xfrm rot="2929318">
              <a:off x="8684326" y="3812805"/>
              <a:ext cx="1098830" cy="10988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5" name="Picture 4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0D63915-0B14-481E-A06F-70D95DA393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19" b="27072"/>
            <a:stretch/>
          </p:blipFill>
          <p:spPr bwMode="auto">
            <a:xfrm>
              <a:off x="8772641" y="4074225"/>
              <a:ext cx="461100" cy="53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15D7422-0C07-48A0-87D0-F25EE8E0E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861"/>
            <a:stretch/>
          </p:blipFill>
          <p:spPr bwMode="auto">
            <a:xfrm>
              <a:off x="8793349" y="4612485"/>
              <a:ext cx="912906" cy="10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B7BE99-13DF-4855-B229-70655855BE0A}"/>
              </a:ext>
            </a:extLst>
          </p:cNvPr>
          <p:cNvSpPr/>
          <p:nvPr/>
        </p:nvSpPr>
        <p:spPr>
          <a:xfrm>
            <a:off x="166027" y="217715"/>
            <a:ext cx="199659" cy="6538686"/>
          </a:xfrm>
          <a:prstGeom prst="roundRect">
            <a:avLst>
              <a:gd name="adj" fmla="val 2574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9775F1-52FB-437D-83AD-02D8717614BE}"/>
              </a:ext>
            </a:extLst>
          </p:cNvPr>
          <p:cNvSpPr/>
          <p:nvPr/>
        </p:nvSpPr>
        <p:spPr>
          <a:xfrm>
            <a:off x="1059542" y="1481935"/>
            <a:ext cx="10515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34343"/>
                </a:solidFill>
                <a:latin typeface="+mj-lt"/>
              </a:rPr>
              <a:t>Purpose of the model building: </a:t>
            </a:r>
          </a:p>
          <a:p>
            <a:pPr marL="742950" lvl="1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434343"/>
                </a:solidFill>
                <a:effectLst/>
                <a:latin typeface="+mj-lt"/>
              </a:rPr>
              <a:t>create a mode client can use to target existing customers</a:t>
            </a:r>
          </a:p>
          <a:p>
            <a:pPr marL="742950" lvl="1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2800" b="0" i="0" u="none" strike="noStrike" dirty="0">
              <a:solidFill>
                <a:srgbClr val="434343"/>
              </a:solidFill>
              <a:effectLst/>
              <a:latin typeface="+mj-l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34343"/>
                </a:solidFill>
                <a:latin typeface="+mj-lt"/>
              </a:rPr>
              <a:t> Measure the impact of targeting: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434343"/>
                </a:solidFill>
                <a:effectLst/>
                <a:latin typeface="+mj-lt"/>
              </a:rPr>
              <a:t>Compare the customer lifetime value of targeted customer before and after the campaign </a:t>
            </a:r>
          </a:p>
          <a:p>
            <a:pPr marL="742950" lvl="1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434343"/>
                </a:solidFill>
                <a:effectLst/>
                <a:latin typeface="+mj-lt"/>
              </a:rPr>
              <a:t>See if the return on marketing investment (ROMI) yields positive value </a:t>
            </a:r>
          </a:p>
          <a:p>
            <a:br>
              <a:rPr lang="en-US" sz="2800" b="0" dirty="0">
                <a:effectLst/>
                <a:latin typeface="+mj-lt"/>
              </a:rPr>
            </a:br>
            <a:endParaRPr lang="en-HK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5646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0F3B-C3FA-48AA-9AD9-DFB9076A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08" y="267105"/>
            <a:ext cx="10515600" cy="616630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Deployment </a:t>
            </a:r>
            <a:endParaRPr lang="en-HK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D8F4E-6CAE-4B14-97BD-2CD63040703B}"/>
              </a:ext>
            </a:extLst>
          </p:cNvPr>
          <p:cNvGrpSpPr/>
          <p:nvPr/>
        </p:nvGrpSpPr>
        <p:grpSpPr>
          <a:xfrm>
            <a:off x="10804385" y="5482900"/>
            <a:ext cx="1098830" cy="1098830"/>
            <a:chOff x="8684326" y="3812805"/>
            <a:chExt cx="1098830" cy="10988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7977BB7-8D30-4A6C-84DD-9459B9761121}"/>
                </a:ext>
              </a:extLst>
            </p:cNvPr>
            <p:cNvSpPr/>
            <p:nvPr/>
          </p:nvSpPr>
          <p:spPr>
            <a:xfrm rot="2929318">
              <a:off x="8684326" y="3812805"/>
              <a:ext cx="1098830" cy="10988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5" name="Picture 4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0D63915-0B14-481E-A06F-70D95DA393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19" b="27072"/>
            <a:stretch/>
          </p:blipFill>
          <p:spPr bwMode="auto">
            <a:xfrm>
              <a:off x="8772641" y="4074225"/>
              <a:ext cx="461100" cy="53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15D7422-0C07-48A0-87D0-F25EE8E0E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861"/>
            <a:stretch/>
          </p:blipFill>
          <p:spPr bwMode="auto">
            <a:xfrm>
              <a:off x="8793349" y="4612485"/>
              <a:ext cx="912906" cy="10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B7BE99-13DF-4855-B229-70655855BE0A}"/>
              </a:ext>
            </a:extLst>
          </p:cNvPr>
          <p:cNvSpPr/>
          <p:nvPr/>
        </p:nvSpPr>
        <p:spPr>
          <a:xfrm>
            <a:off x="166027" y="217715"/>
            <a:ext cx="199659" cy="6538686"/>
          </a:xfrm>
          <a:prstGeom prst="roundRect">
            <a:avLst>
              <a:gd name="adj" fmla="val 2574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E9BC5F-C4C6-43B5-8F71-12236CD9B8D5}"/>
              </a:ext>
            </a:extLst>
          </p:cNvPr>
          <p:cNvSpPr/>
          <p:nvPr/>
        </p:nvSpPr>
        <p:spPr>
          <a:xfrm>
            <a:off x="1095828" y="977047"/>
            <a:ext cx="10000343" cy="2451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2800" b="1" dirty="0">
                <a:solidFill>
                  <a:srgbClr val="434343"/>
                </a:solidFill>
                <a:latin typeface="+mj-lt"/>
              </a:rPr>
              <a:t>Tenure</a:t>
            </a:r>
            <a:r>
              <a:rPr lang="en-US" sz="2800" dirty="0">
                <a:solidFill>
                  <a:srgbClr val="434343"/>
                </a:solidFill>
                <a:latin typeface="+mj-lt"/>
              </a:rPr>
              <a:t> </a:t>
            </a:r>
            <a:endParaRPr lang="en-US" sz="2800" b="0" dirty="0">
              <a:effectLst/>
              <a:latin typeface="+mj-lt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Retain long-tenure customers by providing welfares </a:t>
            </a:r>
            <a:endParaRPr lang="en-US" sz="2800" b="0" i="0" u="none" strike="noStrike" dirty="0">
              <a:solidFill>
                <a:srgbClr val="434343"/>
              </a:solidFill>
              <a:effectLst/>
              <a:latin typeface="+mj-lt"/>
            </a:endParaRP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free on-site service, premium for contract renewal</a:t>
            </a:r>
            <a:endParaRPr lang="en-US" sz="2800" b="0" i="0" u="none" strike="noStrike" dirty="0">
              <a:solidFill>
                <a:srgbClr val="434343"/>
              </a:solidFill>
              <a:effectLst/>
              <a:latin typeface="+mj-lt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Builds a close communication relationship with customers </a:t>
            </a:r>
          </a:p>
          <a:p>
            <a:pPr marL="914400" lvl="1" indent="-45720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sending letter, special offers, emails and follow-ups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81AEF9-EF2F-40EC-8C65-23E42A463719}"/>
              </a:ext>
            </a:extLst>
          </p:cNvPr>
          <p:cNvSpPr/>
          <p:nvPr/>
        </p:nvSpPr>
        <p:spPr>
          <a:xfrm>
            <a:off x="1084243" y="3429000"/>
            <a:ext cx="9142730" cy="3313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2800" b="1" dirty="0">
                <a:solidFill>
                  <a:srgbClr val="434343"/>
                </a:solidFill>
                <a:latin typeface="+mj-lt"/>
              </a:rPr>
              <a:t>Contract </a:t>
            </a:r>
            <a:endParaRPr lang="en-US" sz="2800" b="1" dirty="0">
              <a:effectLst/>
              <a:latin typeface="+mj-lt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Customers with two-year contract are more likely to retain current service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Attach more preferential policy on two-year contract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reduction in total charges</a:t>
            </a:r>
          </a:p>
          <a:p>
            <a:pPr marL="914400" lvl="1" indent="-45720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bundle service with partner firms to provide extra benefit for customers</a:t>
            </a:r>
          </a:p>
        </p:txBody>
      </p:sp>
    </p:spTree>
    <p:extLst>
      <p:ext uri="{BB962C8B-B14F-4D97-AF65-F5344CB8AC3E}">
        <p14:creationId xmlns:p14="http://schemas.microsoft.com/office/powerpoint/2010/main" val="2340021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0F3B-C3FA-48AA-9AD9-DFB9076A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08" y="267105"/>
            <a:ext cx="10515600" cy="616630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Deployment – Risk Analysis </a:t>
            </a:r>
            <a:endParaRPr lang="en-HK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D8F4E-6CAE-4B14-97BD-2CD63040703B}"/>
              </a:ext>
            </a:extLst>
          </p:cNvPr>
          <p:cNvGrpSpPr/>
          <p:nvPr/>
        </p:nvGrpSpPr>
        <p:grpSpPr>
          <a:xfrm>
            <a:off x="10804385" y="5482900"/>
            <a:ext cx="1098830" cy="1098830"/>
            <a:chOff x="8684326" y="3812805"/>
            <a:chExt cx="1098830" cy="10988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7977BB7-8D30-4A6C-84DD-9459B9761121}"/>
                </a:ext>
              </a:extLst>
            </p:cNvPr>
            <p:cNvSpPr/>
            <p:nvPr/>
          </p:nvSpPr>
          <p:spPr>
            <a:xfrm rot="2929318">
              <a:off x="8684326" y="3812805"/>
              <a:ext cx="1098830" cy="10988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5" name="Picture 4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0D63915-0B14-481E-A06F-70D95DA393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19" b="27072"/>
            <a:stretch/>
          </p:blipFill>
          <p:spPr bwMode="auto">
            <a:xfrm>
              <a:off x="8772641" y="4074225"/>
              <a:ext cx="461100" cy="53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15D7422-0C07-48A0-87D0-F25EE8E0E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861"/>
            <a:stretch/>
          </p:blipFill>
          <p:spPr bwMode="auto">
            <a:xfrm>
              <a:off x="8793349" y="4612485"/>
              <a:ext cx="912906" cy="10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B7BE99-13DF-4855-B229-70655855BE0A}"/>
              </a:ext>
            </a:extLst>
          </p:cNvPr>
          <p:cNvSpPr/>
          <p:nvPr/>
        </p:nvSpPr>
        <p:spPr>
          <a:xfrm>
            <a:off x="166027" y="217715"/>
            <a:ext cx="199659" cy="6538686"/>
          </a:xfrm>
          <a:prstGeom prst="roundRect">
            <a:avLst>
              <a:gd name="adj" fmla="val 2574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EB44D5-F609-4A2B-BF4A-7ADCE3EB766B}"/>
              </a:ext>
            </a:extLst>
          </p:cNvPr>
          <p:cNvSpPr/>
          <p:nvPr/>
        </p:nvSpPr>
        <p:spPr>
          <a:xfrm>
            <a:off x="702878" y="1256232"/>
            <a:ext cx="10210530" cy="4606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>
                <a:solidFill>
                  <a:srgbClr val="000000"/>
                </a:solidFill>
                <a:latin typeface="+mj-lt"/>
              </a:rPr>
              <a:t>Information safety</a:t>
            </a:r>
          </a:p>
          <a:p>
            <a:pPr marL="1371600" lvl="2" indent="-457200" fontAlgn="base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selling and buying personal information</a:t>
            </a:r>
          </a:p>
          <a:p>
            <a:pPr marL="1371600" lvl="2" indent="-457200" fontAlgn="base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using customer’s data without permission</a:t>
            </a:r>
          </a:p>
          <a:p>
            <a:pPr marL="914400" lvl="1" indent="-45720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avoid leakage of information and use it in a responsible way</a:t>
            </a:r>
          </a:p>
          <a:p>
            <a:pPr fontAlgn="base"/>
            <a:br>
              <a:rPr lang="en-US" sz="2800" b="0" dirty="0">
                <a:effectLst/>
                <a:latin typeface="+mj-lt"/>
              </a:rPr>
            </a:br>
            <a:r>
              <a:rPr lang="en-US" sz="2800" dirty="0">
                <a:solidFill>
                  <a:srgbClr val="000000"/>
                </a:solidFill>
                <a:latin typeface="+mj-lt"/>
              </a:rPr>
              <a:t>Employees fail to put suggestions into practice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employees keep thinking in the old way 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keep implementing the old strategy to customers</a:t>
            </a:r>
          </a:p>
          <a:p>
            <a:pPr marL="742950" lvl="1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Mitigation: build a communication system to remind employees of the necessity to carry out new loyalty system</a:t>
            </a:r>
          </a:p>
        </p:txBody>
      </p:sp>
    </p:spTree>
    <p:extLst>
      <p:ext uri="{BB962C8B-B14F-4D97-AF65-F5344CB8AC3E}">
        <p14:creationId xmlns:p14="http://schemas.microsoft.com/office/powerpoint/2010/main" val="20855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0F3B-C3FA-48AA-9AD9-DFB9076A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08" y="267105"/>
            <a:ext cx="10515600" cy="616630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Understanding</a:t>
            </a:r>
            <a:endParaRPr lang="en-HK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D8F4E-6CAE-4B14-97BD-2CD63040703B}"/>
              </a:ext>
            </a:extLst>
          </p:cNvPr>
          <p:cNvGrpSpPr/>
          <p:nvPr/>
        </p:nvGrpSpPr>
        <p:grpSpPr>
          <a:xfrm>
            <a:off x="10804385" y="5482900"/>
            <a:ext cx="1098830" cy="1098830"/>
            <a:chOff x="8684326" y="3812805"/>
            <a:chExt cx="1098830" cy="10988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7977BB7-8D30-4A6C-84DD-9459B9761121}"/>
                </a:ext>
              </a:extLst>
            </p:cNvPr>
            <p:cNvSpPr/>
            <p:nvPr/>
          </p:nvSpPr>
          <p:spPr>
            <a:xfrm rot="2929318">
              <a:off x="8684326" y="3812805"/>
              <a:ext cx="1098830" cy="10988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5" name="Picture 4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0D63915-0B14-481E-A06F-70D95DA393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19" b="27072"/>
            <a:stretch/>
          </p:blipFill>
          <p:spPr bwMode="auto">
            <a:xfrm>
              <a:off x="8772641" y="4074225"/>
              <a:ext cx="461100" cy="53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15D7422-0C07-48A0-87D0-F25EE8E0E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861"/>
            <a:stretch/>
          </p:blipFill>
          <p:spPr bwMode="auto">
            <a:xfrm>
              <a:off x="8793349" y="4612485"/>
              <a:ext cx="912906" cy="10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B7BE99-13DF-4855-B229-70655855BE0A}"/>
              </a:ext>
            </a:extLst>
          </p:cNvPr>
          <p:cNvSpPr/>
          <p:nvPr/>
        </p:nvSpPr>
        <p:spPr>
          <a:xfrm>
            <a:off x="166027" y="217715"/>
            <a:ext cx="199659" cy="6538686"/>
          </a:xfrm>
          <a:prstGeom prst="roundRect">
            <a:avLst>
              <a:gd name="adj" fmla="val 2574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5FFC2F6-D850-44D4-8056-1F62F5FD2548}"/>
              </a:ext>
            </a:extLst>
          </p:cNvPr>
          <p:cNvSpPr txBox="1">
            <a:spLocks/>
          </p:cNvSpPr>
          <p:nvPr/>
        </p:nvSpPr>
        <p:spPr>
          <a:xfrm>
            <a:off x="3356574" y="1406249"/>
            <a:ext cx="4598068" cy="616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Telecommunication Industry</a:t>
            </a:r>
            <a:endParaRPr lang="en-HK" sz="3000" dirty="0"/>
          </a:p>
        </p:txBody>
      </p:sp>
      <p:pic>
        <p:nvPicPr>
          <p:cNvPr id="6146" name="Picture 2" descr="ãtelecommunication industry iconãçåçæå°çµæ">
            <a:extLst>
              <a:ext uri="{FF2B5EF4-FFF2-40B4-BE49-F238E27FC236}">
                <a16:creationId xmlns:a16="http://schemas.microsoft.com/office/drawing/2014/main" id="{128AFAA7-E9ED-4872-BC2B-ACFDF19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642" y="1061407"/>
            <a:ext cx="1007417" cy="107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B193C89-1E24-4B0F-AE3F-F18F049C9C2E}"/>
              </a:ext>
            </a:extLst>
          </p:cNvPr>
          <p:cNvSpPr txBox="1">
            <a:spLocks/>
          </p:cNvSpPr>
          <p:nvPr/>
        </p:nvSpPr>
        <p:spPr>
          <a:xfrm>
            <a:off x="752797" y="2385756"/>
            <a:ext cx="11073517" cy="4123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Disappearance of the differentiability of product and service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Customer lose Loyalty and becomes indifferent between companies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Forces many telecommunication company to retain their existing customer or engage in price wars</a:t>
            </a:r>
          </a:p>
          <a:p>
            <a:pPr algn="ctr"/>
            <a:endParaRPr lang="en-US" sz="2800" dirty="0"/>
          </a:p>
          <a:p>
            <a:pPr algn="ctr"/>
            <a:endParaRPr lang="en-HK" sz="2800" dirty="0"/>
          </a:p>
        </p:txBody>
      </p:sp>
    </p:spTree>
    <p:extLst>
      <p:ext uri="{BB962C8B-B14F-4D97-AF65-F5344CB8AC3E}">
        <p14:creationId xmlns:p14="http://schemas.microsoft.com/office/powerpoint/2010/main" val="200030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0F3B-C3FA-48AA-9AD9-DFB9076A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08" y="267105"/>
            <a:ext cx="10515600" cy="616630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Understanding</a:t>
            </a:r>
            <a:endParaRPr lang="en-HK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D8F4E-6CAE-4B14-97BD-2CD63040703B}"/>
              </a:ext>
            </a:extLst>
          </p:cNvPr>
          <p:cNvGrpSpPr/>
          <p:nvPr/>
        </p:nvGrpSpPr>
        <p:grpSpPr>
          <a:xfrm>
            <a:off x="10804385" y="5482900"/>
            <a:ext cx="1098830" cy="1098830"/>
            <a:chOff x="8684326" y="3812805"/>
            <a:chExt cx="1098830" cy="10988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7977BB7-8D30-4A6C-84DD-9459B9761121}"/>
                </a:ext>
              </a:extLst>
            </p:cNvPr>
            <p:cNvSpPr/>
            <p:nvPr/>
          </p:nvSpPr>
          <p:spPr>
            <a:xfrm rot="2929318">
              <a:off x="8684326" y="3812805"/>
              <a:ext cx="1098830" cy="10988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5" name="Picture 4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0D63915-0B14-481E-A06F-70D95DA393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19" b="27072"/>
            <a:stretch/>
          </p:blipFill>
          <p:spPr bwMode="auto">
            <a:xfrm>
              <a:off x="8772641" y="4074225"/>
              <a:ext cx="461100" cy="53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15D7422-0C07-48A0-87D0-F25EE8E0E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861"/>
            <a:stretch/>
          </p:blipFill>
          <p:spPr bwMode="auto">
            <a:xfrm>
              <a:off x="8793349" y="4612485"/>
              <a:ext cx="912906" cy="10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B7BE99-13DF-4855-B229-70655855BE0A}"/>
              </a:ext>
            </a:extLst>
          </p:cNvPr>
          <p:cNvSpPr/>
          <p:nvPr/>
        </p:nvSpPr>
        <p:spPr>
          <a:xfrm>
            <a:off x="166027" y="217715"/>
            <a:ext cx="199659" cy="6538686"/>
          </a:xfrm>
          <a:prstGeom prst="roundRect">
            <a:avLst>
              <a:gd name="adj" fmla="val 2574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F5F105-CB72-4DED-9FB8-68C3C50A4251}"/>
              </a:ext>
            </a:extLst>
          </p:cNvPr>
          <p:cNvSpPr/>
          <p:nvPr/>
        </p:nvSpPr>
        <p:spPr>
          <a:xfrm>
            <a:off x="997856" y="1119706"/>
            <a:ext cx="110281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On average the cost to acquire a new customer is much more expensive to retain a customer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+mj-lt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Identify potential churning customer and target them with a new competitive offers/bundles or other marketing campaign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+mj-lt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Limited budget and get most effective return on investment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3259FD-6D3A-4968-81E6-E6CFACDC3903}"/>
              </a:ext>
            </a:extLst>
          </p:cNvPr>
          <p:cNvSpPr/>
          <p:nvPr/>
        </p:nvSpPr>
        <p:spPr>
          <a:xfrm>
            <a:off x="1097685" y="4501151"/>
            <a:ext cx="1082845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800" b="1" dirty="0">
                <a:solidFill>
                  <a:srgbClr val="000000"/>
                </a:solidFill>
                <a:latin typeface="+mj-lt"/>
              </a:rPr>
              <a:t>Objective</a:t>
            </a:r>
          </a:p>
          <a:p>
            <a:pPr algn="ctr" fontAlgn="base"/>
            <a:endParaRPr lang="en-US" sz="1000" dirty="0">
              <a:solidFill>
                <a:srgbClr val="000000"/>
              </a:solidFill>
              <a:latin typeface="+mj-lt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Predict if a customer will churn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Gain some understanding to why customer churn</a:t>
            </a:r>
          </a:p>
        </p:txBody>
      </p:sp>
    </p:spTree>
    <p:extLst>
      <p:ext uri="{BB962C8B-B14F-4D97-AF65-F5344CB8AC3E}">
        <p14:creationId xmlns:p14="http://schemas.microsoft.com/office/powerpoint/2010/main" val="155769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0F3B-C3FA-48AA-9AD9-DFB9076A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08" y="267105"/>
            <a:ext cx="10515600" cy="61663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Understanding &amp; Visualization</a:t>
            </a:r>
            <a:endParaRPr lang="en-HK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D8F4E-6CAE-4B14-97BD-2CD63040703B}"/>
              </a:ext>
            </a:extLst>
          </p:cNvPr>
          <p:cNvGrpSpPr/>
          <p:nvPr/>
        </p:nvGrpSpPr>
        <p:grpSpPr>
          <a:xfrm>
            <a:off x="10804385" y="5482900"/>
            <a:ext cx="1098830" cy="1098830"/>
            <a:chOff x="8684326" y="3812805"/>
            <a:chExt cx="1098830" cy="10988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7977BB7-8D30-4A6C-84DD-9459B9761121}"/>
                </a:ext>
              </a:extLst>
            </p:cNvPr>
            <p:cNvSpPr/>
            <p:nvPr/>
          </p:nvSpPr>
          <p:spPr>
            <a:xfrm rot="2929318">
              <a:off x="8684326" y="3812805"/>
              <a:ext cx="1098830" cy="10988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5" name="Picture 4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0D63915-0B14-481E-A06F-70D95DA393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19" b="27072"/>
            <a:stretch/>
          </p:blipFill>
          <p:spPr bwMode="auto">
            <a:xfrm>
              <a:off x="8772641" y="4074225"/>
              <a:ext cx="461100" cy="53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15D7422-0C07-48A0-87D0-F25EE8E0E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861"/>
            <a:stretch/>
          </p:blipFill>
          <p:spPr bwMode="auto">
            <a:xfrm>
              <a:off x="8793349" y="4612485"/>
              <a:ext cx="912906" cy="10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B7BE99-13DF-4855-B229-70655855BE0A}"/>
              </a:ext>
            </a:extLst>
          </p:cNvPr>
          <p:cNvSpPr/>
          <p:nvPr/>
        </p:nvSpPr>
        <p:spPr>
          <a:xfrm>
            <a:off x="166027" y="217715"/>
            <a:ext cx="199659" cy="6538686"/>
          </a:xfrm>
          <a:prstGeom prst="roundRect">
            <a:avLst>
              <a:gd name="adj" fmla="val 2574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B2EBD4-5506-4B6A-8E04-52A9793AD061}"/>
              </a:ext>
            </a:extLst>
          </p:cNvPr>
          <p:cNvSpPr/>
          <p:nvPr/>
        </p:nvSpPr>
        <p:spPr>
          <a:xfrm>
            <a:off x="397808" y="1225620"/>
            <a:ext cx="75305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+mj-lt"/>
              </a:rPr>
              <a:t>Date Set from Kaggle: </a:t>
            </a:r>
            <a:r>
              <a:rPr lang="en-US" sz="2800" dirty="0" err="1">
                <a:solidFill>
                  <a:srgbClr val="000000"/>
                </a:solidFill>
                <a:latin typeface="+mj-lt"/>
              </a:rPr>
              <a:t>Teleco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 Customer Churn</a:t>
            </a:r>
            <a:endParaRPr lang="en-US" sz="2800" dirty="0">
              <a:effectLst/>
              <a:latin typeface="+mj-lt"/>
            </a:endParaRPr>
          </a:p>
          <a:p>
            <a:br>
              <a:rPr lang="en-US" sz="2800" dirty="0">
                <a:latin typeface="+mj-lt"/>
              </a:rPr>
            </a:br>
            <a:endParaRPr lang="en-HK" sz="280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BEAD1D-BDB1-4F3A-965E-C48F08B96064}"/>
              </a:ext>
            </a:extLst>
          </p:cNvPr>
          <p:cNvSpPr/>
          <p:nvPr/>
        </p:nvSpPr>
        <p:spPr>
          <a:xfrm>
            <a:off x="1966826" y="2105036"/>
            <a:ext cx="94030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+mj-lt"/>
              </a:rPr>
              <a:t>The dataset contains 7,043 client information and 20 variables: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16 Categorical Variable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3 Continuous Variable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1 Target Variable – Churn</a:t>
            </a:r>
            <a:endParaRPr lang="en-HK" sz="28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AC3C20-E221-47DC-B726-53624B95E048}"/>
              </a:ext>
            </a:extLst>
          </p:cNvPr>
          <p:cNvSpPr/>
          <p:nvPr/>
        </p:nvSpPr>
        <p:spPr>
          <a:xfrm>
            <a:off x="597569" y="4190048"/>
            <a:ext cx="1014840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/>
            <a:r>
              <a:rPr lang="en-US" sz="2800" b="1" dirty="0">
                <a:solidFill>
                  <a:srgbClr val="000000"/>
                </a:solidFill>
                <a:latin typeface="+mj-lt"/>
              </a:rPr>
              <a:t>Attributes:</a:t>
            </a:r>
            <a:endParaRPr lang="en-US" sz="2800" b="0" dirty="0">
              <a:effectLst/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Services that each customer has signed up for</a:t>
            </a:r>
            <a:endParaRPr lang="en-US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Customer account information</a:t>
            </a:r>
            <a:endParaRPr lang="en-US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Demographic information about customer</a:t>
            </a:r>
            <a:endParaRPr lang="en-US" sz="2800" b="0" dirty="0">
              <a:effectLst/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Target variable: whether customer has left within the last month</a:t>
            </a:r>
            <a:endParaRPr lang="en-US" sz="2800" b="0" dirty="0">
              <a:effectLst/>
              <a:latin typeface="+mj-lt"/>
            </a:endParaRPr>
          </a:p>
          <a:p>
            <a:br>
              <a:rPr lang="en-US" sz="2800" b="0" dirty="0">
                <a:effectLst/>
                <a:latin typeface="+mj-lt"/>
              </a:rPr>
            </a:br>
            <a:endParaRPr lang="en-HK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873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0F3B-C3FA-48AA-9AD9-DFB9076A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08" y="267105"/>
            <a:ext cx="10515600" cy="61663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Understanding &amp; Visualization</a:t>
            </a:r>
            <a:endParaRPr lang="en-HK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D8F4E-6CAE-4B14-97BD-2CD63040703B}"/>
              </a:ext>
            </a:extLst>
          </p:cNvPr>
          <p:cNvGrpSpPr/>
          <p:nvPr/>
        </p:nvGrpSpPr>
        <p:grpSpPr>
          <a:xfrm>
            <a:off x="10804385" y="5482900"/>
            <a:ext cx="1098830" cy="1098830"/>
            <a:chOff x="8684326" y="3812805"/>
            <a:chExt cx="1098830" cy="10988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7977BB7-8D30-4A6C-84DD-9459B9761121}"/>
                </a:ext>
              </a:extLst>
            </p:cNvPr>
            <p:cNvSpPr/>
            <p:nvPr/>
          </p:nvSpPr>
          <p:spPr>
            <a:xfrm rot="2929318">
              <a:off x="8684326" y="3812805"/>
              <a:ext cx="1098830" cy="10988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5" name="Picture 4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0D63915-0B14-481E-A06F-70D95DA393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19" b="27072"/>
            <a:stretch/>
          </p:blipFill>
          <p:spPr bwMode="auto">
            <a:xfrm>
              <a:off x="8772641" y="4074225"/>
              <a:ext cx="461100" cy="53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15D7422-0C07-48A0-87D0-F25EE8E0E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861"/>
            <a:stretch/>
          </p:blipFill>
          <p:spPr bwMode="auto">
            <a:xfrm>
              <a:off x="8793349" y="4612485"/>
              <a:ext cx="912906" cy="10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B7BE99-13DF-4855-B229-70655855BE0A}"/>
              </a:ext>
            </a:extLst>
          </p:cNvPr>
          <p:cNvSpPr/>
          <p:nvPr/>
        </p:nvSpPr>
        <p:spPr>
          <a:xfrm>
            <a:off x="166027" y="217715"/>
            <a:ext cx="199659" cy="6538686"/>
          </a:xfrm>
          <a:prstGeom prst="roundRect">
            <a:avLst>
              <a:gd name="adj" fmla="val 2574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6C0EAA-D323-4602-A40D-DE800E1C4A74}"/>
              </a:ext>
            </a:extLst>
          </p:cNvPr>
          <p:cNvSpPr/>
          <p:nvPr/>
        </p:nvSpPr>
        <p:spPr>
          <a:xfrm>
            <a:off x="735110" y="1080983"/>
            <a:ext cx="1129086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+mj-lt"/>
              </a:rPr>
              <a:t>11 missing values and all of them belong to missing total charges column (7043 observations)</a:t>
            </a:r>
            <a:endParaRPr lang="en-US" sz="2800" b="0" dirty="0">
              <a:effectLst/>
              <a:latin typeface="+mj-lt"/>
            </a:endParaRPr>
          </a:p>
          <a:p>
            <a:br>
              <a:rPr lang="en-US" sz="2800" b="0" dirty="0">
                <a:effectLst/>
                <a:latin typeface="+mj-lt"/>
              </a:rPr>
            </a:br>
            <a:r>
              <a:rPr lang="en-US" sz="2800" b="1" dirty="0">
                <a:solidFill>
                  <a:srgbClr val="000000"/>
                </a:solidFill>
                <a:latin typeface="+mj-lt"/>
              </a:rPr>
              <a:t>Further observation</a:t>
            </a:r>
            <a:endParaRPr lang="en-US" sz="2800" b="0" dirty="0">
              <a:effectLst/>
              <a:latin typeface="+mj-lt"/>
            </a:endParaRPr>
          </a:p>
          <a:p>
            <a:br>
              <a:rPr lang="en-US" sz="2800" b="0" dirty="0">
                <a:effectLst/>
                <a:latin typeface="+mj-lt"/>
              </a:rPr>
            </a:br>
            <a:r>
              <a:rPr lang="en-US" sz="2800" dirty="0">
                <a:solidFill>
                  <a:srgbClr val="000000"/>
                </a:solidFill>
                <a:latin typeface="+mj-lt"/>
              </a:rPr>
              <a:t>tenure = 0, meaning that these customers are most likely in their first month and thus have not been billed</a:t>
            </a:r>
            <a:endParaRPr lang="en-US" sz="2800" b="0" dirty="0">
              <a:effectLst/>
              <a:latin typeface="+mj-lt"/>
            </a:endParaRPr>
          </a:p>
          <a:p>
            <a:br>
              <a:rPr lang="en-US" sz="2800" b="0" dirty="0">
                <a:effectLst/>
                <a:latin typeface="+mj-lt"/>
              </a:rPr>
            </a:br>
            <a:r>
              <a:rPr lang="en-US" sz="2800" b="1" dirty="0">
                <a:solidFill>
                  <a:srgbClr val="000000"/>
                </a:solidFill>
                <a:latin typeface="+mj-lt"/>
              </a:rPr>
              <a:t>Conclusion</a:t>
            </a:r>
            <a:endParaRPr lang="en-US" sz="2800" b="0" dirty="0">
              <a:effectLst/>
              <a:latin typeface="+mj-lt"/>
            </a:endParaRPr>
          </a:p>
          <a:p>
            <a:br>
              <a:rPr lang="en-US" sz="2800" b="0" dirty="0">
                <a:effectLst/>
                <a:latin typeface="+mj-lt"/>
              </a:rPr>
            </a:br>
            <a:r>
              <a:rPr lang="en-US" sz="2800" dirty="0">
                <a:solidFill>
                  <a:srgbClr val="000000"/>
                </a:solidFill>
                <a:latin typeface="+mj-lt"/>
              </a:rPr>
              <a:t>None of them churned, not special follow other observations </a:t>
            </a:r>
            <a:endParaRPr lang="en-US" sz="2800" b="0" dirty="0">
              <a:effectLst/>
              <a:latin typeface="+mj-lt"/>
            </a:endParaRPr>
          </a:p>
          <a:p>
            <a:r>
              <a:rPr lang="en-US" sz="2800" dirty="0">
                <a:solidFill>
                  <a:srgbClr val="000000"/>
                </a:solidFill>
                <a:latin typeface="+mj-lt"/>
              </a:rPr>
              <a:t>Remove them from our dataset</a:t>
            </a:r>
            <a:endParaRPr lang="en-US" sz="2800" b="0" dirty="0">
              <a:effectLst/>
              <a:latin typeface="+mj-lt"/>
            </a:endParaRPr>
          </a:p>
          <a:p>
            <a:br>
              <a:rPr lang="en-US" sz="2800" dirty="0">
                <a:latin typeface="+mj-lt"/>
              </a:rPr>
            </a:br>
            <a:endParaRPr lang="en-HK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673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0F3B-C3FA-48AA-9AD9-DFB9076A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08" y="267105"/>
            <a:ext cx="10515600" cy="61663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Understanding &amp; Visualization</a:t>
            </a:r>
            <a:endParaRPr lang="en-HK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D8F4E-6CAE-4B14-97BD-2CD63040703B}"/>
              </a:ext>
            </a:extLst>
          </p:cNvPr>
          <p:cNvGrpSpPr/>
          <p:nvPr/>
        </p:nvGrpSpPr>
        <p:grpSpPr>
          <a:xfrm>
            <a:off x="10804385" y="5482900"/>
            <a:ext cx="1098830" cy="1098830"/>
            <a:chOff x="8684326" y="3812805"/>
            <a:chExt cx="1098830" cy="10988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7977BB7-8D30-4A6C-84DD-9459B9761121}"/>
                </a:ext>
              </a:extLst>
            </p:cNvPr>
            <p:cNvSpPr/>
            <p:nvPr/>
          </p:nvSpPr>
          <p:spPr>
            <a:xfrm rot="2929318">
              <a:off x="8684326" y="3812805"/>
              <a:ext cx="1098830" cy="10988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5" name="Picture 4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0D63915-0B14-481E-A06F-70D95DA393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19" b="27072"/>
            <a:stretch/>
          </p:blipFill>
          <p:spPr bwMode="auto">
            <a:xfrm>
              <a:off x="8772641" y="4074225"/>
              <a:ext cx="461100" cy="53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15D7422-0C07-48A0-87D0-F25EE8E0E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861"/>
            <a:stretch/>
          </p:blipFill>
          <p:spPr bwMode="auto">
            <a:xfrm>
              <a:off x="8793349" y="4612485"/>
              <a:ext cx="912906" cy="10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B7BE99-13DF-4855-B229-70655855BE0A}"/>
              </a:ext>
            </a:extLst>
          </p:cNvPr>
          <p:cNvSpPr/>
          <p:nvPr/>
        </p:nvSpPr>
        <p:spPr>
          <a:xfrm>
            <a:off x="166027" y="217715"/>
            <a:ext cx="199659" cy="6538686"/>
          </a:xfrm>
          <a:prstGeom prst="roundRect">
            <a:avLst>
              <a:gd name="adj" fmla="val 2574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60CE33-3963-42CB-9D92-017CABAEDD42}"/>
              </a:ext>
            </a:extLst>
          </p:cNvPr>
          <p:cNvSpPr/>
          <p:nvPr/>
        </p:nvSpPr>
        <p:spPr>
          <a:xfrm>
            <a:off x="528475" y="1062535"/>
            <a:ext cx="105156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+mj-lt"/>
              </a:rPr>
              <a:t>Data Preparation</a:t>
            </a:r>
          </a:p>
          <a:p>
            <a:endParaRPr lang="en-US" sz="2800" b="1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“No”, “No internet Service” or “No Phone Service” the same</a:t>
            </a:r>
            <a:endParaRPr lang="en-US" sz="2800" b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Convert to be the same</a:t>
            </a:r>
            <a:br>
              <a:rPr lang="en-US" sz="2800" b="0" dirty="0">
                <a:effectLst/>
                <a:latin typeface="+mj-lt"/>
              </a:rPr>
            </a:br>
            <a:r>
              <a:rPr lang="en-US" sz="2800" dirty="0">
                <a:solidFill>
                  <a:srgbClr val="000000"/>
                </a:solidFill>
                <a:latin typeface="+mj-lt"/>
              </a:rPr>
              <a:t>Tenure, monthly charge and total charges are on different scales</a:t>
            </a:r>
            <a:endParaRPr lang="en-US" sz="2800" b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Standardized them to reduce the bias that might result from the difference in scale. </a:t>
            </a:r>
            <a:endParaRPr lang="en-US" sz="2800" b="0" dirty="0">
              <a:effectLst/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r>
              <a:rPr lang="en-US" sz="2800" b="1" dirty="0">
                <a:latin typeface="+mj-lt"/>
              </a:rPr>
              <a:t>Hold-out validation </a:t>
            </a:r>
          </a:p>
          <a:p>
            <a:endParaRPr lang="en-US" sz="2800" b="0" dirty="0">
              <a:effectLst/>
              <a:latin typeface="+mj-lt"/>
            </a:endParaRPr>
          </a:p>
          <a:p>
            <a:r>
              <a:rPr lang="en-US" sz="2800" dirty="0">
                <a:latin typeface="+mj-lt"/>
              </a:rPr>
              <a:t>Split our 7032 observation into a training set (80%) and testing set (20%)</a:t>
            </a:r>
            <a:endParaRPr lang="en-US" sz="2800" dirty="0">
              <a:effectLst/>
              <a:latin typeface="+mj-lt"/>
            </a:endParaRPr>
          </a:p>
          <a:p>
            <a:br>
              <a:rPr lang="en-US" sz="2800" dirty="0">
                <a:latin typeface="+mj-lt"/>
              </a:rPr>
            </a:br>
            <a:br>
              <a:rPr lang="en-US" sz="2800" dirty="0">
                <a:latin typeface="+mj-lt"/>
              </a:rPr>
            </a:br>
            <a:endParaRPr lang="en-HK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692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0F3B-C3FA-48AA-9AD9-DFB9076A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08" y="267105"/>
            <a:ext cx="10515600" cy="61663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Understanding &amp; Visualization</a:t>
            </a:r>
            <a:endParaRPr lang="en-HK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D8F4E-6CAE-4B14-97BD-2CD63040703B}"/>
              </a:ext>
            </a:extLst>
          </p:cNvPr>
          <p:cNvGrpSpPr/>
          <p:nvPr/>
        </p:nvGrpSpPr>
        <p:grpSpPr>
          <a:xfrm>
            <a:off x="10804385" y="5482900"/>
            <a:ext cx="1098830" cy="1098830"/>
            <a:chOff x="8684326" y="3812805"/>
            <a:chExt cx="1098830" cy="10988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7977BB7-8D30-4A6C-84DD-9459B9761121}"/>
                </a:ext>
              </a:extLst>
            </p:cNvPr>
            <p:cNvSpPr/>
            <p:nvPr/>
          </p:nvSpPr>
          <p:spPr>
            <a:xfrm rot="2929318">
              <a:off x="8684326" y="3812805"/>
              <a:ext cx="1098830" cy="10988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5" name="Picture 4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0D63915-0B14-481E-A06F-70D95DA393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19" b="27072"/>
            <a:stretch/>
          </p:blipFill>
          <p:spPr bwMode="auto">
            <a:xfrm>
              <a:off x="8772641" y="4074225"/>
              <a:ext cx="461100" cy="53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15D7422-0C07-48A0-87D0-F25EE8E0E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861"/>
            <a:stretch/>
          </p:blipFill>
          <p:spPr bwMode="auto">
            <a:xfrm>
              <a:off x="8793349" y="4612485"/>
              <a:ext cx="912906" cy="10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B7BE99-13DF-4855-B229-70655855BE0A}"/>
              </a:ext>
            </a:extLst>
          </p:cNvPr>
          <p:cNvSpPr/>
          <p:nvPr/>
        </p:nvSpPr>
        <p:spPr>
          <a:xfrm>
            <a:off x="166027" y="217715"/>
            <a:ext cx="199659" cy="6538686"/>
          </a:xfrm>
          <a:prstGeom prst="roundRect">
            <a:avLst>
              <a:gd name="adj" fmla="val 2574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18434" name="Picture 2" descr="https://lh5.googleusercontent.com/RRGor6CPCea6KncEsap-9GAeuyZrCPTXKwpQ2Oz_tYRty7IvGIDHarkoFXdiyuyilH-JxCuawhwqhHDftYWfHWZmuClQSPiGsApaWbCk11ys5HjcGJefW9uxBYTDZ5Mo-iiic9N_LIs">
            <a:extLst>
              <a:ext uri="{FF2B5EF4-FFF2-40B4-BE49-F238E27FC236}">
                <a16:creationId xmlns:a16="http://schemas.microsoft.com/office/drawing/2014/main" id="{F0EAFA7D-6377-42C2-93C0-71619C8EF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7" y="883735"/>
            <a:ext cx="8086725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01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0F3B-C3FA-48AA-9AD9-DFB9076A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08" y="267105"/>
            <a:ext cx="10515600" cy="61663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Understanding &amp; Visualization</a:t>
            </a:r>
            <a:endParaRPr lang="en-HK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D8F4E-6CAE-4B14-97BD-2CD63040703B}"/>
              </a:ext>
            </a:extLst>
          </p:cNvPr>
          <p:cNvGrpSpPr/>
          <p:nvPr/>
        </p:nvGrpSpPr>
        <p:grpSpPr>
          <a:xfrm>
            <a:off x="10804385" y="5482900"/>
            <a:ext cx="1098830" cy="1098830"/>
            <a:chOff x="8684326" y="3812805"/>
            <a:chExt cx="1098830" cy="10988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7977BB7-8D30-4A6C-84DD-9459B9761121}"/>
                </a:ext>
              </a:extLst>
            </p:cNvPr>
            <p:cNvSpPr/>
            <p:nvPr/>
          </p:nvSpPr>
          <p:spPr>
            <a:xfrm rot="2929318">
              <a:off x="8684326" y="3812805"/>
              <a:ext cx="1098830" cy="10988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5" name="Picture 4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0D63915-0B14-481E-A06F-70D95DA393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19" b="27072"/>
            <a:stretch/>
          </p:blipFill>
          <p:spPr bwMode="auto">
            <a:xfrm>
              <a:off x="8772641" y="4074225"/>
              <a:ext cx="461100" cy="53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ãhong kong telecommunicationãçåçæå°çµæ">
              <a:extLst>
                <a:ext uri="{FF2B5EF4-FFF2-40B4-BE49-F238E27FC236}">
                  <a16:creationId xmlns:a16="http://schemas.microsoft.com/office/drawing/2014/main" id="{F15D7422-0C07-48A0-87D0-F25EE8E0E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861"/>
            <a:stretch/>
          </p:blipFill>
          <p:spPr bwMode="auto">
            <a:xfrm>
              <a:off x="8793349" y="4612485"/>
              <a:ext cx="912906" cy="10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B7BE99-13DF-4855-B229-70655855BE0A}"/>
              </a:ext>
            </a:extLst>
          </p:cNvPr>
          <p:cNvSpPr/>
          <p:nvPr/>
        </p:nvSpPr>
        <p:spPr>
          <a:xfrm>
            <a:off x="166027" y="217715"/>
            <a:ext cx="199659" cy="6538686"/>
          </a:xfrm>
          <a:prstGeom prst="roundRect">
            <a:avLst>
              <a:gd name="adj" fmla="val 2574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54538E-A7E5-427E-882E-2CDB1890AC20}"/>
              </a:ext>
            </a:extLst>
          </p:cNvPr>
          <p:cNvSpPr/>
          <p:nvPr/>
        </p:nvSpPr>
        <p:spPr>
          <a:xfrm>
            <a:off x="577743" y="1013307"/>
            <a:ext cx="112485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+mj-lt"/>
              </a:rPr>
              <a:t>Senior Citizen has higher churn percentage</a:t>
            </a:r>
            <a:endParaRPr lang="en-US" sz="2800" b="0" dirty="0">
              <a:effectLst/>
              <a:latin typeface="+mj-lt"/>
            </a:endParaRPr>
          </a:p>
          <a:p>
            <a:endParaRPr lang="en-HK" sz="28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176D6C-FD08-4995-B417-10FD7D5B58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9"/>
          <a:stretch/>
        </p:blipFill>
        <p:spPr>
          <a:xfrm>
            <a:off x="2569029" y="1733145"/>
            <a:ext cx="7536994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3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622</Words>
  <Application>Microsoft Office PowerPoint</Application>
  <PresentationFormat>Widescreen</PresentationFormat>
  <Paragraphs>123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Agenda</vt:lpstr>
      <vt:lpstr>Business Understanding</vt:lpstr>
      <vt:lpstr>Business Understanding</vt:lpstr>
      <vt:lpstr>Data Understanding &amp; Visualization</vt:lpstr>
      <vt:lpstr>Data Understanding &amp; Visualization</vt:lpstr>
      <vt:lpstr>Data Understanding &amp; Visualization</vt:lpstr>
      <vt:lpstr>Data Understanding &amp; Visualization</vt:lpstr>
      <vt:lpstr>Data Understanding &amp; Visualization</vt:lpstr>
      <vt:lpstr>Data Understanding &amp; Visualization</vt:lpstr>
      <vt:lpstr>Data Understanding &amp; Visualization</vt:lpstr>
      <vt:lpstr>Data Understanding &amp; Visualization</vt:lpstr>
      <vt:lpstr>Data Understanding &amp; Visualization</vt:lpstr>
      <vt:lpstr>Data Understanding &amp; Visualization</vt:lpstr>
      <vt:lpstr>Modeling – Logit Model</vt:lpstr>
      <vt:lpstr>Modeling – Logit Model</vt:lpstr>
      <vt:lpstr>Modeling – Decision Tree Model</vt:lpstr>
      <vt:lpstr>Modeling – Random Forest Model</vt:lpstr>
      <vt:lpstr>Modeling – SVM (“Linear”) Model</vt:lpstr>
      <vt:lpstr>Modeling – Threshold Analysis</vt:lpstr>
      <vt:lpstr>Evaluation – Confusion Matrix</vt:lpstr>
      <vt:lpstr>Evaluation – ROC </vt:lpstr>
      <vt:lpstr>Deployment </vt:lpstr>
      <vt:lpstr>Deployment </vt:lpstr>
      <vt:lpstr>Deployment – Risk 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Lok Tin Kevin Chan</dc:creator>
  <cp:lastModifiedBy>Lok Tin Kevin Chan</cp:lastModifiedBy>
  <cp:revision>24</cp:revision>
  <dcterms:created xsi:type="dcterms:W3CDTF">2019-05-10T04:58:29Z</dcterms:created>
  <dcterms:modified xsi:type="dcterms:W3CDTF">2019-05-10T07:13:22Z</dcterms:modified>
</cp:coreProperties>
</file>