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6" r:id="rId20"/>
    <p:sldId id="277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14"/>
    <p:restoredTop sz="94675"/>
  </p:normalViewPr>
  <p:slideViewPr>
    <p:cSldViewPr snapToGrid="0">
      <p:cViewPr varScale="1">
        <p:scale>
          <a:sx n="129" d="100"/>
          <a:sy n="129" d="100"/>
        </p:scale>
        <p:origin x="240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644F5-9AE1-7966-9479-901E50DA3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7E52E9-99F9-EA21-DDD9-027DEBCE1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998FD-DA81-8FCD-2DBF-2117166D6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FFE4-521F-D545-9677-99BA9EC122FD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DDAA2-302B-58F4-6842-F3542A06D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B367F-A997-3EDE-5B57-9C7F7E0E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8E189-53B1-9745-A5E7-9DE028FBF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1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4312F-1B0A-5260-2BEA-9B253FF63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AA83D-8BEF-D451-FAD7-56BCB7559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64AEF-A8CD-65CB-3F92-F93E7EC7D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FFE4-521F-D545-9677-99BA9EC122FD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07197-08CE-DD6D-DD9A-A3AAEC7A1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CD903-A98E-B830-0929-A9E73E1ED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8E189-53B1-9745-A5E7-9DE028FBF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19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BA0E64-F4AC-43CD-EF6C-A1E028A252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F7E334-29FE-65D9-0A19-9502FFFE6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7DDC9-1ED5-1C6E-C287-360FE2A2A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FFE4-521F-D545-9677-99BA9EC122FD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8ABAC-AD59-34F7-6471-857D12826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E5D29-8AAB-C8AD-B3B3-E5D01FD01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8E189-53B1-9745-A5E7-9DE028FBF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8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9C2F8-0BFF-184B-60F5-DB6A10B6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04B2B-8B2F-815A-6948-38D29A188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5A9CA-7C2A-C419-FF0F-2845A946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FFE4-521F-D545-9677-99BA9EC122FD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76C2D-DAD5-33DF-EACC-8969584A8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7C272-CF7D-D20C-00BF-0FD6DC764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8E189-53B1-9745-A5E7-9DE028FBF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14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7E50A-1599-F4B1-CD16-1EF122364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AD3E8-D7F4-E166-8CCC-E9ED683D2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3607C-E78D-C4F5-4B30-6CB78A285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FFE4-521F-D545-9677-99BA9EC122FD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B5459-A174-571D-6639-C9AFC2CF7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FB64E-318D-70BD-126D-2E3580384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8E189-53B1-9745-A5E7-9DE028FBF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1F18C-8353-6B0A-D004-36A5973A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2CAC9-4BA0-83A5-D886-8729791E7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6A81E-CAC0-3A6B-2CD2-47F7B9BC4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9D56F-2297-71DD-97A1-67498A5AA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FFE4-521F-D545-9677-99BA9EC122FD}" type="datetimeFigureOut">
              <a:rPr lang="en-US" smtClean="0"/>
              <a:t>5/22/23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80EAE-ABC5-B048-DCFC-552131291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5CCC3-07D1-14BF-4FAB-C7F7D224D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8E189-53B1-9745-A5E7-9DE028FBF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77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7B5A0-DB3C-64E6-B84F-B10840771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FC576-769D-BADF-FE7B-ADE29E5BB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B1FAAB-73B8-F700-BB96-A768610E7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156B55-902A-C7BB-B3FF-F05A1D61C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991286-7A42-2F48-A165-E9E5B491C4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451A08-9060-62BD-EB08-FA1BE2B12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FFE4-521F-D545-9677-99BA9EC122FD}" type="datetimeFigureOut">
              <a:rPr lang="en-US" smtClean="0"/>
              <a:t>5/22/23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480C88-B91C-7CDA-7C98-4249DB449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AD47A-DAFD-539F-0A57-EC9F2F133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8E189-53B1-9745-A5E7-9DE028FBF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10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754B5-30BB-BC89-7D40-842E4C558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450B14-4327-D5E3-312A-97DED74DF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FFE4-521F-D545-9677-99BA9EC122FD}" type="datetimeFigureOut">
              <a:rPr lang="en-US" smtClean="0"/>
              <a:t>5/22/23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245C3D-EA8F-A218-5B9C-8BA3A66D0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D6154-C468-968D-D5C6-78765254F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8E189-53B1-9745-A5E7-9DE028FBF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5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3DD522-7F4E-2F64-EF8C-59B69BA9D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FFE4-521F-D545-9677-99BA9EC122FD}" type="datetimeFigureOut">
              <a:rPr lang="en-US" smtClean="0"/>
              <a:t>5/22/23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21C6FF-4F40-9F13-74C8-6B706C5B3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50C02C-6AA9-2BAC-328E-4C52F5E03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8E189-53B1-9745-A5E7-9DE028FBF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1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2F3A8-A78B-748C-395A-FD78EA30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02CAA-8728-0558-8F6A-EE5F716F9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BB32F2-9E9B-832C-D834-CC7CC2E96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F06DB-190F-7EF0-63A5-3D016CC2F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FFE4-521F-D545-9677-99BA9EC122FD}" type="datetimeFigureOut">
              <a:rPr lang="en-US" smtClean="0"/>
              <a:t>5/22/23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86576-C422-9352-17CD-F400C0E80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24B29-8863-C20E-F65D-1D1D39E5A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8E189-53B1-9745-A5E7-9DE028FBF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49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A9859-4F3F-E6AF-DF3B-0CA17B4F7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58F0B1-D76B-4EC2-2B0B-4D3BDA5715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6054D-566F-1E99-EEDB-1C7E64D28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031A2-4C5C-8A5A-BCCD-5BBFF6C82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FFE4-521F-D545-9677-99BA9EC122FD}" type="datetimeFigureOut">
              <a:rPr lang="en-US" smtClean="0"/>
              <a:t>5/22/23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38E84-A87A-4A5A-B9C7-5875B34E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1E248-5B73-8A8F-FF95-60FDBF435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8E189-53B1-9745-A5E7-9DE028FBF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09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9802F1-567C-4F16-1076-DCAB94F10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3AA39-F712-AD34-A540-1A99E3542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236E5-F387-BCB9-A37E-D87F34E343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1FFE4-521F-D545-9677-99BA9EC122FD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A2A3E-F179-D4C1-AB8F-E06039C050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AED70-2808-3137-9D6C-0E98888DDB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8E189-53B1-9745-A5E7-9DE028FBF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09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ata.gov.sg/dataset/births-and-fertility-annua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7C19E-36FE-E5D0-57BE-2BA8EB9CC5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Declining Birthrates in Singapore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630A0-FE88-4CAE-C211-22E087EF07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1MS014: Analysis of Time Series Presentation</a:t>
            </a:r>
          </a:p>
          <a:p>
            <a:r>
              <a:rPr lang="en-US" sz="1800" dirty="0"/>
              <a:t>Presented by: Kyler</a:t>
            </a:r>
          </a:p>
        </p:txBody>
      </p:sp>
    </p:spTree>
    <p:extLst>
      <p:ext uri="{BB962C8B-B14F-4D97-AF65-F5344CB8AC3E}">
        <p14:creationId xmlns:p14="http://schemas.microsoft.com/office/powerpoint/2010/main" val="1322673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FAC9F-EBF8-A3CD-5F08-DD20411B5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Stationarity of Time Series</a:t>
            </a:r>
          </a:p>
        </p:txBody>
      </p:sp>
      <p:pic>
        <p:nvPicPr>
          <p:cNvPr id="5" name="Picture 4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D19E077A-806C-B1C7-CF72-B93429D84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448" y="2601809"/>
            <a:ext cx="7465925" cy="1654381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81BF26-B31D-EE60-44E0-A75FE312B97C}"/>
              </a:ext>
            </a:extLst>
          </p:cNvPr>
          <p:cNvSpPr/>
          <p:nvPr/>
        </p:nvSpPr>
        <p:spPr>
          <a:xfrm>
            <a:off x="9027227" y="3428999"/>
            <a:ext cx="1158146" cy="5017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BE3D11-A412-4CD8-8EBE-A41E6AFE8CB7}"/>
              </a:ext>
            </a:extLst>
          </p:cNvPr>
          <p:cNvSpPr txBox="1"/>
          <p:nvPr/>
        </p:nvSpPr>
        <p:spPr>
          <a:xfrm>
            <a:off x="12611595" y="13300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30893-6480-DE02-DC3E-65E991E65731}"/>
              </a:ext>
            </a:extLst>
          </p:cNvPr>
          <p:cNvSpPr txBox="1"/>
          <p:nvPr/>
        </p:nvSpPr>
        <p:spPr>
          <a:xfrm>
            <a:off x="1254826" y="5430878"/>
            <a:ext cx="1040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P-value of less than 5% significance level suggests the first difference of the log-transformed data is stationary.</a:t>
            </a:r>
          </a:p>
        </p:txBody>
      </p:sp>
    </p:spTree>
    <p:extLst>
      <p:ext uri="{BB962C8B-B14F-4D97-AF65-F5344CB8AC3E}">
        <p14:creationId xmlns:p14="http://schemas.microsoft.com/office/powerpoint/2010/main" val="3000824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5DEBD-1A08-ABDA-E6D4-67619F275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– Initial Guess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D005B4-659C-452A-6E2B-16D1015F6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63" y="1516907"/>
            <a:ext cx="4779493" cy="33757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4B3137-5E9B-856E-1355-C6269550B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825" y="1516907"/>
            <a:ext cx="4779492" cy="3375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A3F6BF-345B-679B-BC0D-D571D5C81454}"/>
              </a:ext>
            </a:extLst>
          </p:cNvPr>
          <p:cNvSpPr txBox="1"/>
          <p:nvPr/>
        </p:nvSpPr>
        <p:spPr>
          <a:xfrm>
            <a:off x="1397001" y="5418287"/>
            <a:ext cx="4227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MA(0), no significant correlation after lag 0. Spike at lag 12 probably due to mass significance.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FCD140-4E9C-A149-2599-FAFBC590D262}"/>
              </a:ext>
            </a:extLst>
          </p:cNvPr>
          <p:cNvSpPr txBox="1"/>
          <p:nvPr/>
        </p:nvSpPr>
        <p:spPr>
          <a:xfrm>
            <a:off x="7126184" y="5341093"/>
            <a:ext cx="322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AR(0), no significant correlation.</a:t>
            </a:r>
          </a:p>
        </p:txBody>
      </p:sp>
    </p:spTree>
    <p:extLst>
      <p:ext uri="{BB962C8B-B14F-4D97-AF65-F5344CB8AC3E}">
        <p14:creationId xmlns:p14="http://schemas.microsoft.com/office/powerpoint/2010/main" val="4122661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E9AF2-753E-29E8-3072-D77330569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3EF3-3300-47BF-BB08-039139D97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63510" cy="4351338"/>
          </a:xfrm>
        </p:spPr>
        <p:txBody>
          <a:bodyPr/>
          <a:lstStyle/>
          <a:p>
            <a:r>
              <a:rPr lang="en-US" dirty="0"/>
              <a:t>p = 0, 1, 2</a:t>
            </a:r>
          </a:p>
          <a:p>
            <a:r>
              <a:rPr lang="en-US" dirty="0"/>
              <a:t>d = 1</a:t>
            </a:r>
          </a:p>
          <a:p>
            <a:r>
              <a:rPr lang="en-US" dirty="0"/>
              <a:t>q = 0, 1, 2</a:t>
            </a:r>
          </a:p>
          <a:p>
            <a:r>
              <a:rPr lang="en-US" dirty="0"/>
              <a:t>Use AIC and BIC as metrics.</a:t>
            </a:r>
          </a:p>
          <a:p>
            <a:endParaRPr lang="en-US" dirty="0"/>
          </a:p>
        </p:txBody>
      </p:sp>
      <p:pic>
        <p:nvPicPr>
          <p:cNvPr id="5" name="Picture 4" descr="A picture containing text, font, screenshot&#10;&#10;Description automatically generated">
            <a:extLst>
              <a:ext uri="{FF2B5EF4-FFF2-40B4-BE49-F238E27FC236}">
                <a16:creationId xmlns:a16="http://schemas.microsoft.com/office/drawing/2014/main" id="{B28A2BF9-5EF9-23B4-D46A-BD2C3ED83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784" y="1457877"/>
            <a:ext cx="6158713" cy="14263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38785E-DD7B-19EA-41E4-E47C47FAAD09}"/>
              </a:ext>
            </a:extLst>
          </p:cNvPr>
          <p:cNvSpPr txBox="1"/>
          <p:nvPr/>
        </p:nvSpPr>
        <p:spPr>
          <a:xfrm>
            <a:off x="2899485" y="5269564"/>
            <a:ext cx="5532595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Best ARIMA Model = ARIMA(0, 1, 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E1E526-E73E-44BD-783F-8B001094A6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783" y="2869510"/>
            <a:ext cx="6268331" cy="2229263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8564004-2817-4119-D87C-8637F5C31AE6}"/>
              </a:ext>
            </a:extLst>
          </p:cNvPr>
          <p:cNvSpPr/>
          <p:nvPr/>
        </p:nvSpPr>
        <p:spPr>
          <a:xfrm>
            <a:off x="5665783" y="4094922"/>
            <a:ext cx="1251852" cy="60628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9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0A977-0681-FFBE-0F99-AA234B237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5A613-B588-B57A-936D-E50BFF3E9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36136" cy="4351338"/>
          </a:xfrm>
        </p:spPr>
        <p:txBody>
          <a:bodyPr/>
          <a:lstStyle/>
          <a:p>
            <a:r>
              <a:rPr lang="en-US" dirty="0"/>
              <a:t>Residual Diagnostics</a:t>
            </a:r>
          </a:p>
          <a:p>
            <a:pPr marL="457200" lvl="1" indent="0">
              <a:buNone/>
            </a:pPr>
            <a:r>
              <a:rPr lang="en-US" dirty="0"/>
              <a:t>1. Residual Plot</a:t>
            </a:r>
          </a:p>
          <a:p>
            <a:pPr marL="457200" lvl="1" indent="0">
              <a:buNone/>
            </a:pPr>
            <a:r>
              <a:rPr lang="en-US" dirty="0"/>
              <a:t>2. ACF of residuals</a:t>
            </a:r>
          </a:p>
          <a:p>
            <a:pPr marL="457200" lvl="1" indent="0">
              <a:buNone/>
            </a:pPr>
            <a:r>
              <a:rPr lang="en-US" dirty="0"/>
              <a:t>3. </a:t>
            </a:r>
            <a:r>
              <a:rPr lang="en-US" dirty="0" err="1"/>
              <a:t>Ljung</a:t>
            </a:r>
            <a:r>
              <a:rPr lang="en-US" dirty="0"/>
              <a:t>-Box Statistic</a:t>
            </a:r>
          </a:p>
          <a:p>
            <a:pPr marL="457200" lvl="1" indent="0">
              <a:buNone/>
            </a:pPr>
            <a:r>
              <a:rPr lang="en-US" dirty="0"/>
              <a:t>4. Histogram</a:t>
            </a:r>
          </a:p>
          <a:p>
            <a:pPr marL="457200" lvl="1" indent="0">
              <a:buNone/>
            </a:pPr>
            <a:r>
              <a:rPr lang="en-US" dirty="0"/>
              <a:t>5. Q-Q Normality Plot</a:t>
            </a:r>
          </a:p>
        </p:txBody>
      </p:sp>
    </p:spTree>
    <p:extLst>
      <p:ext uri="{BB962C8B-B14F-4D97-AF65-F5344CB8AC3E}">
        <p14:creationId xmlns:p14="http://schemas.microsoft.com/office/powerpoint/2010/main" val="1083986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80634-D26F-A42C-CE4E-563615CFC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33E93F-3AD4-ED50-79D0-D0C587DF7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26" y="1851065"/>
            <a:ext cx="5059779" cy="35736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D7DF0A-22BC-880B-9D9C-0CCB12FDBEA8}"/>
              </a:ext>
            </a:extLst>
          </p:cNvPr>
          <p:cNvSpPr txBox="1"/>
          <p:nvPr/>
        </p:nvSpPr>
        <p:spPr>
          <a:xfrm>
            <a:off x="6616557" y="1851065"/>
            <a:ext cx="38322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Residual Plot – Mean is fairly constant, variance is constant, except for spike at time = 28, only outlier, so we ignore it.</a:t>
            </a:r>
          </a:p>
          <a:p>
            <a:pPr marL="342900" indent="-342900">
              <a:buAutoNum type="arabicPeriod" startAt="2"/>
            </a:pPr>
            <a:r>
              <a:rPr lang="en-US" dirty="0"/>
              <a:t>ACF of residuals - difficult to see, so evaluate later.</a:t>
            </a:r>
          </a:p>
          <a:p>
            <a:pPr marL="342900" indent="-342900">
              <a:buAutoNum type="arabicPeriod" startAt="2"/>
            </a:pPr>
            <a:r>
              <a:rPr lang="en-US" dirty="0"/>
              <a:t>P-values of </a:t>
            </a:r>
            <a:r>
              <a:rPr lang="en-US" dirty="0" err="1"/>
              <a:t>Ljung</a:t>
            </a:r>
            <a:r>
              <a:rPr lang="en-US" dirty="0"/>
              <a:t>-Box statistic - Lies         well above the significance threshold. High p-values suggests residuals are no different from white noises.</a:t>
            </a:r>
          </a:p>
        </p:txBody>
      </p:sp>
    </p:spTree>
    <p:extLst>
      <p:ext uri="{BB962C8B-B14F-4D97-AF65-F5344CB8AC3E}">
        <p14:creationId xmlns:p14="http://schemas.microsoft.com/office/powerpoint/2010/main" val="1468925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6B0E8-7A8B-4E13-E7DD-1B22F6366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F80344-C09C-DE20-588C-FB8F2FAF0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585" y="1452112"/>
            <a:ext cx="4695702" cy="33165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740679-1C7C-DD97-C0D9-9E96A56A9512}"/>
              </a:ext>
            </a:extLst>
          </p:cNvPr>
          <p:cNvSpPr txBox="1"/>
          <p:nvPr/>
        </p:nvSpPr>
        <p:spPr>
          <a:xfrm>
            <a:off x="1693102" y="5405888"/>
            <a:ext cx="9469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ACF of residuals – more clearly seen, little to no autocorrelation between the residuals because all within the threshold.</a:t>
            </a:r>
          </a:p>
          <a:p>
            <a:pPr marL="342900" indent="-342900">
              <a:buAutoNum type="arabicPeriod"/>
            </a:pPr>
            <a:r>
              <a:rPr lang="en-US" dirty="0"/>
              <a:t>Histogram of residuals and Q-Q plot of normality suggest residuals are normally distributed.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3598AD-A6E6-9E0A-7B96-DEF9A39D8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347" y="1452112"/>
            <a:ext cx="4538012" cy="320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537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6310C-562D-940C-9469-696E56DE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Forecasts - ARIMA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BB815B-C7CF-0655-5E47-1F9268BB1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613" y="1690688"/>
            <a:ext cx="6004131" cy="42406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347D1C-8ECF-6AF8-D3F3-F1FBAA08DD6D}"/>
              </a:ext>
            </a:extLst>
          </p:cNvPr>
          <p:cNvSpPr txBox="1"/>
          <p:nvPr/>
        </p:nvSpPr>
        <p:spPr>
          <a:xfrm>
            <a:off x="4598140" y="5746702"/>
            <a:ext cx="275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Last 5 years as testing data.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1E1D40D-D308-BDA7-1570-E48AD6FEACDB}"/>
              </a:ext>
            </a:extLst>
          </p:cNvPr>
          <p:cNvSpPr/>
          <p:nvPr/>
        </p:nvSpPr>
        <p:spPr>
          <a:xfrm>
            <a:off x="7901604" y="4025735"/>
            <a:ext cx="712519" cy="72439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1B3BA73D-A6DA-DBFB-CA90-584B1665750D}"/>
              </a:ext>
            </a:extLst>
          </p:cNvPr>
          <p:cNvSpPr/>
          <p:nvPr/>
        </p:nvSpPr>
        <p:spPr>
          <a:xfrm rot="9144934">
            <a:off x="8704985" y="3839967"/>
            <a:ext cx="832207" cy="596735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5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00764-5B2B-82B6-2C4F-B1CF35DAD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Forecasts - ARIMA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D1023F-6DC7-5CD5-79EB-73A16FC3A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341" y="1427109"/>
            <a:ext cx="6127822" cy="43280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6BC524-89B8-B127-ECF7-8FC5A8C2282B}"/>
              </a:ext>
            </a:extLst>
          </p:cNvPr>
          <p:cNvSpPr txBox="1"/>
          <p:nvPr/>
        </p:nvSpPr>
        <p:spPr>
          <a:xfrm>
            <a:off x="2335658" y="5755151"/>
            <a:ext cx="752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 badly in first 2 years, but next 3 years, model still valid, within range.</a:t>
            </a:r>
          </a:p>
        </p:txBody>
      </p:sp>
    </p:spTree>
    <p:extLst>
      <p:ext uri="{BB962C8B-B14F-4D97-AF65-F5344CB8AC3E}">
        <p14:creationId xmlns:p14="http://schemas.microsoft.com/office/powerpoint/2010/main" val="3128140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6A2C1-D227-C69E-918E-1DE303355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Forecasts – White Noise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34A5A9-A4D3-23D8-CA8E-9732F1EA9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944" y="1442915"/>
            <a:ext cx="5924111" cy="41841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E480B8-60F1-532B-9ACC-530E86F3FFBF}"/>
              </a:ext>
            </a:extLst>
          </p:cNvPr>
          <p:cNvSpPr txBox="1"/>
          <p:nvPr/>
        </p:nvSpPr>
        <p:spPr>
          <a:xfrm>
            <a:off x="1740038" y="5878285"/>
            <a:ext cx="871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 to that of ARIMA(0, 1, 1) model, range is wider, correctly predicts 4 out of 5 years.</a:t>
            </a:r>
          </a:p>
        </p:txBody>
      </p:sp>
    </p:spTree>
    <p:extLst>
      <p:ext uri="{BB962C8B-B14F-4D97-AF65-F5344CB8AC3E}">
        <p14:creationId xmlns:p14="http://schemas.microsoft.com/office/powerpoint/2010/main" val="3056024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A832-89C7-5FEB-47B0-F3E75B8C8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Forecasts – Comparison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C44D9B-241B-50F9-47FD-60277EF85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125" y="2022281"/>
            <a:ext cx="4462956" cy="31521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838A562-EA99-FC04-1505-07DA6DEEF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919" y="2022282"/>
            <a:ext cx="4462956" cy="31521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5FA79A-5A04-8C72-CB04-496C71053672}"/>
              </a:ext>
            </a:extLst>
          </p:cNvPr>
          <p:cNvSpPr txBox="1"/>
          <p:nvPr/>
        </p:nvSpPr>
        <p:spPr>
          <a:xfrm>
            <a:off x="1039125" y="5576835"/>
            <a:ext cx="1031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 is ARIMA(0, 1, 1) , Green is White Noise. ARIMA(0, 1, 1) seems to have a smaller range than white noise.</a:t>
            </a:r>
          </a:p>
        </p:txBody>
      </p:sp>
    </p:spTree>
    <p:extLst>
      <p:ext uri="{BB962C8B-B14F-4D97-AF65-F5344CB8AC3E}">
        <p14:creationId xmlns:p14="http://schemas.microsoft.com/office/powerpoint/2010/main" val="2478569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954B11-5C87-D94C-EF25-F29C8231D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D2CC42-BFDD-113D-1E74-FE1F78A64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Data Exploration</a:t>
            </a:r>
          </a:p>
          <a:p>
            <a:r>
              <a:rPr lang="en-US" dirty="0"/>
              <a:t>Model</a:t>
            </a:r>
          </a:p>
          <a:p>
            <a:r>
              <a:rPr lang="en-US" dirty="0"/>
              <a:t>Forecasts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65103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14A55-90EB-469C-F1A5-CC54F109B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Forecasts - Comparison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66B5BF-6437-84A8-A3E6-C7A1B80CE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538870" cy="32057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DAFD7B-3DEA-8E1F-C91B-00C7166E8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804" y="1690687"/>
            <a:ext cx="4417214" cy="311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950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517FB-9817-B567-ED1C-4F8553CC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179B7-0D70-780A-3D12-BEC02B94B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91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Model valid for forecasting in 5 years.</a:t>
            </a:r>
          </a:p>
          <a:p>
            <a:r>
              <a:rPr lang="en-US" sz="2400" dirty="0"/>
              <a:t>However, as for all time series models, cannot capture contextual knowledge of the problem.</a:t>
            </a:r>
          </a:p>
          <a:p>
            <a:r>
              <a:rPr lang="en-US" sz="2400" dirty="0"/>
              <a:t>Singapore has been implementing a slew of measures to increase birth rates and things might improve in the future, something which could not be captured in this model.</a:t>
            </a:r>
          </a:p>
        </p:txBody>
      </p:sp>
    </p:spTree>
    <p:extLst>
      <p:ext uri="{BB962C8B-B14F-4D97-AF65-F5344CB8AC3E}">
        <p14:creationId xmlns:p14="http://schemas.microsoft.com/office/powerpoint/2010/main" val="439258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954B11-5C87-D94C-EF25-F29C8231D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pic>
        <p:nvPicPr>
          <p:cNvPr id="9" name="Picture 8" descr="A picture containing text, screenshot, font, document&#10;&#10;Description automatically generated">
            <a:extLst>
              <a:ext uri="{FF2B5EF4-FFF2-40B4-BE49-F238E27FC236}">
                <a16:creationId xmlns:a16="http://schemas.microsoft.com/office/drawing/2014/main" id="{8DB8DD73-CEC6-B0C8-63A2-ACA38A8FE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1556571"/>
            <a:ext cx="6721434" cy="3833063"/>
          </a:xfrm>
          <a:prstGeom prst="rect">
            <a:avLst/>
          </a:prstGeom>
        </p:spPr>
      </p:pic>
      <p:pic>
        <p:nvPicPr>
          <p:cNvPr id="7" name="Picture 6" descr="A picture containing text, font, screenshot, white&#10;&#10;Description automatically generated">
            <a:extLst>
              <a:ext uri="{FF2B5EF4-FFF2-40B4-BE49-F238E27FC236}">
                <a16:creationId xmlns:a16="http://schemas.microsoft.com/office/drawing/2014/main" id="{B7007C81-DD64-9D1B-9B2E-40232508C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457" y="3377980"/>
            <a:ext cx="7772400" cy="2174339"/>
          </a:xfrm>
          <a:prstGeom prst="rect">
            <a:avLst/>
          </a:prstGeom>
        </p:spPr>
      </p:pic>
      <p:pic>
        <p:nvPicPr>
          <p:cNvPr id="3" name="Picture 2" descr="A picture containing text, font, screenshot, white&#10;&#10;Description automatically generated">
            <a:extLst>
              <a:ext uri="{FF2B5EF4-FFF2-40B4-BE49-F238E27FC236}">
                <a16:creationId xmlns:a16="http://schemas.microsoft.com/office/drawing/2014/main" id="{F535B47E-8562-0F48-E461-0FA1A747C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648" y="2882134"/>
            <a:ext cx="9956704" cy="217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601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B7A2B-93BB-5E23-CF5E-78E3E851A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ACE11-E670-F2B2-EABE-DE91F7643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I predict the birthrates over the next few years?</a:t>
            </a:r>
          </a:p>
          <a:p>
            <a:r>
              <a:rPr lang="en-US" dirty="0"/>
              <a:t>From a statistical perspective, what can I say about the birthrate of Singapore?</a:t>
            </a:r>
          </a:p>
        </p:txBody>
      </p:sp>
    </p:spTree>
    <p:extLst>
      <p:ext uri="{BB962C8B-B14F-4D97-AF65-F5344CB8AC3E}">
        <p14:creationId xmlns:p14="http://schemas.microsoft.com/office/powerpoint/2010/main" val="4082517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75E19-CA45-3AA7-5A6A-F3D62A24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DDAC3-E8F7-FC4A-5114-A268A99CB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Yearly birthrate in Singapore.</a:t>
            </a:r>
          </a:p>
          <a:p>
            <a:r>
              <a:rPr lang="en-US" dirty="0"/>
              <a:t>Focus only on Total Fertility Rate</a:t>
            </a:r>
          </a:p>
          <a:p>
            <a:r>
              <a:rPr lang="en-US" dirty="0"/>
              <a:t>Data from: </a:t>
            </a:r>
            <a:r>
              <a:rPr lang="en-US" dirty="0">
                <a:hlinkClick r:id="rId2"/>
              </a:rPr>
              <a:t>https://data.gov.sg/dataset/births-and-fertility-annual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9F0B33-D6BB-A215-9B75-3F135A442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738" y="1607560"/>
            <a:ext cx="5542262" cy="39144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9EC1CD-01CB-7486-87AB-EA1355300FFE}"/>
              </a:ext>
            </a:extLst>
          </p:cNvPr>
          <p:cNvSpPr txBox="1"/>
          <p:nvPr/>
        </p:nvSpPr>
        <p:spPr>
          <a:xfrm>
            <a:off x="2010888" y="5807631"/>
            <a:ext cx="839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‘Total Fertility Rate’ is defined as, on average, per female how many children she has. </a:t>
            </a:r>
          </a:p>
        </p:txBody>
      </p:sp>
    </p:spTree>
    <p:extLst>
      <p:ext uri="{BB962C8B-B14F-4D97-AF65-F5344CB8AC3E}">
        <p14:creationId xmlns:p14="http://schemas.microsoft.com/office/powerpoint/2010/main" val="490426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A4188-0F2D-027E-F088-7280431A7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DBEADE-BB5B-DD38-F490-A55F0D034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980" y="1457530"/>
            <a:ext cx="6645399" cy="46936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7BDC01-4644-1E1A-0C4B-D178454E4221}"/>
              </a:ext>
            </a:extLst>
          </p:cNvPr>
          <p:cNvSpPr txBox="1"/>
          <p:nvPr/>
        </p:nvSpPr>
        <p:spPr>
          <a:xfrm>
            <a:off x="1447800" y="6008914"/>
            <a:ext cx="929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Trend shows an exponential decrease from 1960 to 1990, after which it flattens out over the next 30 years around 1 to 2 births per female. Mean and variance not constant.</a:t>
            </a:r>
          </a:p>
        </p:txBody>
      </p:sp>
    </p:spTree>
    <p:extLst>
      <p:ext uri="{BB962C8B-B14F-4D97-AF65-F5344CB8AC3E}">
        <p14:creationId xmlns:p14="http://schemas.microsoft.com/office/powerpoint/2010/main" val="2400638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34C0-EE3A-FD48-F8EE-5123D6D0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ACF and PACF of raw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66338C-B918-62DF-C81F-3D8C7184A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20" y="1607560"/>
            <a:ext cx="5693585" cy="40213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355AD0-2838-F506-29A7-EBAB16F6A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885" y="1607559"/>
            <a:ext cx="5693585" cy="40213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6B4BE3-3616-7EA5-00F5-70835E3E2E45}"/>
              </a:ext>
            </a:extLst>
          </p:cNvPr>
          <p:cNvSpPr txBox="1"/>
          <p:nvPr/>
        </p:nvSpPr>
        <p:spPr>
          <a:xfrm>
            <a:off x="2711532" y="5628902"/>
            <a:ext cx="676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Slow decay of the ACF provides evidence that differencing might help.</a:t>
            </a:r>
          </a:p>
        </p:txBody>
      </p:sp>
    </p:spTree>
    <p:extLst>
      <p:ext uri="{BB962C8B-B14F-4D97-AF65-F5344CB8AC3E}">
        <p14:creationId xmlns:p14="http://schemas.microsoft.com/office/powerpoint/2010/main" val="2824448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5A00C-A35C-CC88-89DE-705C84735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Transformation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EC1B1C-BC50-D3B8-069B-ADED74B8A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588" y="1923802"/>
            <a:ext cx="4788369" cy="33819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EF98EF-84F6-18B9-5D3B-D7393BC13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43" y="1923803"/>
            <a:ext cx="4788368" cy="3381994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81786A95-A6A1-0C5A-BE08-365A0BFE2BCA}"/>
              </a:ext>
            </a:extLst>
          </p:cNvPr>
          <p:cNvSpPr/>
          <p:nvPr/>
        </p:nvSpPr>
        <p:spPr>
          <a:xfrm>
            <a:off x="5698177" y="3359479"/>
            <a:ext cx="795646" cy="51063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08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73C36-8731-9097-7122-32CA476BD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Difference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D2A768-FC22-0736-89C2-64A96BF0E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932" y="1346303"/>
            <a:ext cx="6194136" cy="43748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4790F0-B7D1-88E3-8CC7-5BE2DA0E7FEA}"/>
              </a:ext>
            </a:extLst>
          </p:cNvPr>
          <p:cNvSpPr txBox="1"/>
          <p:nvPr/>
        </p:nvSpPr>
        <p:spPr>
          <a:xfrm>
            <a:off x="1381496" y="5698978"/>
            <a:ext cx="9429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looks constant around -0.025. Variance from observation does not look totally constant. Nevertheless, the difference in variance does not seem significant. A formal statistical test for stationarity of the time series should be done.</a:t>
            </a:r>
          </a:p>
        </p:txBody>
      </p:sp>
    </p:spTree>
    <p:extLst>
      <p:ext uri="{BB962C8B-B14F-4D97-AF65-F5344CB8AC3E}">
        <p14:creationId xmlns:p14="http://schemas.microsoft.com/office/powerpoint/2010/main" val="2686635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</TotalTime>
  <Words>574</Words>
  <Application>Microsoft Macintosh PowerPoint</Application>
  <PresentationFormat>Widescreen</PresentationFormat>
  <Paragraphs>64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Declining Birthrates in Singapore</vt:lpstr>
      <vt:lpstr>Outline</vt:lpstr>
      <vt:lpstr>Motivation</vt:lpstr>
      <vt:lpstr>Aim</vt:lpstr>
      <vt:lpstr>Data</vt:lpstr>
      <vt:lpstr>Data Exploration</vt:lpstr>
      <vt:lpstr>ACF and PACF of raw data</vt:lpstr>
      <vt:lpstr>Log Transformation</vt:lpstr>
      <vt:lpstr>First Difference</vt:lpstr>
      <vt:lpstr>Stationarity of Time Series</vt:lpstr>
      <vt:lpstr>Model – Initial Guess</vt:lpstr>
      <vt:lpstr>ARIMA Model</vt:lpstr>
      <vt:lpstr>Evaluation</vt:lpstr>
      <vt:lpstr>Plots</vt:lpstr>
      <vt:lpstr>Plots</vt:lpstr>
      <vt:lpstr>Forecasts - ARIMA</vt:lpstr>
      <vt:lpstr>Forecasts - ARIMA</vt:lpstr>
      <vt:lpstr>Forecasts – White Noise</vt:lpstr>
      <vt:lpstr>Forecasts – Comparison</vt:lpstr>
      <vt:lpstr>Forecasts - Comparison</vt:lpstr>
      <vt:lpstr>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Analysis</dc:title>
  <dc:creator>Kyler Cheong</dc:creator>
  <cp:lastModifiedBy>Kyler Cheong</cp:lastModifiedBy>
  <cp:revision>8</cp:revision>
  <dcterms:created xsi:type="dcterms:W3CDTF">2023-05-21T12:30:25Z</dcterms:created>
  <dcterms:modified xsi:type="dcterms:W3CDTF">2023-05-23T10:47:13Z</dcterms:modified>
</cp:coreProperties>
</file>