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75"/>
  </p:normalViewPr>
  <p:slideViewPr>
    <p:cSldViewPr snapToGrid="0">
      <p:cViewPr varScale="1">
        <p:scale>
          <a:sx n="127" d="100"/>
          <a:sy n="127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44F5-9AE1-7966-9479-901E50DA3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E52E9-99F9-EA21-DDD9-027DEBCE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98FD-DA81-8FCD-2DBF-2117166D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DDAA2-302B-58F4-6842-F3542A06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367F-A997-3EDE-5B57-9C7F7E0E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312F-1B0A-5260-2BEA-9B253FF6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AA83D-8BEF-D451-FAD7-56BCB7559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4AEF-A8CD-65CB-3F92-F93E7EC7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7197-08CE-DD6D-DD9A-A3AAEC7A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D903-A98E-B830-0929-A9E73E1E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A0E64-F4AC-43CD-EF6C-A1E028A25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7E334-29FE-65D9-0A19-9502FFFE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DDC9-1ED5-1C6E-C287-360FE2A2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ABAC-AD59-34F7-6471-857D1282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5D29-8AAB-C8AD-B3B3-E5D01FD0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8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C2F8-0BFF-184B-60F5-DB6A10B6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B2B-8B2F-815A-6948-38D29A18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5A9CA-7C2A-C419-FF0F-2845A946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6C2D-DAD5-33DF-EACC-8969584A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C272-CF7D-D20C-00BF-0FD6DC76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E50A-1599-F4B1-CD16-1EF12236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AD3E8-D7F4-E166-8CCC-E9ED683D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607C-E78D-C4F5-4B30-6CB78A28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5459-A174-571D-6639-C9AFC2CF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B64E-318D-70BD-126D-2E3580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F18C-8353-6B0A-D004-36A5973A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CAC9-4BA0-83A5-D886-8729791E7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A81E-CAC0-3A6B-2CD2-47F7B9BC4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9D56F-2297-71DD-97A1-67498A5A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0EAE-ABC5-B048-DCFC-55213129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CCC3-07D1-14BF-4FAB-C7F7D224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7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B5A0-DB3C-64E6-B84F-B108407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FC576-769D-BADF-FE7B-ADE29E5B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1FAAB-73B8-F700-BB96-A768610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56B55-902A-C7BB-B3FF-F05A1D61C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91286-7A42-2F48-A165-E9E5B491C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51A08-9060-62BD-EB08-FA1BE2B1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80C88-B91C-7CDA-7C98-4249DB44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AD47A-DAFD-539F-0A57-EC9F2F13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54B5-30BB-BC89-7D40-842E4C55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50B14-4327-D5E3-312A-97DED74D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45C3D-EA8F-A218-5B9C-8BA3A66D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6154-C468-968D-D5C6-78765254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DD522-7F4E-2F64-EF8C-59B69BA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1C6FF-4F40-9F13-74C8-6B706C5B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0C02C-6AA9-2BAC-328E-4C52F5E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F3A8-A78B-748C-395A-FD78EA30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2CAA-8728-0558-8F6A-EE5F716F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B32F2-9E9B-832C-D834-CC7CC2E9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F06DB-190F-7EF0-63A5-3D016CC2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86576-C422-9352-17CD-F400C0E8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24B29-8863-C20E-F65D-1D1D39E5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9859-4F3F-E6AF-DF3B-0CA17B4F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8F0B1-D76B-4EC2-2B0B-4D3BDA571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054D-566F-1E99-EEDB-1C7E64D2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31A2-4C5C-8A5A-BCCD-5BBFF6C8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38E84-A87A-4A5A-B9C7-5875B34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1E248-5B73-8A8F-FF95-60FDBF4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802F1-567C-4F16-1076-DCAB94F1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AA39-F712-AD34-A540-1A99E3542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36E5-F387-BCB9-A37E-D87F34E34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FFE4-521F-D545-9677-99BA9EC122FD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2A3E-F179-D4C1-AB8F-E06039C05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ED70-2808-3137-9D6C-0E98888DD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8E189-53B1-9745-A5E7-9DE028FB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gov.sg/dataset/births-and-fertility-annu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C19E-36FE-E5D0-57BE-2BA8EB9CC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Declining Birthrates in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630A0-FE88-4CAE-C211-22E087EF0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1MS014: Analysis of Time Series Presentation</a:t>
            </a:r>
          </a:p>
          <a:p>
            <a:r>
              <a:rPr lang="en-US" sz="1800" dirty="0"/>
              <a:t>Presented by: Kyler</a:t>
            </a:r>
          </a:p>
        </p:txBody>
      </p:sp>
    </p:spTree>
    <p:extLst>
      <p:ext uri="{BB962C8B-B14F-4D97-AF65-F5344CB8AC3E}">
        <p14:creationId xmlns:p14="http://schemas.microsoft.com/office/powerpoint/2010/main" val="1322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AC9F-EBF8-A3CD-5F08-DD20411B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of Time Series</a:t>
            </a:r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19E077A-806C-B1C7-CF72-B93429D8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448" y="2601809"/>
            <a:ext cx="7465925" cy="165438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1BF26-B31D-EE60-44E0-A75FE312B97C}"/>
              </a:ext>
            </a:extLst>
          </p:cNvPr>
          <p:cNvSpPr/>
          <p:nvPr/>
        </p:nvSpPr>
        <p:spPr>
          <a:xfrm>
            <a:off x="9027227" y="3428999"/>
            <a:ext cx="1158146" cy="5017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E3D11-A412-4CD8-8EBE-A41E6AFE8CB7}"/>
              </a:ext>
            </a:extLst>
          </p:cNvPr>
          <p:cNvSpPr txBox="1"/>
          <p:nvPr/>
        </p:nvSpPr>
        <p:spPr>
          <a:xfrm>
            <a:off x="12611595" y="13300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30893-6480-DE02-DC3E-65E991E65731}"/>
              </a:ext>
            </a:extLst>
          </p:cNvPr>
          <p:cNvSpPr txBox="1"/>
          <p:nvPr/>
        </p:nvSpPr>
        <p:spPr>
          <a:xfrm>
            <a:off x="1254826" y="5430878"/>
            <a:ext cx="104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of less than 5% significance level suggests the first difference of the log-transformed data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300082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DEBD-1A08-ABDA-E6D4-67619F27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Initial Guess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005B4-659C-452A-6E2B-16D1015F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63" y="1516907"/>
            <a:ext cx="4779493" cy="3375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4B3137-5E9B-856E-1355-C6269550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825" y="1516907"/>
            <a:ext cx="4779492" cy="337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3F6BF-345B-679B-BC0D-D571D5C81454}"/>
              </a:ext>
            </a:extLst>
          </p:cNvPr>
          <p:cNvSpPr txBox="1"/>
          <p:nvPr/>
        </p:nvSpPr>
        <p:spPr>
          <a:xfrm>
            <a:off x="1397001" y="5418287"/>
            <a:ext cx="422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MA(0), no significant correlation after lag 0. Spike at lag 12 probably due to mass significance.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CD140-4E9C-A149-2599-FAFBC590D262}"/>
              </a:ext>
            </a:extLst>
          </p:cNvPr>
          <p:cNvSpPr txBox="1"/>
          <p:nvPr/>
        </p:nvSpPr>
        <p:spPr>
          <a:xfrm>
            <a:off x="7126184" y="5341093"/>
            <a:ext cx="32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AR(0), no significant correlation.</a:t>
            </a:r>
          </a:p>
        </p:txBody>
      </p:sp>
    </p:spTree>
    <p:extLst>
      <p:ext uri="{BB962C8B-B14F-4D97-AF65-F5344CB8AC3E}">
        <p14:creationId xmlns:p14="http://schemas.microsoft.com/office/powerpoint/2010/main" val="412266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9AF2-753E-29E8-3072-D7733056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3EF3-3300-47BF-BB08-039139D9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3510" cy="4351338"/>
          </a:xfrm>
        </p:spPr>
        <p:txBody>
          <a:bodyPr/>
          <a:lstStyle/>
          <a:p>
            <a:r>
              <a:rPr lang="en-US" dirty="0"/>
              <a:t>p = 0, 1, 2</a:t>
            </a:r>
          </a:p>
          <a:p>
            <a:r>
              <a:rPr lang="en-US" dirty="0"/>
              <a:t>d = 1</a:t>
            </a:r>
          </a:p>
          <a:p>
            <a:r>
              <a:rPr lang="en-US" dirty="0"/>
              <a:t>q = 0, 1, 2</a:t>
            </a:r>
          </a:p>
          <a:p>
            <a:r>
              <a:rPr lang="en-US" dirty="0"/>
              <a:t>Use AIC and BIC as metrics.</a:t>
            </a:r>
          </a:p>
          <a:p>
            <a:endParaRPr lang="en-US" dirty="0"/>
          </a:p>
        </p:txBody>
      </p:sp>
      <p:pic>
        <p:nvPicPr>
          <p:cNvPr id="5" name="Picture 4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B28A2BF9-5EF9-23B4-D46A-BD2C3ED8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85" y="1825625"/>
            <a:ext cx="6158713" cy="1426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8785E-DD7B-19EA-41E4-E47C47FAAD09}"/>
              </a:ext>
            </a:extLst>
          </p:cNvPr>
          <p:cNvSpPr txBox="1"/>
          <p:nvPr/>
        </p:nvSpPr>
        <p:spPr>
          <a:xfrm>
            <a:off x="2899487" y="5038035"/>
            <a:ext cx="553259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Best ARIMA Model = ARIMA(0, 1, 1)</a:t>
            </a:r>
          </a:p>
        </p:txBody>
      </p:sp>
    </p:spTree>
    <p:extLst>
      <p:ext uri="{BB962C8B-B14F-4D97-AF65-F5344CB8AC3E}">
        <p14:creationId xmlns:p14="http://schemas.microsoft.com/office/powerpoint/2010/main" val="28431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A977-0681-FFBE-0F99-AA234B23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A613-B588-B57A-936D-E50BFF3E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6136" cy="4351338"/>
          </a:xfrm>
        </p:spPr>
        <p:txBody>
          <a:bodyPr/>
          <a:lstStyle/>
          <a:p>
            <a:r>
              <a:rPr lang="en-US" dirty="0"/>
              <a:t>Residual Diagnostics</a:t>
            </a:r>
          </a:p>
          <a:p>
            <a:pPr marL="457200" lvl="1" indent="0">
              <a:buNone/>
            </a:pPr>
            <a:r>
              <a:rPr lang="en-US" dirty="0"/>
              <a:t>1. Residual Plot</a:t>
            </a:r>
          </a:p>
          <a:p>
            <a:pPr marL="457200" lvl="1" indent="0">
              <a:buNone/>
            </a:pPr>
            <a:r>
              <a:rPr lang="en-US" dirty="0"/>
              <a:t>2. ACF of residuals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dirty="0" err="1"/>
              <a:t>Ljung</a:t>
            </a:r>
            <a:r>
              <a:rPr lang="en-US" dirty="0"/>
              <a:t>-Box Statistic</a:t>
            </a:r>
          </a:p>
          <a:p>
            <a:pPr marL="457200" lvl="1" indent="0">
              <a:buNone/>
            </a:pPr>
            <a:r>
              <a:rPr lang="en-US" dirty="0"/>
              <a:t>4. Histogram</a:t>
            </a:r>
          </a:p>
          <a:p>
            <a:pPr marL="457200" lvl="1" indent="0">
              <a:buNone/>
            </a:pPr>
            <a:r>
              <a:rPr lang="en-US" dirty="0"/>
              <a:t>5. Q-Q Normality Plot</a:t>
            </a:r>
          </a:p>
        </p:txBody>
      </p:sp>
    </p:spTree>
    <p:extLst>
      <p:ext uri="{BB962C8B-B14F-4D97-AF65-F5344CB8AC3E}">
        <p14:creationId xmlns:p14="http://schemas.microsoft.com/office/powerpoint/2010/main" val="108398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634-D26F-A42C-CE4E-563615CF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3E93F-3AD4-ED50-79D0-D0C587DF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26" y="1851065"/>
            <a:ext cx="5059779" cy="3573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7DF0A-22BC-880B-9D9C-0CCB12FDBEA8}"/>
              </a:ext>
            </a:extLst>
          </p:cNvPr>
          <p:cNvSpPr txBox="1"/>
          <p:nvPr/>
        </p:nvSpPr>
        <p:spPr>
          <a:xfrm>
            <a:off x="6616557" y="1851065"/>
            <a:ext cx="38322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Residual Plot – Mean is fairly constant, variance is constant, except for spike at time = 29, only outlier, so we ignore it.</a:t>
            </a:r>
          </a:p>
          <a:p>
            <a:pPr marL="342900" indent="-342900">
              <a:buAutoNum type="arabicPeriod" startAt="2"/>
            </a:pPr>
            <a:r>
              <a:rPr lang="en-US" dirty="0"/>
              <a:t>ACF of residuals - difficult to see, so evaluate later.</a:t>
            </a:r>
          </a:p>
          <a:p>
            <a:pPr marL="342900" indent="-342900">
              <a:buAutoNum type="arabicPeriod" startAt="2"/>
            </a:pPr>
            <a:r>
              <a:rPr lang="en-US" dirty="0"/>
              <a:t>P-values of </a:t>
            </a:r>
            <a:r>
              <a:rPr lang="en-US" dirty="0" err="1"/>
              <a:t>Ljung</a:t>
            </a:r>
            <a:r>
              <a:rPr lang="en-US" dirty="0"/>
              <a:t>-Box statistic - Lies         well above the significance threshold. High p-values suggests residuals are no different from white noises.</a:t>
            </a:r>
          </a:p>
        </p:txBody>
      </p:sp>
    </p:spTree>
    <p:extLst>
      <p:ext uri="{BB962C8B-B14F-4D97-AF65-F5344CB8AC3E}">
        <p14:creationId xmlns:p14="http://schemas.microsoft.com/office/powerpoint/2010/main" val="146892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B0E8-7A8B-4E13-E7DD-1B22F636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80344-C09C-DE20-588C-FB8F2FAF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5" y="1452112"/>
            <a:ext cx="4695702" cy="3316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40679-1C7C-DD97-C0D9-9E96A56A9512}"/>
              </a:ext>
            </a:extLst>
          </p:cNvPr>
          <p:cNvSpPr txBox="1"/>
          <p:nvPr/>
        </p:nvSpPr>
        <p:spPr>
          <a:xfrm>
            <a:off x="1693102" y="5405888"/>
            <a:ext cx="946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ACF of residuals – more clearly seen, little to no autocorrelation between the residuals because all within the threshold.</a:t>
            </a:r>
          </a:p>
          <a:p>
            <a:pPr marL="342900" indent="-342900">
              <a:buAutoNum type="arabicPeriod"/>
            </a:pPr>
            <a:r>
              <a:rPr lang="en-US" dirty="0"/>
              <a:t>Histogram of residuals and Q-Q plot of normality suggest residuals are normally distributed.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598AD-A6E6-9E0A-7B96-DEF9A39D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47" y="1452112"/>
            <a:ext cx="4538012" cy="32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310C-562D-940C-9469-696E56DE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- ARIMA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B815B-C7CF-0655-5E47-1F9268BB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3" y="1690688"/>
            <a:ext cx="6004131" cy="4240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47D1C-8ECF-6AF8-D3F3-F1FBAA08DD6D}"/>
              </a:ext>
            </a:extLst>
          </p:cNvPr>
          <p:cNvSpPr txBox="1"/>
          <p:nvPr/>
        </p:nvSpPr>
        <p:spPr>
          <a:xfrm>
            <a:off x="4598140" y="5746702"/>
            <a:ext cx="27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5 years as testing data.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E1D40D-D308-BDA7-1570-E48AD6FEACDB}"/>
              </a:ext>
            </a:extLst>
          </p:cNvPr>
          <p:cNvSpPr/>
          <p:nvPr/>
        </p:nvSpPr>
        <p:spPr>
          <a:xfrm>
            <a:off x="7901604" y="4025735"/>
            <a:ext cx="712519" cy="72439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B3BA73D-A6DA-DBFB-CA90-584B1665750D}"/>
              </a:ext>
            </a:extLst>
          </p:cNvPr>
          <p:cNvSpPr/>
          <p:nvPr/>
        </p:nvSpPr>
        <p:spPr>
          <a:xfrm rot="9144934">
            <a:off x="8704985" y="3839967"/>
            <a:ext cx="832207" cy="59673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0764-5B2B-82B6-2C4F-B1CF35DA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- ARIMA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1023F-6DC7-5CD5-79EB-73A16FC3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41" y="1427109"/>
            <a:ext cx="6127822" cy="4328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BC524-89B8-B127-ECF7-8FC5A8C2282B}"/>
              </a:ext>
            </a:extLst>
          </p:cNvPr>
          <p:cNvSpPr txBox="1"/>
          <p:nvPr/>
        </p:nvSpPr>
        <p:spPr>
          <a:xfrm>
            <a:off x="2335658" y="5755151"/>
            <a:ext cx="75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badly in first 2 years, but next 3 years, model still valid, within range.</a:t>
            </a:r>
          </a:p>
        </p:txBody>
      </p:sp>
    </p:spTree>
    <p:extLst>
      <p:ext uri="{BB962C8B-B14F-4D97-AF65-F5344CB8AC3E}">
        <p14:creationId xmlns:p14="http://schemas.microsoft.com/office/powerpoint/2010/main" val="312814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A2C1-D227-C69E-918E-1DE30335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– White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4A5A9-A4D3-23D8-CA8E-9732F1EA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44" y="1442915"/>
            <a:ext cx="5924111" cy="4184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480B8-60F1-532B-9ACC-530E86F3FFBF}"/>
              </a:ext>
            </a:extLst>
          </p:cNvPr>
          <p:cNvSpPr txBox="1"/>
          <p:nvPr/>
        </p:nvSpPr>
        <p:spPr>
          <a:xfrm>
            <a:off x="1740038" y="5878285"/>
            <a:ext cx="8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that of ARIMA(0, 1, 1) model, range is wider, correctly predicts 4 out of 5 years.</a:t>
            </a:r>
          </a:p>
        </p:txBody>
      </p:sp>
    </p:spTree>
    <p:extLst>
      <p:ext uri="{BB962C8B-B14F-4D97-AF65-F5344CB8AC3E}">
        <p14:creationId xmlns:p14="http://schemas.microsoft.com/office/powerpoint/2010/main" val="305602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A832-89C7-5FEB-47B0-F3E75B8C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–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44D9B-241B-50F9-47FD-60277EF8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25" y="2022281"/>
            <a:ext cx="4462956" cy="3152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38A562-EA99-FC04-1505-07DA6DEE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19" y="2022282"/>
            <a:ext cx="4462956" cy="315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FA79A-5A04-8C72-CB04-496C71053672}"/>
              </a:ext>
            </a:extLst>
          </p:cNvPr>
          <p:cNvSpPr txBox="1"/>
          <p:nvPr/>
        </p:nvSpPr>
        <p:spPr>
          <a:xfrm>
            <a:off x="1039125" y="5576835"/>
            <a:ext cx="103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is ARIMA(0, 1, 1) , Green is White Noise. ARIMA(0, 1, 1) seems to have a smaller range than white noise.</a:t>
            </a:r>
          </a:p>
        </p:txBody>
      </p:sp>
    </p:spTree>
    <p:extLst>
      <p:ext uri="{BB962C8B-B14F-4D97-AF65-F5344CB8AC3E}">
        <p14:creationId xmlns:p14="http://schemas.microsoft.com/office/powerpoint/2010/main" val="24785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54B11-5C87-D94C-EF25-F29C823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2CC42-BFDD-113D-1E74-FE1F78A6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Forecasts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510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A55-90EB-469C-F1A5-CC54F10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 -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6B5BF-6437-84A8-A3E6-C7A1B80C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88" y="1690688"/>
            <a:ext cx="6154062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5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17FB-9817-B567-ED1C-4F8553CC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79B7-0D70-780A-3D12-BEC02B94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Model valid for forecasting in 5 years.</a:t>
            </a:r>
          </a:p>
          <a:p>
            <a:r>
              <a:rPr lang="en-US" sz="2400" dirty="0"/>
              <a:t>However, as for all time series models, cannot capture contextual knowledge of the problem.</a:t>
            </a:r>
          </a:p>
          <a:p>
            <a:r>
              <a:rPr lang="en-US" sz="2400" dirty="0"/>
              <a:t>Singapore has been implementing a slew of measures to increase birth rates and things might improve in the future, something which could not be captured in this model.</a:t>
            </a:r>
          </a:p>
        </p:txBody>
      </p:sp>
    </p:spTree>
    <p:extLst>
      <p:ext uri="{BB962C8B-B14F-4D97-AF65-F5344CB8AC3E}">
        <p14:creationId xmlns:p14="http://schemas.microsoft.com/office/powerpoint/2010/main" val="4392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54B11-5C87-D94C-EF25-F29C823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9" name="Picture 8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8DB8DD73-CEC6-B0C8-63A2-ACA38A8F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56571"/>
            <a:ext cx="6721434" cy="3833063"/>
          </a:xfrm>
          <a:prstGeom prst="rect">
            <a:avLst/>
          </a:prstGeom>
        </p:spPr>
      </p:pic>
      <p:pic>
        <p:nvPicPr>
          <p:cNvPr id="7" name="Picture 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7007C81-DD64-9D1B-9B2E-40232508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57" y="3377980"/>
            <a:ext cx="7772400" cy="2174339"/>
          </a:xfrm>
          <a:prstGeom prst="rect">
            <a:avLst/>
          </a:prstGeom>
        </p:spPr>
      </p:pic>
      <p:pic>
        <p:nvPicPr>
          <p:cNvPr id="3" name="Picture 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535B47E-8562-0F48-E461-0FA1A747C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48" y="2882134"/>
            <a:ext cx="9956704" cy="21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7A2B-93BB-5E23-CF5E-78E3E851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CE11-E670-F2B2-EABE-DE91F764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predict the birthrates over the next few years?</a:t>
            </a:r>
          </a:p>
          <a:p>
            <a:r>
              <a:rPr lang="en-US" dirty="0"/>
              <a:t>From a statistical perspective, what can I say about the birthrate of Singapore?</a:t>
            </a:r>
          </a:p>
        </p:txBody>
      </p:sp>
    </p:spTree>
    <p:extLst>
      <p:ext uri="{BB962C8B-B14F-4D97-AF65-F5344CB8AC3E}">
        <p14:creationId xmlns:p14="http://schemas.microsoft.com/office/powerpoint/2010/main" val="408251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5E19-CA45-3AA7-5A6A-F3D62A2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DAC3-E8F7-FC4A-5114-A268A99C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Yearly birthrate in Singapore.</a:t>
            </a:r>
          </a:p>
          <a:p>
            <a:r>
              <a:rPr lang="en-US" dirty="0"/>
              <a:t>Focus only on Total Fertility Rate</a:t>
            </a:r>
          </a:p>
          <a:p>
            <a:r>
              <a:rPr lang="en-US" dirty="0"/>
              <a:t>Data from: </a:t>
            </a:r>
            <a:r>
              <a:rPr lang="en-US" dirty="0">
                <a:hlinkClick r:id="rId2"/>
              </a:rPr>
              <a:t>https://data.gov.sg/dataset/births-and-fertility-annual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F0B33-D6BB-A215-9B75-3F135A44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38" y="1607560"/>
            <a:ext cx="5542262" cy="3914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EC1CD-01CB-7486-87AB-EA1355300FFE}"/>
              </a:ext>
            </a:extLst>
          </p:cNvPr>
          <p:cNvSpPr txBox="1"/>
          <p:nvPr/>
        </p:nvSpPr>
        <p:spPr>
          <a:xfrm>
            <a:off x="2010888" y="5807631"/>
            <a:ext cx="839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‘Total Fertility Rate’ is defined as, on average, per female how many children she has. </a:t>
            </a:r>
          </a:p>
        </p:txBody>
      </p:sp>
    </p:spTree>
    <p:extLst>
      <p:ext uri="{BB962C8B-B14F-4D97-AF65-F5344CB8AC3E}">
        <p14:creationId xmlns:p14="http://schemas.microsoft.com/office/powerpoint/2010/main" val="49042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4188-0F2D-027E-F088-7280431A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BEADE-BB5B-DD38-F490-A55F0D03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80" y="1457530"/>
            <a:ext cx="6645399" cy="4693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BDC01-4644-1E1A-0C4B-D178454E4221}"/>
              </a:ext>
            </a:extLst>
          </p:cNvPr>
          <p:cNvSpPr txBox="1"/>
          <p:nvPr/>
        </p:nvSpPr>
        <p:spPr>
          <a:xfrm>
            <a:off x="1447800" y="6008914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shows an exponential decrease from 1960 to 1990, after which it flattens out over the next 30 years around 1 to 2 births per female. Mean and variance not constant.</a:t>
            </a:r>
          </a:p>
        </p:txBody>
      </p:sp>
    </p:spTree>
    <p:extLst>
      <p:ext uri="{BB962C8B-B14F-4D97-AF65-F5344CB8AC3E}">
        <p14:creationId xmlns:p14="http://schemas.microsoft.com/office/powerpoint/2010/main" val="240063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34C0-EE3A-FD48-F8EE-5123D6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 of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6338C-B918-62DF-C81F-3D8C7184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0" y="1607560"/>
            <a:ext cx="5693585" cy="4021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55AD0-2838-F506-29A7-EBAB16F6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85" y="1607559"/>
            <a:ext cx="5693585" cy="4021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B4BE3-3616-7EA5-00F5-70835E3E2E45}"/>
              </a:ext>
            </a:extLst>
          </p:cNvPr>
          <p:cNvSpPr txBox="1"/>
          <p:nvPr/>
        </p:nvSpPr>
        <p:spPr>
          <a:xfrm>
            <a:off x="2711532" y="5628902"/>
            <a:ext cx="67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 decay of the ACF provides evidence that differencing might help.</a:t>
            </a:r>
          </a:p>
        </p:txBody>
      </p:sp>
    </p:spTree>
    <p:extLst>
      <p:ext uri="{BB962C8B-B14F-4D97-AF65-F5344CB8AC3E}">
        <p14:creationId xmlns:p14="http://schemas.microsoft.com/office/powerpoint/2010/main" val="28244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A00C-A35C-CC88-89DE-705C8473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C1B1C-BC50-D3B8-069B-ADED74B8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88" y="1923802"/>
            <a:ext cx="4788369" cy="3381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EF98EF-84F6-18B9-5D3B-D7393BC1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3" y="1923803"/>
            <a:ext cx="4788368" cy="3381994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1786A95-A6A1-0C5A-BE08-365A0BFE2BCA}"/>
              </a:ext>
            </a:extLst>
          </p:cNvPr>
          <p:cNvSpPr/>
          <p:nvPr/>
        </p:nvSpPr>
        <p:spPr>
          <a:xfrm>
            <a:off x="5698177" y="3359479"/>
            <a:ext cx="795646" cy="5106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3C36-8731-9097-7122-32CA476B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2A768-FC22-0736-89C2-64A96BF0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32" y="1346303"/>
            <a:ext cx="6194136" cy="4374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790F0-B7D1-88E3-8CC7-5BE2DA0E7FEA}"/>
              </a:ext>
            </a:extLst>
          </p:cNvPr>
          <p:cNvSpPr txBox="1"/>
          <p:nvPr/>
        </p:nvSpPr>
        <p:spPr>
          <a:xfrm>
            <a:off x="1381496" y="5698978"/>
            <a:ext cx="942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looks constant around -0.025. Variance from observation does not look totally constant. Nevertheless, the difference in variance does not seem significant. A formal statistical test for stationarity of the time series should be done.</a:t>
            </a:r>
          </a:p>
        </p:txBody>
      </p:sp>
    </p:spTree>
    <p:extLst>
      <p:ext uri="{BB962C8B-B14F-4D97-AF65-F5344CB8AC3E}">
        <p14:creationId xmlns:p14="http://schemas.microsoft.com/office/powerpoint/2010/main" val="268663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574</Words>
  <Application>Microsoft Macintosh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Declining Birthrates in Singapore</vt:lpstr>
      <vt:lpstr>Outline</vt:lpstr>
      <vt:lpstr>Motivation</vt:lpstr>
      <vt:lpstr>Aim</vt:lpstr>
      <vt:lpstr>Data</vt:lpstr>
      <vt:lpstr>Data Exploration</vt:lpstr>
      <vt:lpstr>ACF and PACF of raw data</vt:lpstr>
      <vt:lpstr>Log Transformation</vt:lpstr>
      <vt:lpstr>First Difference</vt:lpstr>
      <vt:lpstr>Stationarity of Time Series</vt:lpstr>
      <vt:lpstr>Model – Initial Guess</vt:lpstr>
      <vt:lpstr>ARIMA Model</vt:lpstr>
      <vt:lpstr>Evaluation</vt:lpstr>
      <vt:lpstr>Plots</vt:lpstr>
      <vt:lpstr>Plots</vt:lpstr>
      <vt:lpstr>Forecasts - ARIMA</vt:lpstr>
      <vt:lpstr>Forecasts - ARIMA</vt:lpstr>
      <vt:lpstr>Forecasts – White Noise</vt:lpstr>
      <vt:lpstr>Forecasts – Comparison</vt:lpstr>
      <vt:lpstr>Forecasts - Comparison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Kyler Cheong</dc:creator>
  <cp:lastModifiedBy>Kyler Cheong</cp:lastModifiedBy>
  <cp:revision>4</cp:revision>
  <dcterms:created xsi:type="dcterms:W3CDTF">2023-05-21T12:30:25Z</dcterms:created>
  <dcterms:modified xsi:type="dcterms:W3CDTF">2023-05-22T13:31:00Z</dcterms:modified>
</cp:coreProperties>
</file>