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25"/>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8E3A-418F-9202-376F-0E234E2CE7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7EFC3-33DC-5E05-AA1D-0DC363021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882758-8D4F-FE2D-6150-BD62B3A9DE0D}"/>
              </a:ext>
            </a:extLst>
          </p:cNvPr>
          <p:cNvSpPr>
            <a:spLocks noGrp="1"/>
          </p:cNvSpPr>
          <p:nvPr>
            <p:ph type="dt" sz="half" idx="10"/>
          </p:nvPr>
        </p:nvSpPr>
        <p:spPr/>
        <p:txBody>
          <a:bodyPr/>
          <a:lstStyle/>
          <a:p>
            <a:fld id="{91191EFB-5B12-314F-AFDF-16BC55DDA881}" type="datetimeFigureOut">
              <a:rPr lang="en-US" smtClean="0"/>
              <a:t>9/11/2024</a:t>
            </a:fld>
            <a:endParaRPr lang="en-US"/>
          </a:p>
        </p:txBody>
      </p:sp>
      <p:sp>
        <p:nvSpPr>
          <p:cNvPr id="5" name="Footer Placeholder 4">
            <a:extLst>
              <a:ext uri="{FF2B5EF4-FFF2-40B4-BE49-F238E27FC236}">
                <a16:creationId xmlns:a16="http://schemas.microsoft.com/office/drawing/2014/main" id="{9B9BF86D-E782-6999-236E-B6C950A5E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56BD0-C739-4E9A-20EC-89D5592BF070}"/>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50938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E101-C9E0-5747-C53A-1E270A97D5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BAEAB3-42CD-4D38-B8DA-2F88834C27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43E69-4FE2-7B78-24B7-1FF052B64DEA}"/>
              </a:ext>
            </a:extLst>
          </p:cNvPr>
          <p:cNvSpPr>
            <a:spLocks noGrp="1"/>
          </p:cNvSpPr>
          <p:nvPr>
            <p:ph type="dt" sz="half" idx="10"/>
          </p:nvPr>
        </p:nvSpPr>
        <p:spPr/>
        <p:txBody>
          <a:bodyPr/>
          <a:lstStyle/>
          <a:p>
            <a:fld id="{91191EFB-5B12-314F-AFDF-16BC55DDA881}" type="datetimeFigureOut">
              <a:rPr lang="en-US" smtClean="0"/>
              <a:t>9/11/2024</a:t>
            </a:fld>
            <a:endParaRPr lang="en-US"/>
          </a:p>
        </p:txBody>
      </p:sp>
      <p:sp>
        <p:nvSpPr>
          <p:cNvPr id="5" name="Footer Placeholder 4">
            <a:extLst>
              <a:ext uri="{FF2B5EF4-FFF2-40B4-BE49-F238E27FC236}">
                <a16:creationId xmlns:a16="http://schemas.microsoft.com/office/drawing/2014/main" id="{DAB877B0-4E8C-6531-042B-734907257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1F429-3060-CF87-47CB-42B746D15FDB}"/>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407380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5B5888-CFD3-B348-1002-531798264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EF801A-14CC-A8E0-8FE0-8B67F2168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97857-6DF9-8BCA-C97F-06063076E6D9}"/>
              </a:ext>
            </a:extLst>
          </p:cNvPr>
          <p:cNvSpPr>
            <a:spLocks noGrp="1"/>
          </p:cNvSpPr>
          <p:nvPr>
            <p:ph type="dt" sz="half" idx="10"/>
          </p:nvPr>
        </p:nvSpPr>
        <p:spPr/>
        <p:txBody>
          <a:bodyPr/>
          <a:lstStyle/>
          <a:p>
            <a:fld id="{91191EFB-5B12-314F-AFDF-16BC55DDA881}" type="datetimeFigureOut">
              <a:rPr lang="en-US" smtClean="0"/>
              <a:t>9/11/2024</a:t>
            </a:fld>
            <a:endParaRPr lang="en-US"/>
          </a:p>
        </p:txBody>
      </p:sp>
      <p:sp>
        <p:nvSpPr>
          <p:cNvPr id="5" name="Footer Placeholder 4">
            <a:extLst>
              <a:ext uri="{FF2B5EF4-FFF2-40B4-BE49-F238E27FC236}">
                <a16:creationId xmlns:a16="http://schemas.microsoft.com/office/drawing/2014/main" id="{8734062D-F71C-67EF-A440-1A4887294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C19FD-AAA4-93F9-0721-9687B4935D83}"/>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296903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6DAE-7B65-F5E9-E5EC-4842A28E1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CECE5-2E93-D689-C01E-0BE875303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5AB84-0146-6FFE-76EE-F59E79A303CC}"/>
              </a:ext>
            </a:extLst>
          </p:cNvPr>
          <p:cNvSpPr>
            <a:spLocks noGrp="1"/>
          </p:cNvSpPr>
          <p:nvPr>
            <p:ph type="dt" sz="half" idx="10"/>
          </p:nvPr>
        </p:nvSpPr>
        <p:spPr/>
        <p:txBody>
          <a:bodyPr/>
          <a:lstStyle/>
          <a:p>
            <a:fld id="{91191EFB-5B12-314F-AFDF-16BC55DDA881}" type="datetimeFigureOut">
              <a:rPr lang="en-US" smtClean="0"/>
              <a:t>9/11/2024</a:t>
            </a:fld>
            <a:endParaRPr lang="en-US"/>
          </a:p>
        </p:txBody>
      </p:sp>
      <p:sp>
        <p:nvSpPr>
          <p:cNvPr id="5" name="Footer Placeholder 4">
            <a:extLst>
              <a:ext uri="{FF2B5EF4-FFF2-40B4-BE49-F238E27FC236}">
                <a16:creationId xmlns:a16="http://schemas.microsoft.com/office/drawing/2014/main" id="{2475DD4A-0C13-0A7D-56EF-1CC7273FD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0FC80-E861-52C6-78D6-95EA5B1BE18C}"/>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136353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AE78-022F-91B4-9A04-D7FDB6E07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193F18-03A1-0AD9-AB55-4BB7E0EAB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965DBB-1A40-71B4-0848-BF6C39605071}"/>
              </a:ext>
            </a:extLst>
          </p:cNvPr>
          <p:cNvSpPr>
            <a:spLocks noGrp="1"/>
          </p:cNvSpPr>
          <p:nvPr>
            <p:ph type="dt" sz="half" idx="10"/>
          </p:nvPr>
        </p:nvSpPr>
        <p:spPr/>
        <p:txBody>
          <a:bodyPr/>
          <a:lstStyle/>
          <a:p>
            <a:fld id="{91191EFB-5B12-314F-AFDF-16BC55DDA881}" type="datetimeFigureOut">
              <a:rPr lang="en-US" smtClean="0"/>
              <a:t>9/11/2024</a:t>
            </a:fld>
            <a:endParaRPr lang="en-US"/>
          </a:p>
        </p:txBody>
      </p:sp>
      <p:sp>
        <p:nvSpPr>
          <p:cNvPr id="5" name="Footer Placeholder 4">
            <a:extLst>
              <a:ext uri="{FF2B5EF4-FFF2-40B4-BE49-F238E27FC236}">
                <a16:creationId xmlns:a16="http://schemas.microsoft.com/office/drawing/2014/main" id="{B7AE4E02-9C6B-5E54-FD09-5814AD5E9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F0DD6-D1B4-591D-1F7F-00E73008A0D0}"/>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317651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48EC-9A42-06B6-F86A-5CEBFCC5BE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D2BF7-ED1D-85BB-A1AB-B4FAEA6674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C1B854-0A83-2247-4D90-1686CCE4C3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DF64A1-1573-7BEC-C6CF-55782543C342}"/>
              </a:ext>
            </a:extLst>
          </p:cNvPr>
          <p:cNvSpPr>
            <a:spLocks noGrp="1"/>
          </p:cNvSpPr>
          <p:nvPr>
            <p:ph type="dt" sz="half" idx="10"/>
          </p:nvPr>
        </p:nvSpPr>
        <p:spPr/>
        <p:txBody>
          <a:bodyPr/>
          <a:lstStyle/>
          <a:p>
            <a:fld id="{91191EFB-5B12-314F-AFDF-16BC55DDA881}" type="datetimeFigureOut">
              <a:rPr lang="en-US" smtClean="0"/>
              <a:t>9/11/2024</a:t>
            </a:fld>
            <a:endParaRPr lang="en-US"/>
          </a:p>
        </p:txBody>
      </p:sp>
      <p:sp>
        <p:nvSpPr>
          <p:cNvPr id="6" name="Footer Placeholder 5">
            <a:extLst>
              <a:ext uri="{FF2B5EF4-FFF2-40B4-BE49-F238E27FC236}">
                <a16:creationId xmlns:a16="http://schemas.microsoft.com/office/drawing/2014/main" id="{5E11CB6D-AD49-D2F4-14E6-B6D665F0F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E66FB-E24C-05D4-04E4-2F20791A35F7}"/>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197265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021C-8DC4-A698-CC2B-0A46CBDAE3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0B984-FB65-BA4F-B8A0-143A3C3D5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4329A1-9BBF-200B-9B45-6DEC518F0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F18550-3DA6-BED9-B955-E7A7CC60D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058D6A-51E4-9C48-34F9-CFD6F19465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E26587-AEE3-0224-DEA1-6AEA2A5B986C}"/>
              </a:ext>
            </a:extLst>
          </p:cNvPr>
          <p:cNvSpPr>
            <a:spLocks noGrp="1"/>
          </p:cNvSpPr>
          <p:nvPr>
            <p:ph type="dt" sz="half" idx="10"/>
          </p:nvPr>
        </p:nvSpPr>
        <p:spPr/>
        <p:txBody>
          <a:bodyPr/>
          <a:lstStyle/>
          <a:p>
            <a:fld id="{91191EFB-5B12-314F-AFDF-16BC55DDA881}" type="datetimeFigureOut">
              <a:rPr lang="en-US" smtClean="0"/>
              <a:t>9/11/2024</a:t>
            </a:fld>
            <a:endParaRPr lang="en-US"/>
          </a:p>
        </p:txBody>
      </p:sp>
      <p:sp>
        <p:nvSpPr>
          <p:cNvPr id="8" name="Footer Placeholder 7">
            <a:extLst>
              <a:ext uri="{FF2B5EF4-FFF2-40B4-BE49-F238E27FC236}">
                <a16:creationId xmlns:a16="http://schemas.microsoft.com/office/drawing/2014/main" id="{71567653-FC87-7581-DECF-721310381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0F9F3A-5C1E-67DF-B6AF-B6CC93FE46E4}"/>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316509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1304-4528-84DF-1AB3-D2D62A02A9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8C3D29-8AC3-D8D9-0B07-80CEB19E4F16}"/>
              </a:ext>
            </a:extLst>
          </p:cNvPr>
          <p:cNvSpPr>
            <a:spLocks noGrp="1"/>
          </p:cNvSpPr>
          <p:nvPr>
            <p:ph type="dt" sz="half" idx="10"/>
          </p:nvPr>
        </p:nvSpPr>
        <p:spPr/>
        <p:txBody>
          <a:bodyPr/>
          <a:lstStyle/>
          <a:p>
            <a:fld id="{91191EFB-5B12-314F-AFDF-16BC55DDA881}" type="datetimeFigureOut">
              <a:rPr lang="en-US" smtClean="0"/>
              <a:t>9/11/2024</a:t>
            </a:fld>
            <a:endParaRPr lang="en-US"/>
          </a:p>
        </p:txBody>
      </p:sp>
      <p:sp>
        <p:nvSpPr>
          <p:cNvPr id="4" name="Footer Placeholder 3">
            <a:extLst>
              <a:ext uri="{FF2B5EF4-FFF2-40B4-BE49-F238E27FC236}">
                <a16:creationId xmlns:a16="http://schemas.microsoft.com/office/drawing/2014/main" id="{DE2BBF99-5AC0-5696-489D-AC59C92102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88E301-E633-390F-9E00-AD8CAE632014}"/>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360314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F1A8A7-9F64-D165-80FB-C0AB13400243}"/>
              </a:ext>
            </a:extLst>
          </p:cNvPr>
          <p:cNvSpPr>
            <a:spLocks noGrp="1"/>
          </p:cNvSpPr>
          <p:nvPr>
            <p:ph type="dt" sz="half" idx="10"/>
          </p:nvPr>
        </p:nvSpPr>
        <p:spPr/>
        <p:txBody>
          <a:bodyPr/>
          <a:lstStyle/>
          <a:p>
            <a:fld id="{91191EFB-5B12-314F-AFDF-16BC55DDA881}" type="datetimeFigureOut">
              <a:rPr lang="en-US" smtClean="0"/>
              <a:t>9/11/2024</a:t>
            </a:fld>
            <a:endParaRPr lang="en-US"/>
          </a:p>
        </p:txBody>
      </p:sp>
      <p:sp>
        <p:nvSpPr>
          <p:cNvPr id="3" name="Footer Placeholder 2">
            <a:extLst>
              <a:ext uri="{FF2B5EF4-FFF2-40B4-BE49-F238E27FC236}">
                <a16:creationId xmlns:a16="http://schemas.microsoft.com/office/drawing/2014/main" id="{705A3B32-5C58-7C63-2826-C451D645E9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503AC8-CE94-9C24-B02B-FA0318A66E56}"/>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91899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3AD0-7893-6290-9355-7A0A45F6D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43FBF8-468A-70BA-CBE8-F3989F8A25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3550AF-731B-2507-D69F-651ECC8E9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2A808-97D4-3844-2261-D02ED728ECC0}"/>
              </a:ext>
            </a:extLst>
          </p:cNvPr>
          <p:cNvSpPr>
            <a:spLocks noGrp="1"/>
          </p:cNvSpPr>
          <p:nvPr>
            <p:ph type="dt" sz="half" idx="10"/>
          </p:nvPr>
        </p:nvSpPr>
        <p:spPr/>
        <p:txBody>
          <a:bodyPr/>
          <a:lstStyle/>
          <a:p>
            <a:fld id="{91191EFB-5B12-314F-AFDF-16BC55DDA881}" type="datetimeFigureOut">
              <a:rPr lang="en-US" smtClean="0"/>
              <a:t>9/11/2024</a:t>
            </a:fld>
            <a:endParaRPr lang="en-US"/>
          </a:p>
        </p:txBody>
      </p:sp>
      <p:sp>
        <p:nvSpPr>
          <p:cNvPr id="6" name="Footer Placeholder 5">
            <a:extLst>
              <a:ext uri="{FF2B5EF4-FFF2-40B4-BE49-F238E27FC236}">
                <a16:creationId xmlns:a16="http://schemas.microsoft.com/office/drawing/2014/main" id="{2C089CB6-3CD0-EE64-69F5-5A99E2589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E1437-17FE-9D86-48C2-E50C21F9DB03}"/>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150330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E5D5-F04B-D804-EDF5-48EE039ED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72BCE0-C9F8-89CC-F1F6-CB173DF3D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F99912-FD1F-B6D6-A8F1-376A6413E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7358F-7222-AC23-7AB9-705EA42AD594}"/>
              </a:ext>
            </a:extLst>
          </p:cNvPr>
          <p:cNvSpPr>
            <a:spLocks noGrp="1"/>
          </p:cNvSpPr>
          <p:nvPr>
            <p:ph type="dt" sz="half" idx="10"/>
          </p:nvPr>
        </p:nvSpPr>
        <p:spPr/>
        <p:txBody>
          <a:bodyPr/>
          <a:lstStyle/>
          <a:p>
            <a:fld id="{91191EFB-5B12-314F-AFDF-16BC55DDA881}" type="datetimeFigureOut">
              <a:rPr lang="en-US" smtClean="0"/>
              <a:t>9/11/2024</a:t>
            </a:fld>
            <a:endParaRPr lang="en-US"/>
          </a:p>
        </p:txBody>
      </p:sp>
      <p:sp>
        <p:nvSpPr>
          <p:cNvPr id="6" name="Footer Placeholder 5">
            <a:extLst>
              <a:ext uri="{FF2B5EF4-FFF2-40B4-BE49-F238E27FC236}">
                <a16:creationId xmlns:a16="http://schemas.microsoft.com/office/drawing/2014/main" id="{16583177-6449-BAF3-0DCD-678F90F62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B900C-2710-77E6-ED81-E8A17C1BBA8F}"/>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375175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C2859-8490-DA00-1EAB-3A20875137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E48E98-D927-3083-2028-534D9A1CE7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3B-CD63-3838-F724-1438E59A8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91EFB-5B12-314F-AFDF-16BC55DDA881}" type="datetimeFigureOut">
              <a:rPr lang="en-US" smtClean="0"/>
              <a:t>9/11/2024</a:t>
            </a:fld>
            <a:endParaRPr lang="en-US"/>
          </a:p>
        </p:txBody>
      </p:sp>
      <p:sp>
        <p:nvSpPr>
          <p:cNvPr id="5" name="Footer Placeholder 4">
            <a:extLst>
              <a:ext uri="{FF2B5EF4-FFF2-40B4-BE49-F238E27FC236}">
                <a16:creationId xmlns:a16="http://schemas.microsoft.com/office/drawing/2014/main" id="{3504B314-A970-6534-3352-9ACE6B776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ACCB3B-0320-6B11-A957-D67E6B8D1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3E80F-467A-4F43-8EE3-AA8F9896B7A6}" type="slidenum">
              <a:rPr lang="en-US" smtClean="0"/>
              <a:t>‹#›</a:t>
            </a:fld>
            <a:endParaRPr lang="en-US"/>
          </a:p>
        </p:txBody>
      </p:sp>
    </p:spTree>
    <p:extLst>
      <p:ext uri="{BB962C8B-B14F-4D97-AF65-F5344CB8AC3E}">
        <p14:creationId xmlns:p14="http://schemas.microsoft.com/office/powerpoint/2010/main" val="202606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en house on the mountains">
            <a:extLst>
              <a:ext uri="{FF2B5EF4-FFF2-40B4-BE49-F238E27FC236}">
                <a16:creationId xmlns:a16="http://schemas.microsoft.com/office/drawing/2014/main" id="{74EA8D71-736B-3525-79B0-ED890251C1FC}"/>
              </a:ext>
            </a:extLst>
          </p:cNvPr>
          <p:cNvPicPr>
            <a:picLocks noChangeAspect="1"/>
          </p:cNvPicPr>
          <p:nvPr/>
        </p:nvPicPr>
        <p:blipFill rotWithShape="1">
          <a:blip r:embed="rId2"/>
          <a:srcRect t="10261" b="5153"/>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1">
            <a:extLst>
              <a:ext uri="{FF2B5EF4-FFF2-40B4-BE49-F238E27FC236}">
                <a16:creationId xmlns:a16="http://schemas.microsoft.com/office/drawing/2014/main" id="{7C45F312-C4DD-C8D5-E185-EA251787E6AD}"/>
              </a:ext>
            </a:extLst>
          </p:cNvPr>
          <p:cNvSpPr>
            <a:spLocks noGrp="1"/>
          </p:cNvSpPr>
          <p:nvPr>
            <p:ph type="ctrTitle"/>
          </p:nvPr>
        </p:nvSpPr>
        <p:spPr>
          <a:xfrm>
            <a:off x="782470" y="381663"/>
            <a:ext cx="6592960" cy="826935"/>
          </a:xfrm>
        </p:spPr>
        <p:txBody>
          <a:bodyPr>
            <a:normAutofit/>
          </a:bodyPr>
          <a:lstStyle/>
          <a:p>
            <a:pPr algn="l"/>
            <a:r>
              <a:rPr lang="en-US" sz="3300">
                <a:solidFill>
                  <a:schemeClr val="tx1">
                    <a:lumMod val="85000"/>
                    <a:lumOff val="15000"/>
                  </a:schemeClr>
                </a:solidFill>
              </a:rPr>
              <a:t>Big Mountain Resort Pricing Strategy</a:t>
            </a:r>
          </a:p>
        </p:txBody>
      </p:sp>
      <p:sp>
        <p:nvSpPr>
          <p:cNvPr id="3" name="Subtitle 2">
            <a:extLst>
              <a:ext uri="{FF2B5EF4-FFF2-40B4-BE49-F238E27FC236}">
                <a16:creationId xmlns:a16="http://schemas.microsoft.com/office/drawing/2014/main" id="{82443D49-76F6-1F1F-052A-CDA59C488F7C}"/>
              </a:ext>
            </a:extLst>
          </p:cNvPr>
          <p:cNvSpPr>
            <a:spLocks noGrp="1"/>
          </p:cNvSpPr>
          <p:nvPr>
            <p:ph type="subTitle" idx="1"/>
          </p:nvPr>
        </p:nvSpPr>
        <p:spPr>
          <a:xfrm>
            <a:off x="782470" y="1256308"/>
            <a:ext cx="5125540" cy="484886"/>
          </a:xfrm>
        </p:spPr>
        <p:txBody>
          <a:bodyPr>
            <a:normAutofit/>
          </a:bodyPr>
          <a:lstStyle/>
          <a:p>
            <a:pPr algn="l"/>
            <a:r>
              <a:rPr lang="en-US" sz="1600" dirty="0">
                <a:solidFill>
                  <a:schemeClr val="tx1">
                    <a:lumMod val="85000"/>
                    <a:lumOff val="15000"/>
                  </a:schemeClr>
                </a:solidFill>
              </a:rPr>
              <a:t>Presentation By– </a:t>
            </a:r>
            <a:r>
              <a:rPr lang="en-US" sz="1600">
                <a:solidFill>
                  <a:schemeClr val="tx1">
                    <a:lumMod val="85000"/>
                    <a:lumOff val="15000"/>
                  </a:schemeClr>
                </a:solidFill>
              </a:rPr>
              <a:t>Charles Swope</a:t>
            </a:r>
          </a:p>
        </p:txBody>
      </p:sp>
    </p:spTree>
    <p:extLst>
      <p:ext uri="{BB962C8B-B14F-4D97-AF65-F5344CB8AC3E}">
        <p14:creationId xmlns:p14="http://schemas.microsoft.com/office/powerpoint/2010/main" val="203468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2BD6F-E27D-7B9E-073B-6420D6B99312}"/>
              </a:ext>
            </a:extLst>
          </p:cNvPr>
          <p:cNvSpPr>
            <a:spLocks noGrp="1"/>
          </p:cNvSpPr>
          <p:nvPr>
            <p:ph type="title"/>
          </p:nvPr>
        </p:nvSpPr>
        <p:spPr>
          <a:xfrm>
            <a:off x="4572001" y="601744"/>
            <a:ext cx="6781800" cy="1338696"/>
          </a:xfrm>
        </p:spPr>
        <p:txBody>
          <a:bodyPr>
            <a:normAutofit/>
          </a:bodyPr>
          <a:lstStyle/>
          <a:p>
            <a:r>
              <a:rPr lang="en-US" b="1">
                <a:effectLst/>
                <a:latin typeface="Arial" panose="020B0604020202020204" pitchFamily="34" charset="0"/>
              </a:rPr>
              <a:t>Table of Content </a:t>
            </a:r>
            <a:br>
              <a:rPr lang="en-US" dirty="0">
                <a:effectLst/>
              </a:rPr>
            </a:br>
            <a:endParaRPr lang="en-US" dirty="0"/>
          </a:p>
        </p:txBody>
      </p:sp>
      <p:pic>
        <p:nvPicPr>
          <p:cNvPr id="5" name="Picture 4" descr="Pen placed on top of a signature line">
            <a:extLst>
              <a:ext uri="{FF2B5EF4-FFF2-40B4-BE49-F238E27FC236}">
                <a16:creationId xmlns:a16="http://schemas.microsoft.com/office/drawing/2014/main" id="{4806B670-ACB5-DB9D-4942-A68229BCC16F}"/>
              </a:ext>
            </a:extLst>
          </p:cNvPr>
          <p:cNvPicPr>
            <a:picLocks noChangeAspect="1"/>
          </p:cNvPicPr>
          <p:nvPr/>
        </p:nvPicPr>
        <p:blipFill rotWithShape="1">
          <a:blip r:embed="rId2"/>
          <a:srcRect l="56674" r="678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56E34E76-528B-E06A-2065-64CBA07B7D42}"/>
              </a:ext>
            </a:extLst>
          </p:cNvPr>
          <p:cNvSpPr>
            <a:spLocks noGrp="1"/>
          </p:cNvSpPr>
          <p:nvPr>
            <p:ph idx="1"/>
          </p:nvPr>
        </p:nvSpPr>
        <p:spPr>
          <a:xfrm>
            <a:off x="4572001" y="2201958"/>
            <a:ext cx="6781800" cy="3900730"/>
          </a:xfrm>
        </p:spPr>
        <p:txBody>
          <a:bodyPr anchor="t">
            <a:normAutofit/>
          </a:bodyPr>
          <a:lstStyle/>
          <a:p>
            <a:pPr>
              <a:buFont typeface="Arial" panose="020B0604020202020204" pitchFamily="34" charset="0"/>
              <a:buChar char="•"/>
            </a:pPr>
            <a:r>
              <a:rPr lang="en-US" sz="2000" b="0" i="0" u="none" strike="noStrike" dirty="0">
                <a:effectLst/>
                <a:latin typeface="Haffer XH"/>
              </a:rPr>
              <a:t>Problem identification </a:t>
            </a:r>
          </a:p>
          <a:p>
            <a:pPr>
              <a:buFont typeface="Arial" panose="020B0604020202020204" pitchFamily="34" charset="0"/>
              <a:buChar char="•"/>
            </a:pPr>
            <a:r>
              <a:rPr lang="en-US" sz="2000" b="0" i="0" u="none" strike="noStrike" dirty="0">
                <a:effectLst/>
                <a:latin typeface="Haffer XH"/>
              </a:rPr>
              <a:t>Recommendation and key findings</a:t>
            </a:r>
          </a:p>
          <a:p>
            <a:pPr>
              <a:buFont typeface="Arial" panose="020B0604020202020204" pitchFamily="34" charset="0"/>
              <a:buChar char="•"/>
            </a:pPr>
            <a:r>
              <a:rPr lang="en-US" sz="2000" b="0" i="0" u="none" strike="noStrike" dirty="0">
                <a:effectLst/>
                <a:latin typeface="Haffer XH"/>
              </a:rPr>
              <a:t>Modeling results and analysis </a:t>
            </a:r>
          </a:p>
          <a:p>
            <a:pPr>
              <a:buFont typeface="Arial" panose="020B0604020202020204" pitchFamily="34" charset="0"/>
              <a:buChar char="•"/>
            </a:pPr>
            <a:r>
              <a:rPr lang="en-US" sz="2000" b="0" i="0" u="none" strike="noStrike" dirty="0">
                <a:effectLst/>
                <a:latin typeface="Haffer XH"/>
              </a:rPr>
              <a:t>Summary and conclusion</a:t>
            </a:r>
            <a:endParaRPr lang="en-US" sz="2000" dirty="0"/>
          </a:p>
        </p:txBody>
      </p:sp>
    </p:spTree>
    <p:extLst>
      <p:ext uri="{BB962C8B-B14F-4D97-AF65-F5344CB8AC3E}">
        <p14:creationId xmlns:p14="http://schemas.microsoft.com/office/powerpoint/2010/main" val="411844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ble cars">
            <a:extLst>
              <a:ext uri="{FF2B5EF4-FFF2-40B4-BE49-F238E27FC236}">
                <a16:creationId xmlns:a16="http://schemas.microsoft.com/office/drawing/2014/main" id="{6F816504-94E5-6CC3-091B-11D4D785A7B0}"/>
              </a:ext>
            </a:extLst>
          </p:cNvPr>
          <p:cNvPicPr>
            <a:picLocks noChangeAspect="1"/>
          </p:cNvPicPr>
          <p:nvPr/>
        </p:nvPicPr>
        <p:blipFill rotWithShape="1">
          <a:blip r:embed="rId2"/>
          <a:srcRect l="43333" r="15556"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9D71374D-101E-2E95-4913-9FCAEB18E697}"/>
              </a:ext>
            </a:extLst>
          </p:cNvPr>
          <p:cNvSpPr>
            <a:spLocks noGrp="1"/>
          </p:cNvSpPr>
          <p:nvPr>
            <p:ph type="title"/>
          </p:nvPr>
        </p:nvSpPr>
        <p:spPr>
          <a:xfrm>
            <a:off x="1137034" y="609600"/>
            <a:ext cx="6831188" cy="1322887"/>
          </a:xfrm>
        </p:spPr>
        <p:txBody>
          <a:bodyPr>
            <a:normAutofit fontScale="90000"/>
          </a:bodyPr>
          <a:lstStyle/>
          <a:p>
            <a:br>
              <a:rPr lang="en-US" sz="2100" b="0" dirty="0">
                <a:effectLst/>
                <a:latin typeface="Calibri" panose="020F0502020204030204" pitchFamily="34" charset="0"/>
              </a:rPr>
            </a:br>
            <a:r>
              <a:rPr lang="en-US" sz="2800" b="0" dirty="0">
                <a:effectLst/>
                <a:latin typeface="Calibri" panose="020F0502020204030204" pitchFamily="34" charset="0"/>
              </a:rPr>
              <a:t>Problem Statement</a:t>
            </a:r>
            <a:br>
              <a:rPr lang="en-US" sz="2100" dirty="0"/>
            </a:br>
            <a:br>
              <a:rPr lang="en-US" sz="2100" dirty="0"/>
            </a:br>
            <a:endParaRPr lang="en-US" sz="2100" dirty="0"/>
          </a:p>
        </p:txBody>
      </p:sp>
      <p:sp>
        <p:nvSpPr>
          <p:cNvPr id="24" name="Content Placeholder 2">
            <a:extLst>
              <a:ext uri="{FF2B5EF4-FFF2-40B4-BE49-F238E27FC236}">
                <a16:creationId xmlns:a16="http://schemas.microsoft.com/office/drawing/2014/main" id="{A816931D-3C79-E3D4-9081-A3BAC86392DC}"/>
              </a:ext>
            </a:extLst>
          </p:cNvPr>
          <p:cNvSpPr>
            <a:spLocks noGrp="1"/>
          </p:cNvSpPr>
          <p:nvPr>
            <p:ph idx="1"/>
          </p:nvPr>
        </p:nvSpPr>
        <p:spPr>
          <a:xfrm>
            <a:off x="1137035" y="2194102"/>
            <a:ext cx="6516216" cy="3908585"/>
          </a:xfrm>
        </p:spPr>
        <p:txBody>
          <a:bodyPr>
            <a:normAutofit fontScale="92500" lnSpcReduction="20000"/>
          </a:bodyPr>
          <a:lstStyle/>
          <a:p>
            <a:pPr marL="0" indent="0">
              <a:buNone/>
            </a:pPr>
            <a:r>
              <a:rPr lang="en-US" sz="2400" dirty="0">
                <a:effectLst/>
              </a:rPr>
              <a:t>How Big Mountain resort could alter its pricing strategy to lower the operation cost to recoup the increased operational cost of $1.54MM for installing new chair list this season, while keeping the profit margins at 9.2% and give an insight on annual revenue for the season over the next year by</a:t>
            </a:r>
          </a:p>
          <a:p>
            <a:pPr marL="0" indent="0">
              <a:buNone/>
            </a:pPr>
            <a:endParaRPr lang="en-US" sz="2400" dirty="0"/>
          </a:p>
          <a:p>
            <a:r>
              <a:rPr lang="en-US" sz="2400" dirty="0">
                <a:effectLst/>
              </a:rPr>
              <a:t>Optimizing </a:t>
            </a:r>
            <a:r>
              <a:rPr lang="en-US" sz="2400" dirty="0"/>
              <a:t>the ticket prices by </a:t>
            </a:r>
            <a:r>
              <a:rPr lang="en-US" sz="2400" dirty="0">
                <a:effectLst/>
              </a:rPr>
              <a:t>comparing their facilities with other resorts in their market segment using data-driven strategies </a:t>
            </a:r>
          </a:p>
          <a:p>
            <a:r>
              <a:rPr lang="en-US" sz="2400" dirty="0">
                <a:effectLst/>
              </a:rPr>
              <a:t>Analyzing 4 different scenarios provided by the Big Mountain team.</a:t>
            </a:r>
          </a:p>
          <a:p>
            <a:r>
              <a:rPr lang="en-US" sz="2400" dirty="0"/>
              <a:t>Suggesting the best strategy business executives can use to predict prices and plan the revenue.</a:t>
            </a:r>
          </a:p>
          <a:p>
            <a:endParaRPr lang="en-US" sz="1700" dirty="0">
              <a:effectLst/>
            </a:endParaRPr>
          </a:p>
          <a:p>
            <a:pPr marL="0" indent="0">
              <a:buNone/>
            </a:pPr>
            <a:endParaRPr lang="en-US" sz="1700" dirty="0"/>
          </a:p>
          <a:p>
            <a:pPr marL="0" indent="0">
              <a:buNone/>
            </a:pPr>
            <a:endParaRPr lang="en-US" sz="1700" dirty="0"/>
          </a:p>
          <a:p>
            <a:pPr marL="0" indent="0">
              <a:buNone/>
            </a:pPr>
            <a:endParaRPr lang="en-US" sz="1700" dirty="0"/>
          </a:p>
        </p:txBody>
      </p:sp>
    </p:spTree>
    <p:extLst>
      <p:ext uri="{BB962C8B-B14F-4D97-AF65-F5344CB8AC3E}">
        <p14:creationId xmlns:p14="http://schemas.microsoft.com/office/powerpoint/2010/main" val="164544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4" name="Freeform: Shape 105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6" name="Freeform: Shape 105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58B1A6-51D2-BB11-EA41-A00624CF8C45}"/>
              </a:ext>
            </a:extLst>
          </p:cNvPr>
          <p:cNvSpPr>
            <a:spLocks noGrp="1"/>
          </p:cNvSpPr>
          <p:nvPr>
            <p:ph type="title"/>
          </p:nvPr>
        </p:nvSpPr>
        <p:spPr>
          <a:xfrm>
            <a:off x="371094" y="1161288"/>
            <a:ext cx="3438144" cy="1239012"/>
          </a:xfrm>
        </p:spPr>
        <p:txBody>
          <a:bodyPr anchor="ctr">
            <a:normAutofit/>
          </a:bodyPr>
          <a:lstStyle/>
          <a:p>
            <a:r>
              <a:rPr lang="en-US" sz="2600" b="0" i="0" u="none" strike="noStrike">
                <a:effectLst/>
                <a:latin typeface="Haffer XH"/>
              </a:rPr>
              <a:t>Recommendation and key findings</a:t>
            </a:r>
            <a:br>
              <a:rPr lang="en-US" sz="2600" b="0" i="0" u="none" strike="noStrike">
                <a:effectLst/>
                <a:latin typeface="Haffer XH"/>
              </a:rPr>
            </a:br>
            <a:endParaRPr lang="en-US" sz="2600"/>
          </a:p>
        </p:txBody>
      </p:sp>
      <p:sp>
        <p:nvSpPr>
          <p:cNvPr id="1058" name="Rectangle 105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60" name="Rectangle 105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B229B5-83F1-926E-41A8-BC046A6D8776}"/>
              </a:ext>
            </a:extLst>
          </p:cNvPr>
          <p:cNvSpPr>
            <a:spLocks noGrp="1"/>
          </p:cNvSpPr>
          <p:nvPr>
            <p:ph idx="1"/>
          </p:nvPr>
        </p:nvSpPr>
        <p:spPr>
          <a:xfrm>
            <a:off x="146407" y="2716819"/>
            <a:ext cx="3882251" cy="3886130"/>
          </a:xfrm>
        </p:spPr>
        <p:txBody>
          <a:bodyPr anchor="t">
            <a:normAutofit lnSpcReduction="10000"/>
          </a:bodyPr>
          <a:lstStyle/>
          <a:p>
            <a:pPr marL="0" indent="0">
              <a:buNone/>
            </a:pPr>
            <a:r>
              <a:rPr lang="en-US" sz="2000" dirty="0">
                <a:effectLst/>
              </a:rPr>
              <a:t>The top 4 Features which has the most impact on the Ticket Pricing are:</a:t>
            </a:r>
          </a:p>
          <a:p>
            <a:r>
              <a:rPr lang="en-US" sz="2000" dirty="0">
                <a:effectLst/>
              </a:rPr>
              <a:t>Fast Quads</a:t>
            </a:r>
            <a:endParaRPr lang="en-US" sz="2000" dirty="0"/>
          </a:p>
          <a:p>
            <a:r>
              <a:rPr lang="en-US" sz="2000" dirty="0">
                <a:effectLst/>
              </a:rPr>
              <a:t>Runs</a:t>
            </a:r>
          </a:p>
          <a:p>
            <a:r>
              <a:rPr lang="en-US" sz="2000" dirty="0">
                <a:effectLst/>
              </a:rPr>
              <a:t>Vertical Drops </a:t>
            </a:r>
          </a:p>
          <a:p>
            <a:r>
              <a:rPr lang="en-US" sz="2000" dirty="0">
                <a:effectLst/>
              </a:rPr>
              <a:t>Snow Making area </a:t>
            </a:r>
          </a:p>
          <a:p>
            <a:pPr marL="0" indent="0">
              <a:buNone/>
            </a:pPr>
            <a:r>
              <a:rPr lang="en-US" sz="2000" dirty="0"/>
              <a:t>These features are identified using random forest model </a:t>
            </a:r>
            <a:r>
              <a:rPr lang="en-US" sz="2000" dirty="0">
                <a:effectLst/>
              </a:rPr>
              <a:t>and these features should be focused while planning any future marketing strategy to optimize the revenue: </a:t>
            </a:r>
          </a:p>
          <a:p>
            <a:pPr marL="0" indent="0">
              <a:buNone/>
            </a:pPr>
            <a:endParaRPr lang="en-US" sz="1700" dirty="0"/>
          </a:p>
        </p:txBody>
      </p:sp>
      <p:pic>
        <p:nvPicPr>
          <p:cNvPr id="1025" name="Picture 1" descr="page13image33014176">
            <a:extLst>
              <a:ext uri="{FF2B5EF4-FFF2-40B4-BE49-F238E27FC236}">
                <a16:creationId xmlns:a16="http://schemas.microsoft.com/office/drawing/2014/main" id="{3F44CE2E-179C-D915-1F32-F1385A6A36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47244" y="841248"/>
            <a:ext cx="6829887" cy="527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71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047A57-2467-CC06-4494-806D228F5FE6}"/>
              </a:ext>
            </a:extLst>
          </p:cNvPr>
          <p:cNvSpPr>
            <a:spLocks noGrp="1"/>
          </p:cNvSpPr>
          <p:nvPr>
            <p:ph type="title"/>
          </p:nvPr>
        </p:nvSpPr>
        <p:spPr>
          <a:xfrm>
            <a:off x="1137036" y="548640"/>
            <a:ext cx="9916632" cy="1188720"/>
          </a:xfrm>
        </p:spPr>
        <p:txBody>
          <a:bodyPr>
            <a:normAutofit/>
          </a:bodyPr>
          <a:lstStyle/>
          <a:p>
            <a:r>
              <a:rPr lang="en-US" sz="3700" b="0" i="0" u="none" strike="noStrike">
                <a:solidFill>
                  <a:schemeClr val="tx1">
                    <a:lumMod val="85000"/>
                    <a:lumOff val="15000"/>
                  </a:schemeClr>
                </a:solidFill>
                <a:effectLst/>
                <a:latin typeface="Haffer XH"/>
              </a:rPr>
              <a:t>Modeling results and analysis </a:t>
            </a:r>
            <a:br>
              <a:rPr lang="en-US" sz="3700" b="0" i="0" u="none" strike="noStrike">
                <a:solidFill>
                  <a:schemeClr val="tx1">
                    <a:lumMod val="85000"/>
                    <a:lumOff val="15000"/>
                  </a:schemeClr>
                </a:solidFill>
                <a:effectLst/>
                <a:latin typeface="Haffer XH"/>
              </a:rPr>
            </a:br>
            <a:endParaRPr lang="en-US" sz="37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D5B06898-21E8-EB1D-739A-5F3F6995BB36}"/>
              </a:ext>
            </a:extLst>
          </p:cNvPr>
          <p:cNvSpPr>
            <a:spLocks noGrp="1"/>
          </p:cNvSpPr>
          <p:nvPr>
            <p:ph idx="1"/>
          </p:nvPr>
        </p:nvSpPr>
        <p:spPr>
          <a:xfrm>
            <a:off x="1957987" y="2431767"/>
            <a:ext cx="8276026" cy="3685156"/>
          </a:xfrm>
        </p:spPr>
        <p:txBody>
          <a:bodyPr anchor="ctr">
            <a:normAutofit/>
          </a:bodyPr>
          <a:lstStyle/>
          <a:p>
            <a:endParaRPr lang="en-US" sz="2000">
              <a:solidFill>
                <a:schemeClr val="tx1">
                  <a:lumMod val="85000"/>
                  <a:lumOff val="15000"/>
                </a:schemeClr>
              </a:solidFill>
            </a:endParaRPr>
          </a:p>
          <a:p>
            <a:r>
              <a:rPr lang="en-US" sz="2000">
                <a:solidFill>
                  <a:schemeClr val="tx1">
                    <a:lumMod val="85000"/>
                    <a:lumOff val="15000"/>
                  </a:schemeClr>
                </a:solidFill>
                <a:effectLst/>
              </a:rPr>
              <a:t>Industry Standard Data Science Model (DSM) was Utilized to Develop the Ticket Pricing Model</a:t>
            </a:r>
          </a:p>
          <a:p>
            <a:r>
              <a:rPr lang="en-US" sz="2000">
                <a:solidFill>
                  <a:schemeClr val="tx1">
                    <a:lumMod val="85000"/>
                    <a:lumOff val="15000"/>
                  </a:schemeClr>
                </a:solidFill>
              </a:rPr>
              <a:t>The Random Forest model was chosen from different modeling strategies for the Big Mountain resort for their Pricing strategies.</a:t>
            </a:r>
          </a:p>
          <a:p>
            <a:r>
              <a:rPr lang="en-US" sz="2000">
                <a:solidFill>
                  <a:schemeClr val="tx1">
                    <a:lumMod val="85000"/>
                    <a:lumOff val="15000"/>
                  </a:schemeClr>
                </a:solidFill>
              </a:rPr>
              <a:t>Further Analysis shows that the Big Mountain is providing enough features to attract tourists.  </a:t>
            </a:r>
          </a:p>
          <a:p>
            <a:r>
              <a:rPr lang="en-US" sz="2000">
                <a:solidFill>
                  <a:schemeClr val="tx1">
                    <a:lumMod val="85000"/>
                    <a:lumOff val="15000"/>
                  </a:schemeClr>
                </a:solidFill>
              </a:rPr>
              <a:t>Recommendations for the given scenarios </a:t>
            </a:r>
          </a:p>
          <a:p>
            <a:endParaRPr lang="en-US" sz="2000">
              <a:solidFill>
                <a:schemeClr val="tx1">
                  <a:lumMod val="85000"/>
                  <a:lumOff val="15000"/>
                </a:schemeClr>
              </a:solidFill>
            </a:endParaRPr>
          </a:p>
        </p:txBody>
      </p:sp>
    </p:spTree>
    <p:extLst>
      <p:ext uri="{BB962C8B-B14F-4D97-AF65-F5344CB8AC3E}">
        <p14:creationId xmlns:p14="http://schemas.microsoft.com/office/powerpoint/2010/main" val="270373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0AE1-3E8E-565E-947B-5FCBD9357783}"/>
              </a:ext>
            </a:extLst>
          </p:cNvPr>
          <p:cNvSpPr>
            <a:spLocks noGrp="1"/>
          </p:cNvSpPr>
          <p:nvPr>
            <p:ph type="title"/>
          </p:nvPr>
        </p:nvSpPr>
        <p:spPr/>
        <p:txBody>
          <a:bodyPr>
            <a:normAutofit fontScale="90000"/>
          </a:bodyPr>
          <a:lstStyle/>
          <a:p>
            <a:r>
              <a:rPr lang="en-US" sz="2200"/>
              <a:t>Further Analysis shows that the Big Mountain is providing enough features to attract tourists.</a:t>
            </a:r>
            <a:r>
              <a:rPr lang="en-US"/>
              <a:t>  </a:t>
            </a:r>
            <a:br>
              <a:rPr lang="en-US"/>
            </a:br>
            <a:endParaRPr lang="en-US" dirty="0"/>
          </a:p>
        </p:txBody>
      </p:sp>
      <p:sp>
        <p:nvSpPr>
          <p:cNvPr id="5" name="Rectangle 6">
            <a:extLst>
              <a:ext uri="{FF2B5EF4-FFF2-40B4-BE49-F238E27FC236}">
                <a16:creationId xmlns:a16="http://schemas.microsoft.com/office/drawing/2014/main" id="{03654E50-E8CD-AA45-CA03-0AC3500875F1}"/>
              </a:ext>
            </a:extLst>
          </p:cNvPr>
          <p:cNvSpPr>
            <a:spLocks noChangeArrowheads="1"/>
          </p:cNvSpPr>
          <p:nvPr/>
        </p:nvSpPr>
        <p:spPr bwMode="auto">
          <a:xfrm>
            <a:off x="838200" y="1152551"/>
            <a:ext cx="13667524"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3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3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17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11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5" name="Picture 7" descr="page3image32839776">
            <a:extLst>
              <a:ext uri="{FF2B5EF4-FFF2-40B4-BE49-F238E27FC236}">
                <a16:creationId xmlns:a16="http://schemas.microsoft.com/office/drawing/2014/main" id="{973E4551-0816-38EC-927F-21885542D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46" y="1333041"/>
            <a:ext cx="4494882" cy="25473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age3image32837488">
            <a:extLst>
              <a:ext uri="{FF2B5EF4-FFF2-40B4-BE49-F238E27FC236}">
                <a16:creationId xmlns:a16="http://schemas.microsoft.com/office/drawing/2014/main" id="{0656386B-B9A1-B4C5-A5A3-2B84BE8E4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535" y="1333041"/>
            <a:ext cx="4252511" cy="263303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3image32837696">
            <a:extLst>
              <a:ext uri="{FF2B5EF4-FFF2-40B4-BE49-F238E27FC236}">
                <a16:creationId xmlns:a16="http://schemas.microsoft.com/office/drawing/2014/main" id="{90386DD9-8151-A83A-E04B-780F7A63E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060038"/>
            <a:ext cx="4494882" cy="26382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page3image32836864">
            <a:extLst>
              <a:ext uri="{FF2B5EF4-FFF2-40B4-BE49-F238E27FC236}">
                <a16:creationId xmlns:a16="http://schemas.microsoft.com/office/drawing/2014/main" id="{67FCE518-6364-BBEB-23EB-727F5E9A18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4535" y="4145748"/>
            <a:ext cx="4494882" cy="255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21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7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Freeform: Shape 308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FE295A-D859-8485-35E7-80FDE56DA0D9}"/>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2800" kern="1200">
                <a:solidFill>
                  <a:schemeClr val="tx1"/>
                </a:solidFill>
                <a:latin typeface="+mj-lt"/>
                <a:ea typeface="+mj-ea"/>
                <a:cs typeface="+mj-cs"/>
              </a:rPr>
              <a:t>Analysis of the given scenarios </a:t>
            </a:r>
            <a:br>
              <a:rPr lang="en-US" sz="2800" kern="1200">
                <a:solidFill>
                  <a:schemeClr val="tx1"/>
                </a:solidFill>
                <a:latin typeface="+mj-lt"/>
                <a:ea typeface="+mj-ea"/>
                <a:cs typeface="+mj-cs"/>
              </a:rPr>
            </a:br>
            <a:endParaRPr lang="en-US" sz="2800" kern="1200">
              <a:solidFill>
                <a:schemeClr val="tx1"/>
              </a:solidFill>
              <a:latin typeface="+mj-lt"/>
              <a:ea typeface="+mj-ea"/>
              <a:cs typeface="+mj-cs"/>
            </a:endParaRPr>
          </a:p>
        </p:txBody>
      </p:sp>
      <p:sp>
        <p:nvSpPr>
          <p:cNvPr id="4" name="Rectangle 1">
            <a:extLst>
              <a:ext uri="{FF2B5EF4-FFF2-40B4-BE49-F238E27FC236}">
                <a16:creationId xmlns:a16="http://schemas.microsoft.com/office/drawing/2014/main" id="{67AF1EC6-0E79-B528-E758-79A0B5A0ED70}"/>
              </a:ext>
            </a:extLst>
          </p:cNvPr>
          <p:cNvSpPr>
            <a:spLocks noChangeArrowheads="1"/>
          </p:cNvSpPr>
          <p:nvPr/>
        </p:nvSpPr>
        <p:spPr bwMode="auto">
          <a:xfrm>
            <a:off x="862366" y="2194102"/>
            <a:ext cx="3427001" cy="390858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fontAlgn="base">
              <a:lnSpc>
                <a:spcPct val="90000"/>
              </a:lnSpc>
              <a:spcBef>
                <a:spcPct val="0"/>
              </a:spcBef>
              <a:spcAft>
                <a:spcPts val="600"/>
              </a:spcAft>
              <a:buFont typeface="Arial" panose="020B0604020202020204" pitchFamily="34" charset="0"/>
              <a:buChar char="•"/>
            </a:pPr>
            <a:r>
              <a:rPr lang="en-US" sz="2000" b="1" dirty="0">
                <a:effectLst/>
              </a:rPr>
              <a:t>Scenario 1: </a:t>
            </a:r>
            <a:r>
              <a:rPr lang="en-US" sz="2000" dirty="0">
                <a:effectLst/>
              </a:rPr>
              <a:t>Permanently close down up to 10 of the least used runs in order to reduce the operating cost </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R="0" lvl="0" fontAlgn="base">
              <a:lnSpc>
                <a:spcPct val="90000"/>
              </a:lnSpc>
              <a:spcBef>
                <a:spcPct val="0"/>
              </a:spcBef>
              <a:spcAft>
                <a:spcPts val="600"/>
              </a:spcAft>
              <a:buClrTx/>
              <a:buSzTx/>
              <a:tabLst/>
            </a:pPr>
            <a:r>
              <a:rPr kumimoji="0" lang="en-US" altLang="en-US" sz="2000" b="0" i="0" u="none" strike="noStrike" cap="none" normalizeH="0" baseline="0" dirty="0">
                <a:ln>
                  <a:noFill/>
                </a:ln>
                <a:effectLst/>
              </a:rPr>
              <a:t>“Compare Revenue Reduction with the Operating Cost Savings to Assess if 5 runs can be closed” </a:t>
            </a:r>
          </a:p>
          <a:p>
            <a:pPr marR="0" lvl="0" fontAlgn="base">
              <a:lnSpc>
                <a:spcPct val="90000"/>
              </a:lnSpc>
              <a:spcBef>
                <a:spcPct val="0"/>
              </a:spcBef>
              <a:spcAft>
                <a:spcPts val="600"/>
              </a:spcAft>
              <a:buClrTx/>
              <a:buSzTx/>
              <a:tabLst/>
            </a:pPr>
            <a:r>
              <a:rPr kumimoji="0" lang="en-US" altLang="en-US" sz="2000" b="0" i="0" u="none" strike="noStrike" cap="none" normalizeH="0" baseline="0" dirty="0">
                <a:ln>
                  <a:noFill/>
                </a:ln>
                <a:effectLst/>
              </a:rPr>
              <a:t>             </a:t>
            </a:r>
          </a:p>
        </p:txBody>
      </p:sp>
      <p:pic>
        <p:nvPicPr>
          <p:cNvPr id="3074" name="Picture 2" descr="page5image32684256">
            <a:extLst>
              <a:ext uri="{FF2B5EF4-FFF2-40B4-BE49-F238E27FC236}">
                <a16:creationId xmlns:a16="http://schemas.microsoft.com/office/drawing/2014/main" id="{A81EE1B2-5EFD-C9AA-14A3-8BDEDD8C85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1825146"/>
            <a:ext cx="6155141" cy="323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53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F1E0E87-CA24-F4FB-1000-AAA1EA4EDAE7}"/>
              </a:ext>
            </a:extLst>
          </p:cNvPr>
          <p:cNvSpPr>
            <a:spLocks noGrp="1"/>
          </p:cNvSpPr>
          <p:nvPr>
            <p:ph idx="1"/>
          </p:nvPr>
        </p:nvSpPr>
        <p:spPr>
          <a:xfrm>
            <a:off x="174210" y="651164"/>
            <a:ext cx="10474036" cy="6858000"/>
          </a:xfrm>
        </p:spPr>
        <p:txBody>
          <a:bodyPr>
            <a:normAutofit/>
          </a:bodyPr>
          <a:lstStyle/>
          <a:p>
            <a:r>
              <a:rPr lang="en-US" sz="2000" b="1" dirty="0">
                <a:effectLst/>
              </a:rPr>
              <a:t>Scenario 2: </a:t>
            </a:r>
            <a:r>
              <a:rPr lang="en-US" sz="2000" dirty="0">
                <a:effectLst/>
              </a:rPr>
              <a:t>Increase the vertical drop by adding a run to a point 150 feet lower down but requiring the installation of an additional chair lift to bring skiers back up, without additional snow making coverage </a:t>
            </a:r>
          </a:p>
          <a:p>
            <a:pPr marL="0" indent="0">
              <a:buNone/>
            </a:pPr>
            <a:r>
              <a:rPr lang="en-US" sz="2000" dirty="0">
                <a:effectLst/>
              </a:rPr>
              <a:t>Based on the model, Big Mountain can increase the ticket prices by $1.99 </a:t>
            </a:r>
          </a:p>
          <a:p>
            <a:pPr marL="0" indent="0">
              <a:buNone/>
            </a:pPr>
            <a:endParaRPr lang="en-US" sz="2000" dirty="0">
              <a:effectLst/>
            </a:endParaRPr>
          </a:p>
          <a:p>
            <a:pPr marL="0" indent="0">
              <a:buNone/>
            </a:pPr>
            <a:endParaRPr lang="en-US" sz="2000" dirty="0">
              <a:effectLst/>
            </a:endParaRPr>
          </a:p>
          <a:p>
            <a:r>
              <a:rPr lang="en-US" sz="2000" b="1" dirty="0">
                <a:effectLst/>
              </a:rPr>
              <a:t>Scenario 3: </a:t>
            </a:r>
            <a:r>
              <a:rPr lang="en-US" sz="2000" dirty="0">
                <a:effectLst/>
              </a:rPr>
              <a:t>Increase the vertical drop by adding a run to a point 150 feet lower down but requiring the installation of an additional chair lift to bring skiers back up, with additional snow making coverage of 2 acres </a:t>
            </a:r>
          </a:p>
          <a:p>
            <a:pPr marL="0" indent="0">
              <a:buNone/>
            </a:pPr>
            <a:r>
              <a:rPr lang="en-US" sz="2000" dirty="0">
                <a:effectLst/>
              </a:rPr>
              <a:t>No additional revenue, hence, not recommended to explore any further </a:t>
            </a:r>
          </a:p>
          <a:p>
            <a:pPr marL="0" indent="0">
              <a:buNone/>
            </a:pPr>
            <a:endParaRPr lang="en-US" sz="2000" dirty="0"/>
          </a:p>
          <a:p>
            <a:pPr marL="0" indent="0">
              <a:buNone/>
            </a:pPr>
            <a:endParaRPr lang="en-US" sz="2000" dirty="0">
              <a:effectLst/>
            </a:endParaRPr>
          </a:p>
          <a:p>
            <a:r>
              <a:rPr lang="en-US" sz="2000" b="1" dirty="0">
                <a:effectLst/>
              </a:rPr>
              <a:t>Scenario 4: </a:t>
            </a:r>
            <a:r>
              <a:rPr lang="en-US" sz="2000" dirty="0">
                <a:effectLst/>
              </a:rPr>
              <a:t>Increase the longest run by 0.2 miles and guaranteeing its snow coverage by adding 4 acres of snow making capability </a:t>
            </a:r>
          </a:p>
          <a:p>
            <a:pPr marL="0" indent="0">
              <a:buNone/>
            </a:pPr>
            <a:r>
              <a:rPr lang="en-US" sz="2000" dirty="0"/>
              <a:t>This can help increase the ticket price by $0.20. </a:t>
            </a:r>
            <a:r>
              <a:rPr lang="en-US" sz="2000" dirty="0">
                <a:effectLst/>
              </a:rPr>
              <a:t>Even smaller increase ! </a:t>
            </a:r>
            <a:endParaRPr lang="en-US" sz="2000" dirty="0"/>
          </a:p>
        </p:txBody>
      </p:sp>
      <p:sp>
        <p:nvSpPr>
          <p:cNvPr id="11" name="Freeform: Shape 10">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7512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A786C9-A9C7-FF10-687C-4F2814D9FC51}"/>
              </a:ext>
            </a:extLst>
          </p:cNvPr>
          <p:cNvSpPr>
            <a:spLocks noGrp="1"/>
          </p:cNvSpPr>
          <p:nvPr>
            <p:ph type="title"/>
          </p:nvPr>
        </p:nvSpPr>
        <p:spPr>
          <a:xfrm>
            <a:off x="1137036" y="548640"/>
            <a:ext cx="9916632" cy="1188720"/>
          </a:xfrm>
        </p:spPr>
        <p:txBody>
          <a:bodyPr>
            <a:normAutofit/>
          </a:bodyPr>
          <a:lstStyle/>
          <a:p>
            <a:r>
              <a:rPr lang="en-US" sz="3700" b="0" i="0" u="none" strike="noStrike">
                <a:solidFill>
                  <a:schemeClr val="tx1">
                    <a:lumMod val="85000"/>
                    <a:lumOff val="15000"/>
                  </a:schemeClr>
                </a:solidFill>
                <a:effectLst/>
              </a:rPr>
              <a:t>Summary and conclusion</a:t>
            </a:r>
            <a:br>
              <a:rPr lang="en-US" sz="3700">
                <a:solidFill>
                  <a:schemeClr val="tx1">
                    <a:lumMod val="85000"/>
                    <a:lumOff val="15000"/>
                  </a:schemeClr>
                </a:solidFill>
              </a:rPr>
            </a:br>
            <a:endParaRPr lang="en-US" sz="37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1842F361-08A3-973F-6C6C-87577030018E}"/>
              </a:ext>
            </a:extLst>
          </p:cNvPr>
          <p:cNvSpPr>
            <a:spLocks noGrp="1"/>
          </p:cNvSpPr>
          <p:nvPr>
            <p:ph idx="1"/>
          </p:nvPr>
        </p:nvSpPr>
        <p:spPr>
          <a:xfrm>
            <a:off x="1957987" y="2431767"/>
            <a:ext cx="8276026" cy="3685156"/>
          </a:xfrm>
        </p:spPr>
        <p:txBody>
          <a:bodyPr anchor="ctr">
            <a:normAutofit/>
          </a:bodyPr>
          <a:lstStyle/>
          <a:p>
            <a:pPr marL="0" indent="0">
              <a:buNone/>
            </a:pPr>
            <a:r>
              <a:rPr lang="en-US" sz="2400" dirty="0">
                <a:solidFill>
                  <a:schemeClr val="tx1">
                    <a:lumMod val="85000"/>
                    <a:lumOff val="15000"/>
                  </a:schemeClr>
                </a:solidFill>
                <a:effectLst/>
              </a:rPr>
              <a:t>In conclusion, the modeling results provide valuable insights for Big Mountain's business leadership to optimize ticket pricing, consider the additional operating cost of the new chair lift, and explore potential scenarios for future improvements. With data-driven recommendations and careful testing, the business can make informed decisions to enhance its competitiveness and guest satisfaction while maintaining financial viability. </a:t>
            </a:r>
            <a:endParaRPr lang="en-US" sz="24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Tree>
    <p:extLst>
      <p:ext uri="{BB962C8B-B14F-4D97-AF65-F5344CB8AC3E}">
        <p14:creationId xmlns:p14="http://schemas.microsoft.com/office/powerpoint/2010/main" val="2371722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519</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Haffer XH</vt:lpstr>
      <vt:lpstr>Office Theme</vt:lpstr>
      <vt:lpstr>Big Mountain Resort Pricing Strategy</vt:lpstr>
      <vt:lpstr>Table of Content  </vt:lpstr>
      <vt:lpstr> Problem Statement  </vt:lpstr>
      <vt:lpstr>Recommendation and key findings </vt:lpstr>
      <vt:lpstr>Modeling results and analysis  </vt:lpstr>
      <vt:lpstr>Further Analysis shows that the Big Mountain is providing enough features to attract tourists.   </vt:lpstr>
      <vt:lpstr>Analysis of the given scenarios  </vt:lpstr>
      <vt:lpstr>PowerPoint Presentation</vt:lpstr>
      <vt:lpstr>Summary and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Pricing Strategy</dc:title>
  <dc:creator>Irtaza Aslam</dc:creator>
  <cp:lastModifiedBy>Casey Swope</cp:lastModifiedBy>
  <cp:revision>2</cp:revision>
  <dcterms:created xsi:type="dcterms:W3CDTF">2023-07-29T19:42:28Z</dcterms:created>
  <dcterms:modified xsi:type="dcterms:W3CDTF">2024-09-12T00:49:08Z</dcterms:modified>
</cp:coreProperties>
</file>