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1C3EC-2A84-4A14-81B5-168FEA2A243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D15F0-E1FC-42F5-9FDA-04BC1A64F6C0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F1CADBB1-B210-4A6F-83DB-2256133271D7}" type="parTrans" cxnId="{37BC3B1C-8F0C-47EF-9690-F98CEAA4083A}">
      <dgm:prSet/>
      <dgm:spPr/>
      <dgm:t>
        <a:bodyPr/>
        <a:lstStyle/>
        <a:p>
          <a:endParaRPr lang="en-US"/>
        </a:p>
      </dgm:t>
    </dgm:pt>
    <dgm:pt modelId="{48F5428C-662F-44C3-92AE-E149BB288174}" type="sibTrans" cxnId="{37BC3B1C-8F0C-47EF-9690-F98CEAA4083A}">
      <dgm:prSet/>
      <dgm:spPr/>
      <dgm:t>
        <a:bodyPr/>
        <a:lstStyle/>
        <a:p>
          <a:endParaRPr lang="en-US"/>
        </a:p>
      </dgm:t>
    </dgm:pt>
    <dgm:pt modelId="{C3CDB675-DCCB-4FCD-974B-6C79EB463975}">
      <dgm:prSet phldrT="[Text]"/>
      <dgm:spPr/>
      <dgm:t>
        <a:bodyPr/>
        <a:lstStyle/>
        <a:p>
          <a:r>
            <a:rPr lang="en-US" dirty="0"/>
            <a:t>O</a:t>
          </a:r>
        </a:p>
      </dgm:t>
    </dgm:pt>
    <dgm:pt modelId="{4848B482-F797-426B-BBA1-EE44B7EB19E6}" type="parTrans" cxnId="{EBC5EC39-C4FA-4AAE-94D1-5F1B55AB7361}">
      <dgm:prSet/>
      <dgm:spPr/>
      <dgm:t>
        <a:bodyPr/>
        <a:lstStyle/>
        <a:p>
          <a:endParaRPr lang="en-US"/>
        </a:p>
      </dgm:t>
    </dgm:pt>
    <dgm:pt modelId="{FB6115AC-B132-4CCD-B389-7525CC9F75F5}" type="sibTrans" cxnId="{EBC5EC39-C4FA-4AAE-94D1-5F1B55AB7361}">
      <dgm:prSet/>
      <dgm:spPr/>
      <dgm:t>
        <a:bodyPr/>
        <a:lstStyle/>
        <a:p>
          <a:endParaRPr lang="en-US"/>
        </a:p>
      </dgm:t>
    </dgm:pt>
    <dgm:pt modelId="{549CB55E-739F-4EF1-8E43-25567EE2ACEF}">
      <dgm:prSet phldrT="[Text]"/>
      <dgm:spPr/>
      <dgm:t>
        <a:bodyPr/>
        <a:lstStyle/>
        <a:p>
          <a:r>
            <a:rPr lang="en-US" dirty="0"/>
            <a:t>W</a:t>
          </a:r>
        </a:p>
      </dgm:t>
    </dgm:pt>
    <dgm:pt modelId="{9F66D9BB-1D78-4458-8CBC-CEC6DE571155}" type="parTrans" cxnId="{CFDD0DC3-C7D7-4934-A9E9-DC22C5D38E74}">
      <dgm:prSet/>
      <dgm:spPr/>
      <dgm:t>
        <a:bodyPr/>
        <a:lstStyle/>
        <a:p>
          <a:endParaRPr lang="en-US"/>
        </a:p>
      </dgm:t>
    </dgm:pt>
    <dgm:pt modelId="{A171A229-D3B1-47CF-ACB1-917FEE0EE9AE}" type="sibTrans" cxnId="{CFDD0DC3-C7D7-4934-A9E9-DC22C5D38E74}">
      <dgm:prSet/>
      <dgm:spPr/>
      <dgm:t>
        <a:bodyPr/>
        <a:lstStyle/>
        <a:p>
          <a:endParaRPr lang="en-US"/>
        </a:p>
      </dgm:t>
    </dgm:pt>
    <dgm:pt modelId="{12E8A95C-B998-44C8-9124-EDD9C5B15BF7}">
      <dgm:prSet phldrT="[Text]"/>
      <dgm:spPr/>
      <dgm:t>
        <a:bodyPr/>
        <a:lstStyle/>
        <a:p>
          <a:r>
            <a:rPr lang="en-US" dirty="0"/>
            <a:t>T</a:t>
          </a:r>
        </a:p>
      </dgm:t>
    </dgm:pt>
    <dgm:pt modelId="{DA57D72C-854F-4E8A-9810-CDC5C846D6E3}" type="parTrans" cxnId="{4AB53A49-2424-4554-85E4-FB0CE6268C4C}">
      <dgm:prSet/>
      <dgm:spPr/>
      <dgm:t>
        <a:bodyPr/>
        <a:lstStyle/>
        <a:p>
          <a:endParaRPr lang="en-US"/>
        </a:p>
      </dgm:t>
    </dgm:pt>
    <dgm:pt modelId="{E671B794-3E89-4B21-B82B-9874CA39EBA5}" type="sibTrans" cxnId="{4AB53A49-2424-4554-85E4-FB0CE6268C4C}">
      <dgm:prSet/>
      <dgm:spPr/>
      <dgm:t>
        <a:bodyPr/>
        <a:lstStyle/>
        <a:p>
          <a:endParaRPr lang="en-US"/>
        </a:p>
      </dgm:t>
    </dgm:pt>
    <dgm:pt modelId="{DFC377AB-CC12-4825-843F-1A2B21D7D1DD}" type="pres">
      <dgm:prSet presAssocID="{9541C3EC-2A84-4A14-81B5-168FEA2A2436}" presName="matrix" presStyleCnt="0">
        <dgm:presLayoutVars>
          <dgm:chMax val="1"/>
          <dgm:dir/>
          <dgm:resizeHandles val="exact"/>
        </dgm:presLayoutVars>
      </dgm:prSet>
      <dgm:spPr/>
    </dgm:pt>
    <dgm:pt modelId="{5A6D7E78-F2AA-46C1-95F3-1EE4145F0438}" type="pres">
      <dgm:prSet presAssocID="{9541C3EC-2A84-4A14-81B5-168FEA2A2436}" presName="diamond" presStyleLbl="bgShp" presStyleIdx="0" presStyleCnt="1"/>
      <dgm:spPr/>
    </dgm:pt>
    <dgm:pt modelId="{C880D93F-91B2-43A7-96AD-F88A8EFB3532}" type="pres">
      <dgm:prSet presAssocID="{9541C3EC-2A84-4A14-81B5-168FEA2A243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DE7114-EFAC-450C-87C6-76059DC5E971}" type="pres">
      <dgm:prSet presAssocID="{9541C3EC-2A84-4A14-81B5-168FEA2A243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A016204-EEA4-44EF-A86A-5A34834494E4}" type="pres">
      <dgm:prSet presAssocID="{9541C3EC-2A84-4A14-81B5-168FEA2A243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2F82DA-F184-4420-8FD3-82A443786F88}" type="pres">
      <dgm:prSet presAssocID="{9541C3EC-2A84-4A14-81B5-168FEA2A243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7BC3B1C-8F0C-47EF-9690-F98CEAA4083A}" srcId="{9541C3EC-2A84-4A14-81B5-168FEA2A2436}" destId="{B16D15F0-E1FC-42F5-9FDA-04BC1A64F6C0}" srcOrd="0" destOrd="0" parTransId="{F1CADBB1-B210-4A6F-83DB-2256133271D7}" sibTransId="{48F5428C-662F-44C3-92AE-E149BB288174}"/>
    <dgm:cxn modelId="{FEEB7C32-7F69-47D0-8806-81373EC9AC49}" type="presOf" srcId="{C3CDB675-DCCB-4FCD-974B-6C79EB463975}" destId="{20DE7114-EFAC-450C-87C6-76059DC5E971}" srcOrd="0" destOrd="0" presId="urn:microsoft.com/office/officeart/2005/8/layout/matrix3"/>
    <dgm:cxn modelId="{EBC5EC39-C4FA-4AAE-94D1-5F1B55AB7361}" srcId="{9541C3EC-2A84-4A14-81B5-168FEA2A2436}" destId="{C3CDB675-DCCB-4FCD-974B-6C79EB463975}" srcOrd="1" destOrd="0" parTransId="{4848B482-F797-426B-BBA1-EE44B7EB19E6}" sibTransId="{FB6115AC-B132-4CCD-B389-7525CC9F75F5}"/>
    <dgm:cxn modelId="{4AB53A49-2424-4554-85E4-FB0CE6268C4C}" srcId="{9541C3EC-2A84-4A14-81B5-168FEA2A2436}" destId="{12E8A95C-B998-44C8-9124-EDD9C5B15BF7}" srcOrd="3" destOrd="0" parTransId="{DA57D72C-854F-4E8A-9810-CDC5C846D6E3}" sibTransId="{E671B794-3E89-4B21-B82B-9874CA39EBA5}"/>
    <dgm:cxn modelId="{9FA3516E-8A73-4514-B1A0-8EA6C876B2CC}" type="presOf" srcId="{549CB55E-739F-4EF1-8E43-25567EE2ACEF}" destId="{CA016204-EEA4-44EF-A86A-5A34834494E4}" srcOrd="0" destOrd="0" presId="urn:microsoft.com/office/officeart/2005/8/layout/matrix3"/>
    <dgm:cxn modelId="{EC09A49E-84B8-4047-962C-7133792B2D48}" type="presOf" srcId="{12E8A95C-B998-44C8-9124-EDD9C5B15BF7}" destId="{832F82DA-F184-4420-8FD3-82A443786F88}" srcOrd="0" destOrd="0" presId="urn:microsoft.com/office/officeart/2005/8/layout/matrix3"/>
    <dgm:cxn modelId="{E88922B1-BCCB-4F15-8D20-08E1A2CD09F4}" type="presOf" srcId="{9541C3EC-2A84-4A14-81B5-168FEA2A2436}" destId="{DFC377AB-CC12-4825-843F-1A2B21D7D1DD}" srcOrd="0" destOrd="0" presId="urn:microsoft.com/office/officeart/2005/8/layout/matrix3"/>
    <dgm:cxn modelId="{CFDD0DC3-C7D7-4934-A9E9-DC22C5D38E74}" srcId="{9541C3EC-2A84-4A14-81B5-168FEA2A2436}" destId="{549CB55E-739F-4EF1-8E43-25567EE2ACEF}" srcOrd="2" destOrd="0" parTransId="{9F66D9BB-1D78-4458-8CBC-CEC6DE571155}" sibTransId="{A171A229-D3B1-47CF-ACB1-917FEE0EE9AE}"/>
    <dgm:cxn modelId="{7CB2E5CB-DE77-4959-B2E5-8F794171C6E2}" type="presOf" srcId="{B16D15F0-E1FC-42F5-9FDA-04BC1A64F6C0}" destId="{C880D93F-91B2-43A7-96AD-F88A8EFB3532}" srcOrd="0" destOrd="0" presId="urn:microsoft.com/office/officeart/2005/8/layout/matrix3"/>
    <dgm:cxn modelId="{4E9EF5AC-B354-47FB-B083-2D575EF3A31A}" type="presParOf" srcId="{DFC377AB-CC12-4825-843F-1A2B21D7D1DD}" destId="{5A6D7E78-F2AA-46C1-95F3-1EE4145F0438}" srcOrd="0" destOrd="0" presId="urn:microsoft.com/office/officeart/2005/8/layout/matrix3"/>
    <dgm:cxn modelId="{6420D5E2-8C49-4DC3-BB46-D774931FD60A}" type="presParOf" srcId="{DFC377AB-CC12-4825-843F-1A2B21D7D1DD}" destId="{C880D93F-91B2-43A7-96AD-F88A8EFB3532}" srcOrd="1" destOrd="0" presId="urn:microsoft.com/office/officeart/2005/8/layout/matrix3"/>
    <dgm:cxn modelId="{FB1E11BA-F5E3-42C3-977D-73AFE96ADA85}" type="presParOf" srcId="{DFC377AB-CC12-4825-843F-1A2B21D7D1DD}" destId="{20DE7114-EFAC-450C-87C6-76059DC5E971}" srcOrd="2" destOrd="0" presId="urn:microsoft.com/office/officeart/2005/8/layout/matrix3"/>
    <dgm:cxn modelId="{AB3D2469-68F0-4791-A5FA-E837B6C27EB3}" type="presParOf" srcId="{DFC377AB-CC12-4825-843F-1A2B21D7D1DD}" destId="{CA016204-EEA4-44EF-A86A-5A34834494E4}" srcOrd="3" destOrd="0" presId="urn:microsoft.com/office/officeart/2005/8/layout/matrix3"/>
    <dgm:cxn modelId="{70E8D5F7-8901-4CD4-96B1-6688CAB25B00}" type="presParOf" srcId="{DFC377AB-CC12-4825-843F-1A2B21D7D1DD}" destId="{832F82DA-F184-4420-8FD3-82A443786F8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D7E78-F2AA-46C1-95F3-1EE4145F0438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0D93F-91B2-43A7-96AD-F88A8EFB3532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</a:t>
          </a:r>
        </a:p>
      </dsp:txBody>
      <dsp:txXfrm>
        <a:off x="3578350" y="496219"/>
        <a:ext cx="1531337" cy="1531337"/>
      </dsp:txXfrm>
    </dsp:sp>
    <dsp:sp modelId="{20DE7114-EFAC-450C-87C6-76059DC5E971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</a:t>
          </a:r>
        </a:p>
      </dsp:txBody>
      <dsp:txXfrm>
        <a:off x="5405912" y="496219"/>
        <a:ext cx="1531337" cy="1531337"/>
      </dsp:txXfrm>
    </dsp:sp>
    <dsp:sp modelId="{CA016204-EEA4-44EF-A86A-5A34834494E4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</a:t>
          </a:r>
        </a:p>
      </dsp:txBody>
      <dsp:txXfrm>
        <a:off x="3578350" y="2323781"/>
        <a:ext cx="1531337" cy="1531337"/>
      </dsp:txXfrm>
    </dsp:sp>
    <dsp:sp modelId="{832F82DA-F184-4420-8FD3-82A443786F88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04BF-B52A-474E-BA32-02663CF8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82168-3AE7-4B71-B44F-487F74D6E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C5FF8-4BAE-4F5C-88C0-12C350D9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4A91-F092-4ECF-9B50-6579868A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D4937-258A-465E-83E0-A3E42501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7F33-AA6F-4CD9-BB84-2C37A6DB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B9162-0BEF-4E5C-A244-A7B04622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F657-83C3-4ABD-A145-514C3294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8806-E48F-4575-899F-148A031F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14B4-FD5B-4DB6-9370-D7D1264B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9A51E-A6FC-4967-9F4F-4F3DADDA6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B807C-9FBE-4C8A-89D2-2C8069447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759F-26D8-4EE1-80BE-93501A0E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66F0-7705-4CED-8CDB-A1AA8AD8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D4EB-B9CF-48E3-B13A-DB71A5D9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A500-FA53-4F92-95C2-4962BCFC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6690-8D9D-49FF-A07A-BCF5F6C1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D6FF-F2B1-4DEA-B713-4FC2216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64CB-6B1C-43B6-A26A-7F8ABA2F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0DFE-381B-4C12-B104-84D5BCC0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D262-5211-4A54-92E5-3CD7E7BC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B6D6B-7D9E-450C-A92F-99A469A5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A4F9-AC8E-4CDF-B1C3-4FB3A63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E773-31F7-4701-B04C-89B6CE1E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1E28-62DD-45DC-8EC8-B60401AB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0944-293C-4C42-8611-DD1B3960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8C41-E341-4E21-9EAE-18325E91E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30E2A-13C5-4275-B2A5-5CC23CE2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B5C1B-6708-4A01-84AB-3BE577B9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25FCE-5992-43AB-9F59-D4BCC4D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0ADFA-FC1D-4F99-865B-9BC7C6CD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7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E994-DFBB-47FF-9011-4958A210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A8B6-B5D3-478C-88BF-DC0D03F4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3E5AC-4077-461B-9467-4DA89EDB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9D224-4918-4777-A365-41D30A8E8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383BF-5203-432F-9734-370C64B9A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86F47-8CAF-418E-A38A-72EF6AF7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F651-F9E9-41FF-87BD-D7F0D2F4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550D2-00C2-459A-9ACF-F50BACDF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2741-B688-442F-882E-5F2EF837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B86F8-444D-4C26-B785-1DA876F0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54F99-4CE9-41AD-84E9-069E8DFB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E6F24-DA31-4F72-B8BC-C8009B4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9BDEE-8D04-43C3-AE51-88026C43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2B487-CA3D-4EA7-94EF-1AEB0B3B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0C671-A231-4133-A93C-96B59D2A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F873-6051-4614-A880-5C7DC3E5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940A-03D7-4484-B7D9-38CB15907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C892F-21DF-4F6B-B1C4-489E0871B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13938-DF1D-42B5-B340-979C016E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8A310-7F80-4FB7-A816-C69A9BFF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2761-4205-4533-8930-0EDE1556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D18A-EC78-44A1-91F5-B074719E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41E43-3261-4AA8-B0B9-A3FBD617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EB924-EECE-44B9-A180-F18C1309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86AF5-018A-43C2-B54A-C8AB4DA8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A9A8-6A14-4091-A4F6-90FC2C02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7ABB-B359-4AA4-A0B3-084E741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FAC10-9701-44FD-8BA1-1B0C47A8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097E0-C970-4867-A445-35EFE438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EEE7-6601-4C20-BDFE-A80B7C726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5DF5-5D0E-4671-8304-ED7188742689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635A-B12E-4DD8-855E-30F437107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E67E-14F7-49BF-91B0-B6D7BADF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E1E7B-1C19-4B8C-AFE3-0D3E87089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D71-6940-4707-80B2-09BA31ADD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Big Mountain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3BB64-F529-4D5B-9C27-11BDFE540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(Casey) Khan</a:t>
            </a:r>
          </a:p>
          <a:p>
            <a:r>
              <a:rPr lang="en-US" dirty="0"/>
              <a:t>Springboard</a:t>
            </a:r>
          </a:p>
        </p:txBody>
      </p:sp>
    </p:spTree>
    <p:extLst>
      <p:ext uri="{BB962C8B-B14F-4D97-AF65-F5344CB8AC3E}">
        <p14:creationId xmlns:p14="http://schemas.microsoft.com/office/powerpoint/2010/main" val="412491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F2A2-073F-4D96-A29E-5110549B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69E6-389A-463C-AD95-A3ACC465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 the $1.5Mil spend</a:t>
            </a:r>
          </a:p>
          <a:p>
            <a:pPr lvl="1"/>
            <a:r>
              <a:rPr lang="en-US" dirty="0"/>
              <a:t>By adjusting ticket prices</a:t>
            </a:r>
          </a:p>
          <a:p>
            <a:pPr lvl="1"/>
            <a:r>
              <a:rPr lang="en-US" dirty="0"/>
              <a:t>By distributing visitors </a:t>
            </a:r>
          </a:p>
          <a:p>
            <a:pPr lvl="1"/>
            <a:r>
              <a:rPr lang="en-US" dirty="0"/>
              <a:t>Maximize utilizing the park assets</a:t>
            </a:r>
          </a:p>
          <a:p>
            <a:r>
              <a:rPr lang="en-US" dirty="0"/>
              <a:t>Project Scope</a:t>
            </a:r>
          </a:p>
          <a:p>
            <a:pPr lvl="1"/>
            <a:r>
              <a:rPr lang="en-US" dirty="0"/>
              <a:t>Cannot incur new expenses</a:t>
            </a:r>
          </a:p>
        </p:txBody>
      </p:sp>
    </p:spTree>
    <p:extLst>
      <p:ext uri="{BB962C8B-B14F-4D97-AF65-F5344CB8AC3E}">
        <p14:creationId xmlns:p14="http://schemas.microsoft.com/office/powerpoint/2010/main" val="33354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E19C-AC32-4069-8079-7A998D4A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138B-4E89-4459-AC20-0CF54367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330 Closest U.S. based competitors</a:t>
            </a:r>
          </a:p>
          <a:p>
            <a:r>
              <a:rPr lang="en-US" dirty="0"/>
              <a:t>32 Feature compared</a:t>
            </a:r>
          </a:p>
        </p:txBody>
      </p:sp>
    </p:spTree>
    <p:extLst>
      <p:ext uri="{BB962C8B-B14F-4D97-AF65-F5344CB8AC3E}">
        <p14:creationId xmlns:p14="http://schemas.microsoft.com/office/powerpoint/2010/main" val="73011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84B8-7853-4880-B13B-FD0C5787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Mountain vs. Competition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BA117A-C66D-4071-82ED-F251C6785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864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5DFCA92-2E47-4757-9C62-98418372FBC1}"/>
              </a:ext>
            </a:extLst>
          </p:cNvPr>
          <p:cNvSpPr/>
          <p:nvPr/>
        </p:nvSpPr>
        <p:spPr>
          <a:xfrm>
            <a:off x="639192" y="1899823"/>
            <a:ext cx="3639844" cy="745723"/>
          </a:xfrm>
          <a:prstGeom prst="wedgeRectCallout">
            <a:avLst>
              <a:gd name="adj1" fmla="val 51118"/>
              <a:gd name="adj2" fmla="val 12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Snow Making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Long Runs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Fast Quads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4240B1F-CE29-4A87-88AA-F490540D6662}"/>
              </a:ext>
            </a:extLst>
          </p:cNvPr>
          <p:cNvSpPr/>
          <p:nvPr/>
        </p:nvSpPr>
        <p:spPr>
          <a:xfrm>
            <a:off x="639192" y="4280518"/>
            <a:ext cx="3639844" cy="568171"/>
          </a:xfrm>
          <a:prstGeom prst="wedgeRectCallout">
            <a:avLst>
              <a:gd name="adj1" fmla="val 51118"/>
              <a:gd name="adj2" fmla="val 12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Vertical drops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86AC556-9657-4000-8B45-DBAB35FCD58A}"/>
              </a:ext>
            </a:extLst>
          </p:cNvPr>
          <p:cNvSpPr/>
          <p:nvPr/>
        </p:nvSpPr>
        <p:spPr>
          <a:xfrm>
            <a:off x="7912966" y="1899822"/>
            <a:ext cx="3639844" cy="568171"/>
          </a:xfrm>
          <a:prstGeom prst="wedgeRectCallout">
            <a:avLst>
              <a:gd name="adj1" fmla="val -50345"/>
              <a:gd name="adj2" fmla="val 1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Trams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DF9F887-752B-4B7F-83E9-A6404E4D0624}"/>
              </a:ext>
            </a:extLst>
          </p:cNvPr>
          <p:cNvSpPr/>
          <p:nvPr/>
        </p:nvSpPr>
        <p:spPr>
          <a:xfrm>
            <a:off x="7912964" y="4280518"/>
            <a:ext cx="3639844" cy="568171"/>
          </a:xfrm>
          <a:prstGeom prst="wedgeRectCallout">
            <a:avLst>
              <a:gd name="adj1" fmla="val -50345"/>
              <a:gd name="adj2" fmla="val 1718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 known</a:t>
            </a:r>
          </a:p>
        </p:txBody>
      </p:sp>
    </p:spTree>
    <p:extLst>
      <p:ext uri="{BB962C8B-B14F-4D97-AF65-F5344CB8AC3E}">
        <p14:creationId xmlns:p14="http://schemas.microsoft.com/office/powerpoint/2010/main" val="239305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4429-F1E5-4040-9BCF-46CA89A7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Increase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C46A-CC0C-432F-A2A1-FD8AB8B1B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1</a:t>
            </a:r>
          </a:p>
          <a:p>
            <a:r>
              <a:rPr lang="en-US" dirty="0"/>
              <a:t>Increase Ticket price by $17.33</a:t>
            </a:r>
          </a:p>
          <a:p>
            <a:r>
              <a:rPr lang="en-US" dirty="0"/>
              <a:t>Revenue Impact ~ 3Mil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D5119-D88C-4897-BBE7-CB93406C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Scenario 2</a:t>
            </a:r>
          </a:p>
          <a:p>
            <a:r>
              <a:rPr lang="en-US" dirty="0"/>
              <a:t>Increase Ticket price by $17.33</a:t>
            </a:r>
          </a:p>
          <a:p>
            <a:r>
              <a:rPr lang="en-US" dirty="0"/>
              <a:t>Revenue Impact ~ 3.2Mil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5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A806-8DB8-4595-ADED-B50F9006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2280-8BF2-464D-B710-8B256038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Week day prices</a:t>
            </a:r>
          </a:p>
        </p:txBody>
      </p:sp>
    </p:spTree>
    <p:extLst>
      <p:ext uri="{BB962C8B-B14F-4D97-AF65-F5344CB8AC3E}">
        <p14:creationId xmlns:p14="http://schemas.microsoft.com/office/powerpoint/2010/main" val="61301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104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Big Mountain Capstone Project</vt:lpstr>
      <vt:lpstr>Project Background</vt:lpstr>
      <vt:lpstr>Data Set Utilized</vt:lpstr>
      <vt:lpstr>Big Mountain vs. Competition</vt:lpstr>
      <vt:lpstr>Price Increase Scenario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Capstone Project</dc:title>
  <dc:creator>M Casey Khan</dc:creator>
  <cp:lastModifiedBy>M Casey Khan</cp:lastModifiedBy>
  <cp:revision>8</cp:revision>
  <dcterms:created xsi:type="dcterms:W3CDTF">2020-10-24T19:09:11Z</dcterms:created>
  <dcterms:modified xsi:type="dcterms:W3CDTF">2020-10-25T16:26:02Z</dcterms:modified>
</cp:coreProperties>
</file>