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  <p:sldMasterId id="2147483681" r:id="rId6"/>
  </p:sldMasterIdLst>
  <p:notesMasterIdLst>
    <p:notesMasterId r:id="rId43"/>
  </p:notesMasterIdLst>
  <p:sldIdLst>
    <p:sldId id="386" r:id="rId7"/>
    <p:sldId id="306" r:id="rId8"/>
    <p:sldId id="387" r:id="rId9"/>
    <p:sldId id="374" r:id="rId10"/>
    <p:sldId id="388" r:id="rId11"/>
    <p:sldId id="264" r:id="rId12"/>
    <p:sldId id="405" r:id="rId13"/>
    <p:sldId id="389" r:id="rId14"/>
    <p:sldId id="390" r:id="rId15"/>
    <p:sldId id="407" r:id="rId16"/>
    <p:sldId id="408" r:id="rId17"/>
    <p:sldId id="406" r:id="rId18"/>
    <p:sldId id="391" r:id="rId19"/>
    <p:sldId id="392" r:id="rId20"/>
    <p:sldId id="409" r:id="rId21"/>
    <p:sldId id="393" r:id="rId22"/>
    <p:sldId id="410" r:id="rId23"/>
    <p:sldId id="411" r:id="rId24"/>
    <p:sldId id="394" r:id="rId25"/>
    <p:sldId id="395" r:id="rId26"/>
    <p:sldId id="396" r:id="rId27"/>
    <p:sldId id="413" r:id="rId28"/>
    <p:sldId id="265" r:id="rId29"/>
    <p:sldId id="397" r:id="rId30"/>
    <p:sldId id="398" r:id="rId31"/>
    <p:sldId id="399" r:id="rId32"/>
    <p:sldId id="400" r:id="rId33"/>
    <p:sldId id="401" r:id="rId34"/>
    <p:sldId id="415" r:id="rId35"/>
    <p:sldId id="416" r:id="rId36"/>
    <p:sldId id="417" r:id="rId37"/>
    <p:sldId id="402" r:id="rId38"/>
    <p:sldId id="403" r:id="rId39"/>
    <p:sldId id="418" r:id="rId40"/>
    <p:sldId id="419" r:id="rId41"/>
    <p:sldId id="4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77325-62B4-4C29-8F28-89B67B356B52}" v="255" dt="2021-03-07T22:44:34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43E49-6B2D-4EE7-9B26-D705FB3EB20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C2CB374-AE28-4445-B604-8C747AC993D0}">
      <dgm:prSet phldrT="[Text]"/>
      <dgm:spPr/>
      <dgm:t>
        <a:bodyPr/>
        <a:lstStyle/>
        <a:p>
          <a:r>
            <a:rPr lang="en-US" dirty="0"/>
            <a:t>Problem Identification</a:t>
          </a:r>
        </a:p>
      </dgm:t>
    </dgm:pt>
    <dgm:pt modelId="{A0C418F0-DE69-483D-8C6D-12369F020547}" type="parTrans" cxnId="{3F2A904B-6F53-4483-9072-B09EF0CE9F6C}">
      <dgm:prSet/>
      <dgm:spPr/>
      <dgm:t>
        <a:bodyPr/>
        <a:lstStyle/>
        <a:p>
          <a:endParaRPr lang="en-US"/>
        </a:p>
      </dgm:t>
    </dgm:pt>
    <dgm:pt modelId="{A7EBBD6F-39EC-4B5C-909C-24C3BA111C55}" type="sibTrans" cxnId="{3F2A904B-6F53-4483-9072-B09EF0CE9F6C}">
      <dgm:prSet/>
      <dgm:spPr/>
      <dgm:t>
        <a:bodyPr/>
        <a:lstStyle/>
        <a:p>
          <a:endParaRPr lang="en-US"/>
        </a:p>
      </dgm:t>
    </dgm:pt>
    <dgm:pt modelId="{AD7FB573-8066-4D58-BB45-6B63452FCC26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9744E7DD-FF19-4DD8-B568-43274D4735DB}" type="parTrans" cxnId="{E72CCFC1-BEF9-49C2-9733-F55338ABB849}">
      <dgm:prSet/>
      <dgm:spPr/>
      <dgm:t>
        <a:bodyPr/>
        <a:lstStyle/>
        <a:p>
          <a:endParaRPr lang="en-US"/>
        </a:p>
      </dgm:t>
    </dgm:pt>
    <dgm:pt modelId="{BB0D7483-4F89-4744-B368-A5471FEDC9E1}" type="sibTrans" cxnId="{E72CCFC1-BEF9-49C2-9733-F55338ABB849}">
      <dgm:prSet/>
      <dgm:spPr/>
      <dgm:t>
        <a:bodyPr/>
        <a:lstStyle/>
        <a:p>
          <a:endParaRPr lang="en-US"/>
        </a:p>
      </dgm:t>
    </dgm:pt>
    <dgm:pt modelId="{E2CD587F-1326-4E7B-BF66-674F46B9B544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997DF42D-6740-4AAC-9446-72777F2187DB}" type="parTrans" cxnId="{7C06ECF8-142F-44A0-B825-A6AB639D9D2C}">
      <dgm:prSet/>
      <dgm:spPr/>
      <dgm:t>
        <a:bodyPr/>
        <a:lstStyle/>
        <a:p>
          <a:endParaRPr lang="en-US"/>
        </a:p>
      </dgm:t>
    </dgm:pt>
    <dgm:pt modelId="{455BA523-43E6-43E4-810F-2611116F71CC}" type="sibTrans" cxnId="{7C06ECF8-142F-44A0-B825-A6AB639D9D2C}">
      <dgm:prSet/>
      <dgm:spPr/>
      <dgm:t>
        <a:bodyPr/>
        <a:lstStyle/>
        <a:p>
          <a:endParaRPr lang="en-US"/>
        </a:p>
      </dgm:t>
    </dgm:pt>
    <dgm:pt modelId="{42A08C9D-AB65-45E5-B65B-BF6D06225B04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28415440-71A1-407D-BAF6-CB8872FFB1E1}" type="parTrans" cxnId="{0DE84A87-F56C-4B37-9FC2-D392D0D1F54F}">
      <dgm:prSet/>
      <dgm:spPr/>
      <dgm:t>
        <a:bodyPr/>
        <a:lstStyle/>
        <a:p>
          <a:endParaRPr lang="en-US"/>
        </a:p>
      </dgm:t>
    </dgm:pt>
    <dgm:pt modelId="{DBE5AEF7-14BE-4606-96DD-156AFF4A0388}" type="sibTrans" cxnId="{0DE84A87-F56C-4B37-9FC2-D392D0D1F54F}">
      <dgm:prSet/>
      <dgm:spPr/>
      <dgm:t>
        <a:bodyPr/>
        <a:lstStyle/>
        <a:p>
          <a:endParaRPr lang="en-US"/>
        </a:p>
      </dgm:t>
    </dgm:pt>
    <dgm:pt modelId="{88F531B3-9EC7-4E1F-9164-DB980B8C99BA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B2A7DAE5-DB40-4ADA-9523-F92E5127E5AC}" type="parTrans" cxnId="{2D6A5909-3649-45CC-BB60-1C5BED6E8E38}">
      <dgm:prSet/>
      <dgm:spPr/>
      <dgm:t>
        <a:bodyPr/>
        <a:lstStyle/>
        <a:p>
          <a:endParaRPr lang="en-US"/>
        </a:p>
      </dgm:t>
    </dgm:pt>
    <dgm:pt modelId="{3AA079B2-F378-4061-9EFD-C9CCE45C71D7}" type="sibTrans" cxnId="{2D6A5909-3649-45CC-BB60-1C5BED6E8E38}">
      <dgm:prSet/>
      <dgm:spPr/>
      <dgm:t>
        <a:bodyPr/>
        <a:lstStyle/>
        <a:p>
          <a:endParaRPr lang="en-US"/>
        </a:p>
      </dgm:t>
    </dgm:pt>
    <dgm:pt modelId="{0928C509-562F-4DFD-B47A-76F0A6EE4957}">
      <dgm:prSet phldrT="[Text]"/>
      <dgm:spPr/>
      <dgm:t>
        <a:bodyPr/>
        <a:lstStyle/>
        <a:p>
          <a:r>
            <a:rPr lang="en-US" dirty="0"/>
            <a:t>Preprocessing &amp; Data Development</a:t>
          </a:r>
        </a:p>
      </dgm:t>
    </dgm:pt>
    <dgm:pt modelId="{158EE68C-FFE8-4B56-B2C4-C82B60891482}" type="parTrans" cxnId="{4F0E2862-C1A0-4263-B50B-8276964ECC1F}">
      <dgm:prSet/>
      <dgm:spPr/>
      <dgm:t>
        <a:bodyPr/>
        <a:lstStyle/>
        <a:p>
          <a:endParaRPr lang="en-US"/>
        </a:p>
      </dgm:t>
    </dgm:pt>
    <dgm:pt modelId="{ADCF5875-9147-4AF6-942F-9449CFF914CD}" type="sibTrans" cxnId="{4F0E2862-C1A0-4263-B50B-8276964ECC1F}">
      <dgm:prSet/>
      <dgm:spPr/>
      <dgm:t>
        <a:bodyPr/>
        <a:lstStyle/>
        <a:p>
          <a:endParaRPr lang="en-US"/>
        </a:p>
      </dgm:t>
    </dgm:pt>
    <dgm:pt modelId="{17760F5F-1451-4F31-A383-0BC67619E132}" type="pres">
      <dgm:prSet presAssocID="{B8343E49-6B2D-4EE7-9B26-D705FB3EB20C}" presName="Name0" presStyleCnt="0">
        <dgm:presLayoutVars>
          <dgm:dir/>
          <dgm:animLvl val="lvl"/>
          <dgm:resizeHandles val="exact"/>
        </dgm:presLayoutVars>
      </dgm:prSet>
      <dgm:spPr/>
    </dgm:pt>
    <dgm:pt modelId="{D3F301E5-5EFE-4AD4-9043-F5D7F53E8C9F}" type="pres">
      <dgm:prSet presAssocID="{0C2CB374-AE28-4445-B604-8C747AC993D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CF56976-504F-4428-8F61-7D67F360DC2F}" type="pres">
      <dgm:prSet presAssocID="{A7EBBD6F-39EC-4B5C-909C-24C3BA111C55}" presName="parTxOnlySpace" presStyleCnt="0"/>
      <dgm:spPr/>
    </dgm:pt>
    <dgm:pt modelId="{6DFD22BB-3708-4369-A7E7-0E06BAE9F4DF}" type="pres">
      <dgm:prSet presAssocID="{AD7FB573-8066-4D58-BB45-6B63452FCC2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0C2702C-8D70-4209-A4A6-6095B5A3FD30}" type="pres">
      <dgm:prSet presAssocID="{BB0D7483-4F89-4744-B368-A5471FEDC9E1}" presName="parTxOnlySpace" presStyleCnt="0"/>
      <dgm:spPr/>
    </dgm:pt>
    <dgm:pt modelId="{3108D990-9A3D-410B-9FBC-3CB9E8628560}" type="pres">
      <dgm:prSet presAssocID="{88F531B3-9EC7-4E1F-9164-DB980B8C99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048134E-6A8F-45B6-B3E9-A2D557FED361}" type="pres">
      <dgm:prSet presAssocID="{3AA079B2-F378-4061-9EFD-C9CCE45C71D7}" presName="parTxOnlySpace" presStyleCnt="0"/>
      <dgm:spPr/>
    </dgm:pt>
    <dgm:pt modelId="{02CEC0C8-EB87-41E7-88C4-D459B8E96B2B}" type="pres">
      <dgm:prSet presAssocID="{0928C509-562F-4DFD-B47A-76F0A6EE495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189893B-BA36-41C8-AA60-7652CD10AA5A}" type="pres">
      <dgm:prSet presAssocID="{ADCF5875-9147-4AF6-942F-9449CFF914CD}" presName="parTxOnlySpace" presStyleCnt="0"/>
      <dgm:spPr/>
    </dgm:pt>
    <dgm:pt modelId="{6A19CC36-A6A4-4F43-8020-33ED6CE039D2}" type="pres">
      <dgm:prSet presAssocID="{E2CD587F-1326-4E7B-BF66-674F46B9B54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21FB232-7477-4F0F-B728-2122C9B2C8E6}" type="pres">
      <dgm:prSet presAssocID="{455BA523-43E6-43E4-810F-2611116F71CC}" presName="parTxOnlySpace" presStyleCnt="0"/>
      <dgm:spPr/>
    </dgm:pt>
    <dgm:pt modelId="{F0D3B9F5-A8A1-4C92-805A-503FA82EE1FF}" type="pres">
      <dgm:prSet presAssocID="{42A08C9D-AB65-45E5-B65B-BF6D06225B0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9F4B01-7617-44BB-B1B0-0CFD422E96E7}" type="presOf" srcId="{0928C509-562F-4DFD-B47A-76F0A6EE4957}" destId="{02CEC0C8-EB87-41E7-88C4-D459B8E96B2B}" srcOrd="0" destOrd="0" presId="urn:microsoft.com/office/officeart/2005/8/layout/chevron1"/>
    <dgm:cxn modelId="{2D6A5909-3649-45CC-BB60-1C5BED6E8E38}" srcId="{B8343E49-6B2D-4EE7-9B26-D705FB3EB20C}" destId="{88F531B3-9EC7-4E1F-9164-DB980B8C99BA}" srcOrd="2" destOrd="0" parTransId="{B2A7DAE5-DB40-4ADA-9523-F92E5127E5AC}" sibTransId="{3AA079B2-F378-4061-9EFD-C9CCE45C71D7}"/>
    <dgm:cxn modelId="{4F0E2862-C1A0-4263-B50B-8276964ECC1F}" srcId="{B8343E49-6B2D-4EE7-9B26-D705FB3EB20C}" destId="{0928C509-562F-4DFD-B47A-76F0A6EE4957}" srcOrd="3" destOrd="0" parTransId="{158EE68C-FFE8-4B56-B2C4-C82B60891482}" sibTransId="{ADCF5875-9147-4AF6-942F-9449CFF914CD}"/>
    <dgm:cxn modelId="{1ABC2B65-C574-432D-86A8-642F137C623B}" type="presOf" srcId="{AD7FB573-8066-4D58-BB45-6B63452FCC26}" destId="{6DFD22BB-3708-4369-A7E7-0E06BAE9F4DF}" srcOrd="0" destOrd="0" presId="urn:microsoft.com/office/officeart/2005/8/layout/chevron1"/>
    <dgm:cxn modelId="{90778D45-C889-49E5-8243-71C62207DFB1}" type="presOf" srcId="{B8343E49-6B2D-4EE7-9B26-D705FB3EB20C}" destId="{17760F5F-1451-4F31-A383-0BC67619E132}" srcOrd="0" destOrd="0" presId="urn:microsoft.com/office/officeart/2005/8/layout/chevron1"/>
    <dgm:cxn modelId="{3F2A904B-6F53-4483-9072-B09EF0CE9F6C}" srcId="{B8343E49-6B2D-4EE7-9B26-D705FB3EB20C}" destId="{0C2CB374-AE28-4445-B604-8C747AC993D0}" srcOrd="0" destOrd="0" parTransId="{A0C418F0-DE69-483D-8C6D-12369F020547}" sibTransId="{A7EBBD6F-39EC-4B5C-909C-24C3BA111C55}"/>
    <dgm:cxn modelId="{A02DDA51-C853-4CA7-9290-5C5574E37248}" type="presOf" srcId="{88F531B3-9EC7-4E1F-9164-DB980B8C99BA}" destId="{3108D990-9A3D-410B-9FBC-3CB9E8628560}" srcOrd="0" destOrd="0" presId="urn:microsoft.com/office/officeart/2005/8/layout/chevron1"/>
    <dgm:cxn modelId="{12583E79-B90D-484A-9809-85F2498D16F4}" type="presOf" srcId="{0C2CB374-AE28-4445-B604-8C747AC993D0}" destId="{D3F301E5-5EFE-4AD4-9043-F5D7F53E8C9F}" srcOrd="0" destOrd="0" presId="urn:microsoft.com/office/officeart/2005/8/layout/chevron1"/>
    <dgm:cxn modelId="{0DE84A87-F56C-4B37-9FC2-D392D0D1F54F}" srcId="{B8343E49-6B2D-4EE7-9B26-D705FB3EB20C}" destId="{42A08C9D-AB65-45E5-B65B-BF6D06225B04}" srcOrd="5" destOrd="0" parTransId="{28415440-71A1-407D-BAF6-CB8872FFB1E1}" sibTransId="{DBE5AEF7-14BE-4606-96DD-156AFF4A0388}"/>
    <dgm:cxn modelId="{3C51FB9E-92D5-4AE2-8C74-43942CF092F4}" type="presOf" srcId="{42A08C9D-AB65-45E5-B65B-BF6D06225B04}" destId="{F0D3B9F5-A8A1-4C92-805A-503FA82EE1FF}" srcOrd="0" destOrd="0" presId="urn:microsoft.com/office/officeart/2005/8/layout/chevron1"/>
    <dgm:cxn modelId="{598BCEA0-60A3-40F1-B151-E527C2752E88}" type="presOf" srcId="{E2CD587F-1326-4E7B-BF66-674F46B9B544}" destId="{6A19CC36-A6A4-4F43-8020-33ED6CE039D2}" srcOrd="0" destOrd="0" presId="urn:microsoft.com/office/officeart/2005/8/layout/chevron1"/>
    <dgm:cxn modelId="{E72CCFC1-BEF9-49C2-9733-F55338ABB849}" srcId="{B8343E49-6B2D-4EE7-9B26-D705FB3EB20C}" destId="{AD7FB573-8066-4D58-BB45-6B63452FCC26}" srcOrd="1" destOrd="0" parTransId="{9744E7DD-FF19-4DD8-B568-43274D4735DB}" sibTransId="{BB0D7483-4F89-4744-B368-A5471FEDC9E1}"/>
    <dgm:cxn modelId="{7C06ECF8-142F-44A0-B825-A6AB639D9D2C}" srcId="{B8343E49-6B2D-4EE7-9B26-D705FB3EB20C}" destId="{E2CD587F-1326-4E7B-BF66-674F46B9B544}" srcOrd="4" destOrd="0" parTransId="{997DF42D-6740-4AAC-9446-72777F2187DB}" sibTransId="{455BA523-43E6-43E4-810F-2611116F71CC}"/>
    <dgm:cxn modelId="{E466517C-84BA-4232-813D-E7B394686826}" type="presParOf" srcId="{17760F5F-1451-4F31-A383-0BC67619E132}" destId="{D3F301E5-5EFE-4AD4-9043-F5D7F53E8C9F}" srcOrd="0" destOrd="0" presId="urn:microsoft.com/office/officeart/2005/8/layout/chevron1"/>
    <dgm:cxn modelId="{E8A1421C-8936-458F-A795-F0AC45BEC43D}" type="presParOf" srcId="{17760F5F-1451-4F31-A383-0BC67619E132}" destId="{DCF56976-504F-4428-8F61-7D67F360DC2F}" srcOrd="1" destOrd="0" presId="urn:microsoft.com/office/officeart/2005/8/layout/chevron1"/>
    <dgm:cxn modelId="{C4D0EE22-D13B-447E-AA90-0621EE64B041}" type="presParOf" srcId="{17760F5F-1451-4F31-A383-0BC67619E132}" destId="{6DFD22BB-3708-4369-A7E7-0E06BAE9F4DF}" srcOrd="2" destOrd="0" presId="urn:microsoft.com/office/officeart/2005/8/layout/chevron1"/>
    <dgm:cxn modelId="{42B8C16F-F779-4FCF-B5CD-B2E4E5997208}" type="presParOf" srcId="{17760F5F-1451-4F31-A383-0BC67619E132}" destId="{20C2702C-8D70-4209-A4A6-6095B5A3FD30}" srcOrd="3" destOrd="0" presId="urn:microsoft.com/office/officeart/2005/8/layout/chevron1"/>
    <dgm:cxn modelId="{4F23DE90-51C2-44A1-8E33-3D31D07226BC}" type="presParOf" srcId="{17760F5F-1451-4F31-A383-0BC67619E132}" destId="{3108D990-9A3D-410B-9FBC-3CB9E8628560}" srcOrd="4" destOrd="0" presId="urn:microsoft.com/office/officeart/2005/8/layout/chevron1"/>
    <dgm:cxn modelId="{A65673ED-0EEF-4023-A7BD-E0D2535C8E54}" type="presParOf" srcId="{17760F5F-1451-4F31-A383-0BC67619E132}" destId="{B048134E-6A8F-45B6-B3E9-A2D557FED361}" srcOrd="5" destOrd="0" presId="urn:microsoft.com/office/officeart/2005/8/layout/chevron1"/>
    <dgm:cxn modelId="{E1E812DE-23C7-465C-A861-4DCC1EA5B3B2}" type="presParOf" srcId="{17760F5F-1451-4F31-A383-0BC67619E132}" destId="{02CEC0C8-EB87-41E7-88C4-D459B8E96B2B}" srcOrd="6" destOrd="0" presId="urn:microsoft.com/office/officeart/2005/8/layout/chevron1"/>
    <dgm:cxn modelId="{BACC5023-1A95-4EC6-ACD3-422CDCF68088}" type="presParOf" srcId="{17760F5F-1451-4F31-A383-0BC67619E132}" destId="{C189893B-BA36-41C8-AA60-7652CD10AA5A}" srcOrd="7" destOrd="0" presId="urn:microsoft.com/office/officeart/2005/8/layout/chevron1"/>
    <dgm:cxn modelId="{E323D1CD-4F27-40D6-865B-A091F3F886DF}" type="presParOf" srcId="{17760F5F-1451-4F31-A383-0BC67619E132}" destId="{6A19CC36-A6A4-4F43-8020-33ED6CE039D2}" srcOrd="8" destOrd="0" presId="urn:microsoft.com/office/officeart/2005/8/layout/chevron1"/>
    <dgm:cxn modelId="{16418D36-79EE-415C-BE6C-B7EFF14153F8}" type="presParOf" srcId="{17760F5F-1451-4F31-A383-0BC67619E132}" destId="{821FB232-7477-4F0F-B728-2122C9B2C8E6}" srcOrd="9" destOrd="0" presId="urn:microsoft.com/office/officeart/2005/8/layout/chevron1"/>
    <dgm:cxn modelId="{51F29E89-6781-4DBF-B317-1622F572F304}" type="presParOf" srcId="{17760F5F-1451-4F31-A383-0BC67619E132}" destId="{F0D3B9F5-A8A1-4C92-805A-503FA82EE1F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301E5-5EFE-4AD4-9043-F5D7F53E8C9F}">
      <dsp:nvSpPr>
        <dsp:cNvPr id="0" name=""/>
        <dsp:cNvSpPr/>
      </dsp:nvSpPr>
      <dsp:spPr>
        <a:xfrm>
          <a:off x="4018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Problem Identification</a:t>
          </a:r>
        </a:p>
      </dsp:txBody>
      <dsp:txXfrm>
        <a:off x="302984" y="372153"/>
        <a:ext cx="896898" cy="597931"/>
      </dsp:txXfrm>
    </dsp:sp>
    <dsp:sp modelId="{6DFD22BB-3708-4369-A7E7-0E06BAE9F4DF}">
      <dsp:nvSpPr>
        <dsp:cNvPr id="0" name=""/>
        <dsp:cNvSpPr/>
      </dsp:nvSpPr>
      <dsp:spPr>
        <a:xfrm>
          <a:off x="1349365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Wrangling</a:t>
          </a:r>
        </a:p>
      </dsp:txBody>
      <dsp:txXfrm>
        <a:off x="1648331" y="372153"/>
        <a:ext cx="896898" cy="597931"/>
      </dsp:txXfrm>
    </dsp:sp>
    <dsp:sp modelId="{3108D990-9A3D-410B-9FBC-3CB9E8628560}">
      <dsp:nvSpPr>
        <dsp:cNvPr id="0" name=""/>
        <dsp:cNvSpPr/>
      </dsp:nvSpPr>
      <dsp:spPr>
        <a:xfrm>
          <a:off x="2694711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Exploratory Data Analysis</a:t>
          </a:r>
        </a:p>
      </dsp:txBody>
      <dsp:txXfrm>
        <a:off x="2993677" y="372153"/>
        <a:ext cx="896898" cy="597931"/>
      </dsp:txXfrm>
    </dsp:sp>
    <dsp:sp modelId="{02CEC0C8-EB87-41E7-88C4-D459B8E96B2B}">
      <dsp:nvSpPr>
        <dsp:cNvPr id="0" name=""/>
        <dsp:cNvSpPr/>
      </dsp:nvSpPr>
      <dsp:spPr>
        <a:xfrm>
          <a:off x="4040058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Preprocessing &amp; Data Development</a:t>
          </a:r>
        </a:p>
      </dsp:txBody>
      <dsp:txXfrm>
        <a:off x="4339024" y="372153"/>
        <a:ext cx="896898" cy="597931"/>
      </dsp:txXfrm>
    </dsp:sp>
    <dsp:sp modelId="{6A19CC36-A6A4-4F43-8020-33ED6CE039D2}">
      <dsp:nvSpPr>
        <dsp:cNvPr id="0" name=""/>
        <dsp:cNvSpPr/>
      </dsp:nvSpPr>
      <dsp:spPr>
        <a:xfrm>
          <a:off x="5385405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Modeling</a:t>
          </a:r>
        </a:p>
      </dsp:txBody>
      <dsp:txXfrm>
        <a:off x="5684371" y="372153"/>
        <a:ext cx="896898" cy="597931"/>
      </dsp:txXfrm>
    </dsp:sp>
    <dsp:sp modelId="{F0D3B9F5-A8A1-4C92-805A-503FA82EE1FF}">
      <dsp:nvSpPr>
        <dsp:cNvPr id="0" name=""/>
        <dsp:cNvSpPr/>
      </dsp:nvSpPr>
      <dsp:spPr>
        <a:xfrm>
          <a:off x="6730751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7029717" y="372153"/>
        <a:ext cx="896898" cy="59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614AA-13E8-487B-90E3-D7590C2FE62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EE9C-6F50-4D83-808E-E6E9F6E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6894" y="4343400"/>
            <a:ext cx="5486400" cy="4235335"/>
          </a:xfrm>
        </p:spPr>
        <p:txBody>
          <a:bodyPr/>
          <a:lstStyle/>
          <a:p>
            <a:pPr lvl="0"/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DB3B-5457-46C7-AF31-3227781C97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3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EF98E8C0-33D8-4565-8456-C2F08F0520F5}" type="datetime8">
              <a:rPr lang="en-US" smtClean="0"/>
              <a:t>3/7/2021 3:59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038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N_estimators</a:t>
            </a:r>
            <a:r>
              <a:rPr lang="en-US" dirty="0"/>
              <a:t> = # of trees in the forest</a:t>
            </a:r>
          </a:p>
          <a:p>
            <a:r>
              <a:rPr lang="en-US" dirty="0"/>
              <a:t>Learning rate: Step size at each iteration while moving towards a minimum loss function. If the too big, it can jump over the minimum. If too small it will learn at slow rate or get </a:t>
            </a:r>
            <a:r>
              <a:rPr lang="en-US" dirty="0" err="1"/>
              <a:t>undersidable</a:t>
            </a:r>
            <a:r>
              <a:rPr lang="en-US" dirty="0"/>
              <a:t> minimal </a:t>
            </a:r>
          </a:p>
          <a:p>
            <a:r>
              <a:rPr lang="en-US" dirty="0"/>
              <a:t>Max features: number of features when looking for best split. </a:t>
            </a:r>
          </a:p>
          <a:p>
            <a:r>
              <a:rPr lang="en-US" dirty="0"/>
              <a:t>Max </a:t>
            </a:r>
            <a:r>
              <a:rPr lang="en-US" dirty="0" err="1"/>
              <a:t>depth: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how deep the built tree can be. The deeper the tree, the more splits it has ,ranging from 1 to 32 and plot the training and test errors.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Random_state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Controls the random seed given to each Tree estimator at each boosting iteration. In addition, it controls the random permutation of the features at each split (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EE9C-6F50-4D83-808E-E6E9F6EA75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TP/TP+FP</a:t>
            </a:r>
          </a:p>
          <a:p>
            <a:r>
              <a:rPr lang="en-US" dirty="0"/>
              <a:t>Recall or Sensitivity: TP/TP+FN</a:t>
            </a:r>
          </a:p>
          <a:p>
            <a:r>
              <a:rPr lang="en-US" dirty="0"/>
              <a:t>Specificity: TN/TN+FP</a:t>
            </a:r>
          </a:p>
          <a:p>
            <a:r>
              <a:rPr lang="en-US" dirty="0"/>
              <a:t>Accuracy: TP+TN/TP+TN+FN+FP</a:t>
            </a:r>
          </a:p>
          <a:p>
            <a:r>
              <a:rPr lang="en-US" dirty="0"/>
              <a:t>F1: 2TP/2TP+FP+FN</a:t>
            </a:r>
          </a:p>
          <a:p>
            <a:r>
              <a:rPr lang="en-US" dirty="0"/>
              <a:t>Type1 error: Reject the null hypothesis incorrectly. False positive error</a:t>
            </a:r>
          </a:p>
          <a:p>
            <a:r>
              <a:rPr lang="en-US" dirty="0"/>
              <a:t>Type 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type II error occurs when the null hypothesis is false but not rejected. False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EE9C-6F50-4D83-808E-E6E9F6EA75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8E8C0-33D8-4565-8456-C2F08F0520F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3/7/2021 3:59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038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TP/TP+FP</a:t>
            </a:r>
          </a:p>
          <a:p>
            <a:r>
              <a:rPr lang="en-US" dirty="0"/>
              <a:t>Recall or Sensitivity: TP/TP+FN</a:t>
            </a:r>
          </a:p>
          <a:p>
            <a:r>
              <a:rPr lang="en-US" dirty="0"/>
              <a:t>Specificity: TN/TN+FP</a:t>
            </a:r>
          </a:p>
          <a:p>
            <a:r>
              <a:rPr lang="en-US" dirty="0"/>
              <a:t>Accuracy: TP+TN/TP+TN+FN+FP</a:t>
            </a:r>
          </a:p>
          <a:p>
            <a:r>
              <a:rPr lang="en-US" dirty="0"/>
              <a:t>F1: 2TP/2TP+FP+FN</a:t>
            </a:r>
          </a:p>
          <a:p>
            <a:r>
              <a:rPr lang="en-US" dirty="0"/>
              <a:t>Type1 error: Reject the null hypothesis incorrectly. False positive error</a:t>
            </a:r>
          </a:p>
          <a:p>
            <a:r>
              <a:rPr lang="en-US" dirty="0"/>
              <a:t>Type 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type II error occurs when the null hypothesis is false but not rejected. False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EE9C-6F50-4D83-808E-E6E9F6EA75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2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23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7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45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2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23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4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40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7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67115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0849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13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72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8" y="2415961"/>
            <a:ext cx="7841151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8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7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7" y="1078315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48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11" y="6555406"/>
            <a:ext cx="4900689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dirty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64427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464427" y="1078315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6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3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37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081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667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9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87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9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7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5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5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37243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741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046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9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43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88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330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73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00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8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7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5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77705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if needed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4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7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4" y="2438400"/>
            <a:ext cx="4185251" cy="13154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303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6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4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3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81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3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514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8" y="2415963"/>
            <a:ext cx="7841151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8" y="602313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8" y="1078317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0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12" y="6555408"/>
            <a:ext cx="4900689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25" b="0" dirty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64428" y="602313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464428" y="1078317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3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5884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53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600" b="1" smtClean="0">
                <a:solidFill>
                  <a:schemeClr val="tx1"/>
                </a:solidFill>
              </a:rPr>
              <a:t>‹#›</a:t>
            </a:fld>
            <a:endParaRPr lang="en-US" sz="675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4" y="6173847"/>
            <a:ext cx="1187135" cy="3566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3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5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450"/>
        </a:spcBef>
        <a:spcAft>
          <a:spcPts val="225"/>
        </a:spcAft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28625" indent="-85725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42938" indent="-128588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Font typeface="Arial" pitchFamily="34" charset="0"/>
        <a:buChar char="–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1525" indent="-85725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Clr>
          <a:schemeClr val="accent1"/>
        </a:buClr>
        <a:buFont typeface="Arial" pitchFamily="34" charset="0"/>
        <a:buChar char="•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5884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53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3" y="6173847"/>
            <a:ext cx="1187135" cy="3566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1" y="6254135"/>
            <a:ext cx="1141003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iprogram.org/verify/?wdaa12831-082f-468d-ae23-cfbf79ffa343-3917281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nsd24/springboardlib/blob/master/ChartEvents.ipynb" TargetMode="External"/><Relationship Id="rId2" Type="http://schemas.openxmlformats.org/officeDocument/2006/relationships/hyperlink" Target="https://github.com/kcnsd24/springboardlib/blob/master/MIMICiiiload.ipynb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nsd24/springboardlib/blob/master/MIMICDataCleanup-checkpoint.ipynb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nsd24/springboardlib/blob/master/MIMIC_Model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mi/mental-health-in-tech-survey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nsd24/springboardlib/blob/master/MentalHealth_Prediction_v4.ipynb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Euro_Command_Center_03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5"/>
          <a:stretch/>
        </p:blipFill>
        <p:spPr>
          <a:xfrm>
            <a:off x="491490" y="1200150"/>
            <a:ext cx="8149590" cy="4777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80" y="6085930"/>
            <a:ext cx="6126800" cy="425054"/>
          </a:xfrm>
        </p:spPr>
        <p:txBody>
          <a:bodyPr/>
          <a:lstStyle/>
          <a:p>
            <a:r>
              <a:rPr lang="en-US" dirty="0"/>
              <a:t>Casey Khan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6298457"/>
            <a:ext cx="2383083" cy="409575"/>
          </a:xfrm>
        </p:spPr>
        <p:txBody>
          <a:bodyPr/>
          <a:lstStyle/>
          <a:p>
            <a:r>
              <a:rPr lang="en-US" dirty="0"/>
              <a:t>Mortality Predictor &amp; Mental Health Assistance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1490" y="2979917"/>
            <a:ext cx="7160490" cy="4250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00" dirty="0">
                <a:solidFill>
                  <a:srgbClr val="53565A"/>
                </a:solidFill>
              </a:rPr>
              <a:t>Capstone Walk Through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4A41266-EF42-4577-BC8C-0C4EC36E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55" y="418909"/>
            <a:ext cx="1978819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541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47FEE7-4921-4F2A-87FA-4BB3035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Course Details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2F79C-D435-4081-914D-0E1662B6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1256194"/>
            <a:ext cx="5891562" cy="43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1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22844A-7482-4F6A-B977-88D2B4B9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of 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19F5A-1965-414A-9C0F-2DC0EE8F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30" y="1144030"/>
            <a:ext cx="6417579" cy="45699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06A13-EE90-49B6-838F-768AB11AC8B3}"/>
              </a:ext>
            </a:extLst>
          </p:cNvPr>
          <p:cNvSpPr txBox="1">
            <a:spLocks/>
          </p:cNvSpPr>
          <p:nvPr/>
        </p:nvSpPr>
        <p:spPr>
          <a:xfrm>
            <a:off x="390086" y="5721873"/>
            <a:ext cx="7269063" cy="304585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1200" dirty="0"/>
              <a:t>Verify at: </a:t>
            </a:r>
            <a:r>
              <a:rPr lang="en-US" sz="1200" dirty="0">
                <a:hlinkClick r:id="rId3"/>
              </a:rPr>
              <a:t>https://www.citiprogram.org/verify/?wdaa12831-082f-468d-ae23-cfbf79ffa343-39172810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2379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63DD8-C28C-43B1-B599-85D6A426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time to get</a:t>
            </a:r>
          </a:p>
          <a:p>
            <a:pPr lvl="1"/>
            <a:r>
              <a:rPr lang="en-US" dirty="0"/>
              <a:t> Corporate permission for running existing model</a:t>
            </a:r>
          </a:p>
          <a:p>
            <a:pPr lvl="2"/>
            <a:r>
              <a:rPr lang="en-US" dirty="0"/>
              <a:t>Intellectual property issues</a:t>
            </a:r>
          </a:p>
          <a:p>
            <a:pPr lvl="2"/>
            <a:r>
              <a:rPr lang="en-US" dirty="0"/>
              <a:t>Required to execute NDA at a minimum</a:t>
            </a:r>
          </a:p>
          <a:p>
            <a:pPr lvl="1"/>
            <a:r>
              <a:rPr lang="en-US" dirty="0"/>
              <a:t>Laptop not able to accommodate the volume </a:t>
            </a:r>
          </a:p>
          <a:p>
            <a:pPr lvl="2"/>
            <a:r>
              <a:rPr lang="en-US" dirty="0"/>
              <a:t>Couldn’t use Chart Events </a:t>
            </a:r>
          </a:p>
          <a:p>
            <a:pPr marL="4572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Simplified to mortality predictions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A7C48-A7C2-4D92-A370-57D5EC9D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project</a:t>
            </a:r>
          </a:p>
        </p:txBody>
      </p:sp>
    </p:spTree>
    <p:extLst>
      <p:ext uri="{BB962C8B-B14F-4D97-AF65-F5344CB8AC3E}">
        <p14:creationId xmlns:p14="http://schemas.microsoft.com/office/powerpoint/2010/main" val="20390423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1F4C-29A5-4542-93C4-94055A39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39991"/>
            <a:ext cx="8229600" cy="982424"/>
          </a:xfrm>
        </p:spPr>
        <p:txBody>
          <a:bodyPr/>
          <a:lstStyle/>
          <a:p>
            <a:r>
              <a:rPr lang="en-US" dirty="0"/>
              <a:t>Downloaded as double zipped file</a:t>
            </a:r>
          </a:p>
          <a:p>
            <a:pPr lvl="1"/>
            <a:r>
              <a:rPr lang="en-US" dirty="0"/>
              <a:t>6.6 GB</a:t>
            </a:r>
          </a:p>
          <a:p>
            <a:pPr lvl="1"/>
            <a:r>
              <a:rPr lang="en-US" dirty="0"/>
              <a:t>Comprised of 26 individual zip files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B1192B-4B36-431E-8190-9F41014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FB9FD3-EFF1-4023-A096-B3BEA5EB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43750"/>
              </p:ext>
            </p:extLst>
          </p:nvPr>
        </p:nvGraphicFramePr>
        <p:xfrm>
          <a:off x="2395055" y="2105636"/>
          <a:ext cx="4353888" cy="363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44">
                  <a:extLst>
                    <a:ext uri="{9D8B030D-6E8A-4147-A177-3AD203B41FA5}">
                      <a16:colId xmlns:a16="http://schemas.microsoft.com/office/drawing/2014/main" val="4159999296"/>
                    </a:ext>
                  </a:extLst>
                </a:gridCol>
                <a:gridCol w="2176944">
                  <a:extLst>
                    <a:ext uri="{9D8B030D-6E8A-4147-A177-3AD203B41FA5}">
                      <a16:colId xmlns:a16="http://schemas.microsoft.com/office/drawing/2014/main" val="2414139366"/>
                    </a:ext>
                  </a:extLst>
                </a:gridCol>
              </a:tblGrid>
              <a:tr h="3201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Files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62173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ADMISSIONS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ICUSTAYS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792633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CALLOUT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INPUTEVENTS_CV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9073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CAREGIVERS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INPUTEVENTS_MV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06348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CHARTEVENTS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LABEVENTS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632361"/>
                  </a:ext>
                </a:extLst>
              </a:tr>
              <a:tr h="306148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CPTEVENTS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MICROBIOLOGYEVENTS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606892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DATETIMEEVENTS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NOTEEVENTS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188858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DIAGNOSES_ICD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OUTPUTEVENTS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223551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DRGCODES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PATIENTS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038776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D_CPT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PRESCRIPTIONS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610085"/>
                  </a:ext>
                </a:extLst>
              </a:tr>
              <a:tr h="306148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D_ICD_DIAGNOSES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PROCEDUREEVENTS_MV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288903"/>
                  </a:ext>
                </a:extLst>
              </a:tr>
              <a:tr h="306148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D_ICD_PROCEDURES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PROCEDURES_ICD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459995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D_ITEMS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57499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D_LABITEMS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TRANSFERS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06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611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9DCE4-6E16-496B-BE73-7AAEDDE1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Loading All files </a:t>
            </a:r>
            <a:endParaRPr lang="en-US" dirty="0"/>
          </a:p>
          <a:p>
            <a:r>
              <a:rPr lang="en-US" dirty="0">
                <a:hlinkClick r:id="rId3"/>
              </a:rPr>
              <a:t>Loading Chart Events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4F878-0DF7-4A40-A595-ED0B051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3383767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77A2FD-2F26-4905-8701-DE6B480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8229600" cy="311305"/>
          </a:xfrm>
        </p:spPr>
        <p:txBody>
          <a:bodyPr/>
          <a:lstStyle/>
          <a:p>
            <a:r>
              <a:rPr lang="en-US" dirty="0">
                <a:hlinkClick r:id="rId2"/>
              </a:rPr>
              <a:t>Cleaned Data</a:t>
            </a:r>
            <a:endParaRPr lang="en-US" dirty="0"/>
          </a:p>
          <a:p>
            <a:r>
              <a:rPr lang="en-US" dirty="0"/>
              <a:t>Using Two files for analysis</a:t>
            </a:r>
          </a:p>
          <a:p>
            <a:pPr lvl="1"/>
            <a:r>
              <a:rPr lang="en-US" dirty="0"/>
              <a:t>ADMISSIONS</a:t>
            </a:r>
          </a:p>
          <a:p>
            <a:pPr lvl="1"/>
            <a:r>
              <a:rPr lang="en-US" dirty="0"/>
              <a:t>PATIENTS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093B7-119E-4545-B768-39CC4D42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8254894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Admission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5369E-BC7F-41CD-82EA-87D9A202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9" y="1356175"/>
            <a:ext cx="8080171" cy="46026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B55F3F-6162-43F3-A22C-8336E28CEECE}"/>
              </a:ext>
            </a:extLst>
          </p:cNvPr>
          <p:cNvCxnSpPr/>
          <p:nvPr/>
        </p:nvCxnSpPr>
        <p:spPr>
          <a:xfrm flipH="1">
            <a:off x="2759978" y="2583809"/>
            <a:ext cx="1879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0DB6C7-EC69-4D3A-83FB-5D02F7A80C2F}"/>
              </a:ext>
            </a:extLst>
          </p:cNvPr>
          <p:cNvSpPr/>
          <p:nvPr/>
        </p:nvSpPr>
        <p:spPr>
          <a:xfrm>
            <a:off x="2980188" y="2072081"/>
            <a:ext cx="3733101" cy="461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Most Expensive but most often utilized</a:t>
            </a:r>
          </a:p>
        </p:txBody>
      </p:sp>
    </p:spTree>
    <p:extLst>
      <p:ext uri="{BB962C8B-B14F-4D97-AF65-F5344CB8AC3E}">
        <p14:creationId xmlns:p14="http://schemas.microsoft.com/office/powerpoint/2010/main" val="10493244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2 Discharge Locations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C6515-CE96-43A6-87AE-E5324A4F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24" y="1418991"/>
            <a:ext cx="6747037" cy="45658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CCCE9C-98BA-4588-883F-C42E9965B840}"/>
              </a:ext>
            </a:extLst>
          </p:cNvPr>
          <p:cNvCxnSpPr/>
          <p:nvPr/>
        </p:nvCxnSpPr>
        <p:spPr>
          <a:xfrm flipH="1">
            <a:off x="1895911" y="2214693"/>
            <a:ext cx="1879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D436F6-C85D-4DC5-9099-BB56C1EC3F6E}"/>
              </a:ext>
            </a:extLst>
          </p:cNvPr>
          <p:cNvSpPr/>
          <p:nvPr/>
        </p:nvSpPr>
        <p:spPr>
          <a:xfrm>
            <a:off x="1956730" y="1694576"/>
            <a:ext cx="5417193" cy="461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many should have been to PAC or SNF (need re-admission logic) for further analysis </a:t>
            </a:r>
          </a:p>
        </p:txBody>
      </p:sp>
    </p:spTree>
    <p:extLst>
      <p:ext uri="{BB962C8B-B14F-4D97-AF65-F5344CB8AC3E}">
        <p14:creationId xmlns:p14="http://schemas.microsoft.com/office/powerpoint/2010/main" val="34124506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3 Diagnosis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9ED61-6120-49FA-8D61-5F86DC2452BF}"/>
              </a:ext>
            </a:extLst>
          </p:cNvPr>
          <p:cNvSpPr txBox="1">
            <a:spLocks/>
          </p:cNvSpPr>
          <p:nvPr/>
        </p:nvSpPr>
        <p:spPr>
          <a:xfrm>
            <a:off x="381698" y="1062532"/>
            <a:ext cx="8229599" cy="783046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ClrTx/>
            </a:pPr>
            <a:r>
              <a:rPr lang="en-US" sz="1200" dirty="0"/>
              <a:t>15,691 Unique Diagnosis</a:t>
            </a:r>
          </a:p>
          <a:p>
            <a:pPr marL="114300" indent="-114300">
              <a:buClrTx/>
            </a:pPr>
            <a:r>
              <a:rPr lang="en-US" sz="1200" dirty="0"/>
              <a:t>4 of the top 10 Diagnosis are heart related (Pre COVID-Data, would be interested to investigate if heart disease is the most preplant disease in an acute care facility)  </a:t>
            </a:r>
          </a:p>
          <a:p>
            <a:pPr marL="114300" indent="-114300">
              <a:buClrTx/>
            </a:pPr>
            <a:endParaRPr lang="en-US" sz="1200" dirty="0"/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Newborn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Pneumonia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Sepsis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Congestive Heart Failure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Coronary Artery Disease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Chest Pain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Intracranial Hemorrhage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Altered Mental Status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Gastrointestinal Bleed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Coronary Artery Disease\ Coronary Artery Bypass Graft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03969-A4DA-462A-A2FA-D4E89E22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79" y="2054342"/>
            <a:ext cx="3771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15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2BC20-6369-4AAC-B013-E6158D2C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2193722" cy="3821629"/>
          </a:xfrm>
        </p:spPr>
        <p:txBody>
          <a:bodyPr/>
          <a:lstStyle/>
          <a:p>
            <a:r>
              <a:rPr lang="en-US" dirty="0"/>
              <a:t>Admission Type</a:t>
            </a:r>
          </a:p>
          <a:p>
            <a:r>
              <a:rPr lang="en-US" dirty="0"/>
              <a:t>Diagnosis </a:t>
            </a:r>
          </a:p>
          <a:p>
            <a:r>
              <a:rPr lang="en-US" dirty="0"/>
              <a:t>Gender </a:t>
            </a:r>
          </a:p>
          <a:p>
            <a:r>
              <a:rPr lang="en-US" dirty="0"/>
              <a:t>Admit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534288-8DB3-4846-93D2-142B8D5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42095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66" y="258224"/>
            <a:ext cx="8486775" cy="925289"/>
          </a:xfrm>
        </p:spPr>
        <p:txBody>
          <a:bodyPr/>
          <a:lstStyle/>
          <a:p>
            <a:r>
              <a:rPr lang="en-US" sz="2800" dirty="0"/>
              <a:t>Our 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5385" y="6435183"/>
            <a:ext cx="386040" cy="1645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151626-B486-4759-B266-03B675213B5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48617"/>
            <a:ext cx="3985381" cy="7053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Rectangle 21"/>
          <p:cNvSpPr/>
          <p:nvPr/>
        </p:nvSpPr>
        <p:spPr bwMode="auto">
          <a:xfrm>
            <a:off x="4796125" y="1919530"/>
            <a:ext cx="184289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$332.885B</a:t>
            </a:r>
            <a:br>
              <a:rPr lang="en-US" sz="1400" dirty="0">
                <a:solidFill>
                  <a:schemeClr val="accent3"/>
                </a:solidFill>
                <a:latin typeface="+mj-lt"/>
              </a:rPr>
            </a:br>
            <a:r>
              <a:rPr lang="en-US" sz="1400" dirty="0">
                <a:solidFill>
                  <a:schemeClr val="accent3"/>
                </a:solidFill>
                <a:latin typeface="+mj-lt"/>
              </a:rPr>
              <a:t>FY20 revenue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38400" y="1919530"/>
            <a:ext cx="184289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Ranked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 7th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br>
              <a:rPr lang="en-US" sz="1400" dirty="0">
                <a:solidFill>
                  <a:schemeClr val="accent3"/>
                </a:solidFill>
                <a:latin typeface="+mj-lt"/>
              </a:rPr>
            </a:br>
            <a:r>
              <a:rPr lang="en-US" sz="1400" dirty="0">
                <a:solidFill>
                  <a:schemeClr val="accent3"/>
                </a:solidFill>
                <a:latin typeface="+mj-lt"/>
              </a:rPr>
              <a:t>of the Fortune 500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550287" y="1894762"/>
            <a:ext cx="9905" cy="69998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257175" y="3648918"/>
            <a:ext cx="3171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0" tIns="40820" rIns="81640" bIns="40820">
            <a:spAutoFit/>
          </a:bodyPr>
          <a:lstStyle/>
          <a:p>
            <a:pPr algn="ctr"/>
            <a:r>
              <a:rPr lang="en-US" sz="1200" dirty="0">
                <a:solidFill>
                  <a:srgbClr val="003DA1"/>
                </a:solidFill>
                <a:cs typeface="Arial" charset="0"/>
              </a:rPr>
              <a:t>Health Benefits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05600" y="3699647"/>
            <a:ext cx="2097088" cy="2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0" tIns="40820" rIns="81640" bIns="40820">
            <a:spAutoFit/>
          </a:bodyPr>
          <a:lstStyle/>
          <a:p>
            <a:r>
              <a:rPr lang="en-US" sz="1200" dirty="0">
                <a:solidFill>
                  <a:srgbClr val="E87722"/>
                </a:solidFill>
                <a:cs typeface="Arial" charset="0"/>
              </a:rPr>
              <a:t>Health Services</a:t>
            </a: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657600" y="3137582"/>
            <a:ext cx="1981200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9" dirty="0">
                <a:solidFill>
                  <a:schemeClr val="accent4"/>
                </a:solidFill>
                <a:cs typeface="+mn-cs"/>
              </a:rPr>
              <a:t>A diversified enterprise with </a:t>
            </a:r>
            <a:r>
              <a:rPr lang="en-US" sz="1100" dirty="0">
                <a:solidFill>
                  <a:schemeClr val="accent4"/>
                </a:solidFill>
                <a:ea typeface="ＭＳ Ｐゴシック" pitchFamily="34" charset="-128"/>
                <a:cs typeface="+mn-cs"/>
              </a:rPr>
              <a:t>complementary but distinct business platforms</a:t>
            </a: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83407"/>
            <a:ext cx="2814185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 descr="C:\Users\ckrame6\Desktop\OPTUM_®_RGB C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9182"/>
            <a:ext cx="2292203" cy="69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828800" y="2594746"/>
            <a:ext cx="5486400" cy="0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28800" y="2594746"/>
            <a:ext cx="0" cy="2797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15200" y="2594746"/>
            <a:ext cx="0" cy="2797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81400" y="3128146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1200" y="3163071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8414"/>
              </p:ext>
            </p:extLst>
          </p:nvPr>
        </p:nvGraphicFramePr>
        <p:xfrm>
          <a:off x="1524000" y="5673630"/>
          <a:ext cx="609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20" dirty="0">
                          <a:solidFill>
                            <a:srgbClr val="63666A"/>
                          </a:solidFill>
                        </a:rPr>
                        <a:t>Compassion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63666A"/>
                          </a:solidFill>
                          <a:cs typeface="Arial" pitchFamily="34" charset="0"/>
                        </a:rPr>
                        <a:t>Relationships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Innovation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63666A"/>
                          </a:solidFill>
                        </a:rPr>
                        <a:t>Performance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733800" y="5338350"/>
            <a:ext cx="1839778" cy="258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150" dirty="0">
                <a:solidFill>
                  <a:srgbClr val="63666A"/>
                </a:solidFill>
              </a:rPr>
              <a:t>OUR VALUES</a:t>
            </a:r>
            <a:endParaRPr lang="en-US" sz="1200" cap="all" spc="150" dirty="0">
              <a:solidFill>
                <a:srgbClr val="63666A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5" name="Picture 34" descr="spike_for_PPT.png"/>
          <p:cNvPicPr>
            <a:picLocks noChangeAspect="1"/>
          </p:cNvPicPr>
          <p:nvPr/>
        </p:nvPicPr>
        <p:blipFill>
          <a:blip r:embed="rId6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223159"/>
            <a:ext cx="9525000" cy="381000"/>
          </a:xfrm>
          <a:prstGeom prst="rect">
            <a:avLst/>
          </a:prstGeom>
        </p:spPr>
      </p:pic>
      <p:pic>
        <p:nvPicPr>
          <p:cNvPr id="36" name="Picture 35" descr="spike_for_PPT.png"/>
          <p:cNvPicPr>
            <a:picLocks noChangeAspect="1"/>
          </p:cNvPicPr>
          <p:nvPr/>
        </p:nvPicPr>
        <p:blipFill>
          <a:blip r:embed="rId6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2400" y="5795550"/>
            <a:ext cx="9525000" cy="381000"/>
          </a:xfrm>
          <a:prstGeom prst="rect">
            <a:avLst/>
          </a:prstGeom>
        </p:spPr>
      </p:pic>
      <p:pic>
        <p:nvPicPr>
          <p:cNvPr id="41" name="Picture 40" descr="spike_for_PPT.png"/>
          <p:cNvPicPr>
            <a:picLocks noChangeAspect="1"/>
          </p:cNvPicPr>
          <p:nvPr/>
        </p:nvPicPr>
        <p:blipFill>
          <a:blip r:embed="rId6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5185950"/>
            <a:ext cx="9525000" cy="2381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14400" y="4728750"/>
            <a:ext cx="7595453" cy="276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2" tIns="45716" rIns="91432" bIns="45716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475057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pc="10" dirty="0">
                <a:solidFill>
                  <a:schemeClr val="accent3"/>
                </a:solidFill>
                <a:latin typeface="+mn-lt"/>
                <a:ea typeface="+mn-ea"/>
              </a:rPr>
              <a:t>Helping people live healthier lives and helping make the health system work better for everyone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90211" y="4423950"/>
            <a:ext cx="1839778" cy="25829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150" dirty="0">
                <a:solidFill>
                  <a:schemeClr val="accent3"/>
                </a:solidFill>
              </a:rPr>
              <a:t>OUR MISSION</a:t>
            </a:r>
            <a:endParaRPr lang="en-US" sz="1200" cap="all" spc="150" dirty="0">
              <a:solidFill>
                <a:schemeClr val="accent3"/>
              </a:solidFill>
              <a:latin typeface="Arial"/>
              <a:cs typeface="Arial" pitchFamily="34" charset="0"/>
            </a:endParaRPr>
          </a:p>
        </p:txBody>
      </p:sp>
      <p:sp>
        <p:nvSpPr>
          <p:cNvPr id="27" name="Footer Placeholder 1"/>
          <p:cNvSpPr>
            <a:spLocks noGrp="1"/>
          </p:cNvSpPr>
          <p:nvPr>
            <p:ph type="ftr" sz="quarter" idx="11"/>
          </p:nvPr>
        </p:nvSpPr>
        <p:spPr bwMode="gray">
          <a:xfrm>
            <a:off x="3100388" y="7240302"/>
            <a:ext cx="53149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As of Q3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0E78D-D15D-4962-BD6D-ADB12F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525884"/>
            <a:ext cx="4292083" cy="3111429"/>
          </a:xfrm>
        </p:spPr>
        <p:txBody>
          <a:bodyPr/>
          <a:lstStyle/>
          <a:p>
            <a:r>
              <a:rPr lang="en-US" dirty="0"/>
              <a:t>Gradient Boosted</a:t>
            </a:r>
          </a:p>
          <a:p>
            <a:pPr lvl="1"/>
            <a:r>
              <a:rPr lang="en-US" dirty="0" err="1"/>
              <a:t>n_esitmators</a:t>
            </a:r>
            <a:r>
              <a:rPr lang="en-US" dirty="0"/>
              <a:t>=300</a:t>
            </a:r>
          </a:p>
          <a:p>
            <a:pPr lvl="1"/>
            <a:r>
              <a:rPr lang="en-US" dirty="0" err="1"/>
              <a:t>learning_rate</a:t>
            </a:r>
            <a:r>
              <a:rPr lang="en-US" dirty="0"/>
              <a:t>= .5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=30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=10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=0 </a:t>
            </a:r>
          </a:p>
          <a:p>
            <a:r>
              <a:rPr lang="en-US" dirty="0">
                <a:hlinkClick r:id="rId3"/>
              </a:rPr>
              <a:t>Model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6C19D-2F49-480B-9881-6A4C213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7ACB7A8-2396-4556-A212-76239EF1B7DC}"/>
              </a:ext>
            </a:extLst>
          </p:cNvPr>
          <p:cNvSpPr txBox="1">
            <a:spLocks/>
          </p:cNvSpPr>
          <p:nvPr/>
        </p:nvSpPr>
        <p:spPr>
          <a:xfrm>
            <a:off x="5058563" y="1525884"/>
            <a:ext cx="362824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class_weight</a:t>
            </a:r>
            <a:r>
              <a:rPr lang="en-US" dirty="0"/>
              <a:t> = balanced</a:t>
            </a:r>
          </a:p>
          <a:p>
            <a:pPr lvl="1"/>
            <a:r>
              <a:rPr lang="en-US" dirty="0" err="1"/>
              <a:t>Max_iter</a:t>
            </a:r>
            <a:r>
              <a:rPr lang="en-US" dirty="0"/>
              <a:t>= 300</a:t>
            </a:r>
          </a:p>
        </p:txBody>
      </p:sp>
    </p:spTree>
    <p:extLst>
      <p:ext uri="{BB962C8B-B14F-4D97-AF65-F5344CB8AC3E}">
        <p14:creationId xmlns:p14="http://schemas.microsoft.com/office/powerpoint/2010/main" val="3450349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8739-F5AF-46E0-B9BC-A9F3BDED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EDC38A-58DC-4656-837A-2C953E6C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4476"/>
              </p:ext>
            </p:extLst>
          </p:nvPr>
        </p:nvGraphicFramePr>
        <p:xfrm>
          <a:off x="2154417" y="2845343"/>
          <a:ext cx="4632276" cy="13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69">
                  <a:extLst>
                    <a:ext uri="{9D8B030D-6E8A-4147-A177-3AD203B41FA5}">
                      <a16:colId xmlns:a16="http://schemas.microsoft.com/office/drawing/2014/main" val="2207715309"/>
                    </a:ext>
                  </a:extLst>
                </a:gridCol>
                <a:gridCol w="1680408">
                  <a:extLst>
                    <a:ext uri="{9D8B030D-6E8A-4147-A177-3AD203B41FA5}">
                      <a16:colId xmlns:a16="http://schemas.microsoft.com/office/drawing/2014/main" val="1245770925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78032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7092"/>
                  </a:ext>
                </a:extLst>
              </a:tr>
              <a:tr h="37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36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(sensitivity)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2193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3EF3C-A186-4794-B56A-101AA02E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92208"/>
              </p:ext>
            </p:extLst>
          </p:nvPr>
        </p:nvGraphicFramePr>
        <p:xfrm>
          <a:off x="457199" y="1221218"/>
          <a:ext cx="25554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13">
                  <a:extLst>
                    <a:ext uri="{9D8B030D-6E8A-4147-A177-3AD203B41FA5}">
                      <a16:colId xmlns:a16="http://schemas.microsoft.com/office/drawing/2014/main" val="2185532488"/>
                    </a:ext>
                  </a:extLst>
                </a:gridCol>
                <a:gridCol w="1394557">
                  <a:extLst>
                    <a:ext uri="{9D8B030D-6E8A-4147-A177-3AD203B41FA5}">
                      <a16:colId xmlns:a16="http://schemas.microsoft.com/office/drawing/2014/main" val="453968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Gradient Boosted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TN (8063)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 (1126)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FN (3787)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 (1768)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943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368E07E-BFB5-4835-A176-CB9866358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8426"/>
              </p:ext>
            </p:extLst>
          </p:nvPr>
        </p:nvGraphicFramePr>
        <p:xfrm>
          <a:off x="6131330" y="1212589"/>
          <a:ext cx="25554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13">
                  <a:extLst>
                    <a:ext uri="{9D8B030D-6E8A-4147-A177-3AD203B41FA5}">
                      <a16:colId xmlns:a16="http://schemas.microsoft.com/office/drawing/2014/main" val="2185532488"/>
                    </a:ext>
                  </a:extLst>
                </a:gridCol>
                <a:gridCol w="1394557">
                  <a:extLst>
                    <a:ext uri="{9D8B030D-6E8A-4147-A177-3AD203B41FA5}">
                      <a16:colId xmlns:a16="http://schemas.microsoft.com/office/drawing/2014/main" val="45396860"/>
                    </a:ext>
                  </a:extLst>
                </a:gridCol>
              </a:tblGrid>
              <a:tr h="3441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5621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200" dirty="0"/>
                        <a:t>TN(4491)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FP(4698)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0045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r>
                        <a:rPr lang="en-US" sz="1200" dirty="0"/>
                        <a:t>FN(885)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TP(4670)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065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41B4F-9BC0-4F45-BC58-2D71DCE6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re-admission logic</a:t>
            </a:r>
          </a:p>
          <a:p>
            <a:r>
              <a:rPr lang="en-US" dirty="0"/>
              <a:t>Incorporate chart events</a:t>
            </a:r>
          </a:p>
          <a:p>
            <a:pPr lvl="1"/>
            <a:r>
              <a:rPr lang="en-US" dirty="0"/>
              <a:t>Will need a VM can’t be on a laptop</a:t>
            </a:r>
          </a:p>
          <a:p>
            <a:r>
              <a:rPr lang="en-US" dirty="0"/>
              <a:t>Break the diagnosis for</a:t>
            </a:r>
          </a:p>
          <a:p>
            <a:pPr lvl="1"/>
            <a:r>
              <a:rPr lang="en-US" dirty="0"/>
              <a:t>Readmission in the 6 months</a:t>
            </a:r>
          </a:p>
          <a:p>
            <a:r>
              <a:rPr lang="en-US" dirty="0"/>
              <a:t>Mortality by ICD9 </a:t>
            </a:r>
          </a:p>
          <a:p>
            <a:pPr lvl="1"/>
            <a:r>
              <a:rPr lang="en-US" dirty="0"/>
              <a:t>Will need ICD9 to ICD10 Conversion</a:t>
            </a:r>
          </a:p>
          <a:p>
            <a:pPr lvl="1"/>
            <a:r>
              <a:rPr lang="en-US" dirty="0"/>
              <a:t>DRG Research need to see impact of HCFA DRG (Healthcare financing administrations)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4273A3-AC5A-48CD-9544-4C4FB7EB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5620794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Consequences of asking for help in Technology jobs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F5FCC-583C-47C6-9953-2F6AD74D46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6C5650-3A49-4A68-BD93-8A85FC25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Physician Burnout, Survey related </a:t>
            </a:r>
          </a:p>
          <a:p>
            <a:r>
              <a:rPr lang="en-US" dirty="0"/>
              <a:t>In technology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56205-4F13-4CF1-9474-8398034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Motivation</a:t>
            </a:r>
          </a:p>
        </p:txBody>
      </p:sp>
    </p:spTree>
    <p:extLst>
      <p:ext uri="{BB962C8B-B14F-4D97-AF65-F5344CB8AC3E}">
        <p14:creationId xmlns:p14="http://schemas.microsoft.com/office/powerpoint/2010/main" val="22073791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461E0F-254B-4B71-A2AC-E185D9F0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https://www.kaggle.com/osmi/mental-health-in-tech-survey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876DD0-2FD1-4F19-B463-6E024B5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847574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1F4C-29A5-4542-93C4-94055A39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thru CSV using Pandas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B1192B-4B36-431E-8190-9F41014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0188560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9DCE4-6E16-496B-BE73-7AAEDDE1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no longer binary</a:t>
            </a:r>
          </a:p>
          <a:p>
            <a:r>
              <a:rPr lang="en-US" dirty="0"/>
              <a:t>Best guess to convert to </a:t>
            </a:r>
          </a:p>
          <a:p>
            <a:pPr lvl="1"/>
            <a:r>
              <a:rPr lang="en-US" dirty="0"/>
              <a:t>Male</a:t>
            </a:r>
          </a:p>
          <a:p>
            <a:pPr lvl="1"/>
            <a:r>
              <a:rPr lang="en-US" dirty="0"/>
              <a:t>Female</a:t>
            </a:r>
          </a:p>
          <a:p>
            <a:pPr lvl="1"/>
            <a:r>
              <a:rPr lang="en-US" dirty="0"/>
              <a:t>Transgender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4F878-0DF7-4A40-A595-ED0B051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9357011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1-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1A0D5-BEF3-4E41-9A8B-127D8E0E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4906"/>
            <a:ext cx="7723639" cy="4541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12783-8690-45FF-80CB-28F8773B5A01}"/>
              </a:ext>
            </a:extLst>
          </p:cNvPr>
          <p:cNvSpPr txBox="1"/>
          <p:nvPr/>
        </p:nvSpPr>
        <p:spPr>
          <a:xfrm>
            <a:off x="2961313" y="2499919"/>
            <a:ext cx="4471332" cy="436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Large number of survey takers are less than 35. Reflecting a young workforces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2E220-31B1-4A35-B948-DA3984B56DE1}"/>
              </a:ext>
            </a:extLst>
          </p:cNvPr>
          <p:cNvCxnSpPr/>
          <p:nvPr/>
        </p:nvCxnSpPr>
        <p:spPr>
          <a:xfrm flipH="1">
            <a:off x="2869035" y="3103927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881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2- By Country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AE499-9C54-4EDC-A524-78C53B5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277647"/>
            <a:ext cx="6535024" cy="471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C2381-0CAB-450F-B48B-8E549D36B958}"/>
              </a:ext>
            </a:extLst>
          </p:cNvPr>
          <p:cNvSpPr txBox="1"/>
          <p:nvPr/>
        </p:nvSpPr>
        <p:spPr>
          <a:xfrm>
            <a:off x="1946243" y="3565322"/>
            <a:ext cx="4563613" cy="6040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Survey respondents are disproportionally based in the US &amp; UK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4D1A8-E451-4400-A6AE-E8CBCBD4D26E}"/>
              </a:ext>
            </a:extLst>
          </p:cNvPr>
          <p:cNvCxnSpPr/>
          <p:nvPr/>
        </p:nvCxnSpPr>
        <p:spPr>
          <a:xfrm flipH="1">
            <a:off x="1853966" y="4169330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406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5095B8-D46E-4650-B530-03A4A663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22728"/>
            <a:ext cx="3837964" cy="3545557"/>
          </a:xfrm>
        </p:spPr>
        <p:txBody>
          <a:bodyPr/>
          <a:lstStyle/>
          <a:p>
            <a:r>
              <a:rPr lang="en-US" sz="1600" dirty="0"/>
              <a:t>20 years of technology experience</a:t>
            </a:r>
          </a:p>
          <a:p>
            <a:r>
              <a:rPr lang="en-US" sz="1600" dirty="0"/>
              <a:t>Over 10 years of Product Management </a:t>
            </a:r>
          </a:p>
          <a:p>
            <a:pPr lvl="1"/>
            <a:r>
              <a:rPr lang="en-US" sz="1600" dirty="0"/>
              <a:t>Launched over 10 products </a:t>
            </a:r>
          </a:p>
          <a:p>
            <a:pPr lvl="1"/>
            <a:r>
              <a:rPr lang="en-US" sz="1600" dirty="0"/>
              <a:t>Entrepreneur</a:t>
            </a:r>
          </a:p>
          <a:p>
            <a:r>
              <a:rPr lang="en-US" sz="1600" dirty="0"/>
              <a:t>Education</a:t>
            </a:r>
          </a:p>
          <a:p>
            <a:pPr lvl="1"/>
            <a:r>
              <a:rPr lang="en-US" sz="1600" dirty="0"/>
              <a:t>MBA</a:t>
            </a:r>
          </a:p>
          <a:p>
            <a:pPr lvl="1"/>
            <a:r>
              <a:rPr lang="en-US" sz="1600" dirty="0"/>
              <a:t>BS in Computer Science </a:t>
            </a:r>
          </a:p>
          <a:p>
            <a:pPr lvl="1"/>
            <a:r>
              <a:rPr lang="en-US" sz="1600" dirty="0"/>
              <a:t>AIPMM Product Manager</a:t>
            </a:r>
          </a:p>
          <a:p>
            <a:pPr lvl="1"/>
            <a:r>
              <a:rPr lang="en-US" sz="1600" dirty="0"/>
              <a:t>Systems Engineer</a:t>
            </a:r>
          </a:p>
          <a:p>
            <a:r>
              <a:rPr lang="en-US" sz="1600" dirty="0"/>
              <a:t>Passion</a:t>
            </a:r>
          </a:p>
          <a:p>
            <a:pPr lvl="1"/>
            <a:r>
              <a:rPr lang="en-US" sz="1600" dirty="0"/>
              <a:t>Healthcare Technology Products </a:t>
            </a:r>
          </a:p>
          <a:p>
            <a:r>
              <a:rPr lang="en-US" sz="1600" dirty="0"/>
              <a:t>Domains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/>
              <a:t>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/>
              <a:t>P&amp;C</a:t>
            </a:r>
          </a:p>
          <a:p>
            <a:pPr marL="171450" lvl="1" indent="0">
              <a:buNone/>
            </a:pPr>
            <a:endParaRPr lang="en-US" sz="14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B5360-32DD-4703-A742-50064C46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12A8F2A-FB45-4F9E-BB0B-3501AD1EBA4C}"/>
              </a:ext>
            </a:extLst>
          </p:cNvPr>
          <p:cNvSpPr txBox="1">
            <a:spLocks/>
          </p:cNvSpPr>
          <p:nvPr/>
        </p:nvSpPr>
        <p:spPr>
          <a:xfrm>
            <a:off x="5060658" y="1722729"/>
            <a:ext cx="3626142" cy="336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Goals</a:t>
            </a:r>
          </a:p>
          <a:p>
            <a:pPr lvl="1"/>
            <a:r>
              <a:rPr lang="en-US" dirty="0"/>
              <a:t>Learn Data Science to  </a:t>
            </a:r>
          </a:p>
          <a:p>
            <a:pPr lvl="1"/>
            <a:r>
              <a:rPr lang="en-US" dirty="0"/>
              <a:t>Launch DS based products </a:t>
            </a:r>
          </a:p>
          <a:p>
            <a:pPr lvl="1"/>
            <a:r>
              <a:rPr lang="en-US" dirty="0"/>
              <a:t>Personal Growth </a:t>
            </a:r>
          </a:p>
          <a:p>
            <a:r>
              <a:rPr lang="en-US" sz="1600" dirty="0"/>
              <a:t>NOT the Goal </a:t>
            </a:r>
          </a:p>
          <a:p>
            <a:pPr lvl="1"/>
            <a:r>
              <a:rPr lang="en-US" dirty="0"/>
              <a:t>Become a data scientist</a:t>
            </a:r>
          </a:p>
          <a:p>
            <a:r>
              <a:rPr lang="en-US" sz="1600" dirty="0"/>
              <a:t>Passion</a:t>
            </a:r>
          </a:p>
          <a:p>
            <a:pPr lvl="1"/>
            <a:r>
              <a:rPr lang="en-US" dirty="0"/>
              <a:t>Healthcare Technology Products </a:t>
            </a:r>
          </a:p>
          <a:p>
            <a:pPr lvl="1"/>
            <a:r>
              <a:rPr lang="en-US" dirty="0"/>
              <a:t>Business Insider Track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D235E-4429-4C69-A9C0-28CF55141855}"/>
              </a:ext>
            </a:extLst>
          </p:cNvPr>
          <p:cNvSpPr/>
          <p:nvPr/>
        </p:nvSpPr>
        <p:spPr>
          <a:xfrm>
            <a:off x="457199" y="1202449"/>
            <a:ext cx="246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6C897-8F87-44FE-AC36-4F565566BF34}"/>
              </a:ext>
            </a:extLst>
          </p:cNvPr>
          <p:cNvSpPr/>
          <p:nvPr/>
        </p:nvSpPr>
        <p:spPr>
          <a:xfrm>
            <a:off x="5060658" y="1196359"/>
            <a:ext cx="2583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Goals for the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A1F0F-B851-4B75-B46D-98EABE28C483}"/>
              </a:ext>
            </a:extLst>
          </p:cNvPr>
          <p:cNvSpPr/>
          <p:nvPr/>
        </p:nvSpPr>
        <p:spPr>
          <a:xfrm>
            <a:off x="2151777" y="5225428"/>
            <a:ext cx="158971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DoD/DHS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Mass Transit</a:t>
            </a:r>
          </a:p>
        </p:txBody>
      </p:sp>
    </p:spTree>
    <p:extLst>
      <p:ext uri="{BB962C8B-B14F-4D97-AF65-F5344CB8AC3E}">
        <p14:creationId xmlns:p14="http://schemas.microsoft.com/office/powerpoint/2010/main" val="914481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1- By Country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AE499-9C54-4EDC-A524-78C53B5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277647"/>
            <a:ext cx="6535024" cy="471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C2381-0CAB-450F-B48B-8E549D36B958}"/>
              </a:ext>
            </a:extLst>
          </p:cNvPr>
          <p:cNvSpPr txBox="1"/>
          <p:nvPr/>
        </p:nvSpPr>
        <p:spPr>
          <a:xfrm>
            <a:off x="1946243" y="3565322"/>
            <a:ext cx="4563613" cy="6040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Survey respondents are disproportionally based in the US &amp; UK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4D1A8-E451-4400-A6AE-E8CBCBD4D26E}"/>
              </a:ext>
            </a:extLst>
          </p:cNvPr>
          <p:cNvCxnSpPr/>
          <p:nvPr/>
        </p:nvCxnSpPr>
        <p:spPr>
          <a:xfrm flipH="1">
            <a:off x="1853966" y="4169330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266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3- By Country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AE499-9C54-4EDC-A524-78C53B5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277647"/>
            <a:ext cx="6535024" cy="471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C2381-0CAB-450F-B48B-8E549D36B958}"/>
              </a:ext>
            </a:extLst>
          </p:cNvPr>
          <p:cNvSpPr txBox="1"/>
          <p:nvPr/>
        </p:nvSpPr>
        <p:spPr>
          <a:xfrm>
            <a:off x="1946243" y="3565322"/>
            <a:ext cx="4563613" cy="6040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Survey respondents are disproportionally based in the US &amp; UK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4D1A8-E451-4400-A6AE-E8CBCBD4D26E}"/>
              </a:ext>
            </a:extLst>
          </p:cNvPr>
          <p:cNvCxnSpPr/>
          <p:nvPr/>
        </p:nvCxnSpPr>
        <p:spPr>
          <a:xfrm flipH="1">
            <a:off x="1853966" y="4169330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177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34288-8DB3-4846-93D2-142B8D5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6CE54-5AEE-439E-9797-2848459A7EE5}"/>
              </a:ext>
            </a:extLst>
          </p:cNvPr>
          <p:cNvSpPr/>
          <p:nvPr/>
        </p:nvSpPr>
        <p:spPr>
          <a:xfrm>
            <a:off x="457200" y="1166356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family_history</a:t>
            </a:r>
            <a:r>
              <a:rPr lang="en-US" sz="1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treatment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work_interfere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no_employees</a:t>
            </a:r>
            <a:r>
              <a:rPr lang="en-US" sz="1400" dirty="0"/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remote_work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tech_company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care_options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wellness_program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seek_help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anonymity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mental_health_consequence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phys_health_consequence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supervisor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mental_health_interview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phys_health_interview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mental_vs_physical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562723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0E78D-D15D-4962-BD6D-ADB12F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8229600" cy="103275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class_weight</a:t>
            </a:r>
            <a:r>
              <a:rPr lang="en-US" dirty="0"/>
              <a:t> = ‘balanced’</a:t>
            </a:r>
          </a:p>
          <a:p>
            <a:pPr lvl="1"/>
            <a:r>
              <a:rPr lang="en-US" dirty="0" err="1"/>
              <a:t>max_iter</a:t>
            </a:r>
            <a:r>
              <a:rPr lang="en-US" dirty="0"/>
              <a:t>= 300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6C19D-2F49-480B-9881-6A4C213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28956035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0E78D-D15D-4962-BD6D-ADB12F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8229600" cy="103275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AUC: .61</a:t>
            </a:r>
          </a:p>
          <a:p>
            <a:r>
              <a:rPr lang="en-US" dirty="0"/>
              <a:t>Accuracy .79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6C19D-2F49-480B-9881-6A4C213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771CB13-A2D0-40B6-A649-5A9EF310806B}"/>
              </a:ext>
            </a:extLst>
          </p:cNvPr>
          <p:cNvGraphicFramePr>
            <a:graphicFrameLocks noGrp="1"/>
          </p:cNvGraphicFramePr>
          <p:nvPr/>
        </p:nvGraphicFramePr>
        <p:xfrm>
          <a:off x="3294264" y="2888220"/>
          <a:ext cx="2555470" cy="11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13">
                  <a:extLst>
                    <a:ext uri="{9D8B030D-6E8A-4147-A177-3AD203B41FA5}">
                      <a16:colId xmlns:a16="http://schemas.microsoft.com/office/drawing/2014/main" val="2185532488"/>
                    </a:ext>
                  </a:extLst>
                </a:gridCol>
                <a:gridCol w="1394557">
                  <a:extLst>
                    <a:ext uri="{9D8B030D-6E8A-4147-A177-3AD203B41FA5}">
                      <a16:colId xmlns:a16="http://schemas.microsoft.com/office/drawing/2014/main" val="453968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5621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r>
                        <a:rPr lang="en-US" sz="1200" dirty="0"/>
                        <a:t>TN(125)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FP(84)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FN(15)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0260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65A410-0FAA-4894-8E76-D396721E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Notebook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E0CEB-D3C4-4736-BB8C-3BB40A5C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Through</a:t>
            </a:r>
          </a:p>
        </p:txBody>
      </p:sp>
    </p:spTree>
    <p:extLst>
      <p:ext uri="{BB962C8B-B14F-4D97-AF65-F5344CB8AC3E}">
        <p14:creationId xmlns:p14="http://schemas.microsoft.com/office/powerpoint/2010/main" val="36895409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1E62-E971-4C37-BBC4-9B6417858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0432-5DF1-4963-B020-A277FE739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996740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954"/>
            <a:ext cx="8229600" cy="434975"/>
          </a:xfrm>
        </p:spPr>
        <p:txBody>
          <a:bodyPr/>
          <a:lstStyle/>
          <a:p>
            <a:r>
              <a:rPr lang="en-US" dirty="0"/>
              <a:t>Capstone Overviews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Closely related to work projects &amp; natural interest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060" y="2055813"/>
            <a:ext cx="3383280" cy="2432050"/>
          </a:xfrm>
          <a:prstGeom prst="rect">
            <a:avLst/>
          </a:prstGeom>
          <a:ln w="12700">
            <a:solidFill>
              <a:srgbClr val="D45D00"/>
            </a:solidFill>
          </a:ln>
        </p:spPr>
        <p:txBody>
          <a:bodyPr vert="horz" lIns="182880" tIns="822960" rIns="18288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3565A"/>
                </a:solidFill>
              </a:rPr>
              <a:t>Data access need to test internal models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Interest from disease imputation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3780" y="2106648"/>
            <a:ext cx="3291840" cy="640080"/>
          </a:xfrm>
          <a:prstGeom prst="rect">
            <a:avLst/>
          </a:prstGeom>
          <a:solidFill>
            <a:srgbClr val="D45D00"/>
          </a:solidFill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Mortality Predictions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31080" y="2055813"/>
            <a:ext cx="3383280" cy="2432050"/>
          </a:xfrm>
          <a:prstGeom prst="rect">
            <a:avLst/>
          </a:prstGeom>
          <a:ln w="12700">
            <a:solidFill>
              <a:srgbClr val="008770"/>
            </a:solidFill>
          </a:ln>
        </p:spPr>
        <p:txBody>
          <a:bodyPr vert="horz" lIns="182880" tIns="822960" rIns="18288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Physician Burnout 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2106648"/>
            <a:ext cx="3291840" cy="640080"/>
          </a:xfrm>
          <a:prstGeom prst="rect">
            <a:avLst/>
          </a:prstGeom>
          <a:solidFill>
            <a:srgbClr val="008770"/>
          </a:solidFill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Mental Health Survey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9202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682793-3C10-41CB-9DF8-D3F901372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70215"/>
              </p:ext>
            </p:extLst>
          </p:nvPr>
        </p:nvGraphicFramePr>
        <p:xfrm>
          <a:off x="457200" y="1166070"/>
          <a:ext cx="8229600" cy="134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D348C3-60FC-4135-BBD0-C9D93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39B4BC-3954-4787-BA75-E806BAEBC2D6}"/>
              </a:ext>
            </a:extLst>
          </p:cNvPr>
          <p:cNvGrpSpPr/>
          <p:nvPr/>
        </p:nvGrpSpPr>
        <p:grpSpPr>
          <a:xfrm>
            <a:off x="3652120" y="2197742"/>
            <a:ext cx="367316" cy="470067"/>
            <a:chOff x="750888" y="1522413"/>
            <a:chExt cx="374650" cy="4794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B6B24D-50D7-4AE8-B436-E2ACDDE4A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6" y="1589088"/>
              <a:ext cx="255588" cy="323850"/>
            </a:xfrm>
            <a:custGeom>
              <a:avLst/>
              <a:gdLst>
                <a:gd name="T0" fmla="*/ 161 w 161"/>
                <a:gd name="T1" fmla="*/ 147 h 204"/>
                <a:gd name="T2" fmla="*/ 0 w 161"/>
                <a:gd name="T3" fmla="*/ 147 h 204"/>
                <a:gd name="T4" fmla="*/ 0 w 161"/>
                <a:gd name="T5" fmla="*/ 137 h 204"/>
                <a:gd name="T6" fmla="*/ 161 w 161"/>
                <a:gd name="T7" fmla="*/ 137 h 204"/>
                <a:gd name="T8" fmla="*/ 161 w 161"/>
                <a:gd name="T9" fmla="*/ 147 h 204"/>
                <a:gd name="T10" fmla="*/ 161 w 161"/>
                <a:gd name="T11" fmla="*/ 166 h 204"/>
                <a:gd name="T12" fmla="*/ 0 w 161"/>
                <a:gd name="T13" fmla="*/ 166 h 204"/>
                <a:gd name="T14" fmla="*/ 0 w 161"/>
                <a:gd name="T15" fmla="*/ 175 h 204"/>
                <a:gd name="T16" fmla="*/ 161 w 161"/>
                <a:gd name="T17" fmla="*/ 175 h 204"/>
                <a:gd name="T18" fmla="*/ 161 w 161"/>
                <a:gd name="T19" fmla="*/ 166 h 204"/>
                <a:gd name="T20" fmla="*/ 161 w 161"/>
                <a:gd name="T21" fmla="*/ 194 h 204"/>
                <a:gd name="T22" fmla="*/ 0 w 161"/>
                <a:gd name="T23" fmla="*/ 194 h 204"/>
                <a:gd name="T24" fmla="*/ 0 w 161"/>
                <a:gd name="T25" fmla="*/ 204 h 204"/>
                <a:gd name="T26" fmla="*/ 161 w 161"/>
                <a:gd name="T27" fmla="*/ 204 h 204"/>
                <a:gd name="T28" fmla="*/ 161 w 161"/>
                <a:gd name="T29" fmla="*/ 194 h 204"/>
                <a:gd name="T30" fmla="*/ 62 w 161"/>
                <a:gd name="T31" fmla="*/ 0 h 204"/>
                <a:gd name="T32" fmla="*/ 0 w 161"/>
                <a:gd name="T33" fmla="*/ 0 h 204"/>
                <a:gd name="T34" fmla="*/ 0 w 161"/>
                <a:gd name="T35" fmla="*/ 9 h 204"/>
                <a:gd name="T36" fmla="*/ 62 w 161"/>
                <a:gd name="T37" fmla="*/ 9 h 204"/>
                <a:gd name="T38" fmla="*/ 62 w 161"/>
                <a:gd name="T39" fmla="*/ 0 h 204"/>
                <a:gd name="T40" fmla="*/ 62 w 161"/>
                <a:gd name="T41" fmla="*/ 21 h 204"/>
                <a:gd name="T42" fmla="*/ 0 w 161"/>
                <a:gd name="T43" fmla="*/ 21 h 204"/>
                <a:gd name="T44" fmla="*/ 0 w 161"/>
                <a:gd name="T45" fmla="*/ 30 h 204"/>
                <a:gd name="T46" fmla="*/ 62 w 161"/>
                <a:gd name="T47" fmla="*/ 30 h 204"/>
                <a:gd name="T48" fmla="*/ 62 w 161"/>
                <a:gd name="T49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204">
                  <a:moveTo>
                    <a:pt x="161" y="147"/>
                  </a:moveTo>
                  <a:lnTo>
                    <a:pt x="0" y="147"/>
                  </a:lnTo>
                  <a:lnTo>
                    <a:pt x="0" y="137"/>
                  </a:lnTo>
                  <a:lnTo>
                    <a:pt x="161" y="137"/>
                  </a:lnTo>
                  <a:lnTo>
                    <a:pt x="161" y="147"/>
                  </a:lnTo>
                  <a:close/>
                  <a:moveTo>
                    <a:pt x="161" y="166"/>
                  </a:moveTo>
                  <a:lnTo>
                    <a:pt x="0" y="166"/>
                  </a:lnTo>
                  <a:lnTo>
                    <a:pt x="0" y="175"/>
                  </a:lnTo>
                  <a:lnTo>
                    <a:pt x="161" y="175"/>
                  </a:lnTo>
                  <a:lnTo>
                    <a:pt x="161" y="166"/>
                  </a:lnTo>
                  <a:close/>
                  <a:moveTo>
                    <a:pt x="161" y="194"/>
                  </a:moveTo>
                  <a:lnTo>
                    <a:pt x="0" y="194"/>
                  </a:lnTo>
                  <a:lnTo>
                    <a:pt x="0" y="204"/>
                  </a:lnTo>
                  <a:lnTo>
                    <a:pt x="161" y="204"/>
                  </a:lnTo>
                  <a:lnTo>
                    <a:pt x="161" y="194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2" y="9"/>
                  </a:lnTo>
                  <a:lnTo>
                    <a:pt x="62" y="0"/>
                  </a:lnTo>
                  <a:close/>
                  <a:moveTo>
                    <a:pt x="62" y="21"/>
                  </a:moveTo>
                  <a:lnTo>
                    <a:pt x="0" y="21"/>
                  </a:lnTo>
                  <a:lnTo>
                    <a:pt x="0" y="30"/>
                  </a:lnTo>
                  <a:lnTo>
                    <a:pt x="62" y="30"/>
                  </a:lnTo>
                  <a:lnTo>
                    <a:pt x="62" y="21"/>
                  </a:lnTo>
                  <a:close/>
                </a:path>
              </a:pathLst>
            </a:custGeom>
            <a:solidFill>
              <a:srgbClr val="8A8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B5EE4D-AC73-49A2-86EE-2946EDB90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1522413"/>
              <a:ext cx="374650" cy="479425"/>
            </a:xfrm>
            <a:custGeom>
              <a:avLst/>
              <a:gdLst>
                <a:gd name="T0" fmla="*/ 236 w 236"/>
                <a:gd name="T1" fmla="*/ 302 h 302"/>
                <a:gd name="T2" fmla="*/ 0 w 236"/>
                <a:gd name="T3" fmla="*/ 302 h 302"/>
                <a:gd name="T4" fmla="*/ 0 w 236"/>
                <a:gd name="T5" fmla="*/ 0 h 302"/>
                <a:gd name="T6" fmla="*/ 236 w 236"/>
                <a:gd name="T7" fmla="*/ 0 h 302"/>
                <a:gd name="T8" fmla="*/ 236 w 236"/>
                <a:gd name="T9" fmla="*/ 302 h 302"/>
                <a:gd name="T10" fmla="*/ 9 w 236"/>
                <a:gd name="T11" fmla="*/ 293 h 302"/>
                <a:gd name="T12" fmla="*/ 226 w 236"/>
                <a:gd name="T13" fmla="*/ 293 h 302"/>
                <a:gd name="T14" fmla="*/ 226 w 236"/>
                <a:gd name="T15" fmla="*/ 9 h 302"/>
                <a:gd name="T16" fmla="*/ 9 w 236"/>
                <a:gd name="T17" fmla="*/ 9 h 302"/>
                <a:gd name="T18" fmla="*/ 9 w 236"/>
                <a:gd name="T19" fmla="*/ 293 h 302"/>
                <a:gd name="T20" fmla="*/ 198 w 236"/>
                <a:gd name="T21" fmla="*/ 52 h 302"/>
                <a:gd name="T22" fmla="*/ 174 w 236"/>
                <a:gd name="T23" fmla="*/ 52 h 302"/>
                <a:gd name="T24" fmla="*/ 174 w 236"/>
                <a:gd name="T25" fmla="*/ 27 h 302"/>
                <a:gd name="T26" fmla="*/ 164 w 236"/>
                <a:gd name="T27" fmla="*/ 27 h 302"/>
                <a:gd name="T28" fmla="*/ 164 w 236"/>
                <a:gd name="T29" fmla="*/ 52 h 302"/>
                <a:gd name="T30" fmla="*/ 140 w 236"/>
                <a:gd name="T31" fmla="*/ 52 h 302"/>
                <a:gd name="T32" fmla="*/ 140 w 236"/>
                <a:gd name="T33" fmla="*/ 61 h 302"/>
                <a:gd name="T34" fmla="*/ 164 w 236"/>
                <a:gd name="T35" fmla="*/ 61 h 302"/>
                <a:gd name="T36" fmla="*/ 164 w 236"/>
                <a:gd name="T37" fmla="*/ 85 h 302"/>
                <a:gd name="T38" fmla="*/ 174 w 236"/>
                <a:gd name="T39" fmla="*/ 85 h 302"/>
                <a:gd name="T40" fmla="*/ 174 w 236"/>
                <a:gd name="T41" fmla="*/ 61 h 302"/>
                <a:gd name="T42" fmla="*/ 198 w 236"/>
                <a:gd name="T43" fmla="*/ 61 h 302"/>
                <a:gd name="T44" fmla="*/ 198 w 236"/>
                <a:gd name="T45" fmla="*/ 5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302">
                  <a:moveTo>
                    <a:pt x="236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302"/>
                  </a:lnTo>
                  <a:close/>
                  <a:moveTo>
                    <a:pt x="9" y="293"/>
                  </a:moveTo>
                  <a:lnTo>
                    <a:pt x="226" y="293"/>
                  </a:lnTo>
                  <a:lnTo>
                    <a:pt x="226" y="9"/>
                  </a:lnTo>
                  <a:lnTo>
                    <a:pt x="9" y="9"/>
                  </a:lnTo>
                  <a:lnTo>
                    <a:pt x="9" y="293"/>
                  </a:lnTo>
                  <a:close/>
                  <a:moveTo>
                    <a:pt x="198" y="52"/>
                  </a:moveTo>
                  <a:lnTo>
                    <a:pt x="174" y="52"/>
                  </a:lnTo>
                  <a:lnTo>
                    <a:pt x="174" y="27"/>
                  </a:lnTo>
                  <a:lnTo>
                    <a:pt x="164" y="27"/>
                  </a:lnTo>
                  <a:lnTo>
                    <a:pt x="164" y="52"/>
                  </a:lnTo>
                  <a:lnTo>
                    <a:pt x="140" y="52"/>
                  </a:lnTo>
                  <a:lnTo>
                    <a:pt x="140" y="61"/>
                  </a:lnTo>
                  <a:lnTo>
                    <a:pt x="164" y="61"/>
                  </a:lnTo>
                  <a:lnTo>
                    <a:pt x="164" y="85"/>
                  </a:lnTo>
                  <a:lnTo>
                    <a:pt x="174" y="85"/>
                  </a:lnTo>
                  <a:lnTo>
                    <a:pt x="174" y="61"/>
                  </a:lnTo>
                  <a:lnTo>
                    <a:pt x="198" y="61"/>
                  </a:lnTo>
                  <a:lnTo>
                    <a:pt x="198" y="52"/>
                  </a:ln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42B85-9422-4E89-BEDD-E6DB3DBD5710}"/>
              </a:ext>
            </a:extLst>
          </p:cNvPr>
          <p:cNvGrpSpPr/>
          <p:nvPr/>
        </p:nvGrpSpPr>
        <p:grpSpPr>
          <a:xfrm>
            <a:off x="6315540" y="2197742"/>
            <a:ext cx="365761" cy="467691"/>
            <a:chOff x="4840287" y="2714625"/>
            <a:chExt cx="319088" cy="407988"/>
          </a:xfrm>
        </p:grpSpPr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DB80BEA0-D733-4FE5-8AEB-3AAD89F18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287" y="2714625"/>
              <a:ext cx="319088" cy="407988"/>
            </a:xfrm>
            <a:custGeom>
              <a:avLst/>
              <a:gdLst>
                <a:gd name="T0" fmla="*/ 201 w 201"/>
                <a:gd name="T1" fmla="*/ 0 h 257"/>
                <a:gd name="T2" fmla="*/ 24 w 201"/>
                <a:gd name="T3" fmla="*/ 0 h 257"/>
                <a:gd name="T4" fmla="*/ 24 w 201"/>
                <a:gd name="T5" fmla="*/ 24 h 257"/>
                <a:gd name="T6" fmla="*/ 0 w 201"/>
                <a:gd name="T7" fmla="*/ 24 h 257"/>
                <a:gd name="T8" fmla="*/ 0 w 201"/>
                <a:gd name="T9" fmla="*/ 257 h 257"/>
                <a:gd name="T10" fmla="*/ 177 w 201"/>
                <a:gd name="T11" fmla="*/ 257 h 257"/>
                <a:gd name="T12" fmla="*/ 177 w 201"/>
                <a:gd name="T13" fmla="*/ 233 h 257"/>
                <a:gd name="T14" fmla="*/ 201 w 201"/>
                <a:gd name="T15" fmla="*/ 233 h 257"/>
                <a:gd name="T16" fmla="*/ 201 w 201"/>
                <a:gd name="T17" fmla="*/ 0 h 257"/>
                <a:gd name="T18" fmla="*/ 193 w 201"/>
                <a:gd name="T19" fmla="*/ 225 h 257"/>
                <a:gd name="T20" fmla="*/ 32 w 201"/>
                <a:gd name="T21" fmla="*/ 225 h 257"/>
                <a:gd name="T22" fmla="*/ 32 w 201"/>
                <a:gd name="T23" fmla="*/ 8 h 257"/>
                <a:gd name="T24" fmla="*/ 193 w 201"/>
                <a:gd name="T25" fmla="*/ 8 h 257"/>
                <a:gd name="T26" fmla="*/ 193 w 201"/>
                <a:gd name="T27" fmla="*/ 225 h 257"/>
                <a:gd name="T28" fmla="*/ 8 w 201"/>
                <a:gd name="T29" fmla="*/ 249 h 257"/>
                <a:gd name="T30" fmla="*/ 8 w 201"/>
                <a:gd name="T31" fmla="*/ 32 h 257"/>
                <a:gd name="T32" fmla="*/ 24 w 201"/>
                <a:gd name="T33" fmla="*/ 32 h 257"/>
                <a:gd name="T34" fmla="*/ 24 w 201"/>
                <a:gd name="T35" fmla="*/ 233 h 257"/>
                <a:gd name="T36" fmla="*/ 169 w 201"/>
                <a:gd name="T37" fmla="*/ 233 h 257"/>
                <a:gd name="T38" fmla="*/ 169 w 201"/>
                <a:gd name="T39" fmla="*/ 249 h 257"/>
                <a:gd name="T40" fmla="*/ 8 w 201"/>
                <a:gd name="T41" fmla="*/ 2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" h="257">
                  <a:moveTo>
                    <a:pt x="201" y="0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57"/>
                  </a:lnTo>
                  <a:lnTo>
                    <a:pt x="177" y="257"/>
                  </a:lnTo>
                  <a:lnTo>
                    <a:pt x="177" y="233"/>
                  </a:lnTo>
                  <a:lnTo>
                    <a:pt x="201" y="233"/>
                  </a:lnTo>
                  <a:lnTo>
                    <a:pt x="201" y="0"/>
                  </a:lnTo>
                  <a:close/>
                  <a:moveTo>
                    <a:pt x="193" y="225"/>
                  </a:moveTo>
                  <a:lnTo>
                    <a:pt x="32" y="225"/>
                  </a:lnTo>
                  <a:lnTo>
                    <a:pt x="32" y="8"/>
                  </a:lnTo>
                  <a:lnTo>
                    <a:pt x="193" y="8"/>
                  </a:lnTo>
                  <a:lnTo>
                    <a:pt x="193" y="225"/>
                  </a:lnTo>
                  <a:close/>
                  <a:moveTo>
                    <a:pt x="8" y="249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24" y="233"/>
                  </a:lnTo>
                  <a:lnTo>
                    <a:pt x="169" y="233"/>
                  </a:lnTo>
                  <a:lnTo>
                    <a:pt x="169" y="249"/>
                  </a:lnTo>
                  <a:lnTo>
                    <a:pt x="8" y="249"/>
                  </a:ln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94C295ED-9F5A-415C-BE5E-4DEEF6597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2778125"/>
              <a:ext cx="188913" cy="230188"/>
            </a:xfrm>
            <a:custGeom>
              <a:avLst/>
              <a:gdLst>
                <a:gd name="T0" fmla="*/ 2 w 119"/>
                <a:gd name="T1" fmla="*/ 137 h 145"/>
                <a:gd name="T2" fmla="*/ 115 w 119"/>
                <a:gd name="T3" fmla="*/ 137 h 145"/>
                <a:gd name="T4" fmla="*/ 115 w 119"/>
                <a:gd name="T5" fmla="*/ 145 h 145"/>
                <a:gd name="T6" fmla="*/ 2 w 119"/>
                <a:gd name="T7" fmla="*/ 145 h 145"/>
                <a:gd name="T8" fmla="*/ 2 w 119"/>
                <a:gd name="T9" fmla="*/ 137 h 145"/>
                <a:gd name="T10" fmla="*/ 2 w 119"/>
                <a:gd name="T11" fmla="*/ 121 h 145"/>
                <a:gd name="T12" fmla="*/ 115 w 119"/>
                <a:gd name="T13" fmla="*/ 121 h 145"/>
                <a:gd name="T14" fmla="*/ 115 w 119"/>
                <a:gd name="T15" fmla="*/ 113 h 145"/>
                <a:gd name="T16" fmla="*/ 2 w 119"/>
                <a:gd name="T17" fmla="*/ 113 h 145"/>
                <a:gd name="T18" fmla="*/ 2 w 119"/>
                <a:gd name="T19" fmla="*/ 121 h 145"/>
                <a:gd name="T20" fmla="*/ 2 w 119"/>
                <a:gd name="T21" fmla="*/ 97 h 145"/>
                <a:gd name="T22" fmla="*/ 115 w 119"/>
                <a:gd name="T23" fmla="*/ 97 h 145"/>
                <a:gd name="T24" fmla="*/ 115 w 119"/>
                <a:gd name="T25" fmla="*/ 89 h 145"/>
                <a:gd name="T26" fmla="*/ 2 w 119"/>
                <a:gd name="T27" fmla="*/ 89 h 145"/>
                <a:gd name="T28" fmla="*/ 2 w 119"/>
                <a:gd name="T29" fmla="*/ 97 h 145"/>
                <a:gd name="T30" fmla="*/ 113 w 119"/>
                <a:gd name="T31" fmla="*/ 0 h 145"/>
                <a:gd name="T32" fmla="*/ 75 w 119"/>
                <a:gd name="T33" fmla="*/ 47 h 145"/>
                <a:gd name="T34" fmla="*/ 33 w 119"/>
                <a:gd name="T35" fmla="*/ 19 h 145"/>
                <a:gd name="T36" fmla="*/ 0 w 119"/>
                <a:gd name="T37" fmla="*/ 62 h 145"/>
                <a:gd name="T38" fmla="*/ 6 w 119"/>
                <a:gd name="T39" fmla="*/ 66 h 145"/>
                <a:gd name="T40" fmla="*/ 34 w 119"/>
                <a:gd name="T41" fmla="*/ 29 h 145"/>
                <a:gd name="T42" fmla="*/ 77 w 119"/>
                <a:gd name="T43" fmla="*/ 57 h 145"/>
                <a:gd name="T44" fmla="*/ 119 w 119"/>
                <a:gd name="T45" fmla="*/ 5 h 145"/>
                <a:gd name="T46" fmla="*/ 113 w 119"/>
                <a:gd name="T4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45">
                  <a:moveTo>
                    <a:pt x="2" y="137"/>
                  </a:moveTo>
                  <a:lnTo>
                    <a:pt x="115" y="137"/>
                  </a:lnTo>
                  <a:lnTo>
                    <a:pt x="115" y="145"/>
                  </a:lnTo>
                  <a:lnTo>
                    <a:pt x="2" y="145"/>
                  </a:lnTo>
                  <a:lnTo>
                    <a:pt x="2" y="137"/>
                  </a:lnTo>
                  <a:close/>
                  <a:moveTo>
                    <a:pt x="2" y="121"/>
                  </a:moveTo>
                  <a:lnTo>
                    <a:pt x="115" y="121"/>
                  </a:lnTo>
                  <a:lnTo>
                    <a:pt x="115" y="113"/>
                  </a:lnTo>
                  <a:lnTo>
                    <a:pt x="2" y="113"/>
                  </a:lnTo>
                  <a:lnTo>
                    <a:pt x="2" y="121"/>
                  </a:lnTo>
                  <a:close/>
                  <a:moveTo>
                    <a:pt x="2" y="97"/>
                  </a:moveTo>
                  <a:lnTo>
                    <a:pt x="115" y="97"/>
                  </a:lnTo>
                  <a:lnTo>
                    <a:pt x="115" y="89"/>
                  </a:lnTo>
                  <a:lnTo>
                    <a:pt x="2" y="89"/>
                  </a:lnTo>
                  <a:lnTo>
                    <a:pt x="2" y="97"/>
                  </a:lnTo>
                  <a:close/>
                  <a:moveTo>
                    <a:pt x="113" y="0"/>
                  </a:moveTo>
                  <a:lnTo>
                    <a:pt x="75" y="47"/>
                  </a:lnTo>
                  <a:lnTo>
                    <a:pt x="33" y="19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34" y="29"/>
                  </a:lnTo>
                  <a:lnTo>
                    <a:pt x="77" y="57"/>
                  </a:lnTo>
                  <a:lnTo>
                    <a:pt x="119" y="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A8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CBE68F-696D-48A5-AA79-D9DDCCD220F2}"/>
              </a:ext>
            </a:extLst>
          </p:cNvPr>
          <p:cNvGrpSpPr/>
          <p:nvPr/>
        </p:nvGrpSpPr>
        <p:grpSpPr>
          <a:xfrm>
            <a:off x="891087" y="2197742"/>
            <a:ext cx="409340" cy="543224"/>
            <a:chOff x="3783012" y="4954588"/>
            <a:chExt cx="417513" cy="554038"/>
          </a:xfrm>
        </p:grpSpPr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23A5B90F-FA6F-4F03-AA5B-CD464B097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3012" y="4954588"/>
              <a:ext cx="417513" cy="554038"/>
            </a:xfrm>
            <a:custGeom>
              <a:avLst/>
              <a:gdLst>
                <a:gd name="T0" fmla="*/ 176 w 192"/>
                <a:gd name="T1" fmla="*/ 256 h 256"/>
                <a:gd name="T2" fmla="*/ 0 w 192"/>
                <a:gd name="T3" fmla="*/ 256 h 256"/>
                <a:gd name="T4" fmla="*/ 0 w 192"/>
                <a:gd name="T5" fmla="*/ 244 h 256"/>
                <a:gd name="T6" fmla="*/ 12 w 192"/>
                <a:gd name="T7" fmla="*/ 232 h 256"/>
                <a:gd name="T8" fmla="*/ 164 w 192"/>
                <a:gd name="T9" fmla="*/ 232 h 256"/>
                <a:gd name="T10" fmla="*/ 176 w 192"/>
                <a:gd name="T11" fmla="*/ 244 h 256"/>
                <a:gd name="T12" fmla="*/ 176 w 192"/>
                <a:gd name="T13" fmla="*/ 256 h 256"/>
                <a:gd name="T14" fmla="*/ 8 w 192"/>
                <a:gd name="T15" fmla="*/ 248 h 256"/>
                <a:gd name="T16" fmla="*/ 168 w 192"/>
                <a:gd name="T17" fmla="*/ 248 h 256"/>
                <a:gd name="T18" fmla="*/ 168 w 192"/>
                <a:gd name="T19" fmla="*/ 244 h 256"/>
                <a:gd name="T20" fmla="*/ 164 w 192"/>
                <a:gd name="T21" fmla="*/ 240 h 256"/>
                <a:gd name="T22" fmla="*/ 12 w 192"/>
                <a:gd name="T23" fmla="*/ 240 h 256"/>
                <a:gd name="T24" fmla="*/ 8 w 192"/>
                <a:gd name="T25" fmla="*/ 244 h 256"/>
                <a:gd name="T26" fmla="*/ 8 w 192"/>
                <a:gd name="T27" fmla="*/ 248 h 256"/>
                <a:gd name="T28" fmla="*/ 112 w 192"/>
                <a:gd name="T29" fmla="*/ 152 h 256"/>
                <a:gd name="T30" fmla="*/ 100 w 192"/>
                <a:gd name="T31" fmla="*/ 131 h 256"/>
                <a:gd name="T32" fmla="*/ 135 w 192"/>
                <a:gd name="T33" fmla="*/ 111 h 256"/>
                <a:gd name="T34" fmla="*/ 147 w 192"/>
                <a:gd name="T35" fmla="*/ 132 h 256"/>
                <a:gd name="T36" fmla="*/ 112 w 192"/>
                <a:gd name="T37" fmla="*/ 152 h 256"/>
                <a:gd name="T38" fmla="*/ 111 w 192"/>
                <a:gd name="T39" fmla="*/ 134 h 256"/>
                <a:gd name="T40" fmla="*/ 115 w 192"/>
                <a:gd name="T41" fmla="*/ 141 h 256"/>
                <a:gd name="T42" fmla="*/ 136 w 192"/>
                <a:gd name="T43" fmla="*/ 129 h 256"/>
                <a:gd name="T44" fmla="*/ 132 w 192"/>
                <a:gd name="T45" fmla="*/ 122 h 256"/>
                <a:gd name="T46" fmla="*/ 111 w 192"/>
                <a:gd name="T47" fmla="*/ 134 h 256"/>
                <a:gd name="T48" fmla="*/ 52 w 192"/>
                <a:gd name="T49" fmla="*/ 48 h 256"/>
                <a:gd name="T50" fmla="*/ 36 w 192"/>
                <a:gd name="T51" fmla="*/ 20 h 256"/>
                <a:gd name="T52" fmla="*/ 71 w 192"/>
                <a:gd name="T53" fmla="*/ 0 h 256"/>
                <a:gd name="T54" fmla="*/ 87 w 192"/>
                <a:gd name="T55" fmla="*/ 28 h 256"/>
                <a:gd name="T56" fmla="*/ 52 w 192"/>
                <a:gd name="T57" fmla="*/ 48 h 256"/>
                <a:gd name="T58" fmla="*/ 47 w 192"/>
                <a:gd name="T59" fmla="*/ 23 h 256"/>
                <a:gd name="T60" fmla="*/ 55 w 192"/>
                <a:gd name="T61" fmla="*/ 37 h 256"/>
                <a:gd name="T62" fmla="*/ 76 w 192"/>
                <a:gd name="T63" fmla="*/ 25 h 256"/>
                <a:gd name="T64" fmla="*/ 68 w 192"/>
                <a:gd name="T65" fmla="*/ 11 h 256"/>
                <a:gd name="T66" fmla="*/ 47 w 192"/>
                <a:gd name="T67" fmla="*/ 23 h 256"/>
                <a:gd name="T68" fmla="*/ 192 w 192"/>
                <a:gd name="T69" fmla="*/ 176 h 256"/>
                <a:gd name="T70" fmla="*/ 104 w 192"/>
                <a:gd name="T71" fmla="*/ 176 h 256"/>
                <a:gd name="T72" fmla="*/ 104 w 192"/>
                <a:gd name="T73" fmla="*/ 184 h 256"/>
                <a:gd name="T74" fmla="*/ 192 w 192"/>
                <a:gd name="T75" fmla="*/ 184 h 256"/>
                <a:gd name="T76" fmla="*/ 192 w 192"/>
                <a:gd name="T77" fmla="*/ 17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256">
                  <a:moveTo>
                    <a:pt x="176" y="256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37"/>
                    <a:pt x="5" y="232"/>
                    <a:pt x="12" y="232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70" y="232"/>
                    <a:pt x="176" y="237"/>
                    <a:pt x="176" y="244"/>
                  </a:cubicBezTo>
                  <a:lnTo>
                    <a:pt x="176" y="256"/>
                  </a:lnTo>
                  <a:close/>
                  <a:moveTo>
                    <a:pt x="8" y="248"/>
                  </a:moveTo>
                  <a:cubicBezTo>
                    <a:pt x="168" y="248"/>
                    <a:pt x="168" y="248"/>
                    <a:pt x="168" y="248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2"/>
                    <a:pt x="166" y="240"/>
                    <a:pt x="164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9" y="240"/>
                    <a:pt x="8" y="242"/>
                    <a:pt x="8" y="244"/>
                  </a:cubicBezTo>
                  <a:lnTo>
                    <a:pt x="8" y="248"/>
                  </a:lnTo>
                  <a:close/>
                  <a:moveTo>
                    <a:pt x="112" y="152"/>
                  </a:moveTo>
                  <a:cubicBezTo>
                    <a:pt x="100" y="131"/>
                    <a:pt x="100" y="131"/>
                    <a:pt x="100" y="13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47" y="132"/>
                    <a:pt x="147" y="132"/>
                    <a:pt x="147" y="132"/>
                  </a:cubicBezTo>
                  <a:lnTo>
                    <a:pt x="112" y="152"/>
                  </a:lnTo>
                  <a:close/>
                  <a:moveTo>
                    <a:pt x="111" y="134"/>
                  </a:moveTo>
                  <a:cubicBezTo>
                    <a:pt x="115" y="141"/>
                    <a:pt x="115" y="141"/>
                    <a:pt x="115" y="141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2" y="122"/>
                    <a:pt x="132" y="122"/>
                    <a:pt x="132" y="122"/>
                  </a:cubicBezTo>
                  <a:lnTo>
                    <a:pt x="111" y="134"/>
                  </a:lnTo>
                  <a:close/>
                  <a:moveTo>
                    <a:pt x="52" y="48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7" y="28"/>
                    <a:pt x="87" y="28"/>
                    <a:pt x="87" y="28"/>
                  </a:cubicBezTo>
                  <a:lnTo>
                    <a:pt x="52" y="48"/>
                  </a:lnTo>
                  <a:close/>
                  <a:moveTo>
                    <a:pt x="47" y="23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47" y="23"/>
                  </a:lnTo>
                  <a:close/>
                  <a:moveTo>
                    <a:pt x="192" y="176"/>
                  </a:moveTo>
                  <a:cubicBezTo>
                    <a:pt x="104" y="176"/>
                    <a:pt x="104" y="176"/>
                    <a:pt x="104" y="176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92" y="184"/>
                    <a:pt x="192" y="184"/>
                    <a:pt x="192" y="184"/>
                  </a:cubicBezTo>
                  <a:lnTo>
                    <a:pt x="192" y="176"/>
                  </a:lnTo>
                  <a:close/>
                </a:path>
              </a:pathLst>
            </a:cu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D90A3E1D-C88C-4FB8-AE10-CDD859C6A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3012" y="4991101"/>
              <a:ext cx="366713" cy="484188"/>
            </a:xfrm>
            <a:custGeom>
              <a:avLst/>
              <a:gdLst>
                <a:gd name="T0" fmla="*/ 123 w 169"/>
                <a:gd name="T1" fmla="*/ 167 h 223"/>
                <a:gd name="T2" fmla="*/ 88 w 169"/>
                <a:gd name="T3" fmla="*/ 183 h 223"/>
                <a:gd name="T4" fmla="*/ 40 w 169"/>
                <a:gd name="T5" fmla="*/ 135 h 223"/>
                <a:gd name="T6" fmla="*/ 76 w 169"/>
                <a:gd name="T7" fmla="*/ 88 h 223"/>
                <a:gd name="T8" fmla="*/ 97 w 169"/>
                <a:gd name="T9" fmla="*/ 125 h 223"/>
                <a:gd name="T10" fmla="*/ 146 w 169"/>
                <a:gd name="T11" fmla="*/ 97 h 223"/>
                <a:gd name="T12" fmla="*/ 90 w 169"/>
                <a:gd name="T13" fmla="*/ 0 h 223"/>
                <a:gd name="T14" fmla="*/ 41 w 169"/>
                <a:gd name="T15" fmla="*/ 28 h 223"/>
                <a:gd name="T16" fmla="*/ 56 w 169"/>
                <a:gd name="T17" fmla="*/ 53 h 223"/>
                <a:gd name="T18" fmla="*/ 0 w 169"/>
                <a:gd name="T19" fmla="*/ 135 h 223"/>
                <a:gd name="T20" fmla="*/ 88 w 169"/>
                <a:gd name="T21" fmla="*/ 223 h 223"/>
                <a:gd name="T22" fmla="*/ 169 w 169"/>
                <a:gd name="T23" fmla="*/ 167 h 223"/>
                <a:gd name="T24" fmla="*/ 123 w 169"/>
                <a:gd name="T25" fmla="*/ 167 h 223"/>
                <a:gd name="T26" fmla="*/ 52 w 169"/>
                <a:gd name="T27" fmla="*/ 31 h 223"/>
                <a:gd name="T28" fmla="*/ 87 w 169"/>
                <a:gd name="T29" fmla="*/ 11 h 223"/>
                <a:gd name="T30" fmla="*/ 135 w 169"/>
                <a:gd name="T31" fmla="*/ 94 h 223"/>
                <a:gd name="T32" fmla="*/ 100 w 169"/>
                <a:gd name="T33" fmla="*/ 114 h 223"/>
                <a:gd name="T34" fmla="*/ 70 w 169"/>
                <a:gd name="T35" fmla="*/ 62 h 223"/>
                <a:gd name="T36" fmla="*/ 63 w 169"/>
                <a:gd name="T37" fmla="*/ 50 h 223"/>
                <a:gd name="T38" fmla="*/ 63 w 169"/>
                <a:gd name="T39" fmla="*/ 50 h 223"/>
                <a:gd name="T40" fmla="*/ 52 w 169"/>
                <a:gd name="T41" fmla="*/ 31 h 223"/>
                <a:gd name="T42" fmla="*/ 88 w 169"/>
                <a:gd name="T43" fmla="*/ 215 h 223"/>
                <a:gd name="T44" fmla="*/ 8 w 169"/>
                <a:gd name="T45" fmla="*/ 135 h 223"/>
                <a:gd name="T46" fmla="*/ 60 w 169"/>
                <a:gd name="T47" fmla="*/ 60 h 223"/>
                <a:gd name="T48" fmla="*/ 72 w 169"/>
                <a:gd name="T49" fmla="*/ 81 h 223"/>
                <a:gd name="T50" fmla="*/ 32 w 169"/>
                <a:gd name="T51" fmla="*/ 135 h 223"/>
                <a:gd name="T52" fmla="*/ 88 w 169"/>
                <a:gd name="T53" fmla="*/ 191 h 223"/>
                <a:gd name="T54" fmla="*/ 134 w 169"/>
                <a:gd name="T55" fmla="*/ 167 h 223"/>
                <a:gd name="T56" fmla="*/ 161 w 169"/>
                <a:gd name="T57" fmla="*/ 167 h 223"/>
                <a:gd name="T58" fmla="*/ 88 w 169"/>
                <a:gd name="T59" fmla="*/ 2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23">
                  <a:moveTo>
                    <a:pt x="123" y="167"/>
                  </a:moveTo>
                  <a:cubicBezTo>
                    <a:pt x="114" y="179"/>
                    <a:pt x="101" y="183"/>
                    <a:pt x="88" y="183"/>
                  </a:cubicBezTo>
                  <a:cubicBezTo>
                    <a:pt x="61" y="183"/>
                    <a:pt x="40" y="161"/>
                    <a:pt x="40" y="135"/>
                  </a:cubicBezTo>
                  <a:cubicBezTo>
                    <a:pt x="40" y="113"/>
                    <a:pt x="55" y="93"/>
                    <a:pt x="76" y="88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22" y="66"/>
                    <a:pt x="0" y="98"/>
                    <a:pt x="0" y="135"/>
                  </a:cubicBezTo>
                  <a:cubicBezTo>
                    <a:pt x="0" y="183"/>
                    <a:pt x="39" y="223"/>
                    <a:pt x="88" y="223"/>
                  </a:cubicBezTo>
                  <a:cubicBezTo>
                    <a:pt x="124" y="223"/>
                    <a:pt x="156" y="199"/>
                    <a:pt x="169" y="167"/>
                  </a:cubicBezTo>
                  <a:lnTo>
                    <a:pt x="123" y="167"/>
                  </a:lnTo>
                  <a:close/>
                  <a:moveTo>
                    <a:pt x="52" y="31"/>
                  </a:moveTo>
                  <a:cubicBezTo>
                    <a:pt x="87" y="11"/>
                    <a:pt x="87" y="11"/>
                    <a:pt x="87" y="11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lnTo>
                    <a:pt x="52" y="31"/>
                  </a:lnTo>
                  <a:close/>
                  <a:moveTo>
                    <a:pt x="88" y="215"/>
                  </a:moveTo>
                  <a:cubicBezTo>
                    <a:pt x="44" y="215"/>
                    <a:pt x="8" y="179"/>
                    <a:pt x="8" y="135"/>
                  </a:cubicBezTo>
                  <a:cubicBezTo>
                    <a:pt x="8" y="101"/>
                    <a:pt x="28" y="71"/>
                    <a:pt x="60" y="6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48" y="88"/>
                    <a:pt x="32" y="110"/>
                    <a:pt x="32" y="135"/>
                  </a:cubicBezTo>
                  <a:cubicBezTo>
                    <a:pt x="32" y="166"/>
                    <a:pt x="57" y="191"/>
                    <a:pt x="88" y="191"/>
                  </a:cubicBezTo>
                  <a:cubicBezTo>
                    <a:pt x="106" y="191"/>
                    <a:pt x="123" y="183"/>
                    <a:pt x="134" y="167"/>
                  </a:cubicBezTo>
                  <a:cubicBezTo>
                    <a:pt x="161" y="167"/>
                    <a:pt x="161" y="167"/>
                    <a:pt x="161" y="167"/>
                  </a:cubicBezTo>
                  <a:cubicBezTo>
                    <a:pt x="148" y="195"/>
                    <a:pt x="119" y="215"/>
                    <a:pt x="88" y="215"/>
                  </a:cubicBez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72">
            <a:extLst>
              <a:ext uri="{FF2B5EF4-FFF2-40B4-BE49-F238E27FC236}">
                <a16:creationId xmlns:a16="http://schemas.microsoft.com/office/drawing/2014/main" id="{2F9B685C-F650-4F4E-AEB9-535ECF06FE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1126" y="2197741"/>
            <a:ext cx="412724" cy="479423"/>
            <a:chOff x="3836" y="1343"/>
            <a:chExt cx="604" cy="604"/>
          </a:xfrm>
        </p:grpSpPr>
        <p:sp>
          <p:nvSpPr>
            <p:cNvPr id="15" name="Freeform 73">
              <a:extLst>
                <a:ext uri="{FF2B5EF4-FFF2-40B4-BE49-F238E27FC236}">
                  <a16:creationId xmlns:a16="http://schemas.microsoft.com/office/drawing/2014/main" id="{BBF1944C-2A5D-4319-9C7B-A9FF26F14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343"/>
              <a:ext cx="446" cy="604"/>
            </a:xfrm>
            <a:custGeom>
              <a:avLst/>
              <a:gdLst>
                <a:gd name="T0" fmla="*/ 446 w 446"/>
                <a:gd name="T1" fmla="*/ 604 h 604"/>
                <a:gd name="T2" fmla="*/ 0 w 446"/>
                <a:gd name="T3" fmla="*/ 604 h 604"/>
                <a:gd name="T4" fmla="*/ 0 w 446"/>
                <a:gd name="T5" fmla="*/ 0 h 604"/>
                <a:gd name="T6" fmla="*/ 446 w 446"/>
                <a:gd name="T7" fmla="*/ 0 h 604"/>
                <a:gd name="T8" fmla="*/ 446 w 446"/>
                <a:gd name="T9" fmla="*/ 283 h 604"/>
                <a:gd name="T10" fmla="*/ 427 w 446"/>
                <a:gd name="T11" fmla="*/ 283 h 604"/>
                <a:gd name="T12" fmla="*/ 427 w 446"/>
                <a:gd name="T13" fmla="*/ 19 h 604"/>
                <a:gd name="T14" fmla="*/ 19 w 446"/>
                <a:gd name="T15" fmla="*/ 19 h 604"/>
                <a:gd name="T16" fmla="*/ 19 w 446"/>
                <a:gd name="T17" fmla="*/ 586 h 604"/>
                <a:gd name="T18" fmla="*/ 427 w 446"/>
                <a:gd name="T19" fmla="*/ 586 h 604"/>
                <a:gd name="T20" fmla="*/ 427 w 446"/>
                <a:gd name="T21" fmla="*/ 486 h 604"/>
                <a:gd name="T22" fmla="*/ 446 w 446"/>
                <a:gd name="T23" fmla="*/ 486 h 604"/>
                <a:gd name="T24" fmla="*/ 446 w 446"/>
                <a:gd name="T2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604">
                  <a:moveTo>
                    <a:pt x="446" y="604"/>
                  </a:moveTo>
                  <a:lnTo>
                    <a:pt x="0" y="604"/>
                  </a:lnTo>
                  <a:lnTo>
                    <a:pt x="0" y="0"/>
                  </a:lnTo>
                  <a:lnTo>
                    <a:pt x="446" y="0"/>
                  </a:lnTo>
                  <a:lnTo>
                    <a:pt x="446" y="283"/>
                  </a:lnTo>
                  <a:lnTo>
                    <a:pt x="427" y="283"/>
                  </a:lnTo>
                  <a:lnTo>
                    <a:pt x="427" y="19"/>
                  </a:lnTo>
                  <a:lnTo>
                    <a:pt x="19" y="19"/>
                  </a:lnTo>
                  <a:lnTo>
                    <a:pt x="19" y="586"/>
                  </a:lnTo>
                  <a:lnTo>
                    <a:pt x="427" y="586"/>
                  </a:lnTo>
                  <a:lnTo>
                    <a:pt x="427" y="486"/>
                  </a:lnTo>
                  <a:lnTo>
                    <a:pt x="446" y="486"/>
                  </a:lnTo>
                  <a:lnTo>
                    <a:pt x="446" y="604"/>
                  </a:lnTo>
                  <a:close/>
                </a:path>
              </a:pathLst>
            </a:cu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4">
              <a:extLst>
                <a:ext uri="{FF2B5EF4-FFF2-40B4-BE49-F238E27FC236}">
                  <a16:creationId xmlns:a16="http://schemas.microsoft.com/office/drawing/2014/main" id="{909D853B-230A-42C9-9E7A-DCFC42134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478"/>
              <a:ext cx="148" cy="18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5">
              <a:extLst>
                <a:ext uri="{FF2B5EF4-FFF2-40B4-BE49-F238E27FC236}">
                  <a16:creationId xmlns:a16="http://schemas.microsoft.com/office/drawing/2014/main" id="{A044346B-2283-4B9A-B8C2-8EF94BD4D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18"/>
              <a:ext cx="158" cy="1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6">
              <a:extLst>
                <a:ext uri="{FF2B5EF4-FFF2-40B4-BE49-F238E27FC236}">
                  <a16:creationId xmlns:a16="http://schemas.microsoft.com/office/drawing/2014/main" id="{1037FF80-9A46-48B1-BB64-DB976832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89"/>
              <a:ext cx="158" cy="1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7">
              <a:extLst>
                <a:ext uri="{FF2B5EF4-FFF2-40B4-BE49-F238E27FC236}">
                  <a16:creationId xmlns:a16="http://schemas.microsoft.com/office/drawing/2014/main" id="{1557F2BA-5DF4-4652-BB07-85C84D69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57"/>
              <a:ext cx="158" cy="1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8">
              <a:extLst>
                <a:ext uri="{FF2B5EF4-FFF2-40B4-BE49-F238E27FC236}">
                  <a16:creationId xmlns:a16="http://schemas.microsoft.com/office/drawing/2014/main" id="{D70E19DB-C587-4C9E-B170-77D36B89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" y="1565"/>
              <a:ext cx="332" cy="234"/>
            </a:xfrm>
            <a:custGeom>
              <a:avLst/>
              <a:gdLst>
                <a:gd name="T0" fmla="*/ 110 w 332"/>
                <a:gd name="T1" fmla="*/ 234 h 234"/>
                <a:gd name="T2" fmla="*/ 0 w 332"/>
                <a:gd name="T3" fmla="*/ 123 h 234"/>
                <a:gd name="T4" fmla="*/ 14 w 332"/>
                <a:gd name="T5" fmla="*/ 109 h 234"/>
                <a:gd name="T6" fmla="*/ 110 w 332"/>
                <a:gd name="T7" fmla="*/ 208 h 234"/>
                <a:gd name="T8" fmla="*/ 318 w 332"/>
                <a:gd name="T9" fmla="*/ 0 h 234"/>
                <a:gd name="T10" fmla="*/ 332 w 332"/>
                <a:gd name="T11" fmla="*/ 12 h 234"/>
                <a:gd name="T12" fmla="*/ 110 w 332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234">
                  <a:moveTo>
                    <a:pt x="110" y="234"/>
                  </a:moveTo>
                  <a:lnTo>
                    <a:pt x="0" y="123"/>
                  </a:lnTo>
                  <a:lnTo>
                    <a:pt x="14" y="109"/>
                  </a:lnTo>
                  <a:lnTo>
                    <a:pt x="110" y="208"/>
                  </a:lnTo>
                  <a:lnTo>
                    <a:pt x="318" y="0"/>
                  </a:lnTo>
                  <a:lnTo>
                    <a:pt x="332" y="12"/>
                  </a:lnTo>
                  <a:lnTo>
                    <a:pt x="110" y="234"/>
                  </a:ln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02">
            <a:extLst>
              <a:ext uri="{FF2B5EF4-FFF2-40B4-BE49-F238E27FC236}">
                <a16:creationId xmlns:a16="http://schemas.microsoft.com/office/drawing/2014/main" id="{7595D1D2-B129-475D-91F3-6749CEF389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2117" y="2197742"/>
            <a:ext cx="468313" cy="479424"/>
            <a:chOff x="1043" y="1667"/>
            <a:chExt cx="295" cy="302"/>
          </a:xfrm>
        </p:grpSpPr>
        <p:sp>
          <p:nvSpPr>
            <p:cNvPr id="22" name="Freeform 103">
              <a:extLst>
                <a:ext uri="{FF2B5EF4-FFF2-40B4-BE49-F238E27FC236}">
                  <a16:creationId xmlns:a16="http://schemas.microsoft.com/office/drawing/2014/main" id="{EEAEAE47-EBA1-4F93-BD44-59E35CF9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667"/>
              <a:ext cx="225" cy="302"/>
            </a:xfrm>
            <a:custGeom>
              <a:avLst/>
              <a:gdLst>
                <a:gd name="T0" fmla="*/ 225 w 225"/>
                <a:gd name="T1" fmla="*/ 302 h 302"/>
                <a:gd name="T2" fmla="*/ 0 w 225"/>
                <a:gd name="T3" fmla="*/ 302 h 302"/>
                <a:gd name="T4" fmla="*/ 0 w 225"/>
                <a:gd name="T5" fmla="*/ 0 h 302"/>
                <a:gd name="T6" fmla="*/ 225 w 225"/>
                <a:gd name="T7" fmla="*/ 0 h 302"/>
                <a:gd name="T8" fmla="*/ 225 w 225"/>
                <a:gd name="T9" fmla="*/ 115 h 302"/>
                <a:gd name="T10" fmla="*/ 215 w 225"/>
                <a:gd name="T11" fmla="*/ 115 h 302"/>
                <a:gd name="T12" fmla="*/ 215 w 225"/>
                <a:gd name="T13" fmla="*/ 9 h 302"/>
                <a:gd name="T14" fmla="*/ 9 w 225"/>
                <a:gd name="T15" fmla="*/ 9 h 302"/>
                <a:gd name="T16" fmla="*/ 9 w 225"/>
                <a:gd name="T17" fmla="*/ 293 h 302"/>
                <a:gd name="T18" fmla="*/ 215 w 225"/>
                <a:gd name="T19" fmla="*/ 293 h 302"/>
                <a:gd name="T20" fmla="*/ 215 w 225"/>
                <a:gd name="T21" fmla="*/ 256 h 302"/>
                <a:gd name="T22" fmla="*/ 225 w 225"/>
                <a:gd name="T23" fmla="*/ 256 h 302"/>
                <a:gd name="T24" fmla="*/ 225 w 225"/>
                <a:gd name="T25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302">
                  <a:moveTo>
                    <a:pt x="225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25" y="115"/>
                  </a:lnTo>
                  <a:lnTo>
                    <a:pt x="215" y="115"/>
                  </a:lnTo>
                  <a:lnTo>
                    <a:pt x="215" y="9"/>
                  </a:lnTo>
                  <a:lnTo>
                    <a:pt x="9" y="9"/>
                  </a:lnTo>
                  <a:lnTo>
                    <a:pt x="9" y="293"/>
                  </a:lnTo>
                  <a:lnTo>
                    <a:pt x="215" y="293"/>
                  </a:lnTo>
                  <a:lnTo>
                    <a:pt x="215" y="256"/>
                  </a:lnTo>
                  <a:lnTo>
                    <a:pt x="225" y="256"/>
                  </a:lnTo>
                  <a:lnTo>
                    <a:pt x="225" y="302"/>
                  </a:lnTo>
                  <a:close/>
                </a:path>
              </a:pathLst>
            </a:cu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04">
              <a:extLst>
                <a:ext uri="{FF2B5EF4-FFF2-40B4-BE49-F238E27FC236}">
                  <a16:creationId xmlns:a16="http://schemas.microsoft.com/office/drawing/2014/main" id="{06FD06B8-C311-4FFD-92B1-91936961C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734"/>
              <a:ext cx="74" cy="11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05">
              <a:extLst>
                <a:ext uri="{FF2B5EF4-FFF2-40B4-BE49-F238E27FC236}">
                  <a16:creationId xmlns:a16="http://schemas.microsoft.com/office/drawing/2014/main" id="{5A8D3164-7C26-45C8-B6D2-4027EB5D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856"/>
              <a:ext cx="81" cy="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06">
              <a:extLst>
                <a:ext uri="{FF2B5EF4-FFF2-40B4-BE49-F238E27FC236}">
                  <a16:creationId xmlns:a16="http://schemas.microsoft.com/office/drawing/2014/main" id="{91CEA8E7-241E-4283-90A6-FF2919D5F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891"/>
              <a:ext cx="81" cy="10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7">
              <a:extLst>
                <a:ext uri="{FF2B5EF4-FFF2-40B4-BE49-F238E27FC236}">
                  <a16:creationId xmlns:a16="http://schemas.microsoft.com/office/drawing/2014/main" id="{EA427260-C276-4B2A-8D97-E37228E8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824"/>
              <a:ext cx="81" cy="11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8F8304EF-D30F-4296-A786-950E9EE7F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" y="1776"/>
              <a:ext cx="156" cy="154"/>
            </a:xfrm>
            <a:custGeom>
              <a:avLst/>
              <a:gdLst>
                <a:gd name="T0" fmla="*/ 66 w 132"/>
                <a:gd name="T1" fmla="*/ 0 h 131"/>
                <a:gd name="T2" fmla="*/ 0 w 132"/>
                <a:gd name="T3" fmla="*/ 66 h 131"/>
                <a:gd name="T4" fmla="*/ 66 w 132"/>
                <a:gd name="T5" fmla="*/ 131 h 131"/>
                <a:gd name="T6" fmla="*/ 132 w 132"/>
                <a:gd name="T7" fmla="*/ 66 h 131"/>
                <a:gd name="T8" fmla="*/ 66 w 132"/>
                <a:gd name="T9" fmla="*/ 0 h 131"/>
                <a:gd name="T10" fmla="*/ 9 w 132"/>
                <a:gd name="T11" fmla="*/ 66 h 131"/>
                <a:gd name="T12" fmla="*/ 66 w 132"/>
                <a:gd name="T13" fmla="*/ 8 h 131"/>
                <a:gd name="T14" fmla="*/ 104 w 132"/>
                <a:gd name="T15" fmla="*/ 22 h 131"/>
                <a:gd name="T16" fmla="*/ 23 w 132"/>
                <a:gd name="T17" fmla="*/ 103 h 131"/>
                <a:gd name="T18" fmla="*/ 9 w 132"/>
                <a:gd name="T19" fmla="*/ 66 h 131"/>
                <a:gd name="T20" fmla="*/ 66 w 132"/>
                <a:gd name="T21" fmla="*/ 123 h 131"/>
                <a:gd name="T22" fmla="*/ 28 w 132"/>
                <a:gd name="T23" fmla="*/ 109 h 131"/>
                <a:gd name="T24" fmla="*/ 109 w 132"/>
                <a:gd name="T25" fmla="*/ 28 h 131"/>
                <a:gd name="T26" fmla="*/ 123 w 132"/>
                <a:gd name="T27" fmla="*/ 66 h 131"/>
                <a:gd name="T28" fmla="*/ 66 w 132"/>
                <a:gd name="T2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30" y="0"/>
                    <a:pt x="0" y="29"/>
                    <a:pt x="0" y="66"/>
                  </a:cubicBezTo>
                  <a:cubicBezTo>
                    <a:pt x="0" y="102"/>
                    <a:pt x="30" y="131"/>
                    <a:pt x="66" y="131"/>
                  </a:cubicBezTo>
                  <a:cubicBezTo>
                    <a:pt x="102" y="131"/>
                    <a:pt x="132" y="102"/>
                    <a:pt x="132" y="66"/>
                  </a:cubicBezTo>
                  <a:cubicBezTo>
                    <a:pt x="132" y="29"/>
                    <a:pt x="102" y="0"/>
                    <a:pt x="66" y="0"/>
                  </a:cubicBezTo>
                  <a:moveTo>
                    <a:pt x="9" y="66"/>
                  </a:moveTo>
                  <a:cubicBezTo>
                    <a:pt x="9" y="34"/>
                    <a:pt x="34" y="8"/>
                    <a:pt x="66" y="8"/>
                  </a:cubicBezTo>
                  <a:cubicBezTo>
                    <a:pt x="80" y="8"/>
                    <a:pt x="94" y="13"/>
                    <a:pt x="104" y="22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3"/>
                    <a:pt x="9" y="80"/>
                    <a:pt x="9" y="66"/>
                  </a:cubicBezTo>
                  <a:moveTo>
                    <a:pt x="66" y="123"/>
                  </a:moveTo>
                  <a:cubicBezTo>
                    <a:pt x="51" y="123"/>
                    <a:pt x="38" y="118"/>
                    <a:pt x="28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8" y="38"/>
                    <a:pt x="123" y="51"/>
                    <a:pt x="123" y="66"/>
                  </a:cubicBezTo>
                  <a:cubicBezTo>
                    <a:pt x="123" y="97"/>
                    <a:pt x="98" y="123"/>
                    <a:pt x="66" y="123"/>
                  </a:cubicBezTo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603B66B3-40A6-4486-BD1C-9874BD0E5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1800"/>
              <a:ext cx="104" cy="107"/>
            </a:xfrm>
            <a:custGeom>
              <a:avLst/>
              <a:gdLst>
                <a:gd name="T0" fmla="*/ 97 w 104"/>
                <a:gd name="T1" fmla="*/ 107 h 107"/>
                <a:gd name="T2" fmla="*/ 0 w 104"/>
                <a:gd name="T3" fmla="*/ 7 h 107"/>
                <a:gd name="T4" fmla="*/ 7 w 104"/>
                <a:gd name="T5" fmla="*/ 0 h 107"/>
                <a:gd name="T6" fmla="*/ 104 w 104"/>
                <a:gd name="T7" fmla="*/ 100 h 107"/>
                <a:gd name="T8" fmla="*/ 97 w 104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7">
                  <a:moveTo>
                    <a:pt x="97" y="10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4" y="100"/>
                  </a:lnTo>
                  <a:lnTo>
                    <a:pt x="97" y="107"/>
                  </a:ln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93">
            <a:extLst>
              <a:ext uri="{FF2B5EF4-FFF2-40B4-BE49-F238E27FC236}">
                <a16:creationId xmlns:a16="http://schemas.microsoft.com/office/drawing/2014/main" id="{A89F558C-766A-46D8-BFBF-6F6346DA94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2989" y="2197742"/>
            <a:ext cx="438808" cy="564396"/>
            <a:chOff x="3383" y="2416"/>
            <a:chExt cx="290" cy="373"/>
          </a:xfrm>
        </p:grpSpPr>
        <p:sp>
          <p:nvSpPr>
            <p:cNvPr id="30" name="Freeform 94">
              <a:extLst>
                <a:ext uri="{FF2B5EF4-FFF2-40B4-BE49-F238E27FC236}">
                  <a16:creationId xmlns:a16="http://schemas.microsoft.com/office/drawing/2014/main" id="{9B0AC411-5402-4ABF-BD21-407F57651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3" y="2416"/>
              <a:ext cx="290" cy="373"/>
            </a:xfrm>
            <a:custGeom>
              <a:avLst/>
              <a:gdLst>
                <a:gd name="T0" fmla="*/ 290 w 290"/>
                <a:gd name="T1" fmla="*/ 373 h 373"/>
                <a:gd name="T2" fmla="*/ 0 w 290"/>
                <a:gd name="T3" fmla="*/ 373 h 373"/>
                <a:gd name="T4" fmla="*/ 0 w 290"/>
                <a:gd name="T5" fmla="*/ 0 h 373"/>
                <a:gd name="T6" fmla="*/ 290 w 290"/>
                <a:gd name="T7" fmla="*/ 0 h 373"/>
                <a:gd name="T8" fmla="*/ 290 w 290"/>
                <a:gd name="T9" fmla="*/ 373 h 373"/>
                <a:gd name="T10" fmla="*/ 13 w 290"/>
                <a:gd name="T11" fmla="*/ 360 h 373"/>
                <a:gd name="T12" fmla="*/ 277 w 290"/>
                <a:gd name="T13" fmla="*/ 360 h 373"/>
                <a:gd name="T14" fmla="*/ 277 w 290"/>
                <a:gd name="T15" fmla="*/ 13 h 373"/>
                <a:gd name="T16" fmla="*/ 13 w 290"/>
                <a:gd name="T17" fmla="*/ 13 h 373"/>
                <a:gd name="T18" fmla="*/ 13 w 290"/>
                <a:gd name="T19" fmla="*/ 360 h 373"/>
                <a:gd name="T20" fmla="*/ 13 w 290"/>
                <a:gd name="T21" fmla="*/ 36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373">
                  <a:moveTo>
                    <a:pt x="290" y="373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290" y="0"/>
                  </a:lnTo>
                  <a:lnTo>
                    <a:pt x="290" y="373"/>
                  </a:lnTo>
                  <a:close/>
                  <a:moveTo>
                    <a:pt x="13" y="360"/>
                  </a:moveTo>
                  <a:lnTo>
                    <a:pt x="277" y="360"/>
                  </a:lnTo>
                  <a:lnTo>
                    <a:pt x="277" y="13"/>
                  </a:lnTo>
                  <a:lnTo>
                    <a:pt x="13" y="13"/>
                  </a:lnTo>
                  <a:lnTo>
                    <a:pt x="13" y="360"/>
                  </a:lnTo>
                  <a:lnTo>
                    <a:pt x="13" y="360"/>
                  </a:ln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D32D9447-32C4-4E16-B34C-B33C8D35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468"/>
              <a:ext cx="198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4D44DB83-57E2-44FA-8C23-970DCE36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08"/>
              <a:ext cx="137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A7F734E5-F87B-41E6-AB51-7F3B0E67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48"/>
              <a:ext cx="198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F1BB03A9-28CF-418C-B74D-C87BF555E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88"/>
              <a:ext cx="137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B5A8BE2B-3200-46A2-88BF-724A1BD2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628"/>
              <a:ext cx="198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FD2BF27C-8418-47FE-BFA3-987D4ADE0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668"/>
              <a:ext cx="137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0794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Mortality Predictor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15D22-5AD5-4E36-B61E-942CF4B6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edical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M</a:t>
            </a:r>
            <a:r>
              <a:rPr lang="en-US" dirty="0"/>
              <a:t>art for </a:t>
            </a:r>
            <a:r>
              <a:rPr lang="en-US" b="1" dirty="0"/>
              <a:t>I</a:t>
            </a:r>
            <a:r>
              <a:rPr lang="en-US" dirty="0"/>
              <a:t>ntensive </a:t>
            </a:r>
            <a:r>
              <a:rPr lang="en-US" b="1" dirty="0"/>
              <a:t>C</a:t>
            </a:r>
            <a:r>
              <a:rPr lang="en-US" dirty="0"/>
              <a:t>are (MIMIC iii)</a:t>
            </a:r>
          </a:p>
          <a:p>
            <a:pPr lvl="1"/>
            <a:r>
              <a:rPr lang="en-US" dirty="0"/>
              <a:t>Beth Israel Deaconess Medical Center </a:t>
            </a:r>
          </a:p>
          <a:p>
            <a:pPr lvl="1"/>
            <a:r>
              <a:rPr lang="en-US" dirty="0"/>
              <a:t>Over 40K patients  between 2001 to 2012 </a:t>
            </a:r>
          </a:p>
          <a:p>
            <a:pPr lvl="1"/>
            <a:r>
              <a:rPr lang="en-US" dirty="0"/>
              <a:t>Completely deidentified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48CBF4-4C68-4E0F-80DC-EEAB7D11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MIMIC-III</a:t>
            </a:r>
          </a:p>
        </p:txBody>
      </p:sp>
    </p:spTree>
    <p:extLst>
      <p:ext uri="{BB962C8B-B14F-4D97-AF65-F5344CB8AC3E}">
        <p14:creationId xmlns:p14="http://schemas.microsoft.com/office/powerpoint/2010/main" val="3041068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6C5650-3A49-4A68-BD93-8A85FC25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Motivation</a:t>
            </a:r>
          </a:p>
          <a:p>
            <a:r>
              <a:rPr lang="en-US" dirty="0"/>
              <a:t>Disease Imputation Project</a:t>
            </a:r>
          </a:p>
          <a:p>
            <a:r>
              <a:rPr lang="en-US" dirty="0"/>
              <a:t>Optum Data Science Team </a:t>
            </a:r>
          </a:p>
          <a:p>
            <a:pPr lvl="1"/>
            <a:r>
              <a:rPr lang="en-US" dirty="0"/>
              <a:t>Get Access for research</a:t>
            </a:r>
          </a:p>
          <a:p>
            <a:pPr lvl="1"/>
            <a:r>
              <a:rPr lang="en-US" dirty="0"/>
              <a:t>Follow on projects</a:t>
            </a:r>
          </a:p>
          <a:p>
            <a:pPr lvl="2"/>
            <a:r>
              <a:rPr lang="en-US" dirty="0"/>
              <a:t>Re-admission</a:t>
            </a:r>
          </a:p>
          <a:p>
            <a:pPr lvl="2"/>
            <a:r>
              <a:rPr lang="en-US" dirty="0"/>
              <a:t>Disease imputation </a:t>
            </a:r>
          </a:p>
          <a:p>
            <a:pPr lvl="2"/>
            <a:r>
              <a:rPr lang="en-US" dirty="0"/>
              <a:t>Model testing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56205-4F13-4CF1-9474-8398034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Motivation</a:t>
            </a:r>
          </a:p>
        </p:txBody>
      </p:sp>
    </p:spTree>
    <p:extLst>
      <p:ext uri="{BB962C8B-B14F-4D97-AF65-F5344CB8AC3E}">
        <p14:creationId xmlns:p14="http://schemas.microsoft.com/office/powerpoint/2010/main" val="22767689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876DD0-2FD1-4F19-B463-6E024B5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6811512-0645-4E26-BD8D-9079EC5CE40C}"/>
              </a:ext>
            </a:extLst>
          </p:cNvPr>
          <p:cNvSpPr/>
          <p:nvPr/>
        </p:nvSpPr>
        <p:spPr>
          <a:xfrm>
            <a:off x="7329566" y="3330263"/>
            <a:ext cx="857250" cy="1371600"/>
          </a:xfrm>
          <a:prstGeom prst="can">
            <a:avLst/>
          </a:prstGeom>
          <a:solidFill>
            <a:srgbClr val="EA7823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MIMIC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514A0-1667-4156-8D2B-8F47E2F4A805}"/>
              </a:ext>
            </a:extLst>
          </p:cNvPr>
          <p:cNvSpPr/>
          <p:nvPr/>
        </p:nvSpPr>
        <p:spPr>
          <a:xfrm>
            <a:off x="457200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CITI Registration</a:t>
            </a: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BB81E40C-AC00-428E-B6B7-793189AA7840}"/>
              </a:ext>
            </a:extLst>
          </p:cNvPr>
          <p:cNvSpPr/>
          <p:nvPr/>
        </p:nvSpPr>
        <p:spPr>
          <a:xfrm>
            <a:off x="1898112" y="1867538"/>
            <a:ext cx="599591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29633-E40C-491E-94D0-732E95704D50}"/>
              </a:ext>
            </a:extLst>
          </p:cNvPr>
          <p:cNvSpPr/>
          <p:nvPr/>
        </p:nvSpPr>
        <p:spPr>
          <a:xfrm>
            <a:off x="2681315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Register for Course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3F0A448D-3B8A-4BF7-987A-02B7DFC62E4E}"/>
              </a:ext>
            </a:extLst>
          </p:cNvPr>
          <p:cNvSpPr/>
          <p:nvPr/>
        </p:nvSpPr>
        <p:spPr>
          <a:xfrm>
            <a:off x="4122227" y="1867538"/>
            <a:ext cx="599591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FAFA2-70D9-4C74-B98A-7CF224C62184}"/>
              </a:ext>
            </a:extLst>
          </p:cNvPr>
          <p:cNvSpPr/>
          <p:nvPr/>
        </p:nvSpPr>
        <p:spPr>
          <a:xfrm>
            <a:off x="4905430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Complete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1BDE4-CF51-4C9C-BC1C-CFBBF7D90466}"/>
              </a:ext>
            </a:extLst>
          </p:cNvPr>
          <p:cNvSpPr/>
          <p:nvPr/>
        </p:nvSpPr>
        <p:spPr>
          <a:xfrm>
            <a:off x="7129542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Apply to </a:t>
            </a:r>
            <a:r>
              <a:rPr lang="en-US" sz="1200" dirty="0" err="1">
                <a:solidFill>
                  <a:srgbClr val="FFFFFF"/>
                </a:solidFill>
              </a:rPr>
              <a:t>PhysioNet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9E9AC82A-2FD5-4DEF-91A5-7AD73B6C2878}"/>
              </a:ext>
            </a:extLst>
          </p:cNvPr>
          <p:cNvSpPr/>
          <p:nvPr/>
        </p:nvSpPr>
        <p:spPr>
          <a:xfrm>
            <a:off x="6346342" y="1867538"/>
            <a:ext cx="599591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ight Arrow 22">
            <a:extLst>
              <a:ext uri="{FF2B5EF4-FFF2-40B4-BE49-F238E27FC236}">
                <a16:creationId xmlns:a16="http://schemas.microsoft.com/office/drawing/2014/main" id="{E2517736-843E-4E35-B20E-4F5732F76B3E}"/>
              </a:ext>
            </a:extLst>
          </p:cNvPr>
          <p:cNvSpPr/>
          <p:nvPr/>
        </p:nvSpPr>
        <p:spPr>
          <a:xfrm rot="5400000">
            <a:off x="7358464" y="2794117"/>
            <a:ext cx="799455" cy="2286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261071-8F29-4077-B75A-82BF34548F43}"/>
              </a:ext>
            </a:extLst>
          </p:cNvPr>
          <p:cNvSpPr txBox="1">
            <a:spLocks/>
          </p:cNvSpPr>
          <p:nvPr/>
        </p:nvSpPr>
        <p:spPr>
          <a:xfrm>
            <a:off x="457199" y="2706774"/>
            <a:ext cx="4374859" cy="1051494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ClrTx/>
            </a:pPr>
            <a:r>
              <a:rPr lang="en-US" sz="1200" dirty="0"/>
              <a:t>Provided Organization information</a:t>
            </a:r>
          </a:p>
          <a:p>
            <a:pPr marL="114300" indent="-114300">
              <a:buClrTx/>
            </a:pPr>
            <a:r>
              <a:rPr lang="en-US" sz="1200" dirty="0"/>
              <a:t>Provided supervisor approval</a:t>
            </a:r>
          </a:p>
          <a:p>
            <a:pPr marL="114300" indent="-114300">
              <a:buClrTx/>
            </a:pPr>
            <a:r>
              <a:rPr lang="en-US" sz="1200" dirty="0"/>
              <a:t>Reference check with supervisor</a:t>
            </a:r>
          </a:p>
          <a:p>
            <a:pPr marL="342900" lvl="1" indent="-114300"/>
            <a:r>
              <a:rPr lang="en-US" sz="1000" dirty="0"/>
              <a:t>Time consuming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C911A2-5AC5-4844-9784-9BB31E270700}"/>
              </a:ext>
            </a:extLst>
          </p:cNvPr>
          <p:cNvSpPr txBox="1">
            <a:spLocks/>
          </p:cNvSpPr>
          <p:nvPr/>
        </p:nvSpPr>
        <p:spPr>
          <a:xfrm>
            <a:off x="457198" y="5738651"/>
            <a:ext cx="4374859" cy="304585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1200" dirty="0"/>
              <a:t>CITI: Collaborative Institutional Training Initiative </a:t>
            </a:r>
          </a:p>
        </p:txBody>
      </p:sp>
    </p:spTree>
    <p:extLst>
      <p:ext uri="{BB962C8B-B14F-4D97-AF65-F5344CB8AC3E}">
        <p14:creationId xmlns:p14="http://schemas.microsoft.com/office/powerpoint/2010/main" val="11355091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PT Template_Standard_REV1-v5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57A87A14D2747AC0A7EEFE8118DEE" ma:contentTypeVersion="13" ma:contentTypeDescription="Create a new document." ma:contentTypeScope="" ma:versionID="d5badb21e0f0d445d4c9cd0680879a7d">
  <xsd:schema xmlns:xsd="http://www.w3.org/2001/XMLSchema" xmlns:xs="http://www.w3.org/2001/XMLSchema" xmlns:p="http://schemas.microsoft.com/office/2006/metadata/properties" xmlns:ns3="7f47f74f-afe4-408c-b4f0-8d448839e4ae" xmlns:ns4="d14c50d5-e942-468a-9a7a-c1e435033fd0" targetNamespace="http://schemas.microsoft.com/office/2006/metadata/properties" ma:root="true" ma:fieldsID="fbb31b58965bbd474160d270c3fc142e" ns3:_="" ns4:_="">
    <xsd:import namespace="7f47f74f-afe4-408c-b4f0-8d448839e4ae"/>
    <xsd:import namespace="d14c50d5-e942-468a-9a7a-c1e435033f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7f74f-afe4-408c-b4f0-8d448839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c50d5-e942-468a-9a7a-c1e435033fd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4418A7-587A-4553-BB74-0A13DA4EC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7f74f-afe4-408c-b4f0-8d448839e4ae"/>
    <ds:schemaRef ds:uri="d14c50d5-e942-468a-9a7a-c1e435033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BE8EDC-AF40-4737-A14B-2A5508061D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F398F-5701-45A6-8BFD-18C10F5C864B}">
  <ds:schemaRefs>
    <ds:schemaRef ds:uri="7f47f74f-afe4-408c-b4f0-8d448839e4a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14c50d5-e942-468a-9a7a-c1e435033fd0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1229</Words>
  <Application>Microsoft Office PowerPoint</Application>
  <PresentationFormat>On-screen Show (4:3)</PresentationFormat>
  <Paragraphs>297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Optum</vt:lpstr>
      <vt:lpstr>1_Optum</vt:lpstr>
      <vt:lpstr>PPT Template_Standard_REV1-v5</vt:lpstr>
      <vt:lpstr>Casey Khan</vt:lpstr>
      <vt:lpstr>Our mission</vt:lpstr>
      <vt:lpstr>Introduction</vt:lpstr>
      <vt:lpstr>Capstone Overviews</vt:lpstr>
      <vt:lpstr>Process </vt:lpstr>
      <vt:lpstr>MIMIC</vt:lpstr>
      <vt:lpstr>MIMIC-III</vt:lpstr>
      <vt:lpstr>Purpose Motivation</vt:lpstr>
      <vt:lpstr>Data Acquisition</vt:lpstr>
      <vt:lpstr>CITI Course Details </vt:lpstr>
      <vt:lpstr>Certification of completion</vt:lpstr>
      <vt:lpstr>Issues with project</vt:lpstr>
      <vt:lpstr>Data Management</vt:lpstr>
      <vt:lpstr>Data Management</vt:lpstr>
      <vt:lpstr>Data Cleaning</vt:lpstr>
      <vt:lpstr>Exploratory Data Analysis – Admission Type</vt:lpstr>
      <vt:lpstr>Exploratory Data Analysis – 2 Discharge Locations</vt:lpstr>
      <vt:lpstr>Exploratory Data Analysis – 3 Diagnosis Code</vt:lpstr>
      <vt:lpstr>Feature Selection</vt:lpstr>
      <vt:lpstr>Modeling</vt:lpstr>
      <vt:lpstr>Evaluation</vt:lpstr>
      <vt:lpstr>Next Steps</vt:lpstr>
      <vt:lpstr>Mental Health </vt:lpstr>
      <vt:lpstr>Purpose Motivation</vt:lpstr>
      <vt:lpstr>Data Acquisition</vt:lpstr>
      <vt:lpstr>Data Management</vt:lpstr>
      <vt:lpstr>Data Cleaning</vt:lpstr>
      <vt:lpstr>Exploratory Data Analysis 1- By Age</vt:lpstr>
      <vt:lpstr>Exploratory Data Analysis 2- By Country</vt:lpstr>
      <vt:lpstr>Exploratory Data Analysis 1- By Country</vt:lpstr>
      <vt:lpstr>Exploratory Data Analysis 3- By Country</vt:lpstr>
      <vt:lpstr>Feature Selection</vt:lpstr>
      <vt:lpstr>Modeling</vt:lpstr>
      <vt:lpstr>Evaluation</vt:lpstr>
      <vt:lpstr>Code Walk Through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&amp; 3 Walkthrough</dc:title>
  <dc:creator>Casey Khan</dc:creator>
  <cp:lastModifiedBy>M Casey Khan</cp:lastModifiedBy>
  <cp:revision>8</cp:revision>
  <dcterms:created xsi:type="dcterms:W3CDTF">2021-02-26T16:59:36Z</dcterms:created>
  <dcterms:modified xsi:type="dcterms:W3CDTF">2021-03-07T23:57:43Z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0x010100CD057A87A14D2747AC0A7EEFE8118DEE</vt:lpwstr>
  </property>
</Properties>
</file>