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Quattrocento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B0A27-ECAC-4975-983C-8A319E761868}" v="9" dt="2021-01-23T16:03:41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292425" y="1275172"/>
            <a:ext cx="8851200" cy="4939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71240" y="3650231"/>
            <a:ext cx="914220" cy="118466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Storage platform</a:t>
            </a:r>
            <a:endParaRPr sz="900" dirty="0"/>
          </a:p>
        </p:txBody>
      </p:sp>
      <p:sp>
        <p:nvSpPr>
          <p:cNvPr id="22" name="Google Shape;22;p1"/>
          <p:cNvSpPr/>
          <p:nvPr/>
        </p:nvSpPr>
        <p:spPr>
          <a:xfrm>
            <a:off x="1619373" y="4443895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Capacity</a:t>
            </a:r>
            <a:endParaRPr sz="900" dirty="0"/>
          </a:p>
        </p:txBody>
      </p:sp>
      <p:sp>
        <p:nvSpPr>
          <p:cNvPr id="23" name="Google Shape;23;p1"/>
          <p:cNvSpPr/>
          <p:nvPr/>
        </p:nvSpPr>
        <p:spPr>
          <a:xfrm>
            <a:off x="1619373" y="2009042"/>
            <a:ext cx="908050" cy="482248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EIS Certifications</a:t>
            </a:r>
            <a:endParaRPr sz="900" dirty="0"/>
          </a:p>
        </p:txBody>
      </p:sp>
      <p:sp>
        <p:nvSpPr>
          <p:cNvPr id="24" name="Google Shape;24;p1"/>
          <p:cNvSpPr/>
          <p:nvPr/>
        </p:nvSpPr>
        <p:spPr>
          <a:xfrm>
            <a:off x="1619373" y="2779623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 sz="900" dirty="0"/>
          </a:p>
        </p:txBody>
      </p:sp>
      <p:sp>
        <p:nvSpPr>
          <p:cNvPr id="25" name="Google Shape;25;p1"/>
          <p:cNvSpPr/>
          <p:nvPr/>
        </p:nvSpPr>
        <p:spPr>
          <a:xfrm>
            <a:off x="1619373" y="361175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indent="-342900"/>
            <a:r>
              <a:rPr lang="en-AU" sz="900" b="1" dirty="0">
                <a:solidFill>
                  <a:schemeClr val="lt1"/>
                </a:solidFill>
              </a:rPr>
              <a:t>Stand-up time</a:t>
            </a:r>
            <a:endParaRPr lang="en-AU" sz="900" dirty="0"/>
          </a:p>
        </p:txBody>
      </p:sp>
      <p:sp>
        <p:nvSpPr>
          <p:cNvPr id="26" name="Google Shape;26;p1"/>
          <p:cNvSpPr/>
          <p:nvPr/>
        </p:nvSpPr>
        <p:spPr>
          <a:xfrm>
            <a:off x="1619373" y="5133989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dirty="0">
                <a:solidFill>
                  <a:schemeClr val="lt1"/>
                </a:solidFill>
              </a:rPr>
              <a:t>Support</a:t>
            </a:r>
            <a:endParaRPr sz="900" dirty="0"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lvl="0" indent="-342900"/>
            <a:r>
              <a:rPr lang="en-AU" sz="900" b="1" dirty="0">
                <a:solidFill>
                  <a:schemeClr val="lt1"/>
                </a:solidFill>
              </a:rPr>
              <a:t>External PHI/PII</a:t>
            </a:r>
            <a:endParaRPr lang="en-AU" sz="900" dirty="0"/>
          </a:p>
        </p:txBody>
      </p:sp>
      <p:sp>
        <p:nvSpPr>
          <p:cNvPr id="28" name="Google Shape;28;p1"/>
          <p:cNvSpPr/>
          <p:nvPr/>
        </p:nvSpPr>
        <p:spPr>
          <a:xfrm>
            <a:off x="2752069" y="2598062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dirty="0">
                <a:solidFill>
                  <a:schemeClr val="lt1"/>
                </a:solidFill>
              </a:rPr>
              <a:t>Service Account</a:t>
            </a:r>
            <a:endParaRPr sz="900" dirty="0"/>
          </a:p>
        </p:txBody>
      </p:sp>
      <p:sp>
        <p:nvSpPr>
          <p:cNvPr id="29" name="Google Shape;29;p1"/>
          <p:cNvSpPr/>
          <p:nvPr/>
        </p:nvSpPr>
        <p:spPr>
          <a:xfrm>
            <a:off x="2752069" y="3009794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dirty="0">
                <a:solidFill>
                  <a:schemeClr val="lt1"/>
                </a:solidFill>
              </a:rPr>
              <a:t>Domain ID</a:t>
            </a:r>
            <a:endParaRPr sz="900" dirty="0"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dirty="0">
                <a:solidFill>
                  <a:schemeClr val="lt1"/>
                </a:solidFill>
              </a:rPr>
              <a:t>Optum PHI/PII</a:t>
            </a:r>
            <a:endParaRPr sz="900" dirty="0"/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Google Shape;38;p1"/>
          <p:cNvCxnSpPr/>
          <p:nvPr/>
        </p:nvCxnSpPr>
        <p:spPr>
          <a:xfrm rot="10800000" flipH="1">
            <a:off x="2527423" y="27921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" name="Google Shape;39;p1"/>
          <p:cNvCxnSpPr/>
          <p:nvPr/>
        </p:nvCxnSpPr>
        <p:spPr>
          <a:xfrm>
            <a:off x="2527423" y="2998206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>
            <a:cxnSpLocks/>
          </p:cNvCxnSpPr>
          <p:nvPr/>
        </p:nvCxnSpPr>
        <p:spPr>
          <a:xfrm rot="16200000" flipH="1">
            <a:off x="337575" y="4870533"/>
            <a:ext cx="2329576" cy="233807"/>
          </a:xfrm>
          <a:prstGeom prst="bentConnector3">
            <a:avLst>
              <a:gd name="adj1" fmla="val 7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 dirty="0"/>
              <a:t>Issue Tree For picking storage platform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dirty="0"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3" name="Google Shape;53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Issue Tree is….</a:t>
            </a:r>
            <a:endParaRPr dirty="0"/>
          </a:p>
        </p:txBody>
      </p:sp>
      <p:sp>
        <p:nvSpPr>
          <p:cNvPr id="54" name="Google Shape;54;p1"/>
          <p:cNvSpPr txBox="1"/>
          <p:nvPr/>
        </p:nvSpPr>
        <p:spPr>
          <a:xfrm>
            <a:off x="6117194" y="1866393"/>
            <a:ext cx="268673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problem down into a series of hypotheses or issues that can be tested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all parts of the problem are considered. In other words, issues are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collectively exhaustive.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an approach to ensure issues do not overlap and are </a:t>
            </a:r>
            <a:r>
              <a:rPr lang="en-A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mutually exclusive.</a:t>
            </a:r>
            <a:endParaRPr dirty="0"/>
          </a:p>
        </p:txBody>
      </p: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>
            <a:off x="1509835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2" name="Google Shape;62;p1"/>
          <p:cNvCxnSpPr/>
          <p:nvPr/>
        </p:nvCxnSpPr>
        <p:spPr>
          <a:xfrm>
            <a:off x="2527423" y="6307326"/>
            <a:ext cx="0" cy="15538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3" name="Google Shape;63;p1"/>
          <p:cNvCxnSpPr/>
          <p:nvPr/>
        </p:nvCxnSpPr>
        <p:spPr>
          <a:xfrm>
            <a:off x="1509835" y="6462713"/>
            <a:ext cx="1017588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Google Shape;64;p1"/>
          <p:cNvCxnSpPr/>
          <p:nvPr/>
        </p:nvCxnSpPr>
        <p:spPr>
          <a:xfrm>
            <a:off x="2001838" y="6469968"/>
            <a:ext cx="0" cy="6607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5" name="Google Shape;65;p1"/>
          <p:cNvSpPr txBox="1"/>
          <p:nvPr/>
        </p:nvSpPr>
        <p:spPr>
          <a:xfrm>
            <a:off x="506867" y="6555373"/>
            <a:ext cx="426575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but </a:t>
            </a:r>
            <a:r>
              <a:rPr lang="en-AU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non-overlapping</a:t>
            </a:r>
            <a:r>
              <a:rPr lang="en-AU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of conceivable avenues to pursue</a:t>
            </a:r>
            <a:endParaRPr dirty="0"/>
          </a:p>
        </p:txBody>
      </p:sp>
      <p:sp>
        <p:nvSpPr>
          <p:cNvPr id="66" name="Google Shape;66;p1"/>
          <p:cNvSpPr/>
          <p:nvPr/>
        </p:nvSpPr>
        <p:spPr>
          <a:xfrm>
            <a:off x="4011786" y="1774598"/>
            <a:ext cx="157086" cy="422377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06868" y="976133"/>
            <a:ext cx="35834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Physician Experience has 3 storage platform options MyData</a:t>
            </a:r>
            <a:r>
              <a:rPr lang="en-US" sz="1000" dirty="0">
                <a:solidFill>
                  <a:schemeClr val="dk1"/>
                </a:solidFill>
              </a:rPr>
              <a:t>Studio, Snowflake and BDPass</a:t>
            </a:r>
            <a:endParaRPr dirty="0"/>
          </a:p>
        </p:txBody>
      </p:sp>
      <p:sp>
        <p:nvSpPr>
          <p:cNvPr id="68" name="Google Shape;67;p1">
            <a:extLst>
              <a:ext uri="{FF2B5EF4-FFF2-40B4-BE49-F238E27FC236}">
                <a16:creationId xmlns:a16="http://schemas.microsoft.com/office/drawing/2014/main" id="{745BFD52-6180-4C98-A842-75E53A8E47B3}"/>
              </a:ext>
            </a:extLst>
          </p:cNvPr>
          <p:cNvSpPr txBox="1"/>
          <p:nvPr/>
        </p:nvSpPr>
        <p:spPr>
          <a:xfrm>
            <a:off x="5551632" y="2250166"/>
            <a:ext cx="806258" cy="2461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Snowflake</a:t>
            </a:r>
            <a:endParaRPr dirty="0"/>
          </a:p>
        </p:txBody>
      </p:sp>
      <p:sp>
        <p:nvSpPr>
          <p:cNvPr id="70" name="Google Shape;67;p1">
            <a:extLst>
              <a:ext uri="{FF2B5EF4-FFF2-40B4-BE49-F238E27FC236}">
                <a16:creationId xmlns:a16="http://schemas.microsoft.com/office/drawing/2014/main" id="{B1FE732F-3C21-45EF-9054-A49EECB9CD6E}"/>
              </a:ext>
            </a:extLst>
          </p:cNvPr>
          <p:cNvSpPr txBox="1"/>
          <p:nvPr/>
        </p:nvSpPr>
        <p:spPr>
          <a:xfrm>
            <a:off x="6445510" y="5632838"/>
            <a:ext cx="2583080" cy="4000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BDPaaS is the only platform that can meet all the requirements </a:t>
            </a:r>
            <a:endParaRPr dirty="0"/>
          </a:p>
        </p:txBody>
      </p:sp>
      <p:sp>
        <p:nvSpPr>
          <p:cNvPr id="72" name="Google Shape;67;p1">
            <a:extLst>
              <a:ext uri="{FF2B5EF4-FFF2-40B4-BE49-F238E27FC236}">
                <a16:creationId xmlns:a16="http://schemas.microsoft.com/office/drawing/2014/main" id="{626EC052-069B-405F-B062-CCEF342876CE}"/>
              </a:ext>
            </a:extLst>
          </p:cNvPr>
          <p:cNvSpPr txBox="1"/>
          <p:nvPr/>
        </p:nvSpPr>
        <p:spPr>
          <a:xfrm>
            <a:off x="4388456" y="2250166"/>
            <a:ext cx="1006810" cy="2461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MyDataSutdio</a:t>
            </a:r>
            <a:endParaRPr dirty="0"/>
          </a:p>
        </p:txBody>
      </p:sp>
      <p:cxnSp>
        <p:nvCxnSpPr>
          <p:cNvPr id="73" name="Google Shape;63;p1">
            <a:extLst>
              <a:ext uri="{FF2B5EF4-FFF2-40B4-BE49-F238E27FC236}">
                <a16:creationId xmlns:a16="http://schemas.microsoft.com/office/drawing/2014/main" id="{A5A99C28-A1B0-4460-9540-37934FBAD404}"/>
              </a:ext>
            </a:extLst>
          </p:cNvPr>
          <p:cNvCxnSpPr>
            <a:cxnSpLocks/>
          </p:cNvCxnSpPr>
          <p:nvPr/>
        </p:nvCxnSpPr>
        <p:spPr>
          <a:xfrm>
            <a:off x="3917700" y="2399970"/>
            <a:ext cx="461879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4" name="Google Shape;67;p1">
            <a:extLst>
              <a:ext uri="{FF2B5EF4-FFF2-40B4-BE49-F238E27FC236}">
                <a16:creationId xmlns:a16="http://schemas.microsoft.com/office/drawing/2014/main" id="{659B31CE-9191-4ECB-85A9-49B772B89763}"/>
              </a:ext>
            </a:extLst>
          </p:cNvPr>
          <p:cNvSpPr txBox="1"/>
          <p:nvPr/>
        </p:nvSpPr>
        <p:spPr>
          <a:xfrm>
            <a:off x="4416564" y="2677774"/>
            <a:ext cx="1006810" cy="2461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MyDataSutdio</a:t>
            </a:r>
            <a:endParaRPr dirty="0"/>
          </a:p>
        </p:txBody>
      </p:sp>
      <p:cxnSp>
        <p:nvCxnSpPr>
          <p:cNvPr id="75" name="Google Shape;63;p1">
            <a:extLst>
              <a:ext uri="{FF2B5EF4-FFF2-40B4-BE49-F238E27FC236}">
                <a16:creationId xmlns:a16="http://schemas.microsoft.com/office/drawing/2014/main" id="{AF13E4C0-B1BB-4410-A59C-BBFA02E88744}"/>
              </a:ext>
            </a:extLst>
          </p:cNvPr>
          <p:cNvCxnSpPr>
            <a:cxnSpLocks/>
          </p:cNvCxnSpPr>
          <p:nvPr/>
        </p:nvCxnSpPr>
        <p:spPr>
          <a:xfrm>
            <a:off x="3936930" y="2827578"/>
            <a:ext cx="461879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6" name="Google Shape;63;p1">
            <a:extLst>
              <a:ext uri="{FF2B5EF4-FFF2-40B4-BE49-F238E27FC236}">
                <a16:creationId xmlns:a16="http://schemas.microsoft.com/office/drawing/2014/main" id="{2E14C0AF-F501-4FE6-B309-C801AB1FA8E2}"/>
              </a:ext>
            </a:extLst>
          </p:cNvPr>
          <p:cNvCxnSpPr>
            <a:cxnSpLocks/>
          </p:cNvCxnSpPr>
          <p:nvPr/>
        </p:nvCxnSpPr>
        <p:spPr>
          <a:xfrm>
            <a:off x="2521129" y="5329406"/>
            <a:ext cx="1877680" cy="2197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7" name="Google Shape;67;p1">
            <a:extLst>
              <a:ext uri="{FF2B5EF4-FFF2-40B4-BE49-F238E27FC236}">
                <a16:creationId xmlns:a16="http://schemas.microsoft.com/office/drawing/2014/main" id="{0538B8E8-3FAF-4E17-B5C3-D80F5C709237}"/>
              </a:ext>
            </a:extLst>
          </p:cNvPr>
          <p:cNvSpPr txBox="1"/>
          <p:nvPr/>
        </p:nvSpPr>
        <p:spPr>
          <a:xfrm>
            <a:off x="4407687" y="5205013"/>
            <a:ext cx="806258" cy="2461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Snowflake</a:t>
            </a:r>
            <a:endParaRPr dirty="0"/>
          </a:p>
        </p:txBody>
      </p:sp>
      <p:sp>
        <p:nvSpPr>
          <p:cNvPr id="78" name="Google Shape;26;p1">
            <a:extLst>
              <a:ext uri="{FF2B5EF4-FFF2-40B4-BE49-F238E27FC236}">
                <a16:creationId xmlns:a16="http://schemas.microsoft.com/office/drawing/2014/main" id="{155F395D-B26B-448A-AE26-F363542E2738}"/>
              </a:ext>
            </a:extLst>
          </p:cNvPr>
          <p:cNvSpPr/>
          <p:nvPr/>
        </p:nvSpPr>
        <p:spPr>
          <a:xfrm>
            <a:off x="1619373" y="5765401"/>
            <a:ext cx="908050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 b="1" dirty="0">
                <a:solidFill>
                  <a:schemeClr val="lt1"/>
                </a:solidFill>
              </a:rPr>
              <a:t>Familiarity</a:t>
            </a:r>
            <a:endParaRPr sz="900" dirty="0"/>
          </a:p>
        </p:txBody>
      </p:sp>
      <p:pic>
        <p:nvPicPr>
          <p:cNvPr id="80" name="Graphic 79" descr="Close">
            <a:extLst>
              <a:ext uri="{FF2B5EF4-FFF2-40B4-BE49-F238E27FC236}">
                <a16:creationId xmlns:a16="http://schemas.microsoft.com/office/drawing/2014/main" id="{02F39467-3CDD-4252-A7A3-FB3FEFFB6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5195" y="5222718"/>
            <a:ext cx="292758" cy="235354"/>
          </a:xfrm>
          <a:prstGeom prst="rect">
            <a:avLst/>
          </a:prstGeom>
        </p:spPr>
      </p:pic>
      <p:pic>
        <p:nvPicPr>
          <p:cNvPr id="81" name="Graphic 80" descr="Close">
            <a:extLst>
              <a:ext uri="{FF2B5EF4-FFF2-40B4-BE49-F238E27FC236}">
                <a16:creationId xmlns:a16="http://schemas.microsoft.com/office/drawing/2014/main" id="{CEE81EBD-CF4F-429C-88FB-3552D3A0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1786" y="2699010"/>
            <a:ext cx="292758" cy="235354"/>
          </a:xfrm>
          <a:prstGeom prst="rect">
            <a:avLst/>
          </a:prstGeom>
        </p:spPr>
      </p:pic>
      <p:pic>
        <p:nvPicPr>
          <p:cNvPr id="82" name="Graphic 81" descr="Close">
            <a:extLst>
              <a:ext uri="{FF2B5EF4-FFF2-40B4-BE49-F238E27FC236}">
                <a16:creationId xmlns:a16="http://schemas.microsoft.com/office/drawing/2014/main" id="{C435AFA1-5DA8-4E75-94AE-DF6BEE75D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9296" y="2264397"/>
            <a:ext cx="292758" cy="235354"/>
          </a:xfrm>
          <a:prstGeom prst="rect">
            <a:avLst/>
          </a:prstGeom>
        </p:spPr>
      </p:pic>
      <p:cxnSp>
        <p:nvCxnSpPr>
          <p:cNvPr id="83" name="Google Shape;63;p1">
            <a:extLst>
              <a:ext uri="{FF2B5EF4-FFF2-40B4-BE49-F238E27FC236}">
                <a16:creationId xmlns:a16="http://schemas.microsoft.com/office/drawing/2014/main" id="{0ACD1FB3-BE12-4D79-BFA1-BFC9327C17EE}"/>
              </a:ext>
            </a:extLst>
          </p:cNvPr>
          <p:cNvCxnSpPr>
            <a:cxnSpLocks/>
          </p:cNvCxnSpPr>
          <p:nvPr/>
        </p:nvCxnSpPr>
        <p:spPr>
          <a:xfrm>
            <a:off x="2549238" y="6014466"/>
            <a:ext cx="1877680" cy="2197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4" name="Google Shape;67;p1">
            <a:extLst>
              <a:ext uri="{FF2B5EF4-FFF2-40B4-BE49-F238E27FC236}">
                <a16:creationId xmlns:a16="http://schemas.microsoft.com/office/drawing/2014/main" id="{A6994274-A1EE-4E5A-AF38-4A68B4E43991}"/>
              </a:ext>
            </a:extLst>
          </p:cNvPr>
          <p:cNvSpPr txBox="1"/>
          <p:nvPr/>
        </p:nvSpPr>
        <p:spPr>
          <a:xfrm>
            <a:off x="4435796" y="5890073"/>
            <a:ext cx="806258" cy="2461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Snowflake</a:t>
            </a:r>
            <a:endParaRPr dirty="0"/>
          </a:p>
        </p:txBody>
      </p:sp>
      <p:pic>
        <p:nvPicPr>
          <p:cNvPr id="85" name="Graphic 84" descr="Close">
            <a:extLst>
              <a:ext uri="{FF2B5EF4-FFF2-40B4-BE49-F238E27FC236}">
                <a16:creationId xmlns:a16="http://schemas.microsoft.com/office/drawing/2014/main" id="{BACB619A-1194-47F0-B0FC-70825EC1F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3304" y="5907778"/>
            <a:ext cx="292758" cy="235354"/>
          </a:xfrm>
          <a:prstGeom prst="rect">
            <a:avLst/>
          </a:prstGeom>
        </p:spPr>
      </p:pic>
      <p:sp>
        <p:nvSpPr>
          <p:cNvPr id="86" name="Google Shape;67;p1">
            <a:extLst>
              <a:ext uri="{FF2B5EF4-FFF2-40B4-BE49-F238E27FC236}">
                <a16:creationId xmlns:a16="http://schemas.microsoft.com/office/drawing/2014/main" id="{26D403AD-340E-483B-97AE-8D9F19470A45}"/>
              </a:ext>
            </a:extLst>
          </p:cNvPr>
          <p:cNvSpPr txBox="1"/>
          <p:nvPr/>
        </p:nvSpPr>
        <p:spPr>
          <a:xfrm>
            <a:off x="5339496" y="5882971"/>
            <a:ext cx="1006810" cy="2461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MyDataSutdio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057A87A14D2747AC0A7EEFE8118DEE" ma:contentTypeVersion="13" ma:contentTypeDescription="Create a new document." ma:contentTypeScope="" ma:versionID="d5badb21e0f0d445d4c9cd0680879a7d">
  <xsd:schema xmlns:xsd="http://www.w3.org/2001/XMLSchema" xmlns:xs="http://www.w3.org/2001/XMLSchema" xmlns:p="http://schemas.microsoft.com/office/2006/metadata/properties" xmlns:ns3="7f47f74f-afe4-408c-b4f0-8d448839e4ae" xmlns:ns4="d14c50d5-e942-468a-9a7a-c1e435033fd0" targetNamespace="http://schemas.microsoft.com/office/2006/metadata/properties" ma:root="true" ma:fieldsID="fbb31b58965bbd474160d270c3fc142e" ns3:_="" ns4:_="">
    <xsd:import namespace="7f47f74f-afe4-408c-b4f0-8d448839e4ae"/>
    <xsd:import namespace="d14c50d5-e942-468a-9a7a-c1e435033f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7f74f-afe4-408c-b4f0-8d448839e4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c50d5-e942-468a-9a7a-c1e435033fd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0B831D-EC97-4C48-B3B8-514F02985D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47f74f-afe4-408c-b4f0-8d448839e4ae"/>
    <ds:schemaRef ds:uri="d14c50d5-e942-468a-9a7a-c1e435033f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8AD9E9-85A8-42C7-8D01-1F39BDDC78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DDA82A-1390-459F-8421-31A541DBEC52}">
  <ds:schemaRefs>
    <ds:schemaRef ds:uri="d14c50d5-e942-468a-9a7a-c1e435033fd0"/>
    <ds:schemaRef ds:uri="http://purl.org/dc/elements/1.1/"/>
    <ds:schemaRef ds:uri="http://schemas.microsoft.com/office/2006/metadata/properties"/>
    <ds:schemaRef ds:uri="7f47f74f-afe4-408c-b4f0-8d448839e4a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139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Quattrocento Sans</vt:lpstr>
      <vt:lpstr>Calibri</vt:lpstr>
      <vt:lpstr>Noto Sans Symbols</vt:lpstr>
      <vt:lpstr>Arial</vt:lpstr>
      <vt:lpstr>Synergy_CF_YNR002</vt:lpstr>
      <vt:lpstr>Issue Tree For picking storage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Casey Khan</cp:lastModifiedBy>
  <cp:revision>4</cp:revision>
  <dcterms:created xsi:type="dcterms:W3CDTF">2019-05-15T15:57:18Z</dcterms:created>
  <dcterms:modified xsi:type="dcterms:W3CDTF">2021-01-23T16:05:28Z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0x010100CD057A87A14D2747AC0A7EEFE8118DEE</vt:lpwstr>
  </property>
</Properties>
</file>