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fr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Relationship Id="rId4" Type="http://schemas.openxmlformats.org/officeDocument/2006/relationships/image" Target="../media/image05.png"/><Relationship Id="rId5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journaldunet.com/web-tech/developpeur/1132120-angularjs-le-framework-javascript-de-google-au-crible/" TargetMode="External"/><Relationship Id="rId4" Type="http://schemas.openxmlformats.org/officeDocument/2006/relationships/hyperlink" Target="http://blog.viseo-bt.com/angularjs-est-il-framework-spa-incontournable/" TargetMode="External"/><Relationship Id="rId5" Type="http://schemas.openxmlformats.org/officeDocument/2006/relationships/hyperlink" Target="https://angularjs.org/" TargetMode="External"/><Relationship Id="rId6" Type="http://schemas.openxmlformats.org/officeDocument/2006/relationships/hyperlink" Target="https://openclassrooms.com/" TargetMode="External"/><Relationship Id="rId7" Type="http://schemas.openxmlformats.org/officeDocument/2006/relationships/hyperlink" Target="https://drive.google.com/drive/folders/0BxgtL8yFJbacQmpCc1NMV3d5dn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subTitle"/>
          </p:nvPr>
        </p:nvSpPr>
        <p:spPr>
          <a:xfrm>
            <a:off x="291417" y="2758968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0" lang="fr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Créé en 2009 par Miško Hevery et Adam Abronsw</a:t>
            </a:r>
          </a:p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731487" y="781479"/>
            <a:ext cx="4314829" cy="441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1" i="1" lang="f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Mise à jour en Février 2016 (1.5.0)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1" i="1" lang="f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Très utilisé dans le monde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1" i="1" lang="f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Temps d’apprentissage estimé : 15h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t/>
            </a:r>
            <a:endParaRPr b="1" i="1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t/>
            </a:r>
            <a:endParaRPr b="1" i="1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5646203" y="4377880"/>
            <a:ext cx="2975320" cy="38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https://angularjs.org/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565" y="1454415"/>
            <a:ext cx="4073819" cy="108363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133565" y="4767880"/>
            <a:ext cx="3258294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1" lang="fr" sz="14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Guillaume Meneroud &amp; Kévin </a:t>
            </a:r>
            <a:r>
              <a:rPr i="1" lang="fr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Coissard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1" i="1" lang="fr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Comparatif Google Trends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75" y="736300"/>
            <a:ext cx="7267575" cy="43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idx="12" type="sldNum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>
                <a:solidFill>
                  <a:srgbClr val="000000"/>
                </a:solidFill>
              </a:rPr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27351" y="175198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1" i="1" lang="fr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Principes fondamentaux :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84075" y="1906900"/>
            <a:ext cx="83160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❏"/>
            </a:pPr>
            <a:r>
              <a:rPr b="1" lang="fr" sz="1800"/>
              <a:t>Double data-binding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b="1" lang="fr" sz="1800"/>
              <a:t>Directives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b="1" lang="fr" sz="1800"/>
              <a:t>Il structure votre code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fr" sz="1800"/>
              <a:t>Et bien d’autres ...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est bon à tout faire.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76256"/>
          <a:stretch/>
        </p:blipFill>
        <p:spPr>
          <a:xfrm>
            <a:off x="2266450" y="2639824"/>
            <a:ext cx="3343600" cy="2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531026" y="876073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1" i="1" lang="fr" sz="2400"/>
              <a:t>Framework côté client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71900" y="402225"/>
            <a:ext cx="82221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t/>
            </a:r>
            <a:endParaRPr b="1" i="1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1" i="1" lang="fr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AngularJS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1" i="1" lang="fr" sz="3200" u="none" cap="none" strike="noStrike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Avantages</a:t>
            </a:r>
            <a:r>
              <a:rPr b="1" i="1" lang="fr" sz="3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i="1" lang="fr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r>
              <a:rPr b="1" i="1" lang="fr" sz="3200" u="none" cap="none" strike="noStrike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Inconvénients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71900" y="1919074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❏"/>
            </a:pPr>
            <a:r>
              <a:rPr b="1" i="0" lang="fr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S’intègre facilement dans n’importe quel projet MVC.</a:t>
            </a:r>
          </a:p>
          <a:p>
            <a:pPr indent="-2286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❏"/>
            </a:pPr>
            <a:r>
              <a:rPr b="1" i="0" lang="fr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Stable et presque sans bugs.</a:t>
            </a:r>
          </a:p>
          <a:p>
            <a:pPr indent="-2286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❏"/>
            </a:pPr>
            <a:r>
              <a:rPr b="1" i="0" lang="fr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Performant.</a:t>
            </a:r>
          </a:p>
          <a:p>
            <a:pPr indent="-2286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  <a:buChar char="❏"/>
            </a:pPr>
            <a:r>
              <a:rPr b="1" i="0" lang="fr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Extensible.</a:t>
            </a:r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397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❏"/>
            </a:pPr>
            <a:r>
              <a:rPr b="1" lang="fr"/>
              <a:t>Documentation.</a:t>
            </a:r>
          </a:p>
          <a:p>
            <a:pPr indent="-1397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❏"/>
            </a:pPr>
            <a:r>
              <a:rPr b="1" lang="fr"/>
              <a:t>Référencement.</a:t>
            </a:r>
          </a:p>
          <a:p>
            <a:pPr indent="-1397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❏"/>
            </a:pPr>
            <a:r>
              <a:rPr b="1" lang="fr"/>
              <a:t>Risque de bug interface.</a:t>
            </a:r>
          </a:p>
        </p:txBody>
      </p:sp>
      <p:cxnSp>
        <p:nvCxnSpPr>
          <p:cNvPr id="132" name="Shape 132"/>
          <p:cNvCxnSpPr/>
          <p:nvPr/>
        </p:nvCxnSpPr>
        <p:spPr>
          <a:xfrm>
            <a:off x="4572000" y="1919074"/>
            <a:ext cx="10633" cy="271019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Shape 133"/>
          <p:cNvSpPr txBox="1"/>
          <p:nvPr>
            <p:ph idx="12" type="sldNum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60950" y="4769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1" i="1" lang="fr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Où apprendre AngularJS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41" y="1953178"/>
            <a:ext cx="4444408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0825" y="1782947"/>
            <a:ext cx="2543174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797760" y="4835723"/>
            <a:ext cx="46354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b="0" i="1" lang="fr" sz="1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https://docs.angularjs.org/tutorial</a:t>
            </a:r>
          </a:p>
        </p:txBody>
      </p:sp>
      <p:sp>
        <p:nvSpPr>
          <p:cNvPr id="142" name="Shape 142"/>
          <p:cNvSpPr/>
          <p:nvPr/>
        </p:nvSpPr>
        <p:spPr>
          <a:xfrm>
            <a:off x="4837814" y="3262866"/>
            <a:ext cx="1010093" cy="51169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525500" y="694100"/>
            <a:ext cx="8222100" cy="767700"/>
          </a:xfrm>
          <a:prstGeom prst="rect">
            <a:avLst/>
          </a:prstGeom>
          <a:solidFill>
            <a:schemeClr val="accent3"/>
          </a:solidFill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1" i="1" lang="fr"/>
              <a:t>L’avenir d’AngularJS → Angular 2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50" y="1867887"/>
            <a:ext cx="2469000" cy="14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8037" y="3275600"/>
            <a:ext cx="28003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3675" y="1833562"/>
            <a:ext cx="275272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idx="12" type="sldNum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C0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90025" y="526350"/>
            <a:ext cx="8836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1" i="1" lang="fr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Merci de votre attention.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47965" y="4617155"/>
            <a:ext cx="3258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r>
              <a:rPr b="0" i="1" lang="f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Guillaume Meneroud &amp;</a:t>
            </a:r>
            <a:r>
              <a:rPr i="1" lang="f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1" lang="fr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Kévin Coissard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60950" y="703100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fr"/>
              <a:t>Annexe :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4912"/>
            <a:ext cx="4449774" cy="2136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774" y="2250625"/>
            <a:ext cx="4694225" cy="222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fr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Sources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276650" y="317625"/>
            <a:ext cx="87549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/>
              <a:t>Journal du Net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http://www.journaldunet.com/web-tech/developpeur/1132120-angularjs-le-framework-javascript-de-google-au-crible/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/>
              <a:t>Blog indépendant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http://blog.viseo-bt.com/angularjs-est-il-framework-spa-incontournable/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/>
              <a:t>Site officiel AngularJS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u="sng">
                <a:solidFill>
                  <a:schemeClr val="hlink"/>
                </a:solidFill>
                <a:hlinkClick r:id="rId5"/>
              </a:rPr>
              <a:t>https://angularjs.org/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/>
              <a:t>OpenClassroom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u="sng">
                <a:solidFill>
                  <a:schemeClr val="hlink"/>
                </a:solidFill>
                <a:hlinkClick r:id="rId6"/>
              </a:rPr>
              <a:t>https://openclassrooms.com/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/>
              <a:t>Documentation sur un drive 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u="sng">
                <a:solidFill>
                  <a:schemeClr val="hlink"/>
                </a:solidFill>
                <a:hlinkClick r:id="rId7"/>
              </a:rPr>
              <a:t>https://drive.google.com/drive/folders/0BxgtL8yFJbacQmpCc1NMV3d5dnM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523540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