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256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923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68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95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42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65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77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19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27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85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56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lang="fr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utils-web.fr/les-meilleurs-frameworks-php-2015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nogues.pro/blog/framework-php-laravel.html" TargetMode="External"/><Relationship Id="rId5" Type="http://schemas.openxmlformats.org/officeDocument/2006/relationships/hyperlink" Target="http://socialcompare.com/fr/comparison/php-frameworks-comparison" TargetMode="External"/><Relationship Id="rId4" Type="http://schemas.openxmlformats.org/officeDocument/2006/relationships/hyperlink" Target="https://www.quora.com/Which-should-I-learn-next-Symfony-2-or-Larav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460950" y="1478000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Comparatif de Frameworks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Différences entre</a:t>
            </a:r>
            <a:r>
              <a:rPr lang="fr" b="1"/>
              <a:t> </a:t>
            </a:r>
            <a:r>
              <a:rPr lang="fr" b="1">
                <a:solidFill>
                  <a:srgbClr val="FF9900"/>
                </a:solidFill>
              </a:rPr>
              <a:t>Laravel</a:t>
            </a:r>
            <a:r>
              <a:rPr lang="fr"/>
              <a:t> et </a:t>
            </a:r>
            <a:r>
              <a:rPr lang="fr" b="1">
                <a:solidFill>
                  <a:srgbClr val="000000"/>
                </a:solidFill>
              </a:rPr>
              <a:t>Symfony 2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460950" y="433498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400" i="1"/>
              <a:t>Craipeau Marion, Coissard Kévin &amp; Guillot Jérémie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683050" y="4704725"/>
            <a:ext cx="3291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43775" y="526350"/>
            <a:ext cx="88365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4800"/>
              <a:t>Merci de votre attention.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4294967295"/>
          </p:nvPr>
        </p:nvSpPr>
        <p:spPr>
          <a:xfrm>
            <a:off x="460950" y="433498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400" i="1">
                <a:solidFill>
                  <a:srgbClr val="F3F3F3"/>
                </a:solidFill>
              </a:rPr>
              <a:t>Craipeau Marion, Coissard Kévin &amp; Guillot Jérémie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Sources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76650" y="317625"/>
            <a:ext cx="5901600" cy="348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« Les meilleurs Frameworks php 2015 », Outils-web.fr, 2015</a:t>
            </a:r>
          </a:p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http://outils-web.fr/les-meilleurs-frameworks-php-2015/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« Which should I learn next : Symfony 2 or Laravel », forum Quora.com, 2014 (dernière réponse aout 2015)</a:t>
            </a:r>
          </a:p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https://www.quora.com/Which-should-I-learn-next-Symfony-2-or-Laravel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“Comparatif des frameworks PHP”, Socialcompare.com, dernière mise à jour le 20 février 2016.</a:t>
            </a:r>
          </a:p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http://socialcompare.com/fr/comparison/php-frameworks-comparison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« Laravel, framework PHP complet et facile à prendre en main », Pierre Noguès, 2010.</a:t>
            </a:r>
          </a:p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http://nogues.pro/blog/framework-php-laravel.html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« Laravel Vs Codeigniter. A difficult choice. », forum Laravel.io, 2015.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http://laravel.io/forum/07-08-2014-laravel-vs-codeigniter-a-difficult-choice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8683050" y="4704725"/>
            <a:ext cx="3291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FFFFFF"/>
                </a:solidFill>
              </a:rPr>
              <a:t>8</a:t>
            </a:r>
            <a:endParaRPr lang="fr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302050" y="303541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Créé en 2011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905425" y="967750"/>
            <a:ext cx="4045200" cy="441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Mise à jour en Janvier 2016</a:t>
            </a:r>
          </a:p>
          <a:p>
            <a:pPr lvl="0">
              <a:spcBef>
                <a:spcPts val="0"/>
              </a:spcBef>
              <a:buNone/>
            </a:pPr>
            <a:r>
              <a:rPr lang="fr" dirty="0"/>
              <a:t>Communauté très active</a:t>
            </a:r>
          </a:p>
          <a:p>
            <a:pPr lvl="0">
              <a:spcBef>
                <a:spcPts val="0"/>
              </a:spcBef>
              <a:buNone/>
            </a:pPr>
            <a:r>
              <a:rPr lang="fr" dirty="0"/>
              <a:t>Prend en charge PHP 5.3.7 et suite</a:t>
            </a:r>
          </a:p>
          <a:p>
            <a:pPr lvl="0">
              <a:spcBef>
                <a:spcPts val="0"/>
              </a:spcBef>
              <a:buNone/>
            </a:pPr>
            <a:r>
              <a:rPr lang="fr" dirty="0"/>
              <a:t>Temps d’apprentissage estimé : 15h</a:t>
            </a:r>
          </a:p>
          <a:p>
            <a:pPr lvl="0">
              <a:spcBef>
                <a:spcPts val="0"/>
              </a:spcBef>
              <a:buNone/>
            </a:pPr>
            <a:r>
              <a:rPr lang="fr" dirty="0"/>
              <a:t>Documentation complète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75" y="1226537"/>
            <a:ext cx="3617750" cy="18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3540400" y="2132975"/>
            <a:ext cx="5322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666666"/>
                </a:solidFill>
              </a:rPr>
              <a:t>5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626700" y="4448775"/>
            <a:ext cx="19137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laravel.com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8683050" y="4704725"/>
            <a:ext cx="3291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71900" y="402225"/>
            <a:ext cx="82221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i="1" dirty="0"/>
          </a:p>
          <a:p>
            <a:pPr lvl="0" rtl="0">
              <a:spcBef>
                <a:spcPts val="0"/>
              </a:spcBef>
              <a:buNone/>
            </a:pPr>
            <a:r>
              <a:rPr lang="fr" i="1" dirty="0">
                <a:solidFill>
                  <a:srgbClr val="EFEFEF"/>
                </a:solidFill>
              </a:rPr>
              <a:t>Comparatif </a:t>
            </a:r>
            <a:r>
              <a:rPr lang="fr" b="1" i="1" dirty="0">
                <a:solidFill>
                  <a:srgbClr val="FF9900"/>
                </a:solidFill>
              </a:rPr>
              <a:t>Laravel </a:t>
            </a:r>
            <a:r>
              <a:rPr lang="fr" b="1" i="1" dirty="0">
                <a:solidFill>
                  <a:srgbClr val="FFFFFF"/>
                </a:solidFill>
              </a:rPr>
              <a:t>: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fr" dirty="0">
                <a:solidFill>
                  <a:srgbClr val="274E13"/>
                </a:solidFill>
              </a:rPr>
              <a:t>Avantages</a:t>
            </a:r>
            <a:r>
              <a:rPr lang="fr" dirty="0">
                <a:solidFill>
                  <a:schemeClr val="accent2"/>
                </a:solidFill>
              </a:rPr>
              <a:t>	</a:t>
            </a:r>
            <a:r>
              <a:rPr lang="fr" dirty="0"/>
              <a:t>		</a:t>
            </a:r>
            <a:r>
              <a:rPr lang="fr" dirty="0" smtClean="0">
                <a:solidFill>
                  <a:srgbClr val="990000"/>
                </a:solidFill>
              </a:rPr>
              <a:t>Inconvénients</a:t>
            </a:r>
            <a:endParaRPr lang="fr" dirty="0">
              <a:solidFill>
                <a:srgbClr val="990000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71900" y="17899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fr" b="1" dirty="0"/>
              <a:t>Utilise les plus des Frameworks existant</a:t>
            </a: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(Certaines bibliothèques sont empruntées à Symfony)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fr" dirty="0" smtClean="0"/>
              <a:t>Méthodes </a:t>
            </a:r>
            <a:r>
              <a:rPr lang="fr" dirty="0"/>
              <a:t>statiques : </a:t>
            </a:r>
            <a:r>
              <a:rPr lang="fr" b="1" dirty="0"/>
              <a:t>Programmation simplifiée</a:t>
            </a:r>
            <a:r>
              <a:rPr lang="fr" dirty="0"/>
              <a:t>.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fr" dirty="0"/>
              <a:t>Modèle </a:t>
            </a:r>
            <a:r>
              <a:rPr lang="fr" b="1" dirty="0"/>
              <a:t>MVC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fr" dirty="0" smtClean="0"/>
              <a:t>Test Unitaires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fr" b="1" dirty="0" smtClean="0"/>
              <a:t>Création </a:t>
            </a:r>
            <a:r>
              <a:rPr lang="fr" b="1" dirty="0"/>
              <a:t>des modèles</a:t>
            </a:r>
            <a:r>
              <a:rPr lang="fr" dirty="0"/>
              <a:t> faisable </a:t>
            </a:r>
            <a:r>
              <a:rPr lang="fr" b="1" dirty="0"/>
              <a:t>en ligne de commande -&gt; Abstraction élevée </a:t>
            </a:r>
            <a:r>
              <a:rPr lang="fr" dirty="0"/>
              <a:t>du </a:t>
            </a:r>
            <a:r>
              <a:rPr lang="fr" b="1" dirty="0" smtClean="0"/>
              <a:t>modèle</a:t>
            </a:r>
            <a:endParaRPr lang="fr" b="1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fr"/>
              <a:t>Nécessite</a:t>
            </a:r>
            <a:r>
              <a:rPr lang="fr" b="1"/>
              <a:t> </a:t>
            </a:r>
            <a:r>
              <a:rPr lang="fr" b="1" i="1"/>
              <a:t>Composer</a:t>
            </a:r>
            <a:r>
              <a:rPr lang="fr"/>
              <a:t> pour créer un projet</a:t>
            </a:r>
          </a:p>
          <a:p>
            <a:pPr marL="457200" lvl="0" indent="-228600" algn="just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fr"/>
              <a:t>Au niveau des méthodes statiques :</a:t>
            </a:r>
          </a:p>
          <a:p>
            <a:pPr marL="914400" lvl="1" indent="-228600" algn="just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fr" b="1"/>
              <a:t>Complique la création de ses propres classes/méthodes.</a:t>
            </a:r>
          </a:p>
          <a:p>
            <a:pPr marL="914400" lvl="1" indent="-228600" algn="just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fr" b="1"/>
              <a:t>Système d’injection de dépendance</a:t>
            </a:r>
            <a:r>
              <a:rPr lang="fr"/>
              <a:t> (prendre une instance en paramètre d’un constructeur. Clé étrangère !)</a:t>
            </a:r>
          </a:p>
          <a:p>
            <a:pPr marL="457200" lvl="0" indent="-228600">
              <a:spcBef>
                <a:spcPts val="0"/>
              </a:spcBef>
              <a:buChar char="❏"/>
            </a:pPr>
            <a:r>
              <a:rPr lang="fr"/>
              <a:t>Manque de souplesse. 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4607200" y="1901400"/>
            <a:ext cx="24300" cy="297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4" name="Shape 94"/>
          <p:cNvSpPr txBox="1"/>
          <p:nvPr/>
        </p:nvSpPr>
        <p:spPr>
          <a:xfrm>
            <a:off x="8683050" y="4704725"/>
            <a:ext cx="3291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650"/>
            <a:ext cx="9143999" cy="302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8683050" y="4704725"/>
            <a:ext cx="3291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385725" y="1662862"/>
            <a:ext cx="12093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4800" dirty="0" smtClean="0">
                <a:solidFill>
                  <a:srgbClr val="000000"/>
                </a:solidFill>
              </a:rPr>
              <a:t>2</a:t>
            </a:r>
            <a:endParaRPr lang="fr" sz="4800" dirty="0">
              <a:solidFill>
                <a:srgbClr val="000000"/>
              </a:solidFill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Créé en 2005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085775" y="931400"/>
            <a:ext cx="3837000" cy="400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Mise à jour en Mars 2016, avec la sortie de </a:t>
            </a:r>
            <a:r>
              <a:rPr lang="fr" dirty="0" smtClean="0"/>
              <a:t>Symfony3</a:t>
            </a:r>
            <a:endParaRPr lang="fr" dirty="0"/>
          </a:p>
          <a:p>
            <a:pPr lvl="0">
              <a:spcBef>
                <a:spcPts val="0"/>
              </a:spcBef>
              <a:buNone/>
            </a:pPr>
            <a:r>
              <a:rPr lang="fr" dirty="0"/>
              <a:t>Communauté très active</a:t>
            </a:r>
          </a:p>
          <a:p>
            <a:pPr lvl="0">
              <a:spcBef>
                <a:spcPts val="0"/>
              </a:spcBef>
              <a:buNone/>
            </a:pPr>
            <a:r>
              <a:rPr lang="fr" dirty="0"/>
              <a:t>Prend en charge PHP 5.3.2 et suite</a:t>
            </a:r>
          </a:p>
          <a:p>
            <a:pPr lvl="0">
              <a:spcBef>
                <a:spcPts val="0"/>
              </a:spcBef>
              <a:buNone/>
            </a:pPr>
            <a:r>
              <a:rPr lang="fr" dirty="0"/>
              <a:t>Temps d’apprentissage estimé </a:t>
            </a:r>
            <a:r>
              <a:rPr lang="fr" dirty="0" smtClean="0"/>
              <a:t>:30h</a:t>
            </a:r>
            <a:endParaRPr lang="fr" dirty="0"/>
          </a:p>
          <a:p>
            <a:pPr lvl="0">
              <a:spcBef>
                <a:spcPts val="0"/>
              </a:spcBef>
              <a:buNone/>
            </a:pPr>
            <a:r>
              <a:rPr lang="fr" dirty="0"/>
              <a:t>Documentation complète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00" y="1541875"/>
            <a:ext cx="3309100" cy="108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626700" y="4448775"/>
            <a:ext cx="19137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symfony.com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8683050" y="4704725"/>
            <a:ext cx="3291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4437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71900" y="73125"/>
            <a:ext cx="8222100" cy="143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 i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i="1" dirty="0"/>
              <a:t>Comparatif </a:t>
            </a:r>
            <a:r>
              <a:rPr lang="fr" b="1" i="1" dirty="0">
                <a:solidFill>
                  <a:srgbClr val="000000"/>
                </a:solidFill>
              </a:rPr>
              <a:t>Symfony2</a:t>
            </a:r>
            <a:r>
              <a:rPr lang="fr" i="1" dirty="0"/>
              <a:t> 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fr" dirty="0">
                <a:solidFill>
                  <a:srgbClr val="274E13"/>
                </a:solidFill>
              </a:rPr>
              <a:t>Avantages</a:t>
            </a:r>
            <a:r>
              <a:rPr lang="fr" dirty="0"/>
              <a:t>			</a:t>
            </a:r>
            <a:r>
              <a:rPr lang="fr" dirty="0" smtClean="0">
                <a:solidFill>
                  <a:srgbClr val="990000"/>
                </a:solidFill>
              </a:rPr>
              <a:t>Inconvénients</a:t>
            </a:r>
            <a:endParaRPr lang="fr" dirty="0">
              <a:solidFill>
                <a:srgbClr val="990000"/>
              </a:solidFill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3999900" cy="29752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 algn="just">
              <a:spcAft>
                <a:spcPts val="0"/>
              </a:spcAft>
              <a:buFont typeface="Roboto"/>
              <a:buChar char="❏"/>
            </a:pPr>
            <a:r>
              <a:rPr lang="fr" dirty="0" smtClean="0">
                <a:latin typeface="Arial"/>
                <a:ea typeface="Arial"/>
                <a:cs typeface="Arial"/>
                <a:sym typeface="Arial"/>
              </a:rPr>
              <a:t>Framework Français</a:t>
            </a:r>
          </a:p>
          <a:p>
            <a:pPr marL="457200" indent="-228600" algn="just">
              <a:spcAft>
                <a:spcPts val="0"/>
              </a:spcAft>
              <a:buFont typeface="Roboto"/>
              <a:buChar char="❏"/>
            </a:pPr>
            <a:r>
              <a:rPr lang="fr-FR" b="1" dirty="0" smtClean="0">
                <a:latin typeface="Arial"/>
                <a:ea typeface="Arial"/>
                <a:cs typeface="Arial"/>
                <a:sym typeface="Arial"/>
              </a:rPr>
              <a:t>S’appuie </a:t>
            </a:r>
            <a:r>
              <a:rPr lang="fr-FR" b="1" dirty="0">
                <a:latin typeface="Arial"/>
                <a:ea typeface="Arial"/>
                <a:cs typeface="Arial"/>
                <a:sym typeface="Arial"/>
              </a:rPr>
              <a:t>sur M</a:t>
            </a:r>
            <a:r>
              <a:rPr lang="fr" b="1" dirty="0">
                <a:latin typeface="Arial"/>
                <a:ea typeface="Arial"/>
                <a:cs typeface="Arial"/>
                <a:sym typeface="Arial"/>
              </a:rPr>
              <a:t>VC </a:t>
            </a:r>
            <a:endParaRPr lang="fr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Font typeface="Arial"/>
              <a:buChar char="❏"/>
            </a:pPr>
            <a:r>
              <a:rPr lang="fr" b="1" dirty="0" smtClean="0">
                <a:latin typeface="Arial"/>
                <a:ea typeface="Arial"/>
                <a:cs typeface="Arial"/>
                <a:sym typeface="Arial"/>
              </a:rPr>
              <a:t>Remplissage auto de la BDD</a:t>
            </a:r>
            <a:endParaRPr lang="fr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Font typeface="Arial"/>
              <a:buChar char="❏"/>
            </a:pPr>
            <a:r>
              <a:rPr lang="fr" b="1" dirty="0" smtClean="0">
                <a:latin typeface="Arial"/>
                <a:ea typeface="Arial"/>
                <a:cs typeface="Arial"/>
                <a:sym typeface="Arial"/>
              </a:rPr>
              <a:t>Grande </a:t>
            </a:r>
            <a:r>
              <a:rPr lang="fr" b="1" dirty="0">
                <a:latin typeface="Arial"/>
                <a:ea typeface="Arial"/>
                <a:cs typeface="Arial"/>
                <a:sym typeface="Arial"/>
              </a:rPr>
              <a:t>communauté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fr" dirty="0">
                <a:latin typeface="Arial"/>
                <a:ea typeface="Arial"/>
                <a:cs typeface="Arial"/>
                <a:sym typeface="Arial"/>
              </a:rPr>
              <a:t>Communauté -&gt; </a:t>
            </a:r>
            <a:r>
              <a:rPr lang="fr" b="1" dirty="0">
                <a:latin typeface="Arial"/>
                <a:ea typeface="Arial"/>
                <a:cs typeface="Arial"/>
                <a:sym typeface="Arial"/>
              </a:rPr>
              <a:t>Bundle</a:t>
            </a:r>
            <a:r>
              <a:rPr lang="fr" dirty="0">
                <a:latin typeface="Arial"/>
                <a:ea typeface="Arial"/>
                <a:cs typeface="Arial"/>
                <a:sym typeface="Arial"/>
              </a:rPr>
              <a:t> : bibliothèques de fonctionnalités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fr" b="1" dirty="0">
                <a:latin typeface="Arial"/>
                <a:ea typeface="Arial"/>
                <a:cs typeface="Arial"/>
                <a:sym typeface="Arial"/>
              </a:rPr>
              <a:t>Le plus reconnu</a:t>
            </a:r>
            <a:r>
              <a:rPr lang="fr" dirty="0">
                <a:latin typeface="Arial"/>
                <a:ea typeface="Arial"/>
                <a:cs typeface="Arial"/>
                <a:sym typeface="Arial"/>
              </a:rPr>
              <a:t> dans le milieu professionnel</a:t>
            </a: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fr" dirty="0">
                <a:latin typeface="Arial"/>
                <a:ea typeface="Arial"/>
                <a:cs typeface="Arial"/>
                <a:sym typeface="Arial"/>
              </a:rPr>
              <a:t>Utilisation des </a:t>
            </a:r>
            <a:r>
              <a:rPr lang="fr" b="1" dirty="0">
                <a:latin typeface="Arial"/>
                <a:ea typeface="Arial"/>
                <a:cs typeface="Arial"/>
                <a:sym typeface="Arial"/>
              </a:rPr>
              <a:t>namespace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❏"/>
            </a:pPr>
            <a:r>
              <a:rPr lang="fr" b="1" dirty="0">
                <a:latin typeface="Arial"/>
                <a:ea typeface="Arial"/>
                <a:cs typeface="Arial"/>
                <a:sym typeface="Arial"/>
              </a:rPr>
              <a:t>Mode débug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❏"/>
            </a:pPr>
            <a:r>
              <a:rPr lang="fr" b="1" dirty="0">
                <a:latin typeface="Arial"/>
                <a:ea typeface="Arial"/>
                <a:cs typeface="Arial"/>
                <a:sym typeface="Arial"/>
              </a:rPr>
              <a:t>Routes </a:t>
            </a:r>
            <a:r>
              <a:rPr lang="fr" b="1" dirty="0" smtClean="0">
                <a:latin typeface="Arial"/>
                <a:ea typeface="Arial"/>
                <a:cs typeface="Arial"/>
                <a:sym typeface="Arial"/>
              </a:rPr>
              <a:t>automatiques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❏"/>
            </a:pPr>
            <a:r>
              <a:rPr lang="fr" b="1" dirty="0" smtClean="0">
                <a:latin typeface="Arial"/>
                <a:ea typeface="Arial"/>
                <a:cs typeface="Arial"/>
                <a:sym typeface="Arial"/>
              </a:rPr>
              <a:t>Certifications reconnues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Contraignant : </a:t>
            </a:r>
            <a:r>
              <a:rPr lang="fr" b="1"/>
              <a:t>beaucoup de rigueur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 b="1"/>
              <a:t>Apprentissage long (30h estimé)</a:t>
            </a:r>
          </a:p>
        </p:txBody>
      </p:sp>
      <p:cxnSp>
        <p:nvCxnSpPr>
          <p:cNvPr id="118" name="Shape 118"/>
          <p:cNvCxnSpPr/>
          <p:nvPr/>
        </p:nvCxnSpPr>
        <p:spPr>
          <a:xfrm>
            <a:off x="4582825" y="1901400"/>
            <a:ext cx="36600" cy="28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9" name="Shape 119"/>
          <p:cNvSpPr txBox="1"/>
          <p:nvPr/>
        </p:nvSpPr>
        <p:spPr>
          <a:xfrm>
            <a:off x="8694000" y="4629275"/>
            <a:ext cx="3291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41550" y="148575"/>
            <a:ext cx="8558400" cy="82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 dirty="0"/>
              <a:t>Comparatif Google Trends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8683050" y="4704725"/>
            <a:ext cx="4608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829" t="11914" b="14081"/>
          <a:stretch/>
        </p:blipFill>
        <p:spPr>
          <a:xfrm>
            <a:off x="309186" y="1098596"/>
            <a:ext cx="8091454" cy="162486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86" y="2983465"/>
            <a:ext cx="8091454" cy="191011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14440" y="116438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France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14440" y="304134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895439" y="130654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895438" y="3605574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Symfony</a:t>
            </a:r>
            <a:endParaRPr lang="fr-F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27983" y="200495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Laravel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384798" y="317115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Laravel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4437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8683050" y="4704725"/>
            <a:ext cx="460800" cy="37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chemeClr val="bg1"/>
                </a:solidFill>
              </a:rPr>
              <a:t>7</a:t>
            </a:r>
            <a:endParaRPr lang="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1" y="105310"/>
            <a:ext cx="7337139" cy="47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1141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344</Words>
  <Application>Microsoft Office PowerPoint</Application>
  <PresentationFormat>Affichage à l'écran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Roboto</vt:lpstr>
      <vt:lpstr>material</vt:lpstr>
      <vt:lpstr>Comparatif de Frameworks</vt:lpstr>
      <vt:lpstr>Présentation PowerPoint</vt:lpstr>
      <vt:lpstr>Présentation PowerPoint</vt:lpstr>
      <vt:lpstr> Comparatif Laravel : Avantages   Inconvénients</vt:lpstr>
      <vt:lpstr>Présentation PowerPoint</vt:lpstr>
      <vt:lpstr>2</vt:lpstr>
      <vt:lpstr> Comparatif Symfony2 : Avantages   Inconvénients</vt:lpstr>
      <vt:lpstr>Comparatif Google Trends</vt:lpstr>
      <vt:lpstr>Présentation PowerPoint</vt:lpstr>
      <vt:lpstr>Merci de votre attention.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Comparatif de Frameworks</dc:title>
  <cp:lastModifiedBy>CRAIPEAU MARION p1502716</cp:lastModifiedBy>
  <cp:revision>11</cp:revision>
  <dcterms:modified xsi:type="dcterms:W3CDTF">2016-05-11T14:51:42Z</dcterms:modified>
</cp:coreProperties>
</file>