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avenPro-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Leal jasmine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9153e21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9153e21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rPr>
              <a:t>Chloe Comparing x-train to x-test, training is x-train, validation loss is x-test</a:t>
            </a:r>
            <a:endParaRPr sz="2000">
              <a:solidFill>
                <a:schemeClr val="dk1"/>
              </a:solidFill>
            </a:endParaRPr>
          </a:p>
          <a:p>
            <a:pPr indent="0" lvl="0" marL="0" rtl="0" algn="l">
              <a:spcBef>
                <a:spcPts val="0"/>
              </a:spcBef>
              <a:spcAft>
                <a:spcPts val="0"/>
              </a:spcAft>
              <a:buNone/>
            </a:pPr>
            <a:r>
              <a:rPr lang="en"/>
              <a:t>Validation loss: loss goes down down </a:t>
            </a:r>
            <a:endParaRPr/>
          </a:p>
          <a:p>
            <a:pPr indent="0" lvl="0" marL="0" rtl="0" algn="l">
              <a:spcBef>
                <a:spcPts val="0"/>
              </a:spcBef>
              <a:spcAft>
                <a:spcPts val="0"/>
              </a:spcAft>
              <a:buNone/>
            </a:pPr>
            <a:r>
              <a:rPr lang="en"/>
              <a:t>In general, value moves more slowly </a:t>
            </a:r>
            <a:endParaRPr/>
          </a:p>
          <a:p>
            <a:pPr indent="0" lvl="0" marL="0" rtl="0" algn="l">
              <a:spcBef>
                <a:spcPts val="0"/>
              </a:spcBef>
              <a:spcAft>
                <a:spcPts val="0"/>
              </a:spcAft>
              <a:buNone/>
            </a:pPr>
            <a:r>
              <a:rPr lang="en"/>
              <a:t>training accuracy: accuracy goes up</a:t>
            </a:r>
            <a:endParaRPr/>
          </a:p>
          <a:p>
            <a:pPr indent="0" lvl="0" marL="0" rtl="0" algn="l">
              <a:spcBef>
                <a:spcPts val="0"/>
              </a:spcBef>
              <a:spcAft>
                <a:spcPts val="0"/>
              </a:spcAft>
              <a:buNone/>
            </a:pPr>
            <a:r>
              <a:rPr lang="en">
                <a:solidFill>
                  <a:schemeClr val="dk1"/>
                </a:solidFill>
              </a:rPr>
              <a:t>training</a:t>
            </a:r>
            <a:r>
              <a:rPr lang="en"/>
              <a:t> f1 score: f1 goes up</a:t>
            </a:r>
            <a:endParaRPr/>
          </a:p>
          <a:p>
            <a:pPr indent="0" lvl="0" marL="0" rtl="0" algn="l">
              <a:spcBef>
                <a:spcPts val="0"/>
              </a:spcBef>
              <a:spcAft>
                <a:spcPts val="0"/>
              </a:spcAft>
              <a:buNone/>
            </a:pPr>
            <a:r>
              <a:rPr lang="en">
                <a:solidFill>
                  <a:schemeClr val="dk1"/>
                </a:solidFill>
              </a:rPr>
              <a:t>training</a:t>
            </a:r>
            <a:r>
              <a:rPr lang="en"/>
              <a:t> auc: auc goes up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6883ff4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6883ff4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Matthew START Takes 30 minutes for complete test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82b93b487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82b93b487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rPr>
              <a:t>Matthew Keros makes loss smaller but not as hard for accuracy, loss priority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6883ff4b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6883ff4b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Jasmine END Engage the crowd and may they show mercy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82b93b487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82b93b487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ish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82b93b48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82b93b48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Jasime Talk about cnn, keras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82b93b48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82b93b48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Jasmine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82b93b48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82b93b48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Leal jasmine END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6883ff4b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6883ff4b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Kristal Start  </a:t>
            </a:r>
            <a:r>
              <a:rPr lang="en">
                <a:solidFill>
                  <a:schemeClr val="dk1"/>
                </a:solidFill>
              </a:rPr>
              <a:t>Talk about transfer learning, keros with the preprocesses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20abfa1f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20abfa1f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Kristal END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82b93b48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82b93b48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Chloe START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6883ff4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6883ff4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Chloe Start generates xtrain, xtest pictures for later pictures, calls from path column in xcel herbarium, generates image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Cell 49 takes xtrain, xtest to array of 25 photos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Cell 50 prints random photos in Xtrain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82b93b487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82b93b487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rPr>
              <a:t>Chloe Comparing x-train to x-test, training is x-train, validation loss is x-test</a:t>
            </a:r>
            <a:endParaRPr sz="2000">
              <a:solidFill>
                <a:schemeClr val="dk1"/>
              </a:solidFill>
            </a:endParaRPr>
          </a:p>
          <a:p>
            <a:pPr indent="0" lvl="0" marL="0" rtl="0" algn="l">
              <a:spcBef>
                <a:spcPts val="0"/>
              </a:spcBef>
              <a:spcAft>
                <a:spcPts val="0"/>
              </a:spcAft>
              <a:buNone/>
            </a:pPr>
            <a:r>
              <a:rPr lang="en"/>
              <a:t>Validation loss: loss goes down down </a:t>
            </a:r>
            <a:endParaRPr/>
          </a:p>
          <a:p>
            <a:pPr indent="0" lvl="0" marL="0" rtl="0" algn="l">
              <a:spcBef>
                <a:spcPts val="0"/>
              </a:spcBef>
              <a:spcAft>
                <a:spcPts val="0"/>
              </a:spcAft>
              <a:buNone/>
            </a:pPr>
            <a:r>
              <a:rPr lang="en"/>
              <a:t>In general, value moves more slowly </a:t>
            </a:r>
            <a:endParaRPr/>
          </a:p>
          <a:p>
            <a:pPr indent="0" lvl="0" marL="0" rtl="0" algn="l">
              <a:spcBef>
                <a:spcPts val="0"/>
              </a:spcBef>
              <a:spcAft>
                <a:spcPts val="0"/>
              </a:spcAft>
              <a:buNone/>
            </a:pPr>
            <a:r>
              <a:rPr lang="en"/>
              <a:t>training accuracy: accuracy goes up</a:t>
            </a:r>
            <a:endParaRPr/>
          </a:p>
          <a:p>
            <a:pPr indent="0" lvl="0" marL="0" rtl="0" algn="l">
              <a:spcBef>
                <a:spcPts val="0"/>
              </a:spcBef>
              <a:spcAft>
                <a:spcPts val="0"/>
              </a:spcAft>
              <a:buNone/>
            </a:pPr>
            <a:r>
              <a:rPr lang="en">
                <a:solidFill>
                  <a:schemeClr val="dk1"/>
                </a:solidFill>
              </a:rPr>
              <a:t>training</a:t>
            </a:r>
            <a:r>
              <a:rPr lang="en"/>
              <a:t> f1 score: f1 goes up</a:t>
            </a:r>
            <a:endParaRPr/>
          </a:p>
          <a:p>
            <a:pPr indent="0" lvl="0" marL="0" rtl="0" algn="l">
              <a:spcBef>
                <a:spcPts val="0"/>
              </a:spcBef>
              <a:spcAft>
                <a:spcPts val="0"/>
              </a:spcAft>
              <a:buNone/>
            </a:pPr>
            <a:r>
              <a:rPr lang="en">
                <a:solidFill>
                  <a:schemeClr val="dk1"/>
                </a:solidFill>
              </a:rPr>
              <a:t>training</a:t>
            </a:r>
            <a:r>
              <a:rPr lang="en"/>
              <a:t> auc: auc goes 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code/aderezapahlevi/starter-flowers-recognition-7123e64e-8/data" TargetMode="External"/><Relationship Id="rId4" Type="http://schemas.openxmlformats.org/officeDocument/2006/relationships/hyperlink" Target="https://www.kaggle.com/code/tarunpaparaju/plant-pathology-2020-eda-models/notebook" TargetMode="External"/><Relationship Id="rId10" Type="http://schemas.openxmlformats.org/officeDocument/2006/relationships/hyperlink" Target="https://github.com/kconcepcion/flower-identifier-and-almanac" TargetMode="External"/><Relationship Id="rId9" Type="http://schemas.openxmlformats.org/officeDocument/2006/relationships/hyperlink" Target="https://plantdatabase.uconn.edu/" TargetMode="External"/><Relationship Id="rId5" Type="http://schemas.openxmlformats.org/officeDocument/2006/relationships/hyperlink" Target="https://www.kaggle.com/code/rajmehra03/flower-recognition-cnn-keras/notebook" TargetMode="External"/><Relationship Id="rId6" Type="http://schemas.openxmlformats.org/officeDocument/2006/relationships/hyperlink" Target="https://www.kaggle.com/datasets/hanselliott/toxic-plant-classification/code" TargetMode="External"/><Relationship Id="rId7" Type="http://schemas.openxmlformats.org/officeDocument/2006/relationships/hyperlink" Target="https://machinelearningmastery.com/train-to-the-test-set-in-machine-learning/" TargetMode="External"/><Relationship Id="rId8" Type="http://schemas.openxmlformats.org/officeDocument/2006/relationships/hyperlink" Target="https://plants.usda.gov/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300" y="98745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PlantDex</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lt1"/>
                </a:solidFill>
                <a:latin typeface="Arial"/>
                <a:ea typeface="Arial"/>
                <a:cs typeface="Arial"/>
                <a:sym typeface="Arial"/>
              </a:rPr>
              <a:t> </a:t>
            </a:r>
            <a:r>
              <a:rPr b="1" lang="en" sz="2000">
                <a:solidFill>
                  <a:schemeClr val="lt1"/>
                </a:solidFill>
                <a:latin typeface="Maven Pro"/>
                <a:ea typeface="Maven Pro"/>
                <a:cs typeface="Maven Pro"/>
                <a:sym typeface="Maven Pro"/>
              </a:rPr>
              <a:t>Matthew Belcher, Kristal Concepcion, Jasmine Leal, Chloe Valverde</a:t>
            </a:r>
            <a:endParaRPr b="1" sz="2000">
              <a:solidFill>
                <a:schemeClr val="lt1"/>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Validation Loss (10 Epochs)</a:t>
            </a:r>
            <a:endParaRPr/>
          </a:p>
        </p:txBody>
      </p:sp>
      <p:sp>
        <p:nvSpPr>
          <p:cNvPr id="122" name="Google Shape;122;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311700" y="1152475"/>
            <a:ext cx="8520600" cy="3530207"/>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5 Epochs</a:t>
            </a:r>
            <a:endParaRPr/>
          </a:p>
        </p:txBody>
      </p:sp>
      <p:sp>
        <p:nvSpPr>
          <p:cNvPr id="129" name="Google Shape;129;p23"/>
          <p:cNvSpPr txBox="1"/>
          <p:nvPr>
            <p:ph idx="1" type="body"/>
          </p:nvPr>
        </p:nvSpPr>
        <p:spPr>
          <a:xfrm>
            <a:off x="311700" y="3394425"/>
            <a:ext cx="8589600" cy="117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Arial"/>
                <a:ea typeface="Arial"/>
                <a:cs typeface="Arial"/>
                <a:sym typeface="Arial"/>
              </a:rPr>
              <a:t>When we ran the the first five epochs, we note that the initial accuracy of our first epoch is about 30%. This is based on our f1Score </a:t>
            </a:r>
            <a:r>
              <a:rPr lang="en">
                <a:latin typeface="Arial"/>
                <a:ea typeface="Arial"/>
                <a:cs typeface="Arial"/>
                <a:sym typeface="Arial"/>
              </a:rPr>
              <a:t>which</a:t>
            </a:r>
            <a:r>
              <a:rPr lang="en">
                <a:latin typeface="Arial"/>
                <a:ea typeface="Arial"/>
                <a:cs typeface="Arial"/>
                <a:sym typeface="Arial"/>
              </a:rPr>
              <a:t> determines how </a:t>
            </a:r>
            <a:r>
              <a:rPr lang="en">
                <a:latin typeface="Arial"/>
                <a:ea typeface="Arial"/>
                <a:cs typeface="Arial"/>
                <a:sym typeface="Arial"/>
              </a:rPr>
              <a:t>accurate</a:t>
            </a:r>
            <a:r>
              <a:rPr lang="en">
                <a:latin typeface="Arial"/>
                <a:ea typeface="Arial"/>
                <a:cs typeface="Arial"/>
                <a:sym typeface="Arial"/>
              </a:rPr>
              <a:t> the program is functioning in terms of </a:t>
            </a:r>
            <a:r>
              <a:rPr lang="en">
                <a:latin typeface="Arial"/>
                <a:ea typeface="Arial"/>
                <a:cs typeface="Arial"/>
                <a:sym typeface="Arial"/>
              </a:rPr>
              <a:t>percentage. We note that as we run each epoch, we end up increasing the accuracy of program. We also note that</a:t>
            </a:r>
            <a:r>
              <a:rPr lang="en">
                <a:latin typeface="Arial"/>
                <a:ea typeface="Arial"/>
                <a:cs typeface="Arial"/>
                <a:sym typeface="Arial"/>
              </a:rPr>
              <a:t> it isn’t </a:t>
            </a:r>
            <a:r>
              <a:rPr lang="en">
                <a:latin typeface="Arial"/>
                <a:ea typeface="Arial"/>
                <a:cs typeface="Arial"/>
                <a:sym typeface="Arial"/>
              </a:rPr>
              <a:t>until</a:t>
            </a:r>
            <a:r>
              <a:rPr lang="en">
                <a:latin typeface="Arial"/>
                <a:ea typeface="Arial"/>
                <a:cs typeface="Arial"/>
                <a:sym typeface="Arial"/>
              </a:rPr>
              <a:t> </a:t>
            </a:r>
            <a:r>
              <a:rPr lang="en">
                <a:latin typeface="Arial"/>
                <a:ea typeface="Arial"/>
                <a:cs typeface="Arial"/>
                <a:sym typeface="Arial"/>
              </a:rPr>
              <a:t>the fifth epoch when we have a program accuracy of about 85%.</a:t>
            </a:r>
            <a:endParaRPr>
              <a:latin typeface="Arial"/>
              <a:ea typeface="Arial"/>
              <a:cs typeface="Arial"/>
              <a:sym typeface="Arial"/>
            </a:endParaRPr>
          </a:p>
        </p:txBody>
      </p:sp>
      <p:pic>
        <p:nvPicPr>
          <p:cNvPr id="130" name="Google Shape;130;p23"/>
          <p:cNvPicPr preferRelativeResize="0"/>
          <p:nvPr/>
        </p:nvPicPr>
        <p:blipFill>
          <a:blip r:embed="rId3">
            <a:alphaModFix/>
          </a:blip>
          <a:stretch>
            <a:fillRect/>
          </a:stretch>
        </p:blipFill>
        <p:spPr>
          <a:xfrm>
            <a:off x="0" y="1017462"/>
            <a:ext cx="9143999" cy="237697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4" name="Shape 134"/>
        <p:cNvGrpSpPr/>
        <p:nvPr/>
      </p:nvGrpSpPr>
      <p:grpSpPr>
        <a:xfrm>
          <a:off x="0" y="0"/>
          <a:ext cx="0" cy="0"/>
          <a:chOff x="0" y="0"/>
          <a:chExt cx="0" cy="0"/>
        </a:xfrm>
      </p:grpSpPr>
      <p:sp>
        <p:nvSpPr>
          <p:cNvPr id="135" name="Google Shape;135;p24"/>
          <p:cNvSpPr txBox="1"/>
          <p:nvPr>
            <p:ph type="title"/>
          </p:nvPr>
        </p:nvSpPr>
        <p:spPr>
          <a:xfrm>
            <a:off x="127500" y="122125"/>
            <a:ext cx="61215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TEST WITH 10 EPOCHS</a:t>
            </a:r>
            <a:endParaRPr/>
          </a:p>
        </p:txBody>
      </p:sp>
      <p:sp>
        <p:nvSpPr>
          <p:cNvPr id="136" name="Google Shape;136;p24"/>
          <p:cNvSpPr txBox="1"/>
          <p:nvPr>
            <p:ph idx="2" type="body"/>
          </p:nvPr>
        </p:nvSpPr>
        <p:spPr>
          <a:xfrm>
            <a:off x="311625" y="2823675"/>
            <a:ext cx="8520600" cy="174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there will be text. </a:t>
            </a:r>
            <a:endParaRPr/>
          </a:p>
        </p:txBody>
      </p:sp>
      <p:pic>
        <p:nvPicPr>
          <p:cNvPr id="137" name="Google Shape;137;p24"/>
          <p:cNvPicPr preferRelativeResize="0"/>
          <p:nvPr/>
        </p:nvPicPr>
        <p:blipFill>
          <a:blip r:embed="rId3">
            <a:alphaModFix/>
          </a:blip>
          <a:stretch>
            <a:fillRect/>
          </a:stretch>
        </p:blipFill>
        <p:spPr>
          <a:xfrm>
            <a:off x="0" y="976575"/>
            <a:ext cx="9144000" cy="1847100"/>
          </a:xfrm>
          <a:prstGeom prst="rect">
            <a:avLst/>
          </a:prstGeom>
          <a:noFill/>
          <a:ln>
            <a:noFill/>
          </a:ln>
        </p:spPr>
      </p:pic>
      <p:pic>
        <p:nvPicPr>
          <p:cNvPr id="138" name="Google Shape;138;p24"/>
          <p:cNvPicPr preferRelativeResize="0"/>
          <p:nvPr/>
        </p:nvPicPr>
        <p:blipFill>
          <a:blip r:embed="rId4">
            <a:alphaModFix/>
          </a:blip>
          <a:stretch>
            <a:fillRect/>
          </a:stretch>
        </p:blipFill>
        <p:spPr>
          <a:xfrm>
            <a:off x="0" y="637701"/>
            <a:ext cx="9144000" cy="43693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1667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BRINGING IT AROUND TOWN,</a:t>
            </a:r>
            <a:r>
              <a:rPr lang="en" sz="1422"/>
              <a:t>AROUND TOWN</a:t>
            </a:r>
            <a:endParaRPr sz="1422"/>
          </a:p>
          <a:p>
            <a:pPr indent="0" lvl="0" marL="0" rtl="0" algn="l">
              <a:lnSpc>
                <a:spcPct val="115000"/>
              </a:lnSpc>
              <a:spcBef>
                <a:spcPts val="0"/>
              </a:spcBef>
              <a:spcAft>
                <a:spcPts val="1200"/>
              </a:spcAft>
              <a:buNone/>
            </a:pPr>
            <a:r>
              <a:rPr b="0" lang="en" sz="1400">
                <a:solidFill>
                  <a:schemeClr val="dk2"/>
                </a:solidFill>
                <a:latin typeface="Comic Sans MS"/>
                <a:ea typeface="Comic Sans MS"/>
                <a:cs typeface="Comic Sans MS"/>
                <a:sym typeface="Comic Sans MS"/>
              </a:rPr>
              <a:t>The p</a:t>
            </a:r>
            <a:r>
              <a:rPr b="0" lang="en" sz="1600">
                <a:solidFill>
                  <a:schemeClr val="dk2"/>
                </a:solidFill>
                <a:latin typeface="Comic Sans MS"/>
                <a:ea typeface="Comic Sans MS"/>
                <a:cs typeface="Comic Sans MS"/>
                <a:sym typeface="Comic Sans MS"/>
              </a:rPr>
              <a:t>lant</a:t>
            </a:r>
            <a:r>
              <a:rPr b="0" lang="en" sz="1400">
                <a:solidFill>
                  <a:schemeClr val="dk2"/>
                </a:solidFill>
                <a:latin typeface="Comic Sans MS"/>
                <a:ea typeface="Comic Sans MS"/>
                <a:cs typeface="Comic Sans MS"/>
                <a:sym typeface="Comic Sans MS"/>
              </a:rPr>
              <a:t>s are g</a:t>
            </a:r>
            <a:r>
              <a:rPr b="0" lang="en" sz="1100">
                <a:solidFill>
                  <a:schemeClr val="dk2"/>
                </a:solidFill>
                <a:latin typeface="Comic Sans MS"/>
                <a:ea typeface="Comic Sans MS"/>
                <a:cs typeface="Comic Sans MS"/>
                <a:sym typeface="Comic Sans MS"/>
              </a:rPr>
              <a:t>r</a:t>
            </a:r>
            <a:r>
              <a:rPr b="0" lang="en" sz="1400">
                <a:solidFill>
                  <a:schemeClr val="dk2"/>
                </a:solidFill>
                <a:latin typeface="Comic Sans MS"/>
                <a:ea typeface="Comic Sans MS"/>
                <a:cs typeface="Comic Sans MS"/>
                <a:sym typeface="Comic Sans MS"/>
              </a:rPr>
              <a:t>een, ed</a:t>
            </a:r>
            <a:r>
              <a:rPr b="0" lang="en" sz="2000">
                <a:solidFill>
                  <a:schemeClr val="dk2"/>
                </a:solidFill>
                <a:latin typeface="Comic Sans MS"/>
                <a:ea typeface="Comic Sans MS"/>
                <a:cs typeface="Comic Sans MS"/>
                <a:sym typeface="Comic Sans MS"/>
              </a:rPr>
              <a:t>ible</a:t>
            </a:r>
            <a:r>
              <a:rPr b="0" lang="en" sz="1400">
                <a:solidFill>
                  <a:schemeClr val="dk2"/>
                </a:solidFill>
                <a:latin typeface="Comic Sans MS"/>
                <a:ea typeface="Comic Sans MS"/>
                <a:cs typeface="Comic Sans MS"/>
                <a:sym typeface="Comic Sans MS"/>
              </a:rPr>
              <a:t>, and if not edible, then edi</a:t>
            </a:r>
            <a:r>
              <a:rPr b="0" lang="en" sz="2200">
                <a:solidFill>
                  <a:schemeClr val="dk2"/>
                </a:solidFill>
                <a:latin typeface="Comic Sans MS"/>
                <a:ea typeface="Comic Sans MS"/>
                <a:cs typeface="Comic Sans MS"/>
                <a:sym typeface="Comic Sans MS"/>
              </a:rPr>
              <a:t>bl</a:t>
            </a:r>
            <a:r>
              <a:rPr b="0" lang="en" sz="1400">
                <a:solidFill>
                  <a:schemeClr val="dk2"/>
                </a:solidFill>
                <a:latin typeface="Comic Sans MS"/>
                <a:ea typeface="Comic Sans MS"/>
                <a:cs typeface="Comic Sans MS"/>
                <a:sym typeface="Comic Sans MS"/>
              </a:rPr>
              <a:t>e on</a:t>
            </a:r>
            <a:r>
              <a:rPr b="0" lang="en" sz="2900">
                <a:solidFill>
                  <a:schemeClr val="dk2"/>
                </a:solidFill>
                <a:latin typeface="Comic Sans MS"/>
                <a:ea typeface="Comic Sans MS"/>
                <a:cs typeface="Comic Sans MS"/>
                <a:sym typeface="Comic Sans MS"/>
              </a:rPr>
              <a:t>l</a:t>
            </a:r>
            <a:r>
              <a:rPr b="0" lang="en" sz="1400">
                <a:solidFill>
                  <a:schemeClr val="dk2"/>
                </a:solidFill>
                <a:latin typeface="Comic Sans MS"/>
                <a:ea typeface="Comic Sans MS"/>
                <a:cs typeface="Comic Sans MS"/>
                <a:sym typeface="Comic Sans MS"/>
              </a:rPr>
              <a:t>y</a:t>
            </a:r>
            <a:r>
              <a:rPr b="0" lang="en" sz="500">
                <a:solidFill>
                  <a:schemeClr val="dk2"/>
                </a:solidFill>
                <a:latin typeface="Comic Sans MS"/>
                <a:ea typeface="Comic Sans MS"/>
                <a:cs typeface="Comic Sans MS"/>
                <a:sym typeface="Comic Sans MS"/>
              </a:rPr>
              <a:t>    </a:t>
            </a:r>
            <a:r>
              <a:rPr b="0" lang="en" sz="1277">
                <a:solidFill>
                  <a:schemeClr val="dk2"/>
                </a:solidFill>
                <a:latin typeface="Comic Sans MS"/>
                <a:ea typeface="Comic Sans MS"/>
                <a:cs typeface="Comic Sans MS"/>
                <a:sym typeface="Comic Sans MS"/>
              </a:rPr>
              <a:t>o</a:t>
            </a:r>
            <a:r>
              <a:rPr b="0" lang="en" sz="1800">
                <a:solidFill>
                  <a:schemeClr val="dk2"/>
                </a:solidFill>
                <a:latin typeface="Comic Sans MS"/>
                <a:ea typeface="Comic Sans MS"/>
                <a:cs typeface="Comic Sans MS"/>
                <a:sym typeface="Comic Sans MS"/>
              </a:rPr>
              <a:t>n</a:t>
            </a:r>
            <a:r>
              <a:rPr b="0" lang="en" sz="1400">
                <a:solidFill>
                  <a:schemeClr val="dk2"/>
                </a:solidFill>
                <a:latin typeface="Comic Sans MS"/>
                <a:ea typeface="Comic Sans MS"/>
                <a:cs typeface="Comic Sans MS"/>
                <a:sym typeface="Comic Sans MS"/>
              </a:rPr>
              <a:t>c</a:t>
            </a:r>
            <a:r>
              <a:rPr b="0" lang="en" sz="1400">
                <a:solidFill>
                  <a:schemeClr val="dk2"/>
                </a:solidFill>
                <a:latin typeface="Lato"/>
                <a:ea typeface="Lato"/>
                <a:cs typeface="Lato"/>
                <a:sym typeface="Lato"/>
              </a:rPr>
              <a:t>e.</a:t>
            </a:r>
            <a:endParaRPr sz="1422"/>
          </a:p>
        </p:txBody>
      </p:sp>
      <p:sp>
        <p:nvSpPr>
          <p:cNvPr id="144" name="Google Shape;144;p25"/>
          <p:cNvSpPr txBox="1"/>
          <p:nvPr/>
        </p:nvSpPr>
        <p:spPr>
          <a:xfrm>
            <a:off x="358175" y="1525050"/>
            <a:ext cx="8520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In conclusion the overall prediction accuracy is up to 96.17 % with 95.69 F1, improving vastly each time the model is run due to the transfer method. Some key </a:t>
            </a:r>
            <a:r>
              <a:rPr lang="en"/>
              <a:t>takeaways</a:t>
            </a:r>
            <a:r>
              <a:rPr lang="en"/>
              <a:t> were the trial and errors of different methods and the importance of run times. We hope to in the future to scale this by expanding the dataset and enhancing </a:t>
            </a:r>
            <a:r>
              <a:rPr lang="en"/>
              <a:t>accuracy</a:t>
            </a:r>
            <a:r>
              <a:rPr lang="en"/>
              <a:t> and </a:t>
            </a:r>
            <a:r>
              <a:rPr lang="en"/>
              <a:t>efficiency.</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Resources/Citations</a:t>
            </a:r>
            <a:endParaRPr/>
          </a:p>
        </p:txBody>
      </p:sp>
      <p:sp>
        <p:nvSpPr>
          <p:cNvPr id="150" name="Google Shape;150;p26"/>
          <p:cNvSpPr txBox="1"/>
          <p:nvPr>
            <p:ph idx="1" type="body"/>
          </p:nvPr>
        </p:nvSpPr>
        <p:spPr>
          <a:xfrm>
            <a:off x="311700" y="11309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3"/>
              </a:rPr>
              <a:t>https://www.kaggle.com/code/aderezapahlevi/starter-flowers-recognition-7123e64e-8/data</a:t>
            </a:r>
            <a:endParaRPr sz="1100" u="sng">
              <a:solidFill>
                <a:schemeClr val="hlink"/>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4"/>
              </a:rPr>
              <a:t>https://www.kaggle.com/code/tarunpaparaju/plant-pathology-2020-eda-models/notebook</a:t>
            </a:r>
            <a:endParaRPr sz="1100" u="sng">
              <a:solidFill>
                <a:schemeClr val="hlink"/>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5"/>
              </a:rPr>
              <a:t>https://www.kaggle.com/code/rajmehra03/flower-recognition-cnn-keras/notebook</a:t>
            </a:r>
            <a:endParaRPr sz="1100" u="sng">
              <a:solidFill>
                <a:schemeClr val="hlink"/>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6"/>
              </a:rPr>
              <a:t>https://www.kaggle.com/datasets/hanselliott/toxic-plant-classification/code</a:t>
            </a:r>
            <a:endParaRPr sz="1100" u="sng">
              <a:solidFill>
                <a:schemeClr val="hlink"/>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7"/>
              </a:rPr>
              <a:t>https://machinelearningmastery.com/train-to-the-test-set-in-machine-learning/</a:t>
            </a:r>
            <a:endParaRPr sz="1100" u="sng">
              <a:solidFill>
                <a:schemeClr val="hlink"/>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8"/>
              </a:rPr>
              <a:t>https://plants.usda.gov/home</a:t>
            </a:r>
            <a:endParaRPr sz="1100" u="sng">
              <a:solidFill>
                <a:schemeClr val="hlink"/>
              </a:solidFill>
              <a:latin typeface="Arial"/>
              <a:ea typeface="Arial"/>
              <a:cs typeface="Arial"/>
              <a:sym typeface="Arial"/>
            </a:endParaRPr>
          </a:p>
          <a:p>
            <a:pPr indent="-298450" lvl="0" marL="457200" rtl="0" algn="l">
              <a:spcBef>
                <a:spcPts val="0"/>
              </a:spcBef>
              <a:spcAft>
                <a:spcPts val="0"/>
              </a:spcAft>
              <a:buSzPts val="1100"/>
              <a:buFont typeface="Arial"/>
              <a:buChar char="●"/>
            </a:pPr>
            <a:r>
              <a:rPr lang="en" sz="1100" u="sng">
                <a:solidFill>
                  <a:schemeClr val="hlink"/>
                </a:solidFill>
                <a:latin typeface="Arial"/>
                <a:ea typeface="Arial"/>
                <a:cs typeface="Arial"/>
                <a:sym typeface="Arial"/>
                <a:hlinkClick r:id="rId9"/>
              </a:rPr>
              <a:t>https://plantdatabase.uconn.edu/</a:t>
            </a:r>
            <a:endParaRPr sz="1100" u="sng">
              <a:solidFill>
                <a:schemeClr val="hlink"/>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Github repo</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10">
                  <a:extLst>
                    <a:ext uri="{A12FA001-AC4F-418D-AE19-62706E023703}">
                      <ahyp:hlinkClr val="tx"/>
                    </a:ext>
                  </a:extLst>
                </a:hlinkClick>
              </a:rPr>
              <a:t>https://github.com/kconcepcion/flower-identifier-and-almanac</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SYNOPSIS</a:t>
            </a:r>
            <a:endParaRPr/>
          </a:p>
        </p:txBody>
      </p:sp>
      <p:sp>
        <p:nvSpPr>
          <p:cNvPr id="66" name="Google Shape;66;p14"/>
          <p:cNvSpPr txBox="1"/>
          <p:nvPr>
            <p:ph idx="1" type="body"/>
          </p:nvPr>
        </p:nvSpPr>
        <p:spPr>
          <a:xfrm>
            <a:off x="311700" y="1144725"/>
            <a:ext cx="8520600" cy="29376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sz="3500">
                <a:solidFill>
                  <a:srgbClr val="000000"/>
                </a:solidFill>
                <a:latin typeface="Arial"/>
                <a:ea typeface="Arial"/>
                <a:cs typeface="Arial"/>
                <a:sym typeface="Arial"/>
              </a:rPr>
              <a:t>We created an image recognition program that will be able to predict whether plants are </a:t>
            </a:r>
            <a:r>
              <a:rPr lang="en" sz="3500">
                <a:solidFill>
                  <a:srgbClr val="000000"/>
                </a:solidFill>
                <a:latin typeface="Arial"/>
                <a:ea typeface="Arial"/>
                <a:cs typeface="Arial"/>
                <a:sym typeface="Arial"/>
              </a:rPr>
              <a:t>poisonous</a:t>
            </a:r>
            <a:r>
              <a:rPr lang="en" sz="3500">
                <a:solidFill>
                  <a:srgbClr val="000000"/>
                </a:solidFill>
                <a:latin typeface="Arial"/>
                <a:ea typeface="Arial"/>
                <a:cs typeface="Arial"/>
                <a:sym typeface="Arial"/>
              </a:rPr>
              <a:t> or safe segments, it will run the uploaded picture through the database and with confident probability pair it with the correct image and name of the plant and then predict whether that plant is toxic or non toxic for human contact.</a:t>
            </a:r>
            <a:endParaRPr sz="3500">
              <a:solidFill>
                <a:srgbClr val="000000"/>
              </a:solidFill>
              <a:latin typeface="Arial"/>
              <a:ea typeface="Arial"/>
              <a:cs typeface="Arial"/>
              <a:sym typeface="Arial"/>
            </a:endParaRPr>
          </a:p>
          <a:p>
            <a:pPr indent="0" lvl="0" marL="0" rtl="0" algn="l">
              <a:spcBef>
                <a:spcPts val="0"/>
              </a:spcBef>
              <a:spcAft>
                <a:spcPts val="0"/>
              </a:spcAft>
              <a:buNone/>
            </a:pPr>
            <a:r>
              <a:t/>
            </a:r>
            <a:endParaRPr sz="3500">
              <a:solidFill>
                <a:srgbClr val="000000"/>
              </a:solidFill>
              <a:latin typeface="Arial"/>
              <a:ea typeface="Arial"/>
              <a:cs typeface="Arial"/>
              <a:sym typeface="Arial"/>
            </a:endParaRPr>
          </a:p>
          <a:p>
            <a:pPr indent="0" lvl="0" marL="0" rtl="0" algn="l">
              <a:spcBef>
                <a:spcPts val="0"/>
              </a:spcBef>
              <a:spcAft>
                <a:spcPts val="0"/>
              </a:spcAft>
              <a:buNone/>
            </a:pPr>
            <a:r>
              <a:rPr lang="en" sz="3500">
                <a:solidFill>
                  <a:srgbClr val="000000"/>
                </a:solidFill>
                <a:latin typeface="Arial"/>
                <a:ea typeface="Arial"/>
                <a:cs typeface="Arial"/>
                <a:sym typeface="Arial"/>
              </a:rPr>
              <a:t>Our target audience are botanists and horticulturists so they can easily identify the plants they want to research on. In addition to this, some side target audiences are florists, home gardeners, hikers, and pet owners.</a:t>
            </a:r>
            <a:endParaRPr sz="3500">
              <a:solidFill>
                <a:srgbClr val="000000"/>
              </a:solidFill>
              <a:latin typeface="Arial"/>
              <a:ea typeface="Arial"/>
              <a:cs typeface="Arial"/>
              <a:sym typeface="Arial"/>
            </a:endParaRPr>
          </a:p>
          <a:p>
            <a:pPr indent="0" lvl="0" marL="0" rtl="0" algn="l">
              <a:spcBef>
                <a:spcPts val="0"/>
              </a:spcBef>
              <a:spcAft>
                <a:spcPts val="0"/>
              </a:spcAft>
              <a:buNone/>
            </a:pPr>
            <a:r>
              <a:t/>
            </a:r>
            <a:endParaRPr sz="1666">
              <a:solidFill>
                <a:srgbClr val="000000"/>
              </a:solidFill>
              <a:latin typeface="Arial"/>
              <a:ea typeface="Arial"/>
              <a:cs typeface="Arial"/>
              <a:sym typeface="Arial"/>
            </a:endParaRPr>
          </a:p>
          <a:p>
            <a:pPr indent="0" lvl="0" marL="0" rtl="0" algn="l">
              <a:spcBef>
                <a:spcPts val="0"/>
              </a:spcBef>
              <a:spcAft>
                <a:spcPts val="0"/>
              </a:spcAft>
              <a:buNone/>
            </a:pPr>
            <a:r>
              <a:t/>
            </a:r>
            <a:endParaRPr sz="1266">
              <a:solidFill>
                <a:srgbClr val="000000"/>
              </a:solidFill>
              <a:latin typeface="Arial"/>
              <a:ea typeface="Arial"/>
              <a:cs typeface="Arial"/>
              <a:sym typeface="Arial"/>
            </a:endParaRPr>
          </a:p>
          <a:p>
            <a:pPr indent="0" lvl="0" marL="0" rtl="0" algn="l">
              <a:spcBef>
                <a:spcPts val="0"/>
              </a:spcBef>
              <a:spcAft>
                <a:spcPts val="0"/>
              </a:spcAft>
              <a:buNone/>
            </a:pPr>
            <a:r>
              <a:t/>
            </a:r>
            <a:endParaRPr sz="1266">
              <a:solidFill>
                <a:srgbClr val="000000"/>
              </a:solidFill>
              <a:latin typeface="Arial"/>
              <a:ea typeface="Arial"/>
              <a:cs typeface="Arial"/>
              <a:sym typeface="Aria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72" name="Google Shape;72;p15"/>
          <p:cNvSpPr txBox="1"/>
          <p:nvPr>
            <p:ph idx="1" type="body"/>
          </p:nvPr>
        </p:nvSpPr>
        <p:spPr>
          <a:xfrm>
            <a:off x="311700" y="1152475"/>
            <a:ext cx="7008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000000"/>
              </a:buClr>
              <a:buSzPts val="1750"/>
              <a:buFont typeface="Arial"/>
              <a:buChar char="●"/>
            </a:pPr>
            <a:r>
              <a:rPr lang="en" sz="1750">
                <a:solidFill>
                  <a:srgbClr val="000000"/>
                </a:solidFill>
                <a:latin typeface="Arial"/>
                <a:ea typeface="Arial"/>
                <a:cs typeface="Arial"/>
                <a:sym typeface="Arial"/>
              </a:rPr>
              <a:t>How accurately can we predict the plant type? </a:t>
            </a:r>
            <a:endParaRPr sz="1750">
              <a:solidFill>
                <a:srgbClr val="000000"/>
              </a:solidFill>
              <a:latin typeface="Arial"/>
              <a:ea typeface="Arial"/>
              <a:cs typeface="Arial"/>
              <a:sym typeface="Arial"/>
            </a:endParaRPr>
          </a:p>
          <a:p>
            <a:pPr indent="-339725" lvl="0" marL="457200" rtl="0" algn="l">
              <a:spcBef>
                <a:spcPts val="0"/>
              </a:spcBef>
              <a:spcAft>
                <a:spcPts val="0"/>
              </a:spcAft>
              <a:buClr>
                <a:srgbClr val="000000"/>
              </a:buClr>
              <a:buSzPts val="1750"/>
              <a:buFont typeface="Arial"/>
              <a:buChar char="●"/>
            </a:pPr>
            <a:r>
              <a:rPr lang="en" sz="1750">
                <a:solidFill>
                  <a:srgbClr val="000000"/>
                </a:solidFill>
                <a:latin typeface="Arial"/>
                <a:ea typeface="Arial"/>
                <a:cs typeface="Arial"/>
                <a:sym typeface="Arial"/>
              </a:rPr>
              <a:t>What kind of model is best used/how to improve our model?</a:t>
            </a:r>
            <a:endParaRPr sz="1750">
              <a:solidFill>
                <a:srgbClr val="000000"/>
              </a:solidFill>
              <a:latin typeface="Arial"/>
              <a:ea typeface="Arial"/>
              <a:cs typeface="Arial"/>
              <a:sym typeface="Arial"/>
            </a:endParaRPr>
          </a:p>
          <a:p>
            <a:pPr indent="-339725" lvl="0" marL="457200" rtl="0" algn="l">
              <a:spcBef>
                <a:spcPts val="0"/>
              </a:spcBef>
              <a:spcAft>
                <a:spcPts val="0"/>
              </a:spcAft>
              <a:buClr>
                <a:srgbClr val="000000"/>
              </a:buClr>
              <a:buSzPts val="1750"/>
              <a:buFont typeface="Arial"/>
              <a:buChar char="●"/>
            </a:pPr>
            <a:r>
              <a:rPr lang="en" sz="1750">
                <a:solidFill>
                  <a:srgbClr val="000000"/>
                </a:solidFill>
                <a:latin typeface="Arial"/>
                <a:ea typeface="Arial"/>
                <a:cs typeface="Arial"/>
                <a:sym typeface="Arial"/>
              </a:rPr>
              <a:t>Can we determine if they are poisonous?</a:t>
            </a:r>
            <a:endParaRPr sz="1750">
              <a:solidFill>
                <a:srgbClr val="000000"/>
              </a:solidFill>
              <a:latin typeface="Arial"/>
              <a:ea typeface="Arial"/>
              <a:cs typeface="Arial"/>
              <a:sym typeface="Arial"/>
            </a:endParaRPr>
          </a:p>
          <a:p>
            <a:pPr indent="0" lvl="0" marL="0" rtl="0" algn="l">
              <a:spcBef>
                <a:spcPts val="1200"/>
              </a:spcBef>
              <a:spcAft>
                <a:spcPts val="1200"/>
              </a:spcAft>
              <a:buNone/>
            </a:pPr>
            <a:r>
              <a:t/>
            </a:r>
            <a:endParaRPr sz="750">
              <a:solidFill>
                <a:srgbClr val="000000"/>
              </a:solidFill>
              <a:latin typeface="Arial"/>
              <a:ea typeface="Arial"/>
              <a:cs typeface="Arial"/>
              <a:sym typeface="Aria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78" name="Google Shape;78;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The dataset that was used is of 10,000 images of  8 </a:t>
            </a:r>
            <a:r>
              <a:rPr lang="en">
                <a:solidFill>
                  <a:srgbClr val="000000"/>
                </a:solidFill>
              </a:rPr>
              <a:t>different plant types</a:t>
            </a:r>
            <a:r>
              <a:rPr lang="en">
                <a:solidFill>
                  <a:srgbClr val="000000"/>
                </a:solidFill>
              </a:rPr>
              <a:t>.</a:t>
            </a:r>
            <a:endParaRPr>
              <a:solidFill>
                <a:srgbClr val="000000"/>
              </a:solidFill>
            </a:endParaRPr>
          </a:p>
          <a:p>
            <a:pPr indent="0" lvl="0" marL="0" rtl="0" algn="l">
              <a:spcBef>
                <a:spcPts val="1200"/>
              </a:spcBef>
              <a:spcAft>
                <a:spcPts val="0"/>
              </a:spcAft>
              <a:buNone/>
            </a:pPr>
            <a:r>
              <a:rPr lang="en">
                <a:solidFill>
                  <a:srgbClr val="000000"/>
                </a:solidFill>
              </a:rPr>
              <a:t>We also used a </a:t>
            </a:r>
            <a:r>
              <a:rPr lang="en">
                <a:solidFill>
                  <a:srgbClr val="000000"/>
                </a:solidFill>
              </a:rPr>
              <a:t>separate</a:t>
            </a:r>
            <a:r>
              <a:rPr lang="en">
                <a:solidFill>
                  <a:srgbClr val="000000"/>
                </a:solidFill>
              </a:rPr>
              <a:t> dataset that provided the </a:t>
            </a:r>
            <a:r>
              <a:rPr lang="en">
                <a:solidFill>
                  <a:srgbClr val="000000"/>
                </a:solidFill>
              </a:rPr>
              <a:t>scientific name of the plant, toxicity levels, herbarium category, species level, and slang name.</a:t>
            </a:r>
            <a:endParaRPr>
              <a:solidFill>
                <a:srgbClr val="000000"/>
              </a:solidFill>
            </a:endParaRPr>
          </a:p>
          <a:p>
            <a:pPr indent="0" lvl="0" marL="0" rtl="0" algn="l">
              <a:spcBef>
                <a:spcPts val="1200"/>
              </a:spcBef>
              <a:spcAft>
                <a:spcPts val="1200"/>
              </a:spcAft>
              <a:buNone/>
            </a:pPr>
            <a:r>
              <a:rPr lang="en">
                <a:solidFill>
                  <a:srgbClr val="000000"/>
                </a:solidFill>
              </a:rPr>
              <a:t>From this data set we were able to clean up the CSV’s and narrow down to Slang name, toxicity level, and path. This helped with improving the time needed to run the prediction. </a:t>
            </a:r>
            <a:endParaRPr>
              <a:solidFill>
                <a:srgbClr val="000000"/>
              </a:solidFill>
            </a:endParaRPr>
          </a:p>
        </p:txBody>
      </p:sp>
      <p:pic>
        <p:nvPicPr>
          <p:cNvPr id="79" name="Google Shape;79;p16"/>
          <p:cNvPicPr preferRelativeResize="0"/>
          <p:nvPr/>
        </p:nvPicPr>
        <p:blipFill>
          <a:blip r:embed="rId3">
            <a:alphaModFix/>
          </a:blip>
          <a:stretch>
            <a:fillRect/>
          </a:stretch>
        </p:blipFill>
        <p:spPr>
          <a:xfrm>
            <a:off x="4347800" y="1673350"/>
            <a:ext cx="4527599" cy="194891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AND METHODS</a:t>
            </a:r>
            <a:endParaRPr/>
          </a:p>
        </p:txBody>
      </p:sp>
      <p:sp>
        <p:nvSpPr>
          <p:cNvPr id="85" name="Google Shape;85;p17"/>
          <p:cNvSpPr txBox="1"/>
          <p:nvPr>
            <p:ph idx="1" type="body"/>
          </p:nvPr>
        </p:nvSpPr>
        <p:spPr>
          <a:xfrm>
            <a:off x="311700" y="1152475"/>
            <a:ext cx="3999900" cy="387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Process</a:t>
            </a:r>
            <a:endParaRPr/>
          </a:p>
          <a:p>
            <a:pPr indent="0" lvl="0" marL="0" rtl="0" algn="l">
              <a:spcBef>
                <a:spcPts val="1200"/>
              </a:spcBef>
              <a:spcAft>
                <a:spcPts val="0"/>
              </a:spcAft>
              <a:buNone/>
            </a:pPr>
            <a:r>
              <a:rPr lang="en"/>
              <a:t>Data acquisition - finding a diverse dataset with necessary requirements (picture, name, toxicity)</a:t>
            </a:r>
            <a:endParaRPr/>
          </a:p>
          <a:p>
            <a:pPr indent="0" lvl="0" marL="0" rtl="0" algn="l">
              <a:spcBef>
                <a:spcPts val="1200"/>
              </a:spcBef>
              <a:spcAft>
                <a:spcPts val="0"/>
              </a:spcAft>
              <a:buNone/>
            </a:pPr>
            <a:r>
              <a:rPr lang="en"/>
              <a:t>Data cleaning - cleaning the csv of unnecessary information (scientific name, species label)</a:t>
            </a:r>
            <a:endParaRPr/>
          </a:p>
          <a:p>
            <a:pPr indent="0" lvl="0" marL="0" rtl="0" algn="l">
              <a:spcBef>
                <a:spcPts val="1200"/>
              </a:spcBef>
              <a:spcAft>
                <a:spcPts val="0"/>
              </a:spcAft>
              <a:buNone/>
            </a:pPr>
            <a:r>
              <a:rPr lang="en"/>
              <a:t>Data manipulation - separating the data into the X_train, y_train, X_test, and y_test. These </a:t>
            </a:r>
            <a:r>
              <a:rPr lang="en"/>
              <a:t>data frames</a:t>
            </a:r>
            <a:r>
              <a:rPr lang="en"/>
              <a:t> consisted of both the  “common name”, the path to specific photo, toxicity level</a:t>
            </a:r>
            <a:endParaRPr/>
          </a:p>
          <a:p>
            <a:pPr indent="0" lvl="0" marL="0" rtl="0" algn="l">
              <a:spcBef>
                <a:spcPts val="1200"/>
              </a:spcBef>
              <a:spcAft>
                <a:spcPts val="1200"/>
              </a:spcAft>
              <a:buNone/>
            </a:pPr>
            <a:r>
              <a:rPr lang="en"/>
              <a:t>Once the data was organize and reading for modeling we created a few different methods.</a:t>
            </a:r>
            <a:endParaRPr/>
          </a:p>
        </p:txBody>
      </p:sp>
      <p:sp>
        <p:nvSpPr>
          <p:cNvPr id="86" name="Google Shape;86;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Code Process</a:t>
            </a:r>
            <a:endParaRPr/>
          </a:p>
          <a:p>
            <a:pPr indent="0" lvl="0" marL="0" rtl="0" algn="l">
              <a:spcBef>
                <a:spcPts val="1200"/>
              </a:spcBef>
              <a:spcAft>
                <a:spcPts val="0"/>
              </a:spcAft>
              <a:buNone/>
            </a:pPr>
            <a:r>
              <a:rPr lang="en"/>
              <a:t>makeGen method - this method generates the pictures using tensorflow keras ImageDataGenerator</a:t>
            </a:r>
            <a:endParaRPr/>
          </a:p>
          <a:p>
            <a:pPr indent="0" lvl="0" marL="0" rtl="0" algn="l">
              <a:spcBef>
                <a:spcPts val="1200"/>
              </a:spcBef>
              <a:spcAft>
                <a:spcPts val="0"/>
              </a:spcAft>
              <a:buNone/>
            </a:pPr>
            <a:r>
              <a:rPr lang="en"/>
              <a:t>showImageSample - display a 25x25 grid of random images pulled from the X_train generator</a:t>
            </a:r>
            <a:endParaRPr/>
          </a:p>
          <a:p>
            <a:pPr indent="0" lvl="0" marL="0" rtl="0" algn="l">
              <a:spcBef>
                <a:spcPts val="1200"/>
              </a:spcBef>
              <a:spcAft>
                <a:spcPts val="0"/>
              </a:spcAft>
              <a:buNone/>
            </a:pPr>
            <a:r>
              <a:rPr lang="en"/>
              <a:t>makeModel - creates and </a:t>
            </a:r>
            <a:r>
              <a:rPr lang="en"/>
              <a:t>trains</a:t>
            </a:r>
            <a:r>
              <a:rPr lang="en"/>
              <a:t> the models using tensorflow keras</a:t>
            </a:r>
            <a:endParaRPr/>
          </a:p>
          <a:p>
            <a:pPr indent="0" lvl="0" marL="0" rtl="0" algn="l">
              <a:spcBef>
                <a:spcPts val="1200"/>
              </a:spcBef>
              <a:spcAft>
                <a:spcPts val="0"/>
              </a:spcAft>
              <a:buNone/>
            </a:pPr>
            <a:r>
              <a:rPr lang="en"/>
              <a:t>LRask - allows the user to input the number of times they want the code ran, since we used the transfer learning method the more times the code iterate the higher the f1score</a:t>
            </a:r>
            <a:endParaRPr/>
          </a:p>
          <a:p>
            <a:pPr indent="0" lvl="0" marL="0" rtl="0" algn="l">
              <a:spcBef>
                <a:spcPts val="1200"/>
              </a:spcBef>
              <a:spcAft>
                <a:spcPts val="1200"/>
              </a:spcAft>
              <a:buNone/>
            </a:pPr>
            <a:r>
              <a:rPr lang="en"/>
              <a:t>trPlot - plots out the results (loss, accuracy, and f1score)</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a:t>
            </a:r>
            <a:endParaRPr/>
          </a:p>
        </p:txBody>
      </p:sp>
      <p:sp>
        <p:nvSpPr>
          <p:cNvPr id="92" name="Google Shape;92;p18"/>
          <p:cNvSpPr txBox="1"/>
          <p:nvPr>
            <p:ph idx="1" type="body"/>
          </p:nvPr>
        </p:nvSpPr>
        <p:spPr>
          <a:xfrm>
            <a:off x="311700" y="1152475"/>
            <a:ext cx="3999900" cy="3887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What is Transfer Learning?</a:t>
            </a:r>
            <a:r>
              <a:rPr lang="en" sz="1700">
                <a:solidFill>
                  <a:srgbClr val="000000"/>
                </a:solidFill>
                <a:latin typeface="Arial"/>
                <a:ea typeface="Arial"/>
                <a:cs typeface="Arial"/>
                <a:sym typeface="Arial"/>
              </a:rPr>
              <a:t> </a:t>
            </a:r>
            <a:endParaRPr/>
          </a:p>
          <a:p>
            <a:pPr indent="0" lvl="0" marL="0" rtl="0" algn="l">
              <a:spcBef>
                <a:spcPts val="1200"/>
              </a:spcBef>
              <a:spcAft>
                <a:spcPts val="0"/>
              </a:spcAft>
              <a:buNone/>
            </a:pPr>
            <a:r>
              <a:rPr lang="en"/>
              <a:t>Transfer learning is a machine learning method where a model developed for a task is reused as the starting point for a model on a second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focuses on storing knowledge gained while solving one problem and applying it to the next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you need to do is create a class that iterates through the training data whenever you call it, however many times you call it. And it will use the knowledge gained from the previous results and apply it to the next iteration.</a:t>
            </a:r>
            <a:endParaRPr sz="17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93" name="Google Shape;93;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700">
                <a:solidFill>
                  <a:srgbClr val="000000"/>
                </a:solidFill>
                <a:latin typeface="Arial"/>
                <a:ea typeface="Arial"/>
                <a:cs typeface="Arial"/>
                <a:sym typeface="Arial"/>
              </a:rPr>
              <a:t> </a:t>
            </a:r>
            <a:r>
              <a:rPr b="1" lang="en" sz="1700">
                <a:solidFill>
                  <a:srgbClr val="000000"/>
                </a:solidFill>
                <a:latin typeface="Arial"/>
                <a:ea typeface="Arial"/>
                <a:cs typeface="Arial"/>
                <a:sym typeface="Arial"/>
              </a:rPr>
              <a:t>Why did we choose this?</a:t>
            </a:r>
            <a:r>
              <a:rPr lang="en"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
              <a:t>For CNN you need to more preprocessing of the images, but with transfer learning you only need to little processing of dataset.</a:t>
            </a:r>
            <a:endParaRPr/>
          </a:p>
          <a:p>
            <a:pPr indent="0" lvl="0" marL="0" rtl="0" algn="l">
              <a:spcBef>
                <a:spcPts val="1200"/>
              </a:spcBef>
              <a:spcAft>
                <a:spcPts val="0"/>
              </a:spcAft>
              <a:buNone/>
            </a:pPr>
            <a:r>
              <a:rPr lang="en"/>
              <a:t>Training a cnn takes a long time, especially with huge datasets, this was a problem we encountered since our data set contained 10,000 images</a:t>
            </a:r>
            <a:endParaRPr/>
          </a:p>
          <a:p>
            <a:pPr indent="0" lvl="0" marL="0" rtl="0" algn="l">
              <a:spcBef>
                <a:spcPts val="1200"/>
              </a:spcBef>
              <a:spcAft>
                <a:spcPts val="1200"/>
              </a:spcAft>
              <a:buNone/>
            </a:pPr>
            <a:r>
              <a:rPr lang="en"/>
              <a:t>Conventional machine learning has  been traditionally designed to work in isolation. The algorithms are trained to solve specific tasks. While  transfer learning is the idea of overcoming the isolated learning problem</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251325" y="1729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SUMMARY REPORT</a:t>
            </a:r>
            <a:endParaRPr/>
          </a:p>
        </p:txBody>
      </p:sp>
      <p:sp>
        <p:nvSpPr>
          <p:cNvPr id="99" name="Google Shape;99;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4939500" y="724200"/>
            <a:ext cx="3837000" cy="3820076"/>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 GRAPH</a:t>
            </a:r>
            <a:endParaRPr/>
          </a:p>
        </p:txBody>
      </p:sp>
      <p:sp>
        <p:nvSpPr>
          <p:cNvPr id="106" name="Google Shape;106;p20"/>
          <p:cNvSpPr txBox="1"/>
          <p:nvPr>
            <p:ph idx="1" type="body"/>
          </p:nvPr>
        </p:nvSpPr>
        <p:spPr>
          <a:xfrm>
            <a:off x="311700" y="1152475"/>
            <a:ext cx="323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25 sample pictures taken from X-train and X-test code, called from excel herbarium with over 10,000 files</a:t>
            </a:r>
            <a:endParaRPr sz="2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07" name="Google Shape;107;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rotWithShape="1">
          <a:blip r:embed="rId3">
            <a:alphaModFix/>
          </a:blip>
          <a:srcRect b="2525" l="0" r="0" t="2525"/>
          <a:stretch/>
        </p:blipFill>
        <p:spPr>
          <a:xfrm>
            <a:off x="4060263" y="353075"/>
            <a:ext cx="4772025" cy="46101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Validation Loss (5 Epochs)</a:t>
            </a:r>
            <a:endParaRPr/>
          </a:p>
        </p:txBody>
      </p:sp>
      <p:sp>
        <p:nvSpPr>
          <p:cNvPr id="114" name="Google Shape;114;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5" name="Google Shape;115;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0" y="1152474"/>
            <a:ext cx="9144000" cy="368552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