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0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F1DE-23AF-4605-BF32-178A51F14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18154-5218-4352-9B53-70E539393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0648-90EA-4458-9172-D1462A0F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BAA1-A99C-43E5-9E75-6F6BA98C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8E5C-23BF-47AE-BD32-4E0B842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241F-D79F-4054-BAD6-B39099D7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2A0B3-7AB0-4825-9D4A-DCD95A92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C267-4080-4699-9EC7-91C79686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B382-D121-4942-AC3C-97B2D7AB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E5DC-2357-4E12-B6BD-AC5E7DDC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9D51C-3490-487F-95FD-43FEEA867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B78DC-1475-4DFA-BE8F-57B7B9DF2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EB347-FAB3-42FF-9A0F-B94511A7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AB4A-52DF-4D5E-A7FE-05C98710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016F-396E-40E4-9523-D82236DF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F266-E71F-45B0-886E-BC5CBEE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0943E-2E72-4AF0-9A03-9900C17B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D124-D1A0-41C1-B36D-4D65A49B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8903-426B-4E43-9655-4679A9BB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2BD1-86F8-44B3-87C3-733CCC8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302F-2919-4CF4-99CF-C56ABBED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183BA-B3C7-4F67-B0DE-29115BC5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AF6B-4F1A-4664-B889-A26BC767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2EE7-1A24-498C-B406-CF1FF0CC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898A-CACD-4453-8C8D-49C7F2AF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6D87-CD56-4E6D-8757-E3E1153F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0A3C-7093-4BC3-B17E-EA88C5A7D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F3A35-8EF2-4306-B0D5-F0B5D7B0E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80E0-D4DD-4B8E-8736-44FB27B0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350DC-9075-47C6-90AA-A7DDF2D2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B216-611A-4C8C-95FF-8ABDCBDD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C76A-F436-49FD-82DB-2443D852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DB48-0A2B-4D48-AA9F-E1D6D6C2F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FAC02-B4FD-4FE4-9FB4-05A6F55A5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4978A-4C84-4D9B-9BBD-FC397D95E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BC6B8-AC0F-4F37-BB9A-6768467E8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AFE23-424F-4C24-A76A-352EDE3B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10CF4-1BFD-447A-954A-D406D82E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71C3F-0CE0-4B3E-96DC-04B1E086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8748-7C85-4B2E-90DA-3A9AAAD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235C3-B5E4-4993-A3A6-CBE23E91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71275-A57C-40D9-A537-1F3EF23C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663A6-6DEA-4F14-BF55-160C8EAE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323B-CB6D-4C89-AC24-F7E7706F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54EC1-39C6-475A-B81C-DFDF9619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AB11A-583B-4BB5-909F-B0BBF7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5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3036-E1DC-4D71-BDEE-7D496044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8F30-1B0A-43A2-9EE0-EC47816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41C26-4584-4C59-A5D6-704E6E36A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C33F0-C07F-4F1C-86AF-200F3532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7DDF3-B6B8-4973-AF33-181AF90D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6C433-10D9-44CC-BB38-21EC1FC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6C59-38AA-48E8-8CE8-D49CCC30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A97B0-2E27-4307-A596-5E10108EF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7EBEC-C6FB-4D63-8130-B00676560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FF4C-6642-41B2-942A-3F59F55B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DA6C-938E-401A-B260-444E843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B87B9-5CF6-4A22-B737-14AB92C1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2CE25-BCBB-4FA5-9110-19541084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177F9-DF4B-464B-9201-A0736A02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5C13-1390-4DBD-A417-540698F1C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D4E-67A3-48F4-B6C4-FED29F726C1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E893-3EBF-46A9-ACD2-18811E282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F60D-D8BE-476F-860F-0337F70FD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47C3-9341-4E4A-88E0-FDE5EEA9B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6B87-7E36-4E8A-9C39-281870A3C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charset="0"/>
              </a:rPr>
              <a:t>Uvod u JS</a:t>
            </a:r>
            <a:endParaRPr lang="en-US" dirty="0">
              <a:latin typeface="Play" panose="0000050000000000000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C484D-7E3A-4BBA-B874-94E17E25C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85C13202-D096-4428-93FB-F85C8E17AFED}"/>
              </a:ext>
            </a:extLst>
          </p:cNvPr>
          <p:cNvSpPr/>
          <p:nvPr/>
        </p:nvSpPr>
        <p:spPr>
          <a:xfrm>
            <a:off x="-405029" y="4843133"/>
            <a:ext cx="13002058" cy="1526672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06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3. zadatak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899-4A42-4096-A5C1-C268B7B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hr-HR" dirty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hr-HR" dirty="0">
                <a:latin typeface="Play" panose="00000500000000000000" pitchFamily="2" charset="0"/>
              </a:rPr>
              <a:t>Na temelju već definiranog niza osoba, pronaći najčešće ime među osobama čija je visina veća od medijana svih visina.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90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4. zadatak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899-4A42-4096-A5C1-C268B7B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>
                <a:latin typeface="Play" panose="00000500000000000000" pitchFamily="2" charset="0"/>
              </a:rPr>
              <a:t>Napraviti iduće:</a:t>
            </a:r>
          </a:p>
          <a:p>
            <a:r>
              <a:rPr lang="hr-HR" dirty="0">
                <a:latin typeface="Play" panose="00000500000000000000" pitchFamily="2" charset="0"/>
              </a:rPr>
              <a:t>Sortirati niz osoba po prezimenu</a:t>
            </a:r>
          </a:p>
          <a:p>
            <a:r>
              <a:rPr lang="hr-HR" dirty="0">
                <a:latin typeface="Play" panose="00000500000000000000" pitchFamily="2" charset="0"/>
              </a:rPr>
              <a:t>Pronaći prvu osobu kojoj prezime počinje sa slovom K</a:t>
            </a:r>
          </a:p>
          <a:p>
            <a:r>
              <a:rPr lang="hr-HR" dirty="0">
                <a:latin typeface="Play" panose="00000500000000000000" pitchFamily="2" charset="0"/>
              </a:rPr>
              <a:t>Provjeriti ima li osoba viših od 200cm</a:t>
            </a:r>
          </a:p>
          <a:p>
            <a:r>
              <a:rPr lang="hr-HR" dirty="0">
                <a:latin typeface="Play" panose="00000500000000000000" pitchFamily="2" charset="0"/>
              </a:rPr>
              <a:t>Vratiti samo osobe koje imaju ime koje i počinje i završava sa samoglasnikom</a:t>
            </a:r>
          </a:p>
          <a:p>
            <a:r>
              <a:rPr lang="hr-HR" dirty="0">
                <a:latin typeface="Play" panose="00000500000000000000" pitchFamily="2" charset="0"/>
              </a:rPr>
              <a:t>Preko template </a:t>
            </a:r>
            <a:r>
              <a:rPr lang="hr-HR" dirty="0" err="1">
                <a:latin typeface="Play" panose="00000500000000000000" pitchFamily="2" charset="0"/>
              </a:rPr>
              <a:t>literala</a:t>
            </a:r>
            <a:r>
              <a:rPr lang="hr-HR" dirty="0">
                <a:latin typeface="Play" panose="00000500000000000000" pitchFamily="2" charset="0"/>
              </a:rPr>
              <a:t> napraviti funkciju koja </a:t>
            </a:r>
            <a:r>
              <a:rPr lang="hr-HR" dirty="0" err="1">
                <a:latin typeface="Play" panose="00000500000000000000" pitchFamily="2" charset="0"/>
              </a:rPr>
              <a:t>pretty</a:t>
            </a:r>
            <a:r>
              <a:rPr lang="hr-HR" dirty="0">
                <a:latin typeface="Play" panose="00000500000000000000" pitchFamily="2" charset="0"/>
              </a:rPr>
              <a:t> printa podatke o osobi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8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JavaScript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899-4A42-4096-A5C1-C268B7B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Jezik kojeg browser razumije</a:t>
            </a:r>
          </a:p>
          <a:p>
            <a:pPr lvl="1"/>
            <a:r>
              <a:rPr lang="hr-HR" dirty="0" err="1">
                <a:latin typeface="Play" panose="00000500000000000000" pitchFamily="2" charset="0"/>
              </a:rPr>
              <a:t>Engine</a:t>
            </a:r>
            <a:r>
              <a:rPr lang="hr-HR" dirty="0">
                <a:latin typeface="Play" panose="00000500000000000000" pitchFamily="2" charset="0"/>
              </a:rPr>
              <a:t> – V8, </a:t>
            </a:r>
            <a:r>
              <a:rPr lang="hr-HR" dirty="0" err="1">
                <a:latin typeface="Play" panose="00000500000000000000" pitchFamily="2" charset="0"/>
              </a:rPr>
              <a:t>SpiderMonkey</a:t>
            </a:r>
            <a:r>
              <a:rPr lang="hr-HR" dirty="0">
                <a:latin typeface="Play" panose="00000500000000000000" pitchFamily="2" charset="0"/>
              </a:rPr>
              <a:t>…</a:t>
            </a:r>
          </a:p>
          <a:p>
            <a:r>
              <a:rPr lang="hr-HR" dirty="0" err="1">
                <a:latin typeface="Play" panose="00000500000000000000" pitchFamily="2" charset="0"/>
              </a:rPr>
              <a:t>Interpreterski</a:t>
            </a:r>
            <a:endParaRPr lang="hr-HR" dirty="0">
              <a:latin typeface="Play" panose="00000500000000000000" pitchFamily="2" charset="0"/>
            </a:endParaRPr>
          </a:p>
          <a:p>
            <a:pPr lvl="1"/>
            <a:r>
              <a:rPr lang="hr-HR" dirty="0" err="1">
                <a:latin typeface="Play" panose="00000500000000000000" pitchFamily="2" charset="0"/>
              </a:rPr>
              <a:t>Or</a:t>
            </a:r>
            <a:r>
              <a:rPr lang="hr-HR" dirty="0">
                <a:latin typeface="Play" panose="00000500000000000000" pitchFamily="2" charset="0"/>
              </a:rPr>
              <a:t> </a:t>
            </a:r>
            <a:r>
              <a:rPr lang="hr-HR" dirty="0" err="1">
                <a:latin typeface="Play" panose="00000500000000000000" pitchFamily="2" charset="0"/>
              </a:rPr>
              <a:t>is</a:t>
            </a:r>
            <a:r>
              <a:rPr lang="hr-HR" dirty="0">
                <a:latin typeface="Play" panose="00000500000000000000" pitchFamily="2" charset="0"/>
              </a:rPr>
              <a:t> </a:t>
            </a:r>
            <a:r>
              <a:rPr lang="hr-HR" dirty="0" err="1">
                <a:latin typeface="Play" panose="00000500000000000000" pitchFamily="2" charset="0"/>
              </a:rPr>
              <a:t>it</a:t>
            </a:r>
            <a:r>
              <a:rPr lang="hr-HR" dirty="0">
                <a:latin typeface="Play" panose="00000500000000000000" pitchFamily="2" charset="0"/>
              </a:rPr>
              <a:t>?</a:t>
            </a:r>
          </a:p>
          <a:p>
            <a:pPr lvl="1"/>
            <a:r>
              <a:rPr lang="hr-HR" dirty="0">
                <a:latin typeface="Play" panose="00000500000000000000" pitchFamily="2" charset="0"/>
              </a:rPr>
              <a:t>Interpretacija vs. Kompilacija</a:t>
            </a:r>
          </a:p>
          <a:p>
            <a:pPr lvl="1"/>
            <a:r>
              <a:rPr lang="hr-HR" dirty="0">
                <a:latin typeface="Play" panose="00000500000000000000" pitchFamily="2" charset="0"/>
              </a:rPr>
              <a:t>JIT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41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JavaScript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899-4A42-4096-A5C1-C268B7B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Objektne sposobnosti</a:t>
            </a:r>
          </a:p>
          <a:p>
            <a:r>
              <a:rPr lang="hr-HR" dirty="0">
                <a:latin typeface="Play" panose="00000500000000000000" pitchFamily="2" charset="0"/>
              </a:rPr>
              <a:t>Single </a:t>
            </a:r>
            <a:r>
              <a:rPr lang="hr-HR" dirty="0" err="1">
                <a:latin typeface="Play" panose="00000500000000000000" pitchFamily="2" charset="0"/>
              </a:rPr>
              <a:t>threaded</a:t>
            </a:r>
            <a:endParaRPr lang="hr-HR" dirty="0">
              <a:latin typeface="Play" panose="00000500000000000000" pitchFamily="2" charset="0"/>
            </a:endParaRPr>
          </a:p>
          <a:p>
            <a:pPr lvl="1"/>
            <a:r>
              <a:rPr lang="hr-HR" dirty="0">
                <a:latin typeface="Play" panose="00000500000000000000" pitchFamily="2" charset="0"/>
              </a:rPr>
              <a:t>UI </a:t>
            </a:r>
            <a:r>
              <a:rPr lang="hr-HR" dirty="0" err="1">
                <a:latin typeface="Play" panose="00000500000000000000" pitchFamily="2" charset="0"/>
              </a:rPr>
              <a:t>thread</a:t>
            </a:r>
            <a:r>
              <a:rPr lang="hr-HR" dirty="0">
                <a:latin typeface="Play" panose="00000500000000000000" pitchFamily="2" charset="0"/>
              </a:rPr>
              <a:t> klasičnih aplikacija</a:t>
            </a:r>
          </a:p>
          <a:p>
            <a:r>
              <a:rPr lang="hr-HR" dirty="0" err="1">
                <a:latin typeface="Play" panose="00000500000000000000" pitchFamily="2" charset="0"/>
              </a:rPr>
              <a:t>Dynamic</a:t>
            </a:r>
            <a:r>
              <a:rPr lang="hr-HR" dirty="0">
                <a:latin typeface="Play" panose="00000500000000000000" pitchFamily="2" charset="0"/>
              </a:rPr>
              <a:t>/</a:t>
            </a:r>
            <a:r>
              <a:rPr lang="hr-HR" dirty="0" err="1">
                <a:latin typeface="Play" panose="00000500000000000000" pitchFamily="2" charset="0"/>
              </a:rPr>
              <a:t>loose</a:t>
            </a:r>
            <a:r>
              <a:rPr lang="hr-HR" dirty="0">
                <a:latin typeface="Play" panose="00000500000000000000" pitchFamily="2" charset="0"/>
              </a:rPr>
              <a:t> </a:t>
            </a:r>
            <a:r>
              <a:rPr lang="hr-HR" dirty="0" err="1">
                <a:latin typeface="Play" panose="00000500000000000000" pitchFamily="2" charset="0"/>
              </a:rPr>
              <a:t>types</a:t>
            </a:r>
            <a:endParaRPr lang="hr-HR" dirty="0">
              <a:latin typeface="Play" panose="00000500000000000000" pitchFamily="2" charset="0"/>
            </a:endParaRPr>
          </a:p>
          <a:p>
            <a:pPr lvl="1"/>
            <a:r>
              <a:rPr lang="hr-HR" dirty="0">
                <a:latin typeface="Play" panose="00000500000000000000" pitchFamily="2" charset="0"/>
              </a:rPr>
              <a:t>Promjena vrijednosti uzrokuje promjenu tipa</a:t>
            </a:r>
          </a:p>
          <a:p>
            <a:pPr lvl="1"/>
            <a:r>
              <a:rPr lang="hr-HR" dirty="0" err="1">
                <a:latin typeface="Play" panose="00000500000000000000" pitchFamily="2" charset="0"/>
              </a:rPr>
              <a:t>Typescript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56EA6-B37C-4404-824D-59FF2C901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39" y="2550694"/>
            <a:ext cx="1756611" cy="17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JavaScript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899-4A42-4096-A5C1-C268B7B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Izvršavanje na klijentu</a:t>
            </a:r>
          </a:p>
          <a:p>
            <a:pPr lvl="1"/>
            <a:r>
              <a:rPr lang="hr-HR" dirty="0">
                <a:latin typeface="Play" panose="00000500000000000000" pitchFamily="2" charset="0"/>
              </a:rPr>
              <a:t>Separacija </a:t>
            </a:r>
            <a:r>
              <a:rPr lang="hr-HR" dirty="0" err="1">
                <a:latin typeface="Play" panose="00000500000000000000" pitchFamily="2" charset="0"/>
              </a:rPr>
              <a:t>backenda</a:t>
            </a:r>
            <a:r>
              <a:rPr lang="hr-HR" dirty="0">
                <a:latin typeface="Play" panose="00000500000000000000" pitchFamily="2" charset="0"/>
              </a:rPr>
              <a:t> i </a:t>
            </a:r>
            <a:r>
              <a:rPr lang="hr-HR" dirty="0" err="1">
                <a:latin typeface="Play" panose="00000500000000000000" pitchFamily="2" charset="0"/>
              </a:rPr>
              <a:t>frontenda</a:t>
            </a:r>
            <a:endParaRPr lang="hr-HR" dirty="0">
              <a:latin typeface="Play" panose="00000500000000000000" pitchFamily="2" charset="0"/>
            </a:endParaRPr>
          </a:p>
          <a:p>
            <a:pPr lvl="1"/>
            <a:r>
              <a:rPr lang="hr-HR" dirty="0">
                <a:latin typeface="Play" panose="00000500000000000000" pitchFamily="2" charset="0"/>
              </a:rPr>
              <a:t>Osjetljivost podataka</a:t>
            </a:r>
          </a:p>
          <a:p>
            <a:pPr lvl="1"/>
            <a:r>
              <a:rPr lang="hr-HR" dirty="0">
                <a:latin typeface="Play" panose="00000500000000000000" pitchFamily="2" charset="0"/>
              </a:rPr>
              <a:t>Korisnička manipulacija</a:t>
            </a:r>
          </a:p>
          <a:p>
            <a:pPr lvl="1"/>
            <a:r>
              <a:rPr lang="hr-HR" dirty="0">
                <a:latin typeface="Play" panose="00000500000000000000" pitchFamily="2" charset="0"/>
              </a:rPr>
              <a:t>BE i FE validacija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826298-D655-4436-9694-3601944DC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63" y="3086332"/>
            <a:ext cx="3867587" cy="32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JavaScript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899-4A42-4096-A5C1-C268B7B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ECMA</a:t>
            </a:r>
          </a:p>
          <a:p>
            <a:pPr lvl="1"/>
            <a:r>
              <a:rPr lang="hr-HR" dirty="0" err="1">
                <a:latin typeface="Play" panose="00000500000000000000" pitchFamily="2" charset="0"/>
              </a:rPr>
              <a:t>ECMAScript</a:t>
            </a:r>
            <a:endParaRPr lang="hr-HR" dirty="0">
              <a:latin typeface="Play" panose="00000500000000000000" pitchFamily="2" charset="0"/>
            </a:endParaRPr>
          </a:p>
          <a:p>
            <a:pPr lvl="1"/>
            <a:r>
              <a:rPr lang="hr-HR" dirty="0" err="1">
                <a:latin typeface="Play" panose="00000500000000000000" pitchFamily="2" charset="0"/>
              </a:rPr>
              <a:t>Transpilacija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FCA760-AFE8-4A56-8B8B-A2652E6D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24" y="175758"/>
            <a:ext cx="3238952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JavaScript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899-4A42-4096-A5C1-C268B7B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Prototipovi</a:t>
            </a:r>
          </a:p>
          <a:p>
            <a:pPr lvl="1"/>
            <a:r>
              <a:rPr lang="hr-HR" dirty="0" err="1">
                <a:latin typeface="Play" panose="00000500000000000000" pitchFamily="2" charset="0"/>
              </a:rPr>
              <a:t>Prototype</a:t>
            </a:r>
            <a:r>
              <a:rPr lang="hr-HR" dirty="0">
                <a:latin typeface="Play" panose="00000500000000000000" pitchFamily="2" charset="0"/>
              </a:rPr>
              <a:t> </a:t>
            </a:r>
            <a:r>
              <a:rPr lang="hr-HR" dirty="0" err="1">
                <a:latin typeface="Play" panose="00000500000000000000" pitchFamily="2" charset="0"/>
              </a:rPr>
              <a:t>chain</a:t>
            </a:r>
            <a:endParaRPr lang="hr-HR" dirty="0">
              <a:latin typeface="Play" panose="00000500000000000000" pitchFamily="2" charset="0"/>
            </a:endParaRPr>
          </a:p>
          <a:p>
            <a:pPr lvl="1"/>
            <a:r>
              <a:rPr lang="hr-HR" dirty="0" err="1">
                <a:latin typeface="Play" panose="00000500000000000000" pitchFamily="2" charset="0"/>
              </a:rPr>
              <a:t>Extendanje</a:t>
            </a:r>
            <a:r>
              <a:rPr lang="hr-HR" dirty="0">
                <a:latin typeface="Play" panose="00000500000000000000" pitchFamily="2" charset="0"/>
              </a:rPr>
              <a:t> prototipa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3F793-3D38-49BD-BE95-F867EE66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39" y="407472"/>
            <a:ext cx="3523907" cy="60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Resursi</a:t>
            </a:r>
            <a:endParaRPr lang="en-US" dirty="0">
              <a:latin typeface="Play" panose="00000500000000000000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73328D-2DCB-4F25-A514-C60558ECA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4" y="1914791"/>
            <a:ext cx="2315918" cy="2315918"/>
          </a:xfrm>
        </p:spPr>
      </p:pic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0BFBC1-90E4-48BC-9A14-3AA0362CA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25" y="2348806"/>
            <a:ext cx="5654835" cy="1447888"/>
          </a:xfrm>
          <a:prstGeom prst="rect">
            <a:avLst/>
          </a:prstGeom>
        </p:spPr>
      </p:pic>
      <p:pic>
        <p:nvPicPr>
          <p:cNvPr id="1026" name="Picture 2" descr="You Don′t Know JS – Scope and Closures : Simpson, Kyle: Amazon.in: Books">
            <a:extLst>
              <a:ext uri="{FF2B5EF4-FFF2-40B4-BE49-F238E27FC236}">
                <a16:creationId xmlns:a16="http://schemas.microsoft.com/office/drawing/2014/main" id="{19430853-CA1E-4276-80B4-C0E0A8793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233" y="1246713"/>
            <a:ext cx="2430289" cy="36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2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1. zadatak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899-4A42-4096-A5C1-C268B7B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hr-HR" dirty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hr-HR" dirty="0">
                <a:latin typeface="Play" panose="00000500000000000000" pitchFamily="2" charset="0"/>
              </a:rPr>
              <a:t>Ovisno o korisnikovom izboru, svaki uneseni broj ispisati na odabrani način (console.log ili </a:t>
            </a:r>
            <a:r>
              <a:rPr lang="hr-HR" dirty="0" err="1">
                <a:latin typeface="Play" panose="00000500000000000000" pitchFamily="2" charset="0"/>
              </a:rPr>
              <a:t>alert</a:t>
            </a:r>
            <a:r>
              <a:rPr lang="hr-HR" dirty="0">
                <a:latin typeface="Play" panose="00000500000000000000" pitchFamily="2" charset="0"/>
              </a:rPr>
              <a:t>).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8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95D-C9F8-4C44-BF29-A7E11DF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Play" panose="00000500000000000000" pitchFamily="2" charset="0"/>
              </a:rPr>
              <a:t>2. zadatak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899-4A42-4096-A5C1-C268B7B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>
              <a:latin typeface="Play" panose="00000500000000000000" pitchFamily="2" charset="0"/>
            </a:endParaRPr>
          </a:p>
          <a:p>
            <a:pPr marL="0" indent="0">
              <a:buNone/>
            </a:pPr>
            <a:endParaRPr lang="hr-HR" dirty="0">
              <a:latin typeface="Play" panose="00000500000000000000" pitchFamily="2" charset="0"/>
            </a:endParaRPr>
          </a:p>
          <a:p>
            <a:pPr marL="0" indent="0">
              <a:buNone/>
            </a:pPr>
            <a:r>
              <a:rPr lang="hr-HR" dirty="0">
                <a:latin typeface="Play" panose="00000500000000000000" pitchFamily="2" charset="0"/>
              </a:rPr>
              <a:t>Definirati niz objekata koji sadržavaju informacije o osobama. Svaka osoba sadrži ime, prezime i visinu. Izračunati prosječnu visinu i ispisati osobu čija visina najviše odskače od prosječne.</a:t>
            </a:r>
            <a:endParaRPr lang="en-US" dirty="0">
              <a:latin typeface="Play" panose="00000500000000000000" pitchFamily="2" charset="0"/>
            </a:endParaRPr>
          </a:p>
        </p:txBody>
      </p:sp>
      <p:sp>
        <p:nvSpPr>
          <p:cNvPr id="4" name="Google Shape;64;gfbf158ec9f_0_4">
            <a:extLst>
              <a:ext uri="{FF2B5EF4-FFF2-40B4-BE49-F238E27FC236}">
                <a16:creationId xmlns:a16="http://schemas.microsoft.com/office/drawing/2014/main" id="{60CD8B4E-F841-4414-9B60-D4B55289B2C7}"/>
              </a:ext>
            </a:extLst>
          </p:cNvPr>
          <p:cNvSpPr/>
          <p:nvPr/>
        </p:nvSpPr>
        <p:spPr>
          <a:xfrm>
            <a:off x="-1554450" y="4454813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gfbf158ec9f_0_15">
            <a:extLst>
              <a:ext uri="{FF2B5EF4-FFF2-40B4-BE49-F238E27FC236}">
                <a16:creationId xmlns:a16="http://schemas.microsoft.com/office/drawing/2014/main" id="{0A86BB57-3410-406E-A393-5A12A6877450}"/>
              </a:ext>
            </a:extLst>
          </p:cNvPr>
          <p:cNvSpPr/>
          <p:nvPr/>
        </p:nvSpPr>
        <p:spPr>
          <a:xfrm>
            <a:off x="9799350" y="-1357025"/>
            <a:ext cx="4785300" cy="3444300"/>
          </a:xfrm>
          <a:prstGeom prst="roundRect">
            <a:avLst>
              <a:gd name="adj" fmla="val 16667"/>
            </a:avLst>
          </a:prstGeom>
          <a:solidFill>
            <a:srgbClr val="11A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1;gfbf158ec9f_0_15" descr="preencoded.png">
            <a:extLst>
              <a:ext uri="{FF2B5EF4-FFF2-40B4-BE49-F238E27FC236}">
                <a16:creationId xmlns:a16="http://schemas.microsoft.com/office/drawing/2014/main" id="{52E0C07A-E93F-47BE-A728-8A3647EACE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1152" y="6026150"/>
            <a:ext cx="2647950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9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Play</vt:lpstr>
      <vt:lpstr>Office Theme</vt:lpstr>
      <vt:lpstr>Uvod u JS</vt:lpstr>
      <vt:lpstr>JavaScript</vt:lpstr>
      <vt:lpstr>JavaScript</vt:lpstr>
      <vt:lpstr>JavaScript</vt:lpstr>
      <vt:lpstr>JavaScript</vt:lpstr>
      <vt:lpstr>JavaScript</vt:lpstr>
      <vt:lpstr>Resursi</vt:lpstr>
      <vt:lpstr>1. zadatak</vt:lpstr>
      <vt:lpstr>2. zadatak</vt:lpstr>
      <vt:lpstr>3. zadatak</vt:lpstr>
      <vt:lpstr>4. 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fdfsdgdfgdgdfgdf</dc:title>
  <dc:creator>kreso@codemage.co</dc:creator>
  <cp:lastModifiedBy>kreso@codemage.co</cp:lastModifiedBy>
  <cp:revision>5</cp:revision>
  <dcterms:created xsi:type="dcterms:W3CDTF">2022-02-06T13:21:43Z</dcterms:created>
  <dcterms:modified xsi:type="dcterms:W3CDTF">2022-02-06T13:48:39Z</dcterms:modified>
</cp:coreProperties>
</file>