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handoutMasterIdLst>
    <p:handoutMasterId r:id="rId21"/>
  </p:handoutMasterIdLst>
  <p:sldIdLst>
    <p:sldId id="256" r:id="rId2"/>
    <p:sldId id="395" r:id="rId3"/>
    <p:sldId id="382" r:id="rId4"/>
    <p:sldId id="383" r:id="rId5"/>
    <p:sldId id="384" r:id="rId6"/>
    <p:sldId id="377" r:id="rId7"/>
    <p:sldId id="378" r:id="rId8"/>
    <p:sldId id="381" r:id="rId9"/>
    <p:sldId id="385" r:id="rId10"/>
    <p:sldId id="387" r:id="rId11"/>
    <p:sldId id="390" r:id="rId12"/>
    <p:sldId id="386" r:id="rId13"/>
    <p:sldId id="388" r:id="rId14"/>
    <p:sldId id="389" r:id="rId15"/>
    <p:sldId id="373" r:id="rId16"/>
    <p:sldId id="362" r:id="rId17"/>
    <p:sldId id="399" r:id="rId18"/>
    <p:sldId id="400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 autoAdjust="0"/>
    <p:restoredTop sz="43249" autoAdjust="0"/>
  </p:normalViewPr>
  <p:slideViewPr>
    <p:cSldViewPr>
      <p:cViewPr>
        <p:scale>
          <a:sx n="163" d="100"/>
          <a:sy n="163" d="100"/>
        </p:scale>
        <p:origin x="608" y="-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2DAAA-7459-4E87-B1DE-7BD25AF198FF}" type="datetimeFigureOut">
              <a:rPr lang="en-US" smtClean="0"/>
              <a:pPr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CD49E-8D33-4DA6-B434-D3E387A8D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95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2D15D-2311-4585-B441-BA40A3267A2D}" type="datetimeFigureOut">
              <a:rPr lang="en-US" smtClean="0"/>
              <a:pPr/>
              <a:t>10/25/23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7AD39-186E-4345-884D-F06E8B2DD9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7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7AD39-186E-4345-884D-F06E8B2DD9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6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3402-685B-4A91-9DAD-69F2CD0E5768}" type="datetimeFigureOut">
              <a:rPr lang="en-US" smtClean="0"/>
              <a:pPr/>
              <a:t>10/25/23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B299-1F8B-4654-9B32-5358E99F47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3402-685B-4A91-9DAD-69F2CD0E5768}" type="datetimeFigureOut">
              <a:rPr lang="en-US" smtClean="0"/>
              <a:pPr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B299-1F8B-4654-9B32-5358E99F47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3402-685B-4A91-9DAD-69F2CD0E5768}" type="datetimeFigureOut">
              <a:rPr lang="en-US" smtClean="0"/>
              <a:pPr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B299-1F8B-4654-9B32-5358E99F47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3402-685B-4A91-9DAD-69F2CD0E5768}" type="datetimeFigureOut">
              <a:rPr lang="en-US" smtClean="0"/>
              <a:pPr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B299-1F8B-4654-9B32-5358E99F47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3402-685B-4A91-9DAD-69F2CD0E5768}" type="datetimeFigureOut">
              <a:rPr lang="en-US" smtClean="0"/>
              <a:pPr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B299-1F8B-4654-9B32-5358E99F47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3402-685B-4A91-9DAD-69F2CD0E5768}" type="datetimeFigureOut">
              <a:rPr lang="en-US" smtClean="0"/>
              <a:pPr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B299-1F8B-4654-9B32-5358E99F47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3402-685B-4A91-9DAD-69F2CD0E5768}" type="datetimeFigureOut">
              <a:rPr lang="en-US" smtClean="0"/>
              <a:pPr/>
              <a:t>10/25/23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B299-1F8B-4654-9B32-5358E99F47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3402-685B-4A91-9DAD-69F2CD0E5768}" type="datetimeFigureOut">
              <a:rPr lang="en-US" smtClean="0"/>
              <a:pPr/>
              <a:t>10/25/23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B299-1F8B-4654-9B32-5358E99F47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3402-685B-4A91-9DAD-69F2CD0E5768}" type="datetimeFigureOut">
              <a:rPr lang="en-US" smtClean="0"/>
              <a:pPr/>
              <a:t>10/25/23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B299-1F8B-4654-9B32-5358E99F47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3402-685B-4A91-9DAD-69F2CD0E5768}" type="datetimeFigureOut">
              <a:rPr lang="en-US" smtClean="0"/>
              <a:pPr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B299-1F8B-4654-9B32-5358E99F47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3402-685B-4A91-9DAD-69F2CD0E5768}" type="datetimeFigureOut">
              <a:rPr lang="en-US" smtClean="0"/>
              <a:pPr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012B299-1F8B-4654-9B32-5358E99F47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803402-685B-4A91-9DAD-69F2CD0E5768}" type="datetimeFigureOut">
              <a:rPr lang="en-US" smtClean="0"/>
              <a:pPr/>
              <a:t>10/25/23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12B299-1F8B-4654-9B32-5358E99F470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wipe dir="r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3000">
              <a:schemeClr val="tx1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9906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  K Nearest Neighborhood </a:t>
            </a:r>
            <a:r>
              <a:rPr lang="en-US" sz="4800" dirty="0">
                <a:solidFill>
                  <a:schemeClr val="bg2"/>
                </a:solidFill>
              </a:rPr>
              <a:t>(KNNs)</a:t>
            </a:r>
            <a:endParaRPr lang="en-US" sz="5300" dirty="0">
              <a:solidFill>
                <a:schemeClr val="bg2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819400"/>
            <a:ext cx="7854696" cy="175260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Lecture 16</a:t>
            </a:r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Nearest Neighbor Classification…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Choosing the value of k:</a:t>
            </a:r>
          </a:p>
          <a:p>
            <a:pPr lvl="1"/>
            <a:r>
              <a:rPr lang="en-US" altLang="en-US" sz="2400"/>
              <a:t>If k is too small, sensitive to noise points</a:t>
            </a:r>
          </a:p>
          <a:p>
            <a:pPr lvl="1"/>
            <a:r>
              <a:rPr lang="en-US" altLang="en-US" sz="2400"/>
              <a:t>If k is too large, neighborhood may include points from other classes</a:t>
            </a:r>
          </a:p>
        </p:txBody>
      </p:sp>
      <p:graphicFrame>
        <p:nvGraphicFramePr>
          <p:cNvPr id="1059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711273"/>
              </p:ext>
            </p:extLst>
          </p:nvPr>
        </p:nvGraphicFramePr>
        <p:xfrm>
          <a:off x="3505200" y="3581400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82512" imgH="5298053" progId="Visio.Drawing.6">
                  <p:embed/>
                </p:oleObj>
              </mc:Choice>
              <mc:Fallback>
                <p:oleObj name="Visio" r:id="rId2" imgW="6582512" imgH="529805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581400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2437035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en-US" sz="4400" dirty="0"/>
              <a:t>2. KNN Distance Measure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7467600" cy="4090109"/>
          </a:xfrm>
        </p:spPr>
        <p:txBody>
          <a:bodyPr>
            <a:normAutofit/>
          </a:bodyPr>
          <a:lstStyle/>
          <a:p>
            <a:r>
              <a:rPr lang="en-US" dirty="0"/>
              <a:t>Choice of distance measure is important</a:t>
            </a:r>
          </a:p>
          <a:p>
            <a:pPr lvl="1"/>
            <a:r>
              <a:rPr lang="en-US" dirty="0"/>
              <a:t>Nearest neighbors can produce incorrect predictions unless appropriate proximity measures used and pre-processing steps taken</a:t>
            </a:r>
          </a:p>
          <a:p>
            <a:pPr lvl="1"/>
            <a:r>
              <a:rPr lang="en-US" dirty="0"/>
              <a:t>Scale of attributes must be taken into consideration to avoid domination by less important attributes</a:t>
            </a:r>
          </a:p>
        </p:txBody>
      </p:sp>
    </p:spTree>
    <p:extLst>
      <p:ext uri="{BB962C8B-B14F-4D97-AF65-F5344CB8AC3E}">
        <p14:creationId xmlns:p14="http://schemas.microsoft.com/office/powerpoint/2010/main" val="97828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Nearest Neighbor Classification</a:t>
            </a:r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35480"/>
            <a:ext cx="8229600" cy="4617720"/>
          </a:xfrm>
        </p:spPr>
        <p:txBody>
          <a:bodyPr/>
          <a:lstStyle/>
          <a:p>
            <a:r>
              <a:rPr lang="en-US" altLang="en-US" dirty="0"/>
              <a:t>Compute distance between two points:</a:t>
            </a:r>
          </a:p>
          <a:p>
            <a:pPr lvl="1"/>
            <a:r>
              <a:rPr lang="en-US" altLang="en-US" dirty="0"/>
              <a:t>Euclidean distance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r>
              <a:rPr lang="en-US" altLang="en-US" dirty="0"/>
              <a:t>Determine the class from nearest neighbor list</a:t>
            </a:r>
          </a:p>
          <a:p>
            <a:pPr lvl="1"/>
            <a:r>
              <a:rPr lang="en-US" altLang="en-US" dirty="0"/>
              <a:t>take the majority vote of class labels among the k-nearest neighbors</a:t>
            </a:r>
          </a:p>
          <a:p>
            <a:pPr lvl="1"/>
            <a:r>
              <a:rPr lang="en-US" altLang="en-US" dirty="0"/>
              <a:t>Weigh the vote according to distance</a:t>
            </a:r>
          </a:p>
          <a:p>
            <a:pPr lvl="2"/>
            <a:r>
              <a:rPr lang="en-US" altLang="en-US" dirty="0"/>
              <a:t> weight factor, w = 1/d</a:t>
            </a:r>
            <a:r>
              <a:rPr lang="en-US" altLang="en-US" baseline="30000" dirty="0"/>
              <a:t>2</a:t>
            </a:r>
          </a:p>
        </p:txBody>
      </p:sp>
      <p:graphicFrame>
        <p:nvGraphicFramePr>
          <p:cNvPr id="1058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215255"/>
              </p:ext>
            </p:extLst>
          </p:nvPr>
        </p:nvGraphicFramePr>
        <p:xfrm>
          <a:off x="1752600" y="3048000"/>
          <a:ext cx="48768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05040" imgH="457200" progId="Equation.3">
                  <p:embed/>
                </p:oleObj>
              </mc:Choice>
              <mc:Fallback>
                <p:oleObj name="Equation" r:id="rId2" imgW="2705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48768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691446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Scaling issues</a:t>
            </a:r>
          </a:p>
          <a:p>
            <a:pPr lvl="1"/>
            <a:r>
              <a:rPr lang="en-US" altLang="en-US"/>
              <a:t>Attributes may have to be scaled to prevent distance measures from being dominated by one of the attributes</a:t>
            </a:r>
          </a:p>
          <a:p>
            <a:pPr lvl="1"/>
            <a:r>
              <a:rPr lang="en-US" altLang="en-US"/>
              <a:t>Example:</a:t>
            </a:r>
          </a:p>
          <a:p>
            <a:pPr lvl="2"/>
            <a:r>
              <a:rPr lang="en-US" altLang="en-US"/>
              <a:t> height of a person may vary from 1.5m to 1.8m</a:t>
            </a:r>
          </a:p>
          <a:p>
            <a:pPr lvl="2"/>
            <a:r>
              <a:rPr lang="en-US" altLang="en-US"/>
              <a:t> weight of a person may vary from 90lb to 300lb</a:t>
            </a:r>
          </a:p>
          <a:p>
            <a:pPr lvl="2"/>
            <a:r>
              <a:rPr lang="en-US" altLang="en-US"/>
              <a:t> income of a person may vary from $10K to $1M</a:t>
            </a:r>
          </a:p>
        </p:txBody>
      </p:sp>
    </p:spTree>
    <p:extLst>
      <p:ext uri="{BB962C8B-B14F-4D97-AF65-F5344CB8AC3E}">
        <p14:creationId xmlns:p14="http://schemas.microsoft.com/office/powerpoint/2010/main" val="3940595854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Problem with Euclidean measure:</a:t>
            </a:r>
          </a:p>
          <a:p>
            <a:pPr lvl="1"/>
            <a:r>
              <a:rPr lang="en-US" altLang="en-US"/>
              <a:t>High dimensional data </a:t>
            </a:r>
          </a:p>
          <a:p>
            <a:pPr lvl="2"/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curse of dimensionality</a:t>
            </a:r>
          </a:p>
          <a:p>
            <a:pPr lvl="1"/>
            <a:r>
              <a:rPr lang="en-US" altLang="en-US"/>
              <a:t>Can produce counter-intuitive results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427892" y="37338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1 1 1 1 1 1 1 1 1 1 1 0</a:t>
            </a:r>
          </a:p>
        </p:txBody>
      </p:sp>
      <p:sp>
        <p:nvSpPr>
          <p:cNvPr id="1061893" name="Text Box 5"/>
          <p:cNvSpPr txBox="1">
            <a:spLocks noChangeArrowheads="1"/>
          </p:cNvSpPr>
          <p:nvPr/>
        </p:nvSpPr>
        <p:spPr bwMode="auto">
          <a:xfrm>
            <a:off x="427892" y="44069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0 1 1 1 1 1 1 1 1 1 1 1</a:t>
            </a:r>
          </a:p>
        </p:txBody>
      </p:sp>
      <p:sp>
        <p:nvSpPr>
          <p:cNvPr id="1061894" name="Text Box 6"/>
          <p:cNvSpPr txBox="1">
            <a:spLocks noChangeArrowheads="1"/>
          </p:cNvSpPr>
          <p:nvPr/>
        </p:nvSpPr>
        <p:spPr bwMode="auto">
          <a:xfrm>
            <a:off x="4876800" y="366395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1 0 0 0 0 0 0 0 0 0 0 0</a:t>
            </a:r>
          </a:p>
        </p:txBody>
      </p:sp>
      <p:sp>
        <p:nvSpPr>
          <p:cNvPr id="1061895" name="Text Box 7"/>
          <p:cNvSpPr txBox="1">
            <a:spLocks noChangeArrowheads="1"/>
          </p:cNvSpPr>
          <p:nvPr/>
        </p:nvSpPr>
        <p:spPr bwMode="auto">
          <a:xfrm>
            <a:off x="4876800" y="4396154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0 0 0 0 0 0 0 0 0 0 0 1</a:t>
            </a:r>
          </a:p>
        </p:txBody>
      </p:sp>
      <p:sp>
        <p:nvSpPr>
          <p:cNvPr id="1061896" name="Rectangle 8"/>
          <p:cNvSpPr>
            <a:spLocks noChangeArrowheads="1"/>
          </p:cNvSpPr>
          <p:nvPr/>
        </p:nvSpPr>
        <p:spPr bwMode="auto">
          <a:xfrm>
            <a:off x="3962400" y="3898900"/>
            <a:ext cx="55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b="0">
                <a:latin typeface="Arial" charset="0"/>
              </a:rPr>
              <a:t>vs</a:t>
            </a:r>
          </a:p>
        </p:txBody>
      </p:sp>
      <p:sp>
        <p:nvSpPr>
          <p:cNvPr id="1061897" name="Text Box 9"/>
          <p:cNvSpPr txBox="1">
            <a:spLocks noChangeArrowheads="1"/>
          </p:cNvSpPr>
          <p:nvPr/>
        </p:nvSpPr>
        <p:spPr bwMode="auto">
          <a:xfrm>
            <a:off x="1295400" y="48768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d = 1.4142</a:t>
            </a:r>
          </a:p>
        </p:txBody>
      </p:sp>
      <p:sp>
        <p:nvSpPr>
          <p:cNvPr id="1061898" name="Text Box 10"/>
          <p:cNvSpPr txBox="1">
            <a:spLocks noChangeArrowheads="1"/>
          </p:cNvSpPr>
          <p:nvPr/>
        </p:nvSpPr>
        <p:spPr bwMode="auto">
          <a:xfrm>
            <a:off x="5715000" y="48768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d = 1.4142</a:t>
            </a:r>
          </a:p>
        </p:txBody>
      </p:sp>
      <p:sp>
        <p:nvSpPr>
          <p:cNvPr id="1061899" name="Rectangle 11"/>
          <p:cNvSpPr>
            <a:spLocks noChangeArrowheads="1"/>
          </p:cNvSpPr>
          <p:nvPr/>
        </p:nvSpPr>
        <p:spPr bwMode="auto">
          <a:xfrm>
            <a:off x="457200" y="5334000"/>
            <a:ext cx="8318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2">
              <a:buFont typeface="Wingdings" pitchFamily="2" charset="2"/>
              <a:buNone/>
            </a:pPr>
            <a:r>
              <a:rPr lang="en-US" altLang="en-US" b="0"/>
              <a:t> </a:t>
            </a:r>
          </a:p>
          <a:p>
            <a:pPr lvl="2"/>
            <a:r>
              <a:rPr lang="en-US" altLang="en-US" b="0"/>
              <a:t> Solution: Normalize the vectors to unit length</a:t>
            </a:r>
          </a:p>
        </p:txBody>
      </p:sp>
    </p:spTree>
    <p:extLst>
      <p:ext uri="{BB962C8B-B14F-4D97-AF65-F5344CB8AC3E}">
        <p14:creationId xmlns:p14="http://schemas.microsoft.com/office/powerpoint/2010/main" val="24519876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7" grpId="0" autoUpdateAnimBg="0"/>
      <p:bldP spid="1061898" grpId="0" autoUpdateAnimBg="0"/>
      <p:bldP spid="106189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Lazy vs Eager Learners</a:t>
            </a:r>
            <a:endParaRPr lang="en-US" altLang="en-US" dirty="0"/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k-NN classifiers are lazy learners </a:t>
            </a:r>
          </a:p>
          <a:p>
            <a:pPr lvl="1"/>
            <a:r>
              <a:rPr lang="en-US" altLang="en-US" dirty="0"/>
              <a:t>It does not build models explicitly</a:t>
            </a:r>
          </a:p>
          <a:p>
            <a:pPr lvl="1"/>
            <a:r>
              <a:rPr lang="en-US" altLang="en-US" dirty="0"/>
              <a:t>Unlike eager learners such as decision tree</a:t>
            </a:r>
          </a:p>
          <a:p>
            <a:pPr lvl="1"/>
            <a:r>
              <a:rPr lang="en-US" altLang="en-US" dirty="0"/>
              <a:t>Classifying unknown records are relatively expensive</a:t>
            </a:r>
          </a:p>
        </p:txBody>
      </p:sp>
    </p:spTree>
    <p:extLst>
      <p:ext uri="{BB962C8B-B14F-4D97-AF65-F5344CB8AC3E}">
        <p14:creationId xmlns:p14="http://schemas.microsoft.com/office/powerpoint/2010/main" val="930117256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EAGER LEARNERS: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338069"/>
            <a:ext cx="7610476" cy="3809440"/>
          </a:xfrm>
        </p:spPr>
        <p:txBody>
          <a:bodyPr>
            <a:noAutofit/>
          </a:bodyPr>
          <a:lstStyle/>
          <a:p>
            <a:r>
              <a:rPr lang="en-US" dirty="0"/>
              <a:t>Eager learners </a:t>
            </a:r>
          </a:p>
          <a:p>
            <a:pPr lvl="2"/>
            <a:r>
              <a:rPr lang="en-US" sz="2000" dirty="0"/>
              <a:t>Global model of entire input space</a:t>
            </a:r>
          </a:p>
          <a:p>
            <a:pPr lvl="2"/>
            <a:r>
              <a:rPr lang="en-US" sz="2000" dirty="0"/>
              <a:t>Long training time to develop model</a:t>
            </a:r>
          </a:p>
          <a:p>
            <a:pPr lvl="2"/>
            <a:r>
              <a:rPr lang="en-US" sz="2000" dirty="0"/>
              <a:t>Short time classifying test points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4359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Characteristics of 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Pros</a:t>
            </a:r>
          </a:p>
          <a:p>
            <a:pPr lvl="1"/>
            <a:r>
              <a:rPr lang="en-US" dirty="0"/>
              <a:t>The training phase of K-nearest neighbor classification is much faster compared to other classification algorithms. </a:t>
            </a:r>
          </a:p>
          <a:p>
            <a:pPr lvl="1"/>
            <a:r>
              <a:rPr lang="en-US" sz="2300" dirty="0"/>
              <a:t>Decision boundaries can be of arbitrary shape = more flexible model representation</a:t>
            </a:r>
          </a:p>
          <a:p>
            <a:pPr lvl="1"/>
            <a:r>
              <a:rPr lang="en-US" dirty="0"/>
              <a:t>Uses local information to make predictions, quick in training.</a:t>
            </a:r>
            <a:endParaRPr lang="en-US" sz="2300" dirty="0"/>
          </a:p>
          <a:p>
            <a:pPr lvl="1"/>
            <a:r>
              <a:rPr lang="en-US" sz="2300" dirty="0"/>
              <a:t>Decision boundaries also highly variable</a:t>
            </a:r>
            <a:endParaRPr lang="en-US" dirty="0"/>
          </a:p>
          <a:p>
            <a:pPr lvl="1"/>
            <a:r>
              <a:rPr lang="en-US" dirty="0"/>
              <a:t>There is no need to train a model for generalization, That is why KNN is known as the simple and instance-based learning algorithm. </a:t>
            </a:r>
          </a:p>
          <a:p>
            <a:pPr lvl="1"/>
            <a:r>
              <a:rPr lang="en-US" dirty="0"/>
              <a:t>KNN can be useful in case of nonlinear data. It can be used with the regression problem. </a:t>
            </a:r>
          </a:p>
          <a:p>
            <a:pPr lvl="1"/>
            <a:r>
              <a:rPr lang="en-US" dirty="0"/>
              <a:t>Output value for the object is computed by the average of k closest neighbors value.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96203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/>
              <a:t>The testing phase of K-nearest neighbor classification is slower and costlier in terms of time and memory. </a:t>
            </a:r>
          </a:p>
          <a:p>
            <a:pPr lvl="1"/>
            <a:r>
              <a:rPr lang="en-US" dirty="0"/>
              <a:t>It requires large memory for storing the entire training dataset for prediction.</a:t>
            </a:r>
          </a:p>
          <a:p>
            <a:pPr lvl="1"/>
            <a:r>
              <a:rPr lang="en-US" dirty="0"/>
              <a:t>KNN requires scaling of data because KNN uses the Euclidean distance between two data points to find nearest neighbors. Euclidean distance is sensitive to magnitudes. </a:t>
            </a:r>
          </a:p>
          <a:p>
            <a:pPr lvl="1"/>
            <a:r>
              <a:rPr lang="en-US" dirty="0"/>
              <a:t>The features with high magnitudes will weight more than features with low magnitudes. </a:t>
            </a:r>
          </a:p>
          <a:p>
            <a:pPr lvl="1"/>
            <a:r>
              <a:rPr lang="en-US" dirty="0"/>
              <a:t>KNN also </a:t>
            </a:r>
            <a:r>
              <a:rPr lang="en-US" dirty="0">
                <a:solidFill>
                  <a:srgbClr val="FF0000"/>
                </a:solidFill>
              </a:rPr>
              <a:t>not suitable for large dimensional data.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performance depends on the </a:t>
            </a:r>
            <a:r>
              <a:rPr lang="en-US">
                <a:solidFill>
                  <a:srgbClr val="FF0000"/>
                </a:solidFill>
              </a:rPr>
              <a:t>choice of distance </a:t>
            </a:r>
            <a:r>
              <a:rPr lang="en-US" dirty="0">
                <a:solidFill>
                  <a:srgbClr val="FF0000"/>
                </a:solidFill>
              </a:rPr>
              <a:t>formula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08441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KNN 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 Nearest Neighbor(KNN) is a very simple, easy to understand, versatile and one of the topmost machine learning algorithms. </a:t>
            </a:r>
          </a:p>
          <a:p>
            <a:r>
              <a:rPr lang="en-US" dirty="0"/>
              <a:t>KNN used in the variety of applications such as finance, healthcare, political science, handwriting detection, image recognition and video recognition. </a:t>
            </a:r>
          </a:p>
          <a:p>
            <a:r>
              <a:rPr lang="en-US" dirty="0"/>
              <a:t>KNN algorithm used for both classification and regression problems. KNN algorithm based on feature similarity approach.</a:t>
            </a:r>
          </a:p>
        </p:txBody>
      </p:sp>
    </p:spTree>
    <p:extLst>
      <p:ext uri="{BB962C8B-B14F-4D97-AF65-F5344CB8AC3E}">
        <p14:creationId xmlns:p14="http://schemas.microsoft.com/office/powerpoint/2010/main" val="3716106138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1. Nearest Neighbor Classifiers</a:t>
            </a: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Basic idea:</a:t>
            </a:r>
          </a:p>
          <a:p>
            <a:pPr lvl="1"/>
            <a:r>
              <a:rPr lang="en-US" altLang="en-US"/>
              <a:t>If it walks like a duck, quacks like a duck, then it’s probably a duck</a:t>
            </a:r>
          </a:p>
        </p:txBody>
      </p:sp>
      <p:grpSp>
        <p:nvGrpSpPr>
          <p:cNvPr id="1054724" name="Group 4"/>
          <p:cNvGrpSpPr>
            <a:grpSpLocks/>
          </p:cNvGrpSpPr>
          <p:nvPr/>
        </p:nvGrpSpPr>
        <p:grpSpPr bwMode="auto">
          <a:xfrm>
            <a:off x="304800" y="2819400"/>
            <a:ext cx="8229600" cy="3429000"/>
            <a:chOff x="192" y="1776"/>
            <a:chExt cx="5184" cy="2160"/>
          </a:xfrm>
        </p:grpSpPr>
        <p:pic>
          <p:nvPicPr>
            <p:cNvPr id="1054725" name="Picture 5" descr="j034580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6" name="Picture 6" descr="j023958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7" name="Picture 7" descr="j03503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8" name="Picture 8" descr="j03306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9" name="Picture 9" descr="j035038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730" name="Picture 10" descr="j035035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54731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732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/>
                <a:t>Training Records</a:t>
              </a:r>
            </a:p>
          </p:txBody>
        </p:sp>
        <p:sp>
          <p:nvSpPr>
            <p:cNvPr id="1054733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/>
                <a:t>Test Record</a:t>
              </a:r>
            </a:p>
          </p:txBody>
        </p:sp>
      </p:grpSp>
      <p:grpSp>
        <p:nvGrpSpPr>
          <p:cNvPr id="1054734" name="Group 14"/>
          <p:cNvGrpSpPr>
            <a:grpSpLocks/>
          </p:cNvGrpSpPr>
          <p:nvPr/>
        </p:nvGrpSpPr>
        <p:grpSpPr bwMode="auto"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1054735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/>
                <a:t>Compute Distance</a:t>
              </a:r>
            </a:p>
          </p:txBody>
        </p:sp>
        <p:grpSp>
          <p:nvGrpSpPr>
            <p:cNvPr id="1054736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1054737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8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9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40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41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4742" name="Group 22"/>
          <p:cNvGrpSpPr>
            <a:grpSpLocks/>
          </p:cNvGrpSpPr>
          <p:nvPr/>
        </p:nvGrpSpPr>
        <p:grpSpPr bwMode="auto"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1054743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/>
                <a:t>Choose k of the “nearest” records</a:t>
              </a:r>
            </a:p>
          </p:txBody>
        </p:sp>
        <p:grpSp>
          <p:nvGrpSpPr>
            <p:cNvPr id="1054744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1054745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46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2159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1143000"/>
          </a:xfrm>
        </p:spPr>
        <p:txBody>
          <a:bodyPr/>
          <a:lstStyle/>
          <a:p>
            <a:r>
              <a:rPr lang="en-US" altLang="en-US" dirty="0"/>
              <a:t>Nearest-Neighbor Classifiers</a:t>
            </a:r>
          </a:p>
        </p:txBody>
      </p:sp>
      <p:sp>
        <p:nvSpPr>
          <p:cNvPr id="1055747" name="Rectangle 3"/>
          <p:cNvSpPr>
            <a:spLocks noChangeArrowheads="1"/>
          </p:cNvSpPr>
          <p:nvPr/>
        </p:nvSpPr>
        <p:spPr bwMode="auto">
          <a:xfrm>
            <a:off x="4876800" y="1371600"/>
            <a:ext cx="396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 b="0" dirty="0">
                <a:latin typeface="Arial" charset="0"/>
              </a:rPr>
              <a:t>Requires three things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>
                <a:latin typeface="Arial" charset="0"/>
              </a:rPr>
              <a:t>The set of stored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>
                <a:latin typeface="Arial" charset="0"/>
              </a:rPr>
              <a:t>Distance Metric to compute distance between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>
                <a:latin typeface="Arial" charset="0"/>
              </a:rPr>
              <a:t>The value of </a:t>
            </a:r>
            <a:r>
              <a:rPr lang="en-US" altLang="en-US" sz="1800" b="0" i="1" dirty="0">
                <a:latin typeface="Arial" charset="0"/>
              </a:rPr>
              <a:t>k</a:t>
            </a:r>
            <a:r>
              <a:rPr lang="en-US" altLang="en-US" sz="1800" b="0" dirty="0">
                <a:latin typeface="Arial" charset="0"/>
              </a:rPr>
              <a:t>, the number of nearest neighbors to retrieve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en-US" altLang="en-US" sz="1800" b="0" dirty="0">
              <a:latin typeface="Arial" charset="0"/>
            </a:endParaRP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 b="0" dirty="0">
                <a:latin typeface="Arial" charset="0"/>
              </a:rPr>
              <a:t>To classify an unknown record: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>
                <a:latin typeface="Arial" charset="0"/>
              </a:rPr>
              <a:t>Compute distance to other training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>
                <a:latin typeface="Arial" charset="0"/>
              </a:rPr>
              <a:t>Identify </a:t>
            </a:r>
            <a:r>
              <a:rPr lang="en-US" altLang="en-US" sz="1800" b="0" i="1" dirty="0">
                <a:latin typeface="Arial" charset="0"/>
              </a:rPr>
              <a:t>k</a:t>
            </a:r>
            <a:r>
              <a:rPr lang="en-US" altLang="en-US" sz="1800" b="0" dirty="0">
                <a:latin typeface="Arial" charset="0"/>
              </a:rPr>
              <a:t> nearest neighbors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>
                <a:latin typeface="Arial" charset="0"/>
              </a:rPr>
              <a:t>Use class labels of nearest neighbors to determine the class label of unknown record (e.g., by taking majority vote)</a:t>
            </a:r>
          </a:p>
        </p:txBody>
      </p:sp>
      <p:graphicFrame>
        <p:nvGraphicFramePr>
          <p:cNvPr id="1055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900443"/>
              </p:ext>
            </p:extLst>
          </p:nvPr>
        </p:nvGraphicFramePr>
        <p:xfrm>
          <a:off x="381000" y="1600200"/>
          <a:ext cx="43164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07454" imgH="8108144" progId="Visio.Drawing.6">
                  <p:embed/>
                </p:oleObj>
              </mc:Choice>
              <mc:Fallback>
                <p:oleObj name="Visio" r:id="rId2" imgW="7007454" imgH="81081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43164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5837794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305800" cy="819912"/>
          </a:xfrm>
        </p:spPr>
        <p:txBody>
          <a:bodyPr/>
          <a:lstStyle/>
          <a:p>
            <a:r>
              <a:rPr lang="en-US" altLang="en-US" dirty="0"/>
              <a:t>Definition of Nearest Neighbor</a:t>
            </a:r>
          </a:p>
        </p:txBody>
      </p:sp>
      <p:graphicFrame>
        <p:nvGraphicFramePr>
          <p:cNvPr id="1056771" name="Object 3"/>
          <p:cNvGraphicFramePr>
            <a:graphicFrameLocks noChangeAspect="1"/>
          </p:cNvGraphicFramePr>
          <p:nvPr/>
        </p:nvGraphicFramePr>
        <p:xfrm>
          <a:off x="533400" y="16002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56360" imgH="4523760" progId="Visio.Drawing.6">
                  <p:embed/>
                </p:oleObj>
              </mc:Choice>
              <mc:Fallback>
                <p:oleObj name="VISIO" r:id="rId2" imgW="9756360" imgH="452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2" name="Rectangle 4"/>
          <p:cNvSpPr>
            <a:spLocks noChangeArrowheads="1"/>
          </p:cNvSpPr>
          <p:nvPr/>
        </p:nvSpPr>
        <p:spPr bwMode="auto">
          <a:xfrm>
            <a:off x="762000" y="5257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b="0">
                <a:latin typeface="Arial" charset="0"/>
              </a:rPr>
              <a:t>    K-nearest neighbors of a record x are data points that have the k smallest distance to x</a:t>
            </a:r>
          </a:p>
        </p:txBody>
      </p:sp>
    </p:spTree>
    <p:extLst>
      <p:ext uri="{BB962C8B-B14F-4D97-AF65-F5344CB8AC3E}">
        <p14:creationId xmlns:p14="http://schemas.microsoft.com/office/powerpoint/2010/main" val="288839126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Overview of KNN Classifier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8039100" cy="4013909"/>
          </a:xfrm>
        </p:spPr>
        <p:txBody>
          <a:bodyPr>
            <a:normAutofit/>
          </a:bodyPr>
          <a:lstStyle/>
          <a:p>
            <a:r>
              <a:rPr lang="en-US" dirty="0"/>
              <a:t>Instance based learning</a:t>
            </a:r>
          </a:p>
          <a:p>
            <a:r>
              <a:rPr lang="en-US" i="1" dirty="0"/>
              <a:t>K</a:t>
            </a:r>
            <a:r>
              <a:rPr lang="en-US" dirty="0"/>
              <a:t>-NN = </a:t>
            </a:r>
            <a:r>
              <a:rPr lang="en-US" i="1" dirty="0"/>
              <a:t>k</a:t>
            </a:r>
            <a:r>
              <a:rPr lang="en-US" dirty="0"/>
              <a:t> nearest neighbors algorithm</a:t>
            </a:r>
            <a:endParaRPr lang="en-US" i="1" baseline="-25000" dirty="0"/>
          </a:p>
          <a:p>
            <a:pPr lvl="1"/>
            <a:r>
              <a:rPr lang="en-US" dirty="0"/>
              <a:t>Training phase consists only of storing the feature vectors and class labels of the training samples</a:t>
            </a:r>
          </a:p>
          <a:p>
            <a:pPr lvl="1"/>
            <a:r>
              <a:rPr lang="en-US" i="1" dirty="0"/>
              <a:t>K </a:t>
            </a:r>
            <a:r>
              <a:rPr lang="en-US" dirty="0"/>
              <a:t>is a user-defined parameter</a:t>
            </a:r>
          </a:p>
          <a:p>
            <a:pPr lvl="1"/>
            <a:r>
              <a:rPr lang="en-US" dirty="0"/>
              <a:t>A test point is selected and distances from the test point to every point in the training set is calculated</a:t>
            </a:r>
          </a:p>
          <a:p>
            <a:pPr lvl="1"/>
            <a:r>
              <a:rPr lang="en-US" dirty="0"/>
              <a:t>Class label is assigned via majority vote of the </a:t>
            </a:r>
            <a:r>
              <a:rPr lang="en-US" i="1" dirty="0"/>
              <a:t>k</a:t>
            </a:r>
            <a:r>
              <a:rPr lang="en-US" dirty="0"/>
              <a:t> nearest neighbors to the test point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9324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dirty="0"/>
              <a:t>2. KNN Parameter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67700" cy="4166309"/>
          </a:xfrm>
        </p:spPr>
        <p:txBody>
          <a:bodyPr>
            <a:normAutofit/>
          </a:bodyPr>
          <a:lstStyle/>
          <a:p>
            <a:r>
              <a:rPr lang="en-US" dirty="0"/>
              <a:t>Best choice for </a:t>
            </a:r>
            <a:r>
              <a:rPr lang="en-US" i="1" dirty="0"/>
              <a:t>k</a:t>
            </a:r>
            <a:r>
              <a:rPr lang="en-US" dirty="0"/>
              <a:t> value </a:t>
            </a:r>
          </a:p>
          <a:p>
            <a:pPr lvl="1"/>
            <a:r>
              <a:rPr lang="en-US" dirty="0"/>
              <a:t>Depends upon the data</a:t>
            </a:r>
          </a:p>
          <a:p>
            <a:pPr lvl="1"/>
            <a:r>
              <a:rPr lang="en-US" dirty="0"/>
              <a:t>Larger values generally reduce noise effects</a:t>
            </a:r>
          </a:p>
          <a:p>
            <a:pPr lvl="1"/>
            <a:r>
              <a:rPr lang="en-US" dirty="0"/>
              <a:t>But larger values make class boundaries less distinct</a:t>
            </a:r>
          </a:p>
          <a:p>
            <a:pPr lvl="1"/>
            <a:r>
              <a:rPr lang="en-US" dirty="0"/>
              <a:t>Can be selected via heuristic techniques</a:t>
            </a:r>
          </a:p>
          <a:p>
            <a:pPr lvl="1"/>
            <a:r>
              <a:rPr lang="en-US" dirty="0"/>
              <a:t>Can also use evolutionary algorithms to optimize </a:t>
            </a:r>
            <a:r>
              <a:rPr lang="en-US" i="1" dirty="0"/>
              <a:t>k</a:t>
            </a:r>
            <a:r>
              <a:rPr lang="en-US" dirty="0"/>
              <a:t> value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0066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 fontScale="90000"/>
          </a:bodyPr>
          <a:lstStyle/>
          <a:p>
            <a:r>
              <a:rPr lang="en-US" dirty="0"/>
              <a:t>KNN Classifier: Parameter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67700" cy="44711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i="1" dirty="0"/>
              <a:t>K</a:t>
            </a:r>
            <a:r>
              <a:rPr lang="en-US" dirty="0"/>
              <a:t>-NN = </a:t>
            </a:r>
            <a:r>
              <a:rPr lang="en-US" i="1" dirty="0"/>
              <a:t>k</a:t>
            </a:r>
            <a:r>
              <a:rPr lang="en-US" dirty="0"/>
              <a:t> nearest neighbors algorithm</a:t>
            </a:r>
            <a:endParaRPr lang="en-US" i="1" baseline="-25000" dirty="0"/>
          </a:p>
          <a:p>
            <a:pPr lvl="1"/>
            <a:r>
              <a:rPr lang="en-US" dirty="0"/>
              <a:t>Training phase consists only of storing the feature vectors and class labels of the training samples</a:t>
            </a:r>
          </a:p>
          <a:p>
            <a:pPr lvl="1"/>
            <a:r>
              <a:rPr lang="en-US" i="1" dirty="0"/>
              <a:t>K </a:t>
            </a:r>
            <a:r>
              <a:rPr lang="en-US" dirty="0"/>
              <a:t>is a user-defined parameter</a:t>
            </a:r>
          </a:p>
          <a:p>
            <a:pPr lvl="1"/>
            <a:r>
              <a:rPr lang="en-US" dirty="0"/>
              <a:t>A test point is selected and distances from the test point to every point in the training set is calculated</a:t>
            </a:r>
          </a:p>
          <a:p>
            <a:pPr lvl="1"/>
            <a:r>
              <a:rPr lang="en-US" dirty="0"/>
              <a:t>Class label is assigned via majority vote of the </a:t>
            </a:r>
            <a:r>
              <a:rPr lang="en-US" i="1" dirty="0"/>
              <a:t>k</a:t>
            </a:r>
            <a:r>
              <a:rPr lang="en-US" dirty="0"/>
              <a:t> nearest neighbors to the test point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4995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305800" cy="8382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1 nearest-neighbor</a:t>
            </a:r>
          </a:p>
        </p:txBody>
      </p:sp>
      <p:pic>
        <p:nvPicPr>
          <p:cNvPr id="1057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6172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381000" y="1447800"/>
            <a:ext cx="383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b="0" dirty="0" err="1">
                <a:latin typeface="Arial" charset="0"/>
              </a:rPr>
              <a:t>Voronoi</a:t>
            </a:r>
            <a:r>
              <a:rPr lang="en-US" altLang="en-US" b="0" dirty="0">
                <a:latin typeface="Arial" charset="0"/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2827803327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3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ustom 1">
      <a:majorFont>
        <a:latin typeface="Calibri"/>
        <a:ea typeface=""/>
        <a:cs typeface=""/>
      </a:majorFont>
      <a:minorFont>
        <a:latin typeface="Constanti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27448</TotalTime>
  <Words>913</Words>
  <Application>Microsoft Macintosh PowerPoint</Application>
  <PresentationFormat>On-screen Show (4:3)</PresentationFormat>
  <Paragraphs>117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Constantia</vt:lpstr>
      <vt:lpstr>Monotype Sorts</vt:lpstr>
      <vt:lpstr>Wingdings</vt:lpstr>
      <vt:lpstr>Wingdings 2</vt:lpstr>
      <vt:lpstr>Flow</vt:lpstr>
      <vt:lpstr>Equation</vt:lpstr>
      <vt:lpstr>Visio</vt:lpstr>
      <vt:lpstr>VISIO</vt:lpstr>
      <vt:lpstr>   K Nearest Neighborhood (KNNs)</vt:lpstr>
      <vt:lpstr>KNN introduction </vt:lpstr>
      <vt:lpstr>1. Nearest Neighbor Classifiers</vt:lpstr>
      <vt:lpstr>Nearest-Neighbor Classifiers</vt:lpstr>
      <vt:lpstr>Definition of Nearest Neighbor</vt:lpstr>
      <vt:lpstr>1. Overview of KNN Classifier </vt:lpstr>
      <vt:lpstr>2. KNN Parameter Selection</vt:lpstr>
      <vt:lpstr>KNN Classifier: Parameter Selection</vt:lpstr>
      <vt:lpstr>1 nearest-neighbor</vt:lpstr>
      <vt:lpstr>Nearest Neighbor Classification…</vt:lpstr>
      <vt:lpstr>2. KNN Distance Measure Selection</vt:lpstr>
      <vt:lpstr>Nearest Neighbor Classification</vt:lpstr>
      <vt:lpstr>Nearest Neighbor Classification…</vt:lpstr>
      <vt:lpstr>Nearest Neighbor Classification…</vt:lpstr>
      <vt:lpstr>Lazy vs Eager Learners</vt:lpstr>
      <vt:lpstr>EAGER LEARNERS: Characteristics</vt:lpstr>
      <vt:lpstr>Characteristics of KNN</vt:lpstr>
      <vt:lpstr>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Textural Data Visualization to  Students in Computational Mathematics Major</dc:title>
  <dc:creator>Ralucca</dc:creator>
  <cp:lastModifiedBy>Liu, Yongxin</cp:lastModifiedBy>
  <cp:revision>2064</cp:revision>
  <dcterms:created xsi:type="dcterms:W3CDTF">2010-06-11T04:30:02Z</dcterms:created>
  <dcterms:modified xsi:type="dcterms:W3CDTF">2023-10-30T17:53:41Z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8BD571D5-7C81-4FB5-8A32-24E9052C9793</vt:lpwstr>
  </property>
  <property fmtid="{D5CDD505-2E9C-101B-9397-08002B2CF9AE}" pid="3" name="ArticulatePath">
    <vt:lpwstr>Class17KNN_Fall2021</vt:lpwstr>
  </property>
</Properties>
</file>