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57" r:id="rId4"/>
    <p:sldId id="258" r:id="rId5"/>
    <p:sldId id="267"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02" d="100"/>
          <a:sy n="102" d="100"/>
        </p:scale>
        <p:origin x="-104" y="-3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0552978-5DD2-441A-BFBF-53C7587A4786}" type="datetimeFigureOut">
              <a:rPr lang="en-GB" smtClean="0"/>
              <a:t>18/11/14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178786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552978-5DD2-441A-BFBF-53C7587A4786}" type="datetimeFigureOut">
              <a:rPr lang="en-GB" smtClean="0"/>
              <a:t>18/11/14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375209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552978-5DD2-441A-BFBF-53C7587A4786}" type="datetimeFigureOut">
              <a:rPr lang="en-GB" smtClean="0"/>
              <a:t>18/11/14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345784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552978-5DD2-441A-BFBF-53C7587A4786}" type="datetimeFigureOut">
              <a:rPr lang="en-GB" smtClean="0"/>
              <a:t>18/11/14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66437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52978-5DD2-441A-BFBF-53C7587A4786}" type="datetimeFigureOut">
              <a:rPr lang="en-GB" smtClean="0"/>
              <a:t>18/11/14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251353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0552978-5DD2-441A-BFBF-53C7587A4786}" type="datetimeFigureOut">
              <a:rPr lang="en-GB" smtClean="0"/>
              <a:t>18/11/14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206550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0552978-5DD2-441A-BFBF-53C7587A4786}" type="datetimeFigureOut">
              <a:rPr lang="en-GB" smtClean="0"/>
              <a:t>18/11/14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90636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0552978-5DD2-441A-BFBF-53C7587A4786}" type="datetimeFigureOut">
              <a:rPr lang="en-GB" smtClean="0"/>
              <a:t>18/11/14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51491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52978-5DD2-441A-BFBF-53C7587A4786}" type="datetimeFigureOut">
              <a:rPr lang="en-GB" smtClean="0"/>
              <a:t>18/11/14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166293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52978-5DD2-441A-BFBF-53C7587A4786}" type="datetimeFigureOut">
              <a:rPr lang="en-GB" smtClean="0"/>
              <a:t>18/11/14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87132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52978-5DD2-441A-BFBF-53C7587A4786}" type="datetimeFigureOut">
              <a:rPr lang="en-GB" smtClean="0"/>
              <a:t>18/11/14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A8B75-5C02-46A9-A3F9-26E1AF97A462}" type="slidenum">
              <a:rPr lang="en-GB" smtClean="0"/>
              <a:t>‹#›</a:t>
            </a:fld>
            <a:endParaRPr lang="en-GB"/>
          </a:p>
        </p:txBody>
      </p:sp>
    </p:spTree>
    <p:extLst>
      <p:ext uri="{BB962C8B-B14F-4D97-AF65-F5344CB8AC3E}">
        <p14:creationId xmlns:p14="http://schemas.microsoft.com/office/powerpoint/2010/main" val="1353409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52978-5DD2-441A-BFBF-53C7587A4786}" type="datetimeFigureOut">
              <a:rPr lang="en-GB" smtClean="0"/>
              <a:t>18/11/14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A8B75-5C02-46A9-A3F9-26E1AF97A462}" type="slidenum">
              <a:rPr lang="en-GB" smtClean="0"/>
              <a:t>‹#›</a:t>
            </a:fld>
            <a:endParaRPr lang="en-GB"/>
          </a:p>
        </p:txBody>
      </p:sp>
    </p:spTree>
    <p:extLst>
      <p:ext uri="{BB962C8B-B14F-4D97-AF65-F5344CB8AC3E}">
        <p14:creationId xmlns:p14="http://schemas.microsoft.com/office/powerpoint/2010/main" val="118715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2843" y="2877562"/>
            <a:ext cx="11389259" cy="2165218"/>
          </a:xfrm>
        </p:spPr>
        <p:txBody>
          <a:bodyPr>
            <a:normAutofit/>
          </a:bodyPr>
          <a:lstStyle/>
          <a:p>
            <a:r>
              <a:rPr lang="da-DK" sz="4800" b="1" dirty="0" smtClean="0">
                <a:solidFill>
                  <a:schemeClr val="accent6">
                    <a:lumMod val="75000"/>
                  </a:schemeClr>
                </a:solidFill>
                <a:sym typeface="Wingdings" panose="05000000000000000000" pitchFamily="2" charset="2"/>
              </a:rPr>
              <a:t>Team Peru Parent’s Team (TPPT)</a:t>
            </a:r>
          </a:p>
          <a:p>
            <a:endParaRPr lang="da-DK" sz="4000" b="1" dirty="0" smtClean="0">
              <a:solidFill>
                <a:schemeClr val="accent6">
                  <a:lumMod val="75000"/>
                </a:schemeClr>
              </a:solidFill>
              <a:sym typeface="Wingdings" panose="05000000000000000000" pitchFamily="2" charset="2"/>
            </a:endParaRPr>
          </a:p>
          <a:p>
            <a:r>
              <a:rPr lang="da-DK" sz="4000" dirty="0" smtClean="0">
                <a:solidFill>
                  <a:schemeClr val="accent6">
                    <a:lumMod val="75000"/>
                  </a:schemeClr>
                </a:solidFill>
                <a:sym typeface="Wingdings" panose="05000000000000000000" pitchFamily="2" charset="2"/>
              </a:rPr>
              <a:t>- </a:t>
            </a:r>
            <a:r>
              <a:rPr lang="da-DK" sz="4000" dirty="0">
                <a:solidFill>
                  <a:schemeClr val="accent6">
                    <a:lumMod val="75000"/>
                  </a:schemeClr>
                </a:solidFill>
                <a:sym typeface="Wingdings" panose="05000000000000000000" pitchFamily="2" charset="2"/>
              </a:rPr>
              <a:t>s</a:t>
            </a:r>
            <a:r>
              <a:rPr lang="da-DK" sz="4000" dirty="0" smtClean="0">
                <a:solidFill>
                  <a:schemeClr val="accent6">
                    <a:lumMod val="75000"/>
                  </a:schemeClr>
                </a:solidFill>
                <a:sym typeface="Wingdings" panose="05000000000000000000" pitchFamily="2" charset="2"/>
              </a:rPr>
              <a:t>upporting TP students &amp; teachers -</a:t>
            </a:r>
            <a:endParaRPr lang="da-DK" sz="2800" dirty="0" smtClean="0">
              <a:sym typeface="Wingdings" panose="05000000000000000000" pitchFamily="2" charset="2"/>
            </a:endParaRPr>
          </a:p>
        </p:txBody>
      </p:sp>
    </p:spTree>
    <p:extLst>
      <p:ext uri="{BB962C8B-B14F-4D97-AF65-F5344CB8AC3E}">
        <p14:creationId xmlns:p14="http://schemas.microsoft.com/office/powerpoint/2010/main" val="4019344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23705"/>
            <a:ext cx="9144000" cy="652117"/>
          </a:xfrm>
        </p:spPr>
        <p:txBody>
          <a:bodyPr>
            <a:noAutofit/>
          </a:bodyPr>
          <a:lstStyle/>
          <a:p>
            <a:r>
              <a:rPr lang="da-DK" sz="2800" dirty="0" smtClean="0">
                <a:solidFill>
                  <a:schemeClr val="accent6">
                    <a:lumMod val="75000"/>
                  </a:schemeClr>
                </a:solidFill>
                <a:latin typeface="+mn-lt"/>
                <a:ea typeface="+mn-ea"/>
                <a:cs typeface="+mn-cs"/>
              </a:rPr>
              <a:t>Branding and </a:t>
            </a:r>
            <a:r>
              <a:rPr lang="da-DK" sz="2800" dirty="0" err="1" smtClean="0">
                <a:solidFill>
                  <a:schemeClr val="accent6">
                    <a:lumMod val="75000"/>
                  </a:schemeClr>
                </a:solidFill>
                <a:latin typeface="+mn-lt"/>
                <a:ea typeface="+mn-ea"/>
                <a:cs typeface="+mn-cs"/>
              </a:rPr>
              <a:t>Communication</a:t>
            </a:r>
            <a:r>
              <a:rPr lang="da-DK" sz="2800" dirty="0" smtClean="0">
                <a:solidFill>
                  <a:schemeClr val="accent6">
                    <a:lumMod val="75000"/>
                  </a:schemeClr>
                </a:solidFill>
                <a:latin typeface="+mn-lt"/>
                <a:ea typeface="+mn-ea"/>
                <a:cs typeface="+mn-cs"/>
              </a:rPr>
              <a:t> </a:t>
            </a:r>
            <a:r>
              <a:rPr lang="da-DK" sz="2800" dirty="0" smtClean="0">
                <a:solidFill>
                  <a:schemeClr val="accent6">
                    <a:lumMod val="75000"/>
                  </a:schemeClr>
                </a:solidFill>
                <a:latin typeface="+mn-lt"/>
                <a:ea typeface="+mn-ea"/>
                <a:cs typeface="+mn-cs"/>
              </a:rPr>
              <a:t>workshop</a:t>
            </a:r>
            <a:endParaRPr lang="en-GB" sz="2800" dirty="0">
              <a:solidFill>
                <a:schemeClr val="accent6">
                  <a:lumMod val="75000"/>
                </a:schemeClr>
              </a:solidFill>
              <a:latin typeface="+mn-lt"/>
              <a:ea typeface="+mn-ea"/>
              <a:cs typeface="+mn-cs"/>
            </a:endParaRPr>
          </a:p>
        </p:txBody>
      </p:sp>
      <p:sp>
        <p:nvSpPr>
          <p:cNvPr id="6" name="Subtitle 2"/>
          <p:cNvSpPr txBox="1">
            <a:spLocks/>
          </p:cNvSpPr>
          <p:nvPr/>
        </p:nvSpPr>
        <p:spPr>
          <a:xfrm>
            <a:off x="504966" y="1240151"/>
            <a:ext cx="11150221" cy="5242536"/>
          </a:xfrm>
          <a:prstGeom prst="rect">
            <a:avLst/>
          </a:prstGeom>
          <a:noFill/>
          <a:ln w="38100">
            <a:noFill/>
            <a:prstDash val="sys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a-DK" b="1" dirty="0"/>
              <a:t>S</a:t>
            </a:r>
            <a:r>
              <a:rPr lang="da-DK" b="1" dirty="0" smtClean="0"/>
              <a:t>ession </a:t>
            </a:r>
            <a:r>
              <a:rPr lang="da-DK" b="1" dirty="0" err="1" smtClean="0"/>
              <a:t>outline</a:t>
            </a:r>
            <a:r>
              <a:rPr lang="da-DK" b="1" dirty="0" smtClean="0"/>
              <a:t> / </a:t>
            </a:r>
            <a:r>
              <a:rPr lang="da-DK" b="1" dirty="0" err="1" smtClean="0"/>
              <a:t>key</a:t>
            </a:r>
            <a:r>
              <a:rPr lang="da-DK" b="1" dirty="0" smtClean="0"/>
              <a:t> </a:t>
            </a:r>
            <a:r>
              <a:rPr lang="da-DK" b="1" dirty="0" err="1" smtClean="0"/>
              <a:t>discussion</a:t>
            </a:r>
            <a:r>
              <a:rPr lang="da-DK" b="1" dirty="0" smtClean="0"/>
              <a:t> </a:t>
            </a:r>
            <a:r>
              <a:rPr lang="da-DK" b="1" dirty="0" smtClean="0"/>
              <a:t>points</a:t>
            </a:r>
            <a:endParaRPr lang="da-DK" b="1" dirty="0" smtClean="0"/>
          </a:p>
          <a:p>
            <a:pPr algn="l"/>
            <a:r>
              <a:rPr lang="da-DK" sz="2000" dirty="0" smtClean="0">
                <a:sym typeface="Wingdings" panose="05000000000000000000" pitchFamily="2" charset="2"/>
              </a:rPr>
              <a:t>A brand </a:t>
            </a:r>
            <a:r>
              <a:rPr lang="da-DK" sz="2000" dirty="0" err="1" smtClean="0">
                <a:sym typeface="Wingdings" panose="05000000000000000000" pitchFamily="2" charset="2"/>
              </a:rPr>
              <a:t>identity</a:t>
            </a:r>
            <a:r>
              <a:rPr lang="da-DK" sz="2000" dirty="0" smtClean="0">
                <a:sym typeface="Wingdings" panose="05000000000000000000" pitchFamily="2" charset="2"/>
              </a:rPr>
              <a:t> is the sum of </a:t>
            </a:r>
            <a:r>
              <a:rPr lang="da-DK" sz="2000" dirty="0" err="1" smtClean="0">
                <a:sym typeface="Wingdings" panose="05000000000000000000" pitchFamily="2" charset="2"/>
              </a:rPr>
              <a:t>your</a:t>
            </a:r>
            <a:r>
              <a:rPr lang="da-DK" sz="2000" dirty="0" smtClean="0">
                <a:sym typeface="Wingdings" panose="05000000000000000000" pitchFamily="2" charset="2"/>
              </a:rPr>
              <a:t> </a:t>
            </a:r>
            <a:r>
              <a:rPr lang="da-DK" sz="2000" dirty="0" err="1" smtClean="0">
                <a:sym typeface="Wingdings" panose="05000000000000000000" pitchFamily="2" charset="2"/>
              </a:rPr>
              <a:t>audience</a:t>
            </a:r>
            <a:r>
              <a:rPr lang="da-DK" sz="2000" dirty="0" err="1" smtClean="0">
                <a:sym typeface="Wingdings" panose="05000000000000000000" pitchFamily="2" charset="2"/>
              </a:rPr>
              <a:t>s</a:t>
            </a:r>
            <a:r>
              <a:rPr lang="da-DK" sz="2000" dirty="0" smtClean="0">
                <a:sym typeface="Wingdings" panose="05000000000000000000" pitchFamily="2" charset="2"/>
              </a:rPr>
              <a:t>’ </a:t>
            </a:r>
            <a:r>
              <a:rPr lang="da-DK" sz="2000" dirty="0" err="1" smtClean="0">
                <a:sym typeface="Wingdings" panose="05000000000000000000" pitchFamily="2" charset="2"/>
              </a:rPr>
              <a:t>feelings</a:t>
            </a:r>
            <a:r>
              <a:rPr lang="da-DK" sz="2000" dirty="0" smtClean="0">
                <a:sym typeface="Wingdings" panose="05000000000000000000" pitchFamily="2" charset="2"/>
              </a:rPr>
              <a:t> and associations. In </a:t>
            </a:r>
            <a:r>
              <a:rPr lang="da-DK" sz="2000" dirty="0" err="1" smtClean="0">
                <a:sym typeface="Wingdings" panose="05000000000000000000" pitchFamily="2" charset="2"/>
              </a:rPr>
              <a:t>this</a:t>
            </a:r>
            <a:r>
              <a:rPr lang="da-DK" sz="2000" dirty="0" smtClean="0">
                <a:sym typeface="Wingdings" panose="05000000000000000000" pitchFamily="2" charset="2"/>
              </a:rPr>
              <a:t> initial </a:t>
            </a:r>
            <a:r>
              <a:rPr lang="da-DK" sz="2000" dirty="0" err="1" smtClean="0">
                <a:sym typeface="Wingdings" panose="05000000000000000000" pitchFamily="2" charset="2"/>
              </a:rPr>
              <a:t>discussion</a:t>
            </a:r>
            <a:r>
              <a:rPr lang="da-DK" sz="2000" dirty="0" smtClean="0">
                <a:sym typeface="Wingdings" panose="05000000000000000000" pitchFamily="2" charset="2"/>
              </a:rPr>
              <a:t>, </a:t>
            </a:r>
            <a:r>
              <a:rPr lang="da-DK" sz="2000" dirty="0" err="1" smtClean="0">
                <a:sym typeface="Wingdings" panose="05000000000000000000" pitchFamily="2" charset="2"/>
              </a:rPr>
              <a:t>we’d</a:t>
            </a:r>
            <a:r>
              <a:rPr lang="da-DK" sz="2000" dirty="0" smtClean="0">
                <a:sym typeface="Wingdings" panose="05000000000000000000" pitchFamily="2" charset="2"/>
              </a:rPr>
              <a:t> </a:t>
            </a:r>
            <a:r>
              <a:rPr lang="da-DK" sz="2000" dirty="0" err="1" smtClean="0">
                <a:sym typeface="Wingdings" panose="05000000000000000000" pitchFamily="2" charset="2"/>
              </a:rPr>
              <a:t>like</a:t>
            </a:r>
            <a:r>
              <a:rPr lang="da-DK" sz="2000" dirty="0" smtClean="0">
                <a:sym typeface="Wingdings" panose="05000000000000000000" pitchFamily="2" charset="2"/>
              </a:rPr>
              <a:t> to start </a:t>
            </a:r>
            <a:r>
              <a:rPr lang="da-DK" sz="2000" dirty="0" err="1" smtClean="0">
                <a:sym typeface="Wingdings" panose="05000000000000000000" pitchFamily="2" charset="2"/>
              </a:rPr>
              <a:t>working</a:t>
            </a:r>
            <a:r>
              <a:rPr lang="da-DK" sz="2000" dirty="0" smtClean="0">
                <a:sym typeface="Wingdings" panose="05000000000000000000" pitchFamily="2" charset="2"/>
              </a:rPr>
              <a:t> </a:t>
            </a:r>
            <a:r>
              <a:rPr lang="da-DK" sz="2000" dirty="0" err="1" smtClean="0">
                <a:sym typeface="Wingdings" panose="05000000000000000000" pitchFamily="2" charset="2"/>
              </a:rPr>
              <a:t>ourselves</a:t>
            </a:r>
            <a:r>
              <a:rPr lang="da-DK" sz="2000" dirty="0" smtClean="0">
                <a:sym typeface="Wingdings" panose="05000000000000000000" pitchFamily="2" charset="2"/>
              </a:rPr>
              <a:t> </a:t>
            </a:r>
            <a:r>
              <a:rPr lang="da-DK" sz="2000" dirty="0" err="1" smtClean="0">
                <a:sym typeface="Wingdings" panose="05000000000000000000" pitchFamily="2" charset="2"/>
              </a:rPr>
              <a:t>into</a:t>
            </a:r>
            <a:r>
              <a:rPr lang="da-DK" sz="2000" dirty="0" smtClean="0">
                <a:sym typeface="Wingdings" panose="05000000000000000000" pitchFamily="2" charset="2"/>
              </a:rPr>
              <a:t> a branding and </a:t>
            </a:r>
            <a:r>
              <a:rPr lang="da-DK" sz="2000" dirty="0" err="1" smtClean="0">
                <a:sym typeface="Wingdings" panose="05000000000000000000" pitchFamily="2" charset="2"/>
              </a:rPr>
              <a:t>identity</a:t>
            </a:r>
            <a:r>
              <a:rPr lang="da-DK" sz="2000" dirty="0" smtClean="0">
                <a:sym typeface="Wingdings" panose="05000000000000000000" pitchFamily="2" charset="2"/>
              </a:rPr>
              <a:t> design </a:t>
            </a:r>
            <a:r>
              <a:rPr lang="da-DK" sz="2000" dirty="0" err="1" smtClean="0">
                <a:sym typeface="Wingdings" panose="05000000000000000000" pitchFamily="2" charset="2"/>
              </a:rPr>
              <a:t>process</a:t>
            </a:r>
            <a:r>
              <a:rPr lang="da-DK" sz="2000" dirty="0" smtClean="0">
                <a:sym typeface="Wingdings" panose="05000000000000000000" pitchFamily="2" charset="2"/>
              </a:rPr>
              <a:t> by </a:t>
            </a:r>
            <a:r>
              <a:rPr lang="da-DK" sz="2000" dirty="0" err="1" smtClean="0">
                <a:sym typeface="Wingdings" panose="05000000000000000000" pitchFamily="2" charset="2"/>
              </a:rPr>
              <a:t>learning</a:t>
            </a:r>
            <a:r>
              <a:rPr lang="da-DK" sz="2000" dirty="0" smtClean="0">
                <a:sym typeface="Wingdings" panose="05000000000000000000" pitchFamily="2" charset="2"/>
              </a:rPr>
              <a:t> </a:t>
            </a:r>
            <a:r>
              <a:rPr lang="da-DK" sz="2000" dirty="0" err="1" smtClean="0">
                <a:sym typeface="Wingdings" panose="05000000000000000000" pitchFamily="2" charset="2"/>
              </a:rPr>
              <a:t>what</a:t>
            </a:r>
            <a:r>
              <a:rPr lang="da-DK" sz="2000" dirty="0" smtClean="0">
                <a:sym typeface="Wingdings" panose="05000000000000000000" pitchFamily="2" charset="2"/>
              </a:rPr>
              <a:t> Team Peru </a:t>
            </a:r>
            <a:r>
              <a:rPr lang="da-DK" sz="2000" dirty="0" err="1" smtClean="0">
                <a:sym typeface="Wingdings" panose="05000000000000000000" pitchFamily="2" charset="2"/>
              </a:rPr>
              <a:t>means</a:t>
            </a:r>
            <a:r>
              <a:rPr lang="da-DK" sz="2000" dirty="0" smtClean="0">
                <a:sym typeface="Wingdings" panose="05000000000000000000" pitchFamily="2" charset="2"/>
              </a:rPr>
              <a:t> to </a:t>
            </a:r>
            <a:r>
              <a:rPr lang="da-DK" sz="2000" dirty="0" err="1" smtClean="0">
                <a:sym typeface="Wingdings" panose="05000000000000000000" pitchFamily="2" charset="2"/>
              </a:rPr>
              <a:t>one</a:t>
            </a:r>
            <a:r>
              <a:rPr lang="da-DK" sz="2000" dirty="0" smtClean="0">
                <a:sym typeface="Wingdings" panose="05000000000000000000" pitchFamily="2" charset="2"/>
              </a:rPr>
              <a:t> of the </a:t>
            </a:r>
            <a:r>
              <a:rPr lang="da-DK" sz="2000" dirty="0" err="1" smtClean="0">
                <a:sym typeface="Wingdings" panose="05000000000000000000" pitchFamily="2" charset="2"/>
              </a:rPr>
              <a:t>groups</a:t>
            </a:r>
            <a:r>
              <a:rPr lang="da-DK" sz="2000" dirty="0" smtClean="0">
                <a:sym typeface="Wingdings" panose="05000000000000000000" pitchFamily="2" charset="2"/>
              </a:rPr>
              <a:t> most </a:t>
            </a:r>
            <a:r>
              <a:rPr lang="da-DK" sz="2000" dirty="0" err="1" smtClean="0">
                <a:sym typeface="Wingdings" panose="05000000000000000000" pitchFamily="2" charset="2"/>
              </a:rPr>
              <a:t>involved</a:t>
            </a:r>
            <a:r>
              <a:rPr lang="da-DK" sz="2000" dirty="0" smtClean="0">
                <a:sym typeface="Wingdings" panose="05000000000000000000" pitchFamily="2" charset="2"/>
              </a:rPr>
              <a:t> with it—the </a:t>
            </a:r>
            <a:r>
              <a:rPr lang="da-DK" sz="2000" dirty="0" err="1" smtClean="0">
                <a:sym typeface="Wingdings" panose="05000000000000000000" pitchFamily="2" charset="2"/>
              </a:rPr>
              <a:t>current</a:t>
            </a:r>
            <a:r>
              <a:rPr lang="da-DK" sz="2000" dirty="0" smtClean="0">
                <a:sym typeface="Wingdings" panose="05000000000000000000" pitchFamily="2" charset="2"/>
              </a:rPr>
              <a:t> CIS student </a:t>
            </a:r>
            <a:r>
              <a:rPr lang="da-DK" sz="2000" dirty="0" err="1" smtClean="0">
                <a:sym typeface="Wingdings" panose="05000000000000000000" pitchFamily="2" charset="2"/>
              </a:rPr>
              <a:t>volunteers</a:t>
            </a:r>
            <a:r>
              <a:rPr lang="da-DK" sz="2000" dirty="0" smtClean="0">
                <a:sym typeface="Wingdings" panose="05000000000000000000" pitchFamily="2" charset="2"/>
              </a:rPr>
              <a:t>.</a:t>
            </a:r>
          </a:p>
          <a:p>
            <a:pPr algn="l"/>
            <a:r>
              <a:rPr lang="da-DK" sz="2000" dirty="0" err="1" smtClean="0">
                <a:sym typeface="Wingdings" panose="05000000000000000000" pitchFamily="2" charset="2"/>
              </a:rPr>
              <a:t>We’ll</a:t>
            </a:r>
            <a:r>
              <a:rPr lang="da-DK" sz="2000" dirty="0" smtClean="0">
                <a:sym typeface="Wingdings" panose="05000000000000000000" pitchFamily="2" charset="2"/>
              </a:rPr>
              <a:t> </a:t>
            </a:r>
            <a:r>
              <a:rPr lang="da-DK" sz="2000" dirty="0" err="1" smtClean="0">
                <a:sym typeface="Wingdings" panose="05000000000000000000" pitchFamily="2" charset="2"/>
              </a:rPr>
              <a:t>use</a:t>
            </a:r>
            <a:r>
              <a:rPr lang="da-DK" sz="2000" dirty="0" smtClean="0">
                <a:sym typeface="Wingdings" panose="05000000000000000000" pitchFamily="2" charset="2"/>
              </a:rPr>
              <a:t> </a:t>
            </a:r>
            <a:r>
              <a:rPr lang="da-DK" sz="2000" dirty="0" err="1" smtClean="0">
                <a:sym typeface="Wingdings" panose="05000000000000000000" pitchFamily="2" charset="2"/>
              </a:rPr>
              <a:t>this</a:t>
            </a:r>
            <a:r>
              <a:rPr lang="da-DK" sz="2000" dirty="0" smtClean="0">
                <a:sym typeface="Wingdings" panose="05000000000000000000" pitchFamily="2" charset="2"/>
              </a:rPr>
              <a:t> open-</a:t>
            </a:r>
            <a:r>
              <a:rPr lang="da-DK" sz="2000" dirty="0" err="1" smtClean="0">
                <a:sym typeface="Wingdings" panose="05000000000000000000" pitchFamily="2" charset="2"/>
              </a:rPr>
              <a:t>ended</a:t>
            </a:r>
            <a:r>
              <a:rPr lang="da-DK" sz="2000" dirty="0" smtClean="0">
                <a:sym typeface="Wingdings" panose="05000000000000000000" pitchFamily="2" charset="2"/>
              </a:rPr>
              <a:t>, </a:t>
            </a:r>
            <a:r>
              <a:rPr lang="da-DK" sz="2000" dirty="0" err="1" smtClean="0">
                <a:sym typeface="Wingdings" panose="05000000000000000000" pitchFamily="2" charset="2"/>
              </a:rPr>
              <a:t>relatively</a:t>
            </a:r>
            <a:r>
              <a:rPr lang="da-DK" sz="2000" dirty="0" smtClean="0">
                <a:sym typeface="Wingdings" panose="05000000000000000000" pitchFamily="2" charset="2"/>
              </a:rPr>
              <a:t> </a:t>
            </a:r>
            <a:r>
              <a:rPr lang="da-DK" sz="2000" dirty="0" err="1" smtClean="0">
                <a:sym typeface="Wingdings" panose="05000000000000000000" pitchFamily="2" charset="2"/>
              </a:rPr>
              <a:t>unstructured</a:t>
            </a:r>
            <a:r>
              <a:rPr lang="da-DK" sz="2000" dirty="0" smtClean="0">
                <a:sym typeface="Wingdings" panose="05000000000000000000" pitchFamily="2" charset="2"/>
              </a:rPr>
              <a:t> 40-minute session to </a:t>
            </a:r>
            <a:r>
              <a:rPr lang="da-DK" sz="2000" dirty="0" err="1" smtClean="0">
                <a:sym typeface="Wingdings" panose="05000000000000000000" pitchFamily="2" charset="2"/>
              </a:rPr>
              <a:t>explore</a:t>
            </a:r>
            <a:r>
              <a:rPr lang="da-DK" sz="2000" dirty="0" smtClean="0">
                <a:sym typeface="Wingdings" panose="05000000000000000000" pitchFamily="2" charset="2"/>
              </a:rPr>
              <a:t> and </a:t>
            </a:r>
            <a:r>
              <a:rPr lang="da-DK" sz="2000" dirty="0" err="1" smtClean="0">
                <a:sym typeface="Wingdings" panose="05000000000000000000" pitchFamily="2" charset="2"/>
              </a:rPr>
              <a:t>document</a:t>
            </a:r>
            <a:r>
              <a:rPr lang="da-DK" sz="2000" dirty="0" smtClean="0">
                <a:sym typeface="Wingdings" panose="05000000000000000000" pitchFamily="2" charset="2"/>
              </a:rPr>
              <a:t> </a:t>
            </a:r>
            <a:r>
              <a:rPr lang="da-DK" sz="2000" dirty="0" err="1" smtClean="0">
                <a:sym typeface="Wingdings" panose="05000000000000000000" pitchFamily="2" charset="2"/>
              </a:rPr>
              <a:t>how</a:t>
            </a:r>
            <a:r>
              <a:rPr lang="da-DK" sz="2000" dirty="0" smtClean="0">
                <a:sym typeface="Wingdings" panose="05000000000000000000" pitchFamily="2" charset="2"/>
              </a:rPr>
              <a:t> </a:t>
            </a:r>
            <a:r>
              <a:rPr lang="da-DK" sz="2000" dirty="0" err="1" smtClean="0">
                <a:sym typeface="Wingdings" panose="05000000000000000000" pitchFamily="2" charset="2"/>
              </a:rPr>
              <a:t>what</a:t>
            </a:r>
            <a:r>
              <a:rPr lang="da-DK" sz="2000" dirty="0" smtClean="0">
                <a:sym typeface="Wingdings" panose="05000000000000000000" pitchFamily="2" charset="2"/>
              </a:rPr>
              <a:t> Team Peru </a:t>
            </a:r>
            <a:r>
              <a:rPr lang="da-DK" sz="2000" dirty="0" err="1" smtClean="0">
                <a:sym typeface="Wingdings" panose="05000000000000000000" pitchFamily="2" charset="2"/>
              </a:rPr>
              <a:t>means</a:t>
            </a:r>
            <a:r>
              <a:rPr lang="da-DK" sz="2000" dirty="0" smtClean="0">
                <a:sym typeface="Wingdings" panose="05000000000000000000" pitchFamily="2" charset="2"/>
              </a:rPr>
              <a:t> to </a:t>
            </a:r>
            <a:r>
              <a:rPr lang="da-DK" sz="2000" dirty="0" err="1" smtClean="0">
                <a:sym typeface="Wingdings" panose="05000000000000000000" pitchFamily="2" charset="2"/>
              </a:rPr>
              <a:t>its</a:t>
            </a:r>
            <a:r>
              <a:rPr lang="da-DK" sz="2000" dirty="0" smtClean="0">
                <a:sym typeface="Wingdings" panose="05000000000000000000" pitchFamily="2" charset="2"/>
              </a:rPr>
              <a:t> </a:t>
            </a:r>
            <a:r>
              <a:rPr lang="da-DK" sz="2000" dirty="0" err="1" smtClean="0">
                <a:sym typeface="Wingdings" panose="05000000000000000000" pitchFamily="2" charset="2"/>
              </a:rPr>
              <a:t>current</a:t>
            </a:r>
            <a:r>
              <a:rPr lang="da-DK" sz="2000" dirty="0" smtClean="0">
                <a:sym typeface="Wingdings" panose="05000000000000000000" pitchFamily="2" charset="2"/>
              </a:rPr>
              <a:t> corps of supporters.</a:t>
            </a:r>
            <a:endParaRPr lang="da-DK" sz="2000" dirty="0" smtClean="0">
              <a:sym typeface="Wingdings" panose="05000000000000000000" pitchFamily="2" charset="2"/>
            </a:endParaRPr>
          </a:p>
          <a:p>
            <a:pPr marL="342900" indent="-342900" algn="l">
              <a:buFont typeface="Wingdings"/>
              <a:buChar char="à"/>
            </a:pPr>
            <a:r>
              <a:rPr lang="da-DK" sz="2000" dirty="0" err="1" smtClean="0">
                <a:sym typeface="Wingdings" panose="05000000000000000000" pitchFamily="2" charset="2"/>
              </a:rPr>
              <a:t>Why</a:t>
            </a:r>
            <a:r>
              <a:rPr lang="da-DK" sz="2000" dirty="0" smtClean="0">
                <a:sym typeface="Wingdings" panose="05000000000000000000" pitchFamily="2" charset="2"/>
              </a:rPr>
              <a:t> </a:t>
            </a:r>
            <a:r>
              <a:rPr lang="da-DK" sz="2000" dirty="0" smtClean="0">
                <a:sym typeface="Wingdings" panose="05000000000000000000" pitchFamily="2" charset="2"/>
              </a:rPr>
              <a:t>do </a:t>
            </a:r>
            <a:r>
              <a:rPr lang="da-DK" sz="2000" dirty="0" err="1" smtClean="0">
                <a:sym typeface="Wingdings" panose="05000000000000000000" pitchFamily="2" charset="2"/>
              </a:rPr>
              <a:t>you</a:t>
            </a:r>
            <a:r>
              <a:rPr lang="da-DK" sz="2000" dirty="0" smtClean="0">
                <a:sym typeface="Wingdings" panose="05000000000000000000" pitchFamily="2" charset="2"/>
              </a:rPr>
              <a:t> </a:t>
            </a:r>
            <a:r>
              <a:rPr lang="da-DK" sz="2000" dirty="0" err="1" smtClean="0">
                <a:sym typeface="Wingdings" panose="05000000000000000000" pitchFamily="2" charset="2"/>
              </a:rPr>
              <a:t>participate</a:t>
            </a:r>
            <a:r>
              <a:rPr lang="da-DK" sz="2000" dirty="0" smtClean="0">
                <a:sym typeface="Wingdings" panose="05000000000000000000" pitchFamily="2" charset="2"/>
              </a:rPr>
              <a:t> in Team Peru? How do </a:t>
            </a:r>
            <a:r>
              <a:rPr lang="da-DK" sz="2000" dirty="0" err="1" smtClean="0">
                <a:sym typeface="Wingdings" panose="05000000000000000000" pitchFamily="2" charset="2"/>
              </a:rPr>
              <a:t>you</a:t>
            </a:r>
            <a:r>
              <a:rPr lang="da-DK" sz="2000" dirty="0" smtClean="0">
                <a:sym typeface="Wingdings" panose="05000000000000000000" pitchFamily="2" charset="2"/>
              </a:rPr>
              <a:t> </a:t>
            </a:r>
            <a:r>
              <a:rPr lang="da-DK" sz="2000" dirty="0" err="1" smtClean="0">
                <a:sym typeface="Wingdings" panose="05000000000000000000" pitchFamily="2" charset="2"/>
              </a:rPr>
              <a:t>benefit</a:t>
            </a:r>
            <a:r>
              <a:rPr lang="da-DK" sz="2000" dirty="0" smtClean="0">
                <a:sym typeface="Wingdings" panose="05000000000000000000" pitchFamily="2" charset="2"/>
              </a:rPr>
              <a:t> from </a:t>
            </a:r>
            <a:r>
              <a:rPr lang="da-DK" sz="2000" dirty="0" err="1" smtClean="0">
                <a:sym typeface="Wingdings" panose="05000000000000000000" pitchFamily="2" charset="2"/>
              </a:rPr>
              <a:t>your</a:t>
            </a:r>
            <a:r>
              <a:rPr lang="da-DK" sz="2000" dirty="0" smtClean="0">
                <a:sym typeface="Wingdings" panose="05000000000000000000" pitchFamily="2" charset="2"/>
              </a:rPr>
              <a:t> </a:t>
            </a:r>
            <a:r>
              <a:rPr lang="da-DK" sz="2000" dirty="0" err="1" smtClean="0">
                <a:sym typeface="Wingdings" panose="05000000000000000000" pitchFamily="2" charset="2"/>
              </a:rPr>
              <a:t>volunteer</a:t>
            </a:r>
            <a:r>
              <a:rPr lang="da-DK" sz="2000" dirty="0" smtClean="0">
                <a:sym typeface="Wingdings" panose="05000000000000000000" pitchFamily="2" charset="2"/>
              </a:rPr>
              <a:t> </a:t>
            </a:r>
            <a:r>
              <a:rPr lang="da-DK" sz="2000" dirty="0" err="1" smtClean="0">
                <a:sym typeface="Wingdings" panose="05000000000000000000" pitchFamily="2" charset="2"/>
              </a:rPr>
              <a:t>activities</a:t>
            </a:r>
            <a:r>
              <a:rPr lang="da-DK" sz="2000" dirty="0" smtClean="0">
                <a:sym typeface="Wingdings" panose="05000000000000000000" pitchFamily="2" charset="2"/>
              </a:rPr>
              <a:t>?</a:t>
            </a:r>
          </a:p>
          <a:p>
            <a:pPr marL="342900" indent="-342900" algn="l">
              <a:buFont typeface="Wingdings"/>
              <a:buChar char="à"/>
            </a:pPr>
            <a:r>
              <a:rPr lang="da-DK" sz="2000" dirty="0" err="1" smtClean="0">
                <a:sym typeface="Wingdings" panose="05000000000000000000" pitchFamily="2" charset="2"/>
              </a:rPr>
              <a:t>What</a:t>
            </a:r>
            <a:r>
              <a:rPr lang="da-DK" sz="2000" dirty="0" smtClean="0">
                <a:sym typeface="Wingdings" panose="05000000000000000000" pitchFamily="2" charset="2"/>
              </a:rPr>
              <a:t> </a:t>
            </a:r>
            <a:r>
              <a:rPr lang="da-DK" sz="2000" dirty="0" err="1" smtClean="0">
                <a:sym typeface="Wingdings" panose="05000000000000000000" pitchFamily="2" charset="2"/>
              </a:rPr>
              <a:t>words</a:t>
            </a:r>
            <a:r>
              <a:rPr lang="da-DK" sz="2000" dirty="0" smtClean="0">
                <a:sym typeface="Wingdings" panose="05000000000000000000" pitchFamily="2" charset="2"/>
              </a:rPr>
              <a:t> do </a:t>
            </a:r>
            <a:r>
              <a:rPr lang="da-DK" sz="2000" dirty="0" err="1" smtClean="0">
                <a:sym typeface="Wingdings" panose="05000000000000000000" pitchFamily="2" charset="2"/>
              </a:rPr>
              <a:t>you</a:t>
            </a:r>
            <a:r>
              <a:rPr lang="da-DK" sz="2000" dirty="0" smtClean="0">
                <a:sym typeface="Wingdings" panose="05000000000000000000" pitchFamily="2" charset="2"/>
              </a:rPr>
              <a:t> </a:t>
            </a:r>
            <a:r>
              <a:rPr lang="da-DK" sz="2000" dirty="0" err="1" smtClean="0">
                <a:sym typeface="Wingdings" panose="05000000000000000000" pitchFamily="2" charset="2"/>
              </a:rPr>
              <a:t>associate</a:t>
            </a:r>
            <a:r>
              <a:rPr lang="da-DK" sz="2000" dirty="0" smtClean="0">
                <a:sym typeface="Wingdings" panose="05000000000000000000" pitchFamily="2" charset="2"/>
              </a:rPr>
              <a:t> with Team Peru? </a:t>
            </a:r>
            <a:endParaRPr lang="da-DK" sz="2000" dirty="0" smtClean="0">
              <a:sym typeface="Wingdings" panose="05000000000000000000" pitchFamily="2" charset="2"/>
            </a:endParaRPr>
          </a:p>
          <a:p>
            <a:pPr marL="342900" indent="-342900" algn="l">
              <a:buFont typeface="Wingdings"/>
              <a:buChar char="à"/>
            </a:pPr>
            <a:r>
              <a:rPr lang="da-DK" sz="2000" dirty="0" err="1" smtClean="0">
                <a:sym typeface="Wingdings" panose="05000000000000000000" pitchFamily="2" charset="2"/>
              </a:rPr>
              <a:t>Purple</a:t>
            </a:r>
            <a:r>
              <a:rPr lang="da-DK" sz="2000" dirty="0" smtClean="0">
                <a:sym typeface="Wingdings" panose="05000000000000000000" pitchFamily="2" charset="2"/>
              </a:rPr>
              <a:t> is Team </a:t>
            </a:r>
            <a:r>
              <a:rPr lang="da-DK" sz="2000" dirty="0" err="1" smtClean="0">
                <a:sym typeface="Wingdings" panose="05000000000000000000" pitchFamily="2" charset="2"/>
              </a:rPr>
              <a:t>Peru’s</a:t>
            </a:r>
            <a:r>
              <a:rPr lang="da-DK" sz="2000" dirty="0" smtClean="0">
                <a:sym typeface="Wingdings" panose="05000000000000000000" pitchFamily="2" charset="2"/>
              </a:rPr>
              <a:t> </a:t>
            </a:r>
            <a:r>
              <a:rPr lang="da-DK" sz="2000" dirty="0" err="1" smtClean="0">
                <a:sym typeface="Wingdings" panose="05000000000000000000" pitchFamily="2" charset="2"/>
              </a:rPr>
              <a:t>color</a:t>
            </a:r>
            <a:r>
              <a:rPr lang="da-DK" sz="2000" dirty="0" smtClean="0">
                <a:sym typeface="Wingdings" panose="05000000000000000000" pitchFamily="2" charset="2"/>
              </a:rPr>
              <a:t>. </a:t>
            </a:r>
            <a:r>
              <a:rPr lang="da-DK" sz="2000" dirty="0" err="1" smtClean="0">
                <a:sym typeface="Wingdings" panose="05000000000000000000" pitchFamily="2" charset="2"/>
              </a:rPr>
              <a:t>What</a:t>
            </a:r>
            <a:r>
              <a:rPr lang="da-DK" sz="2000" dirty="0" smtClean="0">
                <a:sym typeface="Wingdings" panose="05000000000000000000" pitchFamily="2" charset="2"/>
              </a:rPr>
              <a:t> </a:t>
            </a:r>
            <a:r>
              <a:rPr lang="da-DK" sz="2000" dirty="0" err="1" smtClean="0">
                <a:sym typeface="Wingdings" panose="05000000000000000000" pitchFamily="2" charset="2"/>
              </a:rPr>
              <a:t>other</a:t>
            </a:r>
            <a:r>
              <a:rPr lang="da-DK" sz="2000" dirty="0" smtClean="0">
                <a:sym typeface="Wingdings" panose="05000000000000000000" pitchFamily="2" charset="2"/>
              </a:rPr>
              <a:t> </a:t>
            </a:r>
            <a:r>
              <a:rPr lang="da-DK" sz="2000" dirty="0" err="1" smtClean="0">
                <a:sym typeface="Wingdings" panose="05000000000000000000" pitchFamily="2" charset="2"/>
              </a:rPr>
              <a:t>visual</a:t>
            </a:r>
            <a:r>
              <a:rPr lang="da-DK" sz="2000" dirty="0" smtClean="0">
                <a:sym typeface="Wingdings" panose="05000000000000000000" pitchFamily="2" charset="2"/>
              </a:rPr>
              <a:t> elements do </a:t>
            </a:r>
            <a:r>
              <a:rPr lang="da-DK" sz="2000" dirty="0" err="1" smtClean="0">
                <a:sym typeface="Wingdings" panose="05000000000000000000" pitchFamily="2" charset="2"/>
              </a:rPr>
              <a:t>you</a:t>
            </a:r>
            <a:r>
              <a:rPr lang="da-DK" sz="2000" dirty="0" smtClean="0">
                <a:sym typeface="Wingdings" panose="05000000000000000000" pitchFamily="2" charset="2"/>
              </a:rPr>
              <a:t> </a:t>
            </a:r>
            <a:r>
              <a:rPr lang="da-DK" sz="2000" dirty="0" err="1" smtClean="0">
                <a:sym typeface="Wingdings" panose="05000000000000000000" pitchFamily="2" charset="2"/>
              </a:rPr>
              <a:t>associate</a:t>
            </a:r>
            <a:r>
              <a:rPr lang="da-DK" sz="2000" dirty="0" smtClean="0">
                <a:sym typeface="Wingdings" panose="05000000000000000000" pitchFamily="2" charset="2"/>
              </a:rPr>
              <a:t> with Team Peru?</a:t>
            </a:r>
          </a:p>
          <a:p>
            <a:pPr marL="342900" indent="-342900" algn="l">
              <a:buFont typeface="Wingdings"/>
              <a:buChar char="à"/>
            </a:pPr>
            <a:r>
              <a:rPr lang="da-DK" sz="2000" dirty="0" err="1" smtClean="0">
                <a:sym typeface="Wingdings" panose="05000000000000000000" pitchFamily="2" charset="2"/>
              </a:rPr>
              <a:t>What</a:t>
            </a:r>
            <a:r>
              <a:rPr lang="da-DK" sz="2000" dirty="0" smtClean="0">
                <a:sym typeface="Wingdings" panose="05000000000000000000" pitchFamily="2" charset="2"/>
              </a:rPr>
              <a:t> </a:t>
            </a:r>
            <a:r>
              <a:rPr lang="da-DK" sz="2000" dirty="0" err="1" smtClean="0">
                <a:sym typeface="Wingdings" panose="05000000000000000000" pitchFamily="2" charset="2"/>
              </a:rPr>
              <a:t>are</a:t>
            </a:r>
            <a:r>
              <a:rPr lang="da-DK" sz="2000" dirty="0" smtClean="0">
                <a:sym typeface="Wingdings" panose="05000000000000000000" pitchFamily="2" charset="2"/>
              </a:rPr>
              <a:t> the </a:t>
            </a:r>
            <a:r>
              <a:rPr lang="da-DK" sz="2000" dirty="0" err="1" smtClean="0">
                <a:sym typeface="Wingdings" panose="05000000000000000000" pitchFamily="2" charset="2"/>
              </a:rPr>
              <a:t>key</a:t>
            </a:r>
            <a:r>
              <a:rPr lang="da-DK" sz="2000" dirty="0" smtClean="0">
                <a:sym typeface="Wingdings" panose="05000000000000000000" pitchFamily="2" charset="2"/>
              </a:rPr>
              <a:t> </a:t>
            </a:r>
            <a:r>
              <a:rPr lang="da-DK" sz="2000" dirty="0" err="1" smtClean="0">
                <a:sym typeface="Wingdings" panose="05000000000000000000" pitchFamily="2" charset="2"/>
              </a:rPr>
              <a:t>ideas</a:t>
            </a:r>
            <a:r>
              <a:rPr lang="da-DK" sz="2000" dirty="0" smtClean="0">
                <a:sym typeface="Wingdings" panose="05000000000000000000" pitchFamily="2" charset="2"/>
              </a:rPr>
              <a:t> </a:t>
            </a:r>
            <a:r>
              <a:rPr lang="da-DK" sz="2000" dirty="0" err="1" smtClean="0">
                <a:sym typeface="Wingdings" panose="05000000000000000000" pitchFamily="2" charset="2"/>
              </a:rPr>
              <a:t>that</a:t>
            </a:r>
            <a:r>
              <a:rPr lang="da-DK" sz="2000" dirty="0" smtClean="0">
                <a:sym typeface="Wingdings" panose="05000000000000000000" pitchFamily="2" charset="2"/>
              </a:rPr>
              <a:t> </a:t>
            </a:r>
            <a:r>
              <a:rPr lang="da-DK" sz="2000" dirty="0" err="1" smtClean="0">
                <a:sym typeface="Wingdings" panose="05000000000000000000" pitchFamily="2" charset="2"/>
              </a:rPr>
              <a:t>you</a:t>
            </a:r>
            <a:r>
              <a:rPr lang="da-DK" sz="2000" dirty="0" smtClean="0">
                <a:sym typeface="Wingdings" panose="05000000000000000000" pitchFamily="2" charset="2"/>
              </a:rPr>
              <a:t> </a:t>
            </a:r>
            <a:r>
              <a:rPr lang="da-DK" sz="2000" dirty="0" err="1" smtClean="0">
                <a:sym typeface="Wingdings" panose="05000000000000000000" pitchFamily="2" charset="2"/>
              </a:rPr>
              <a:t>associate</a:t>
            </a:r>
            <a:r>
              <a:rPr lang="da-DK" sz="2000" dirty="0" smtClean="0">
                <a:sym typeface="Wingdings" panose="05000000000000000000" pitchFamily="2" charset="2"/>
              </a:rPr>
              <a:t> with Team Peru?</a:t>
            </a:r>
            <a:endParaRPr lang="da-DK" sz="2000" dirty="0" smtClean="0">
              <a:sym typeface="Wingdings" panose="05000000000000000000" pitchFamily="2" charset="2"/>
            </a:endParaRPr>
          </a:p>
          <a:p>
            <a:pPr marL="342900" indent="-342900" algn="l">
              <a:buFont typeface="Wingdings"/>
              <a:buChar char="à"/>
            </a:pPr>
            <a:r>
              <a:rPr lang="da-DK" sz="2000" dirty="0" err="1" smtClean="0">
                <a:sym typeface="Wingdings" panose="05000000000000000000" pitchFamily="2" charset="2"/>
              </a:rPr>
              <a:t>What’s</a:t>
            </a:r>
            <a:r>
              <a:rPr lang="da-DK" sz="2000" dirty="0" smtClean="0">
                <a:sym typeface="Wingdings" panose="05000000000000000000" pitchFamily="2" charset="2"/>
              </a:rPr>
              <a:t> the most </a:t>
            </a:r>
            <a:r>
              <a:rPr lang="da-DK" sz="2000" dirty="0" err="1" smtClean="0">
                <a:sym typeface="Wingdings" panose="05000000000000000000" pitchFamily="2" charset="2"/>
              </a:rPr>
              <a:t>important</a:t>
            </a:r>
            <a:r>
              <a:rPr lang="da-DK" sz="2000" dirty="0" smtClean="0">
                <a:sym typeface="Wingdings" panose="05000000000000000000" pitchFamily="2" charset="2"/>
              </a:rPr>
              <a:t> </a:t>
            </a:r>
            <a:r>
              <a:rPr lang="da-DK" sz="2000" dirty="0" err="1" smtClean="0">
                <a:sym typeface="Wingdings" panose="05000000000000000000" pitchFamily="2" charset="2"/>
              </a:rPr>
              <a:t>thing</a:t>
            </a:r>
            <a:r>
              <a:rPr lang="da-DK" sz="2000" dirty="0" smtClean="0">
                <a:sym typeface="Wingdings" panose="05000000000000000000" pitchFamily="2" charset="2"/>
              </a:rPr>
              <a:t> for </a:t>
            </a:r>
            <a:r>
              <a:rPr lang="da-DK" sz="2000" dirty="0" err="1" smtClean="0">
                <a:sym typeface="Wingdings" panose="05000000000000000000" pitchFamily="2" charset="2"/>
              </a:rPr>
              <a:t>other</a:t>
            </a:r>
            <a:r>
              <a:rPr lang="da-DK" sz="2000" dirty="0" smtClean="0">
                <a:sym typeface="Wingdings" panose="05000000000000000000" pitchFamily="2" charset="2"/>
              </a:rPr>
              <a:t> </a:t>
            </a:r>
            <a:r>
              <a:rPr lang="da-DK" sz="2000" dirty="0" err="1" smtClean="0">
                <a:sym typeface="Wingdings" panose="05000000000000000000" pitchFamily="2" charset="2"/>
              </a:rPr>
              <a:t>people</a:t>
            </a:r>
            <a:r>
              <a:rPr lang="da-DK" sz="2000" dirty="0" smtClean="0">
                <a:sym typeface="Wingdings" panose="05000000000000000000" pitchFamily="2" charset="2"/>
              </a:rPr>
              <a:t> to </a:t>
            </a:r>
            <a:r>
              <a:rPr lang="da-DK" sz="2000" dirty="0" err="1" smtClean="0">
                <a:sym typeface="Wingdings" panose="05000000000000000000" pitchFamily="2" charset="2"/>
              </a:rPr>
              <a:t>know</a:t>
            </a:r>
            <a:r>
              <a:rPr lang="da-DK" sz="2000" dirty="0" smtClean="0">
                <a:sym typeface="Wingdings" panose="05000000000000000000" pitchFamily="2" charset="2"/>
              </a:rPr>
              <a:t> </a:t>
            </a:r>
            <a:r>
              <a:rPr lang="da-DK" sz="2000" dirty="0" err="1" smtClean="0">
                <a:sym typeface="Wingdings" panose="05000000000000000000" pitchFamily="2" charset="2"/>
              </a:rPr>
              <a:t>about</a:t>
            </a:r>
            <a:r>
              <a:rPr lang="da-DK" sz="2000" dirty="0" smtClean="0">
                <a:sym typeface="Wingdings" panose="05000000000000000000" pitchFamily="2" charset="2"/>
              </a:rPr>
              <a:t> Team Peru?</a:t>
            </a:r>
            <a:endParaRPr lang="da-DK" sz="2000" dirty="0" smtClean="0">
              <a:sym typeface="Wingdings" panose="05000000000000000000" pitchFamily="2" charset="2"/>
            </a:endParaRPr>
          </a:p>
          <a:p>
            <a:pPr marL="342900" indent="-342900" algn="l">
              <a:buFont typeface="Wingdings"/>
              <a:buChar char="à"/>
            </a:pPr>
            <a:r>
              <a:rPr lang="da-DK" sz="2000" dirty="0" err="1" smtClean="0">
                <a:sym typeface="Wingdings" panose="05000000000000000000" pitchFamily="2" charset="2"/>
              </a:rPr>
              <a:t>What’s</a:t>
            </a:r>
            <a:r>
              <a:rPr lang="da-DK" sz="2000" dirty="0" smtClean="0">
                <a:sym typeface="Wingdings" panose="05000000000000000000" pitchFamily="2" charset="2"/>
              </a:rPr>
              <a:t> the most </a:t>
            </a:r>
            <a:r>
              <a:rPr lang="da-DK" sz="2000" dirty="0" err="1" smtClean="0">
                <a:sym typeface="Wingdings" panose="05000000000000000000" pitchFamily="2" charset="2"/>
              </a:rPr>
              <a:t>underappreciated</a:t>
            </a:r>
            <a:r>
              <a:rPr lang="da-DK" sz="2000" dirty="0" smtClean="0">
                <a:sym typeface="Wingdings" panose="05000000000000000000" pitchFamily="2" charset="2"/>
              </a:rPr>
              <a:t> or </a:t>
            </a:r>
            <a:r>
              <a:rPr lang="da-DK" sz="2000" dirty="0" err="1" smtClean="0">
                <a:sym typeface="Wingdings" panose="05000000000000000000" pitchFamily="2" charset="2"/>
              </a:rPr>
              <a:t>least</a:t>
            </a:r>
            <a:r>
              <a:rPr lang="da-DK" sz="2000" dirty="0" smtClean="0">
                <a:sym typeface="Wingdings" panose="05000000000000000000" pitchFamily="2" charset="2"/>
              </a:rPr>
              <a:t> </a:t>
            </a:r>
            <a:r>
              <a:rPr lang="da-DK" sz="2000" dirty="0" err="1" smtClean="0">
                <a:sym typeface="Wingdings" panose="05000000000000000000" pitchFamily="2" charset="2"/>
              </a:rPr>
              <a:t>well-known</a:t>
            </a:r>
            <a:r>
              <a:rPr lang="da-DK" sz="2000" dirty="0" smtClean="0">
                <a:sym typeface="Wingdings" panose="05000000000000000000" pitchFamily="2" charset="2"/>
              </a:rPr>
              <a:t> </a:t>
            </a:r>
            <a:r>
              <a:rPr lang="da-DK" sz="2000" dirty="0" err="1" smtClean="0">
                <a:sym typeface="Wingdings" panose="05000000000000000000" pitchFamily="2" charset="2"/>
              </a:rPr>
              <a:t>aspect</a:t>
            </a:r>
            <a:r>
              <a:rPr lang="da-DK" sz="2000" dirty="0" smtClean="0">
                <a:sym typeface="Wingdings" panose="05000000000000000000" pitchFamily="2" charset="2"/>
              </a:rPr>
              <a:t> of Team Peru?</a:t>
            </a:r>
            <a:endParaRPr lang="da-DK" sz="2000" dirty="0">
              <a:sym typeface="Wingdings" panose="05000000000000000000" pitchFamily="2" charset="2"/>
            </a:endParaRPr>
          </a:p>
        </p:txBody>
      </p:sp>
    </p:spTree>
    <p:extLst>
      <p:ext uri="{BB962C8B-B14F-4D97-AF65-F5344CB8AC3E}">
        <p14:creationId xmlns:p14="http://schemas.microsoft.com/office/powerpoint/2010/main" val="3100147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23705"/>
            <a:ext cx="9144000" cy="652117"/>
          </a:xfrm>
        </p:spPr>
        <p:txBody>
          <a:bodyPr>
            <a:noAutofit/>
          </a:bodyPr>
          <a:lstStyle/>
          <a:p>
            <a:r>
              <a:rPr lang="da-DK" sz="2800" dirty="0" smtClean="0">
                <a:solidFill>
                  <a:schemeClr val="accent6">
                    <a:lumMod val="75000"/>
                  </a:schemeClr>
                </a:solidFill>
                <a:latin typeface="+mn-lt"/>
                <a:ea typeface="+mn-ea"/>
                <a:cs typeface="+mn-cs"/>
              </a:rPr>
              <a:t>Fund raising sustainability workshop</a:t>
            </a:r>
            <a:endParaRPr lang="en-GB" sz="2800" dirty="0">
              <a:solidFill>
                <a:schemeClr val="accent6">
                  <a:lumMod val="75000"/>
                </a:schemeClr>
              </a:solidFill>
              <a:latin typeface="+mn-lt"/>
              <a:ea typeface="+mn-ea"/>
              <a:cs typeface="+mn-cs"/>
            </a:endParaRPr>
          </a:p>
        </p:txBody>
      </p:sp>
      <p:sp>
        <p:nvSpPr>
          <p:cNvPr id="6" name="Subtitle 2"/>
          <p:cNvSpPr txBox="1">
            <a:spLocks/>
          </p:cNvSpPr>
          <p:nvPr/>
        </p:nvSpPr>
        <p:spPr>
          <a:xfrm>
            <a:off x="235390" y="1240151"/>
            <a:ext cx="11419797" cy="5242536"/>
          </a:xfrm>
          <a:prstGeom prst="rect">
            <a:avLst/>
          </a:prstGeom>
          <a:noFill/>
          <a:ln w="38100">
            <a:noFill/>
            <a:prstDash val="sysDash"/>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da-DK" sz="2000" dirty="0"/>
          </a:p>
          <a:p>
            <a:pPr algn="l"/>
            <a:r>
              <a:rPr lang="da-DK" b="1" dirty="0" smtClean="0"/>
              <a:t>Key discussion points:</a:t>
            </a:r>
          </a:p>
          <a:p>
            <a:pPr algn="l"/>
            <a:r>
              <a:rPr lang="da-DK" sz="2000" dirty="0" smtClean="0">
                <a:sym typeface="Wingdings" panose="05000000000000000000" pitchFamily="2" charset="2"/>
              </a:rPr>
              <a:t> </a:t>
            </a:r>
            <a:r>
              <a:rPr lang="da-DK" sz="2000" dirty="0" smtClean="0"/>
              <a:t>Assessment of current situation: 100 club donators base, engagement, donation mechanic-administration (Kiya vs TP)-taxation, communication tools and plan </a:t>
            </a:r>
          </a:p>
          <a:p>
            <a:pPr algn="l"/>
            <a:r>
              <a:rPr lang="da-DK" sz="2000" dirty="0" smtClean="0">
                <a:sym typeface="Wingdings" panose="05000000000000000000" pitchFamily="2" charset="2"/>
              </a:rPr>
              <a:t> </a:t>
            </a:r>
            <a:r>
              <a:rPr lang="da-DK" sz="2000" dirty="0" smtClean="0"/>
              <a:t>Communication tools development e.g. elevator speach, brochure, newsletter, t- shirts, other TP logo material, specific 100 club logo, webpage</a:t>
            </a:r>
          </a:p>
          <a:p>
            <a:pPr algn="l"/>
            <a:r>
              <a:rPr lang="da-DK" sz="2000" dirty="0" smtClean="0">
                <a:sym typeface="Wingdings" panose="05000000000000000000" pitchFamily="2" charset="2"/>
              </a:rPr>
              <a:t> </a:t>
            </a:r>
            <a:r>
              <a:rPr lang="da-DK" sz="2000" dirty="0" smtClean="0"/>
              <a:t>Communication strategy (internal) - step 1:  </a:t>
            </a:r>
          </a:p>
          <a:p>
            <a:pPr algn="l"/>
            <a:r>
              <a:rPr lang="da-DK" sz="2000" dirty="0" smtClean="0"/>
              <a:t>                - Stakeholder management: CIS target groups (‘TP families’, CIS secondary, CIS primary,  CIS   	newcomers) identification and segmentation</a:t>
            </a:r>
          </a:p>
          <a:p>
            <a:pPr algn="l"/>
            <a:r>
              <a:rPr lang="da-DK" sz="2000" dirty="0"/>
              <a:t> </a:t>
            </a:r>
            <a:r>
              <a:rPr lang="da-DK" sz="2000" dirty="0" smtClean="0"/>
              <a:t>               - Communication plan: content, means, key events (Sept fun run, Sept to May birtday parties, May </a:t>
            </a:r>
            <a:r>
              <a:rPr lang="da-DK" sz="2000" dirty="0"/>
              <a:t>	</a:t>
            </a:r>
            <a:r>
              <a:rPr lang="da-DK" sz="2000" dirty="0" smtClean="0"/>
              <a:t>100club dinner - new) </a:t>
            </a:r>
          </a:p>
          <a:p>
            <a:pPr marL="342900" indent="-342900" algn="l">
              <a:buFont typeface="Wingdings"/>
              <a:buChar char="à"/>
            </a:pPr>
            <a:r>
              <a:rPr lang="da-DK" sz="2000" dirty="0" smtClean="0">
                <a:sym typeface="Wingdings" panose="05000000000000000000" pitchFamily="2" charset="2"/>
              </a:rPr>
              <a:t>Communication strategy (external) - step 2:</a:t>
            </a:r>
          </a:p>
          <a:p>
            <a:pPr algn="l"/>
            <a:r>
              <a:rPr lang="da-DK" sz="2000" dirty="0">
                <a:sym typeface="Wingdings" panose="05000000000000000000" pitchFamily="2" charset="2"/>
              </a:rPr>
              <a:t> </a:t>
            </a:r>
            <a:r>
              <a:rPr lang="da-DK" sz="2000" dirty="0" smtClean="0">
                <a:sym typeface="Wingdings" panose="05000000000000000000" pitchFamily="2" charset="2"/>
              </a:rPr>
              <a:t>                 - External target groups (Peruvian embassy, other Peruvian institutional bodies, DK companies 	    	with interest in Peru, Peruvian companies with interest in DK) identification, contact plan, 	communicationplan </a:t>
            </a:r>
          </a:p>
          <a:p>
            <a:pPr algn="l"/>
            <a:r>
              <a:rPr lang="da-DK" sz="2000" dirty="0" smtClean="0">
                <a:sym typeface="Wingdings" panose="05000000000000000000" pitchFamily="2" charset="2"/>
              </a:rPr>
              <a:t> Donation mechanic, tools and administration - structure and development</a:t>
            </a:r>
            <a:endParaRPr lang="da-DK" sz="2000" dirty="0" smtClean="0"/>
          </a:p>
        </p:txBody>
      </p:sp>
    </p:spTree>
    <p:extLst>
      <p:ext uri="{BB962C8B-B14F-4D97-AF65-F5344CB8AC3E}">
        <p14:creationId xmlns:p14="http://schemas.microsoft.com/office/powerpoint/2010/main" val="13409239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452403"/>
            <a:ext cx="9144000" cy="652117"/>
          </a:xfrm>
        </p:spPr>
        <p:txBody>
          <a:bodyPr>
            <a:noAutofit/>
          </a:bodyPr>
          <a:lstStyle/>
          <a:p>
            <a:r>
              <a:rPr lang="da-DK" sz="4800" dirty="0">
                <a:solidFill>
                  <a:schemeClr val="accent6">
                    <a:lumMod val="75000"/>
                  </a:schemeClr>
                </a:solidFill>
                <a:latin typeface="+mn-lt"/>
                <a:ea typeface="+mn-ea"/>
                <a:cs typeface="+mn-cs"/>
              </a:rPr>
              <a:t>Why?</a:t>
            </a:r>
            <a:endParaRPr lang="en-GB" sz="4800" dirty="0">
              <a:solidFill>
                <a:schemeClr val="accent6">
                  <a:lumMod val="75000"/>
                </a:schemeClr>
              </a:solidFill>
              <a:latin typeface="+mn-lt"/>
              <a:ea typeface="+mn-ea"/>
              <a:cs typeface="+mn-cs"/>
            </a:endParaRPr>
          </a:p>
        </p:txBody>
      </p:sp>
      <p:sp>
        <p:nvSpPr>
          <p:cNvPr id="3" name="Subtitle 2"/>
          <p:cNvSpPr>
            <a:spLocks noGrp="1"/>
          </p:cNvSpPr>
          <p:nvPr>
            <p:ph type="subTitle" idx="1"/>
          </p:nvPr>
        </p:nvSpPr>
        <p:spPr>
          <a:xfrm>
            <a:off x="389301" y="1881965"/>
            <a:ext cx="11389259" cy="4680641"/>
          </a:xfrm>
        </p:spPr>
        <p:txBody>
          <a:bodyPr>
            <a:normAutofit/>
          </a:bodyPr>
          <a:lstStyle/>
          <a:p>
            <a:pPr algn="l"/>
            <a:r>
              <a:rPr lang="da-DK" sz="3200" b="1" dirty="0" smtClean="0"/>
              <a:t>Objectives:</a:t>
            </a:r>
          </a:p>
          <a:p>
            <a:pPr algn="l"/>
            <a:endParaRPr lang="da-DK" dirty="0"/>
          </a:p>
          <a:p>
            <a:pPr marL="285750" indent="-285750" algn="l">
              <a:buFont typeface="Wingdings" panose="05000000000000000000" pitchFamily="2" charset="2"/>
              <a:buChar char="à"/>
            </a:pPr>
            <a:r>
              <a:rPr lang="da-DK" dirty="0" smtClean="0">
                <a:sym typeface="Wingdings" panose="05000000000000000000" pitchFamily="2" charset="2"/>
              </a:rPr>
              <a:t> Contribute to the TP charity </a:t>
            </a:r>
            <a:r>
              <a:rPr lang="da-DK" sz="3600" dirty="0" smtClean="0">
                <a:solidFill>
                  <a:schemeClr val="accent6">
                    <a:lumMod val="75000"/>
                  </a:schemeClr>
                </a:solidFill>
                <a:sym typeface="Wingdings" panose="05000000000000000000" pitchFamily="2" charset="2"/>
              </a:rPr>
              <a:t>cause </a:t>
            </a:r>
            <a:r>
              <a:rPr lang="da-DK" dirty="0">
                <a:sym typeface="Wingdings" panose="05000000000000000000" pitchFamily="2" charset="2"/>
              </a:rPr>
              <a:t>by</a:t>
            </a:r>
            <a:r>
              <a:rPr lang="da-DK" sz="3600" dirty="0" smtClean="0">
                <a:solidFill>
                  <a:schemeClr val="accent6">
                    <a:lumMod val="75000"/>
                  </a:schemeClr>
                </a:solidFill>
                <a:sym typeface="Wingdings" panose="05000000000000000000" pitchFamily="2" charset="2"/>
              </a:rPr>
              <a:t> </a:t>
            </a:r>
            <a:r>
              <a:rPr lang="da-DK" dirty="0">
                <a:sym typeface="Wingdings" panose="05000000000000000000" pitchFamily="2" charset="2"/>
              </a:rPr>
              <a:t>making TP more </a:t>
            </a:r>
            <a:r>
              <a:rPr lang="da-DK" sz="3600" dirty="0" smtClean="0">
                <a:solidFill>
                  <a:schemeClr val="accent6">
                    <a:lumMod val="75000"/>
                  </a:schemeClr>
                </a:solidFill>
                <a:sym typeface="Wingdings" panose="05000000000000000000" pitchFamily="2" charset="2"/>
              </a:rPr>
              <a:t>effective</a:t>
            </a:r>
            <a:endParaRPr lang="da-DK" sz="3600" dirty="0">
              <a:solidFill>
                <a:schemeClr val="accent6">
                  <a:lumMod val="75000"/>
                </a:schemeClr>
              </a:solidFill>
              <a:sym typeface="Wingdings" panose="05000000000000000000" pitchFamily="2" charset="2"/>
            </a:endParaRPr>
          </a:p>
          <a:p>
            <a:pPr marL="285750" indent="-285750" algn="l">
              <a:buFont typeface="Wingdings" panose="05000000000000000000" pitchFamily="2" charset="2"/>
              <a:buChar char="à"/>
            </a:pPr>
            <a:endParaRPr lang="da-DK" dirty="0">
              <a:sym typeface="Wingdings" panose="05000000000000000000" pitchFamily="2" charset="2"/>
            </a:endParaRPr>
          </a:p>
          <a:p>
            <a:pPr marL="285750" indent="-285750" algn="l">
              <a:buFont typeface="Wingdings" panose="05000000000000000000" pitchFamily="2" charset="2"/>
              <a:buChar char="à"/>
            </a:pPr>
            <a:r>
              <a:rPr lang="da-DK" dirty="0" smtClean="0">
                <a:sym typeface="Wingdings" panose="05000000000000000000" pitchFamily="2" charset="2"/>
              </a:rPr>
              <a:t> Strenghten Student’s </a:t>
            </a:r>
            <a:r>
              <a:rPr lang="da-DK" sz="3600" dirty="0">
                <a:solidFill>
                  <a:schemeClr val="accent6">
                    <a:lumMod val="75000"/>
                  </a:schemeClr>
                </a:solidFill>
                <a:sym typeface="Wingdings" panose="05000000000000000000" pitchFamily="2" charset="2"/>
              </a:rPr>
              <a:t>learning experience </a:t>
            </a:r>
            <a:r>
              <a:rPr lang="da-DK" dirty="0" smtClean="0">
                <a:sym typeface="Wingdings" panose="05000000000000000000" pitchFamily="2" charset="2"/>
              </a:rPr>
              <a:t>by supporting their growth</a:t>
            </a:r>
            <a:endParaRPr lang="da-DK" dirty="0">
              <a:sym typeface="Wingdings" panose="05000000000000000000" pitchFamily="2" charset="2"/>
            </a:endParaRPr>
          </a:p>
          <a:p>
            <a:pPr marL="285750" indent="-285750" algn="l">
              <a:buFont typeface="Wingdings" panose="05000000000000000000" pitchFamily="2" charset="2"/>
              <a:buChar char="à"/>
            </a:pPr>
            <a:endParaRPr lang="da-DK" dirty="0" smtClean="0">
              <a:sym typeface="Wingdings" panose="05000000000000000000" pitchFamily="2" charset="2"/>
            </a:endParaRPr>
          </a:p>
        </p:txBody>
      </p:sp>
    </p:spTree>
    <p:extLst>
      <p:ext uri="{BB962C8B-B14F-4D97-AF65-F5344CB8AC3E}">
        <p14:creationId xmlns:p14="http://schemas.microsoft.com/office/powerpoint/2010/main" val="12832610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199" y="117103"/>
            <a:ext cx="9144000" cy="652117"/>
          </a:xfrm>
        </p:spPr>
        <p:txBody>
          <a:bodyPr>
            <a:noAutofit/>
          </a:bodyPr>
          <a:lstStyle/>
          <a:p>
            <a:r>
              <a:rPr lang="da-DK" sz="4800" dirty="0">
                <a:solidFill>
                  <a:schemeClr val="accent6">
                    <a:lumMod val="75000"/>
                  </a:schemeClr>
                </a:solidFill>
                <a:latin typeface="+mn-lt"/>
                <a:ea typeface="+mn-ea"/>
                <a:cs typeface="+mn-cs"/>
              </a:rPr>
              <a:t>Current situation</a:t>
            </a:r>
            <a:endParaRPr lang="en-GB" sz="4800" dirty="0">
              <a:solidFill>
                <a:schemeClr val="accent6">
                  <a:lumMod val="75000"/>
                </a:schemeClr>
              </a:solidFill>
              <a:latin typeface="+mn-lt"/>
              <a:ea typeface="+mn-ea"/>
              <a:cs typeface="+mn-cs"/>
            </a:endParaRPr>
          </a:p>
        </p:txBody>
      </p:sp>
      <p:sp>
        <p:nvSpPr>
          <p:cNvPr id="3" name="Subtitle 2"/>
          <p:cNvSpPr>
            <a:spLocks noGrp="1"/>
          </p:cNvSpPr>
          <p:nvPr>
            <p:ph type="subTitle" idx="1"/>
          </p:nvPr>
        </p:nvSpPr>
        <p:spPr>
          <a:xfrm>
            <a:off x="59602" y="856344"/>
            <a:ext cx="5649360" cy="6001656"/>
          </a:xfrm>
          <a:noFill/>
          <a:ln w="63500">
            <a:noFill/>
          </a:ln>
        </p:spPr>
        <p:txBody>
          <a:bodyPr>
            <a:normAutofit fontScale="47500" lnSpcReduction="20000"/>
          </a:bodyPr>
          <a:lstStyle/>
          <a:p>
            <a:r>
              <a:rPr lang="da-DK" sz="4200" u="sng" dirty="0" smtClean="0"/>
              <a:t>Working well</a:t>
            </a:r>
          </a:p>
          <a:p>
            <a:endParaRPr lang="da-DK" sz="3400" dirty="0"/>
          </a:p>
          <a:p>
            <a:pPr marL="285750" indent="-285750">
              <a:lnSpc>
                <a:spcPct val="100000"/>
              </a:lnSpc>
              <a:buFontTx/>
              <a:buChar char="-"/>
            </a:pPr>
            <a:r>
              <a:rPr lang="da-DK" sz="3400" dirty="0"/>
              <a:t>Fund raising: for the first time </a:t>
            </a:r>
            <a:r>
              <a:rPr lang="da-DK" sz="3400" dirty="0" smtClean="0"/>
              <a:t>ever </a:t>
            </a:r>
            <a:r>
              <a:rPr lang="da-DK" sz="3400" dirty="0"/>
              <a:t>last year TP achieved the target of  </a:t>
            </a:r>
            <a:r>
              <a:rPr lang="da-DK" sz="3400" dirty="0" smtClean="0"/>
              <a:t>5K </a:t>
            </a:r>
            <a:r>
              <a:rPr lang="da-DK" sz="3400" dirty="0"/>
              <a:t>kr/month</a:t>
            </a:r>
            <a:r>
              <a:rPr lang="da-DK" sz="3400" dirty="0" smtClean="0"/>
              <a:t>! Excluding contribution through the Peru trip.</a:t>
            </a:r>
            <a:endParaRPr lang="da-DK" sz="3400" dirty="0"/>
          </a:p>
          <a:p>
            <a:pPr marL="285750" indent="-285750">
              <a:lnSpc>
                <a:spcPct val="100000"/>
              </a:lnSpc>
              <a:buFontTx/>
              <a:buChar char="-"/>
            </a:pPr>
            <a:endParaRPr lang="da-DK" sz="3400" dirty="0"/>
          </a:p>
          <a:p>
            <a:pPr marL="285750" indent="-285750">
              <a:lnSpc>
                <a:spcPct val="100000"/>
              </a:lnSpc>
              <a:buFontTx/>
              <a:buChar char="-"/>
            </a:pPr>
            <a:r>
              <a:rPr lang="da-DK" sz="3400" dirty="0"/>
              <a:t>The number of fund </a:t>
            </a:r>
            <a:r>
              <a:rPr lang="da-DK" sz="3400" dirty="0" smtClean="0"/>
              <a:t>raising </a:t>
            </a:r>
            <a:r>
              <a:rPr lang="da-DK" sz="3400" dirty="0"/>
              <a:t>activities are increasing. </a:t>
            </a:r>
            <a:r>
              <a:rPr lang="da-DK" sz="3400" dirty="0" smtClean="0"/>
              <a:t>                                           100 </a:t>
            </a:r>
            <a:r>
              <a:rPr lang="da-DK" sz="3400" dirty="0"/>
              <a:t>club </a:t>
            </a:r>
            <a:r>
              <a:rPr lang="da-DK" sz="3400" dirty="0" smtClean="0"/>
              <a:t>around 15 </a:t>
            </a:r>
            <a:r>
              <a:rPr lang="da-DK" sz="3400" dirty="0"/>
              <a:t>people.</a:t>
            </a:r>
          </a:p>
          <a:p>
            <a:pPr marL="285750" indent="-285750">
              <a:lnSpc>
                <a:spcPct val="100000"/>
              </a:lnSpc>
              <a:buFontTx/>
              <a:buChar char="-"/>
            </a:pPr>
            <a:endParaRPr lang="da-DK" sz="3400" dirty="0"/>
          </a:p>
          <a:p>
            <a:pPr>
              <a:lnSpc>
                <a:spcPct val="100000"/>
              </a:lnSpc>
            </a:pPr>
            <a:r>
              <a:rPr lang="da-DK" sz="3400" dirty="0"/>
              <a:t>-   Student involvement: </a:t>
            </a:r>
            <a:r>
              <a:rPr lang="da-DK" sz="3400" dirty="0" smtClean="0"/>
              <a:t>majority </a:t>
            </a:r>
            <a:r>
              <a:rPr lang="da-DK" sz="3400" dirty="0"/>
              <a:t>of students participating are involved and passionate about the TP mission. Good team spirit.</a:t>
            </a:r>
          </a:p>
          <a:p>
            <a:pPr marL="285750" indent="-285750">
              <a:lnSpc>
                <a:spcPct val="100000"/>
              </a:lnSpc>
              <a:buFontTx/>
              <a:buChar char="-"/>
            </a:pPr>
            <a:endParaRPr lang="da-DK" sz="3400" dirty="0"/>
          </a:p>
          <a:p>
            <a:pPr marL="285750" indent="-285750">
              <a:lnSpc>
                <a:spcPct val="100000"/>
              </a:lnSpc>
              <a:buFontTx/>
              <a:buChar char="-"/>
            </a:pPr>
            <a:r>
              <a:rPr lang="da-DK" sz="3400" dirty="0"/>
              <a:t>Relevance to IB curriculum: leadership, project management,                      team working skills </a:t>
            </a:r>
            <a:r>
              <a:rPr lang="da-DK" sz="3400" dirty="0" smtClean="0"/>
              <a:t>development. In addition CAS opportunity.</a:t>
            </a:r>
            <a:endParaRPr lang="da-DK" sz="3400" dirty="0"/>
          </a:p>
          <a:p>
            <a:pPr marL="285750" indent="-285750">
              <a:lnSpc>
                <a:spcPct val="100000"/>
              </a:lnSpc>
              <a:buFontTx/>
              <a:buChar char="-"/>
            </a:pPr>
            <a:endParaRPr lang="da-DK" sz="3400" dirty="0"/>
          </a:p>
          <a:p>
            <a:pPr marL="285750" indent="-285750">
              <a:lnSpc>
                <a:spcPct val="100000"/>
              </a:lnSpc>
              <a:buFontTx/>
              <a:buChar char="-"/>
            </a:pPr>
            <a:r>
              <a:rPr lang="da-DK" sz="3400" dirty="0"/>
              <a:t>There is a relatively good visibility across CIS parent’s community</a:t>
            </a:r>
            <a:r>
              <a:rPr lang="da-DK" sz="3400" dirty="0" smtClean="0"/>
              <a:t>. Great PTA support!</a:t>
            </a:r>
            <a:endParaRPr lang="da-DK" sz="3400" dirty="0"/>
          </a:p>
          <a:p>
            <a:pPr marL="285750" indent="-285750">
              <a:lnSpc>
                <a:spcPct val="100000"/>
              </a:lnSpc>
              <a:buFontTx/>
              <a:buChar char="-"/>
            </a:pPr>
            <a:endParaRPr lang="da-DK" sz="3400" dirty="0"/>
          </a:p>
          <a:p>
            <a:pPr marL="285750" indent="-285750">
              <a:lnSpc>
                <a:spcPct val="100000"/>
              </a:lnSpc>
              <a:buFontTx/>
              <a:buChar char="-"/>
            </a:pPr>
            <a:r>
              <a:rPr lang="da-DK" sz="3400" dirty="0"/>
              <a:t>The bi-annual trip to </a:t>
            </a:r>
            <a:r>
              <a:rPr lang="da-DK" sz="3400" dirty="0" smtClean="0"/>
              <a:t>Peru </a:t>
            </a:r>
            <a:r>
              <a:rPr lang="da-DK" sz="3400" dirty="0"/>
              <a:t>is a success (proximity with Mama Cocha, motivation, reward, personal fund raising for financing the trip</a:t>
            </a:r>
            <a:r>
              <a:rPr lang="da-DK" sz="3400" dirty="0" smtClean="0"/>
              <a:t>).  </a:t>
            </a:r>
            <a:endParaRPr lang="da-DK" sz="3400" dirty="0"/>
          </a:p>
          <a:p>
            <a:pPr marL="171450" indent="-171450" algn="l">
              <a:buFontTx/>
              <a:buChar char="-"/>
            </a:pPr>
            <a:endParaRPr lang="da-DK" sz="1200" dirty="0" smtClean="0"/>
          </a:p>
          <a:p>
            <a:pPr marL="171450" indent="-171450" algn="l">
              <a:buFontTx/>
              <a:buChar char="-"/>
            </a:pPr>
            <a:endParaRPr lang="en-GB" sz="1200" dirty="0"/>
          </a:p>
        </p:txBody>
      </p:sp>
      <p:sp>
        <p:nvSpPr>
          <p:cNvPr id="4" name="Subtitle 2"/>
          <p:cNvSpPr txBox="1">
            <a:spLocks/>
          </p:cNvSpPr>
          <p:nvPr/>
        </p:nvSpPr>
        <p:spPr>
          <a:xfrm>
            <a:off x="6550617" y="885372"/>
            <a:ext cx="5649360" cy="5972628"/>
          </a:xfrm>
          <a:prstGeom prst="rect">
            <a:avLst/>
          </a:prstGeom>
          <a:noFill/>
          <a:ln w="63500">
            <a:no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2000" u="sng" dirty="0" smtClean="0"/>
              <a:t>How to improve?</a:t>
            </a:r>
          </a:p>
          <a:p>
            <a:endParaRPr lang="da-DK" sz="1600" dirty="0" smtClean="0"/>
          </a:p>
          <a:p>
            <a:pPr marL="285750" indent="-285750">
              <a:buFontTx/>
              <a:buChar char="-"/>
            </a:pPr>
            <a:r>
              <a:rPr lang="da-DK" sz="1600" dirty="0" smtClean="0"/>
              <a:t>Fund raising: long term sustainability. How to ensure 10K kr/m fund raising 100% from TP? How to improve current payment system for donations (eg club 100)?</a:t>
            </a:r>
          </a:p>
          <a:p>
            <a:pPr marL="285750" indent="-285750">
              <a:buFontTx/>
              <a:buChar char="-"/>
            </a:pPr>
            <a:endParaRPr lang="da-DK" sz="1600" dirty="0"/>
          </a:p>
          <a:p>
            <a:pPr marL="285750" indent="-285750">
              <a:buFontTx/>
              <a:buChar char="-"/>
            </a:pPr>
            <a:r>
              <a:rPr lang="da-DK" sz="1600" dirty="0" smtClean="0"/>
              <a:t>Resources: teachers close to their limits....how we can involve a small group of parents to provide some support? How can we enhance student involvement?</a:t>
            </a:r>
          </a:p>
          <a:p>
            <a:endParaRPr lang="da-DK" sz="1600" dirty="0"/>
          </a:p>
          <a:p>
            <a:pPr marL="285750" indent="-285750">
              <a:buFontTx/>
              <a:buChar char="-"/>
            </a:pPr>
            <a:r>
              <a:rPr lang="da-DK" sz="1600" dirty="0" smtClean="0"/>
              <a:t>Relevance to IB curriculum: how can we further enhance it? Stronger leadership and team motivation, connection to the external world, marketing, specific link with some subjects (e.g. Humanities). </a:t>
            </a:r>
          </a:p>
          <a:p>
            <a:pPr marL="285750" indent="-285750">
              <a:buFontTx/>
              <a:buChar char="-"/>
            </a:pPr>
            <a:endParaRPr lang="da-DK" sz="1600" dirty="0"/>
          </a:p>
          <a:p>
            <a:pPr marL="285750" indent="-285750">
              <a:buFontTx/>
              <a:buChar char="-"/>
            </a:pPr>
            <a:r>
              <a:rPr lang="da-DK" sz="1600" dirty="0" smtClean="0"/>
              <a:t>Visibility and understanding: how to improve the TP visibility within CIS community and eventually externally? More effective branding and communication seems needed. Web site is KEY!</a:t>
            </a:r>
          </a:p>
          <a:p>
            <a:pPr marL="285750" indent="-285750">
              <a:buFontTx/>
              <a:buChar char="-"/>
            </a:pPr>
            <a:endParaRPr lang="da-DK" sz="1600" dirty="0"/>
          </a:p>
          <a:p>
            <a:pPr marL="285750" indent="-285750">
              <a:buFontTx/>
              <a:buChar char="-"/>
            </a:pPr>
            <a:r>
              <a:rPr lang="da-DK" sz="1600" dirty="0" smtClean="0"/>
              <a:t>Relationship with Kiya Survivors: how to improve transparency and visibility e.g. budget allocation, special project needs, long term sustainability, bi-annual trip...</a:t>
            </a:r>
            <a:endParaRPr lang="en-GB" sz="1600" dirty="0"/>
          </a:p>
        </p:txBody>
      </p:sp>
    </p:spTree>
    <p:extLst>
      <p:ext uri="{BB962C8B-B14F-4D97-AF65-F5344CB8AC3E}">
        <p14:creationId xmlns:p14="http://schemas.microsoft.com/office/powerpoint/2010/main" val="33950498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72161"/>
            <a:ext cx="9144000" cy="652117"/>
          </a:xfrm>
        </p:spPr>
        <p:txBody>
          <a:bodyPr>
            <a:noAutofit/>
          </a:bodyPr>
          <a:lstStyle/>
          <a:p>
            <a:r>
              <a:rPr lang="da-DK" sz="4800" dirty="0">
                <a:solidFill>
                  <a:schemeClr val="accent6">
                    <a:lumMod val="75000"/>
                  </a:schemeClr>
                </a:solidFill>
                <a:latin typeface="+mn-lt"/>
                <a:ea typeface="+mn-ea"/>
                <a:cs typeface="+mn-cs"/>
              </a:rPr>
              <a:t>So</a:t>
            </a:r>
            <a:r>
              <a:rPr lang="da-DK" sz="4800" dirty="0" smtClean="0">
                <a:solidFill>
                  <a:schemeClr val="accent6">
                    <a:lumMod val="75000"/>
                  </a:schemeClr>
                </a:solidFill>
                <a:latin typeface="+mn-lt"/>
                <a:ea typeface="+mn-ea"/>
                <a:cs typeface="+mn-cs"/>
              </a:rPr>
              <a:t>...</a:t>
            </a:r>
            <a:r>
              <a:rPr lang="da-DK" sz="4800" dirty="0">
                <a:solidFill>
                  <a:schemeClr val="accent6">
                    <a:lumMod val="75000"/>
                  </a:schemeClr>
                </a:solidFill>
                <a:latin typeface="+mn-lt"/>
                <a:ea typeface="+mn-ea"/>
                <a:cs typeface="+mn-cs"/>
              </a:rPr>
              <a:t>what?</a:t>
            </a:r>
            <a:endParaRPr lang="en-GB" sz="4800" dirty="0">
              <a:solidFill>
                <a:schemeClr val="accent6">
                  <a:lumMod val="75000"/>
                </a:schemeClr>
              </a:solidFill>
              <a:latin typeface="+mn-lt"/>
              <a:ea typeface="+mn-ea"/>
              <a:cs typeface="+mn-cs"/>
            </a:endParaRPr>
          </a:p>
        </p:txBody>
      </p:sp>
      <p:sp>
        <p:nvSpPr>
          <p:cNvPr id="3" name="Subtitle 2"/>
          <p:cNvSpPr>
            <a:spLocks noGrp="1"/>
          </p:cNvSpPr>
          <p:nvPr>
            <p:ph type="subTitle" idx="1"/>
          </p:nvPr>
        </p:nvSpPr>
        <p:spPr>
          <a:xfrm>
            <a:off x="246456" y="604573"/>
            <a:ext cx="11389259" cy="434566"/>
          </a:xfrm>
        </p:spPr>
        <p:txBody>
          <a:bodyPr>
            <a:normAutofit/>
          </a:bodyPr>
          <a:lstStyle/>
          <a:p>
            <a:r>
              <a:rPr lang="da-DK" dirty="0" smtClean="0"/>
              <a:t>Key improvemant areas</a:t>
            </a:r>
            <a:endParaRPr lang="en-GB" sz="2000" dirty="0"/>
          </a:p>
        </p:txBody>
      </p:sp>
      <p:sp>
        <p:nvSpPr>
          <p:cNvPr id="5" name="Subtitle 2"/>
          <p:cNvSpPr txBox="1">
            <a:spLocks/>
          </p:cNvSpPr>
          <p:nvPr/>
        </p:nvSpPr>
        <p:spPr>
          <a:xfrm>
            <a:off x="323557" y="2812582"/>
            <a:ext cx="11591777" cy="1199863"/>
          </a:xfrm>
          <a:prstGeom prst="rect">
            <a:avLst/>
          </a:prstGeom>
          <a:noFill/>
          <a:ln w="38100">
            <a:solidFill>
              <a:schemeClr val="accent6">
                <a:lumMod val="75000"/>
              </a:schemeClr>
            </a:solidFill>
            <a:prstDash val="sys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dirty="0" smtClean="0"/>
              <a:t>2. Fund raising sustainability</a:t>
            </a:r>
          </a:p>
          <a:p>
            <a:r>
              <a:rPr lang="en-GB" sz="1800" dirty="0" smtClean="0"/>
              <a:t>                                    Develop </a:t>
            </a:r>
            <a:r>
              <a:rPr lang="en-GB" sz="1800" dirty="0"/>
              <a:t>3 ‘core activities’ targeting to raise 10K </a:t>
            </a:r>
            <a:r>
              <a:rPr lang="en-GB" sz="1800" dirty="0" err="1" smtClean="0"/>
              <a:t>kr</a:t>
            </a:r>
            <a:r>
              <a:rPr lang="en-GB" sz="1800" dirty="0" smtClean="0"/>
              <a:t>/month </a:t>
            </a:r>
            <a:r>
              <a:rPr lang="en-GB" sz="1800" dirty="0"/>
              <a:t>on continuous </a:t>
            </a:r>
            <a:r>
              <a:rPr lang="en-GB" sz="1800" dirty="0" smtClean="0"/>
              <a:t>basis                                              and </a:t>
            </a:r>
            <a:r>
              <a:rPr lang="en-GB" sz="1800" dirty="0" err="1" smtClean="0"/>
              <a:t>en</a:t>
            </a:r>
            <a:r>
              <a:rPr lang="da-DK" sz="1800" dirty="0" smtClean="0"/>
              <a:t>sure fund availability to cover basic Mama </a:t>
            </a:r>
            <a:r>
              <a:rPr lang="da-DK" sz="1800" dirty="0"/>
              <a:t>Cocha </a:t>
            </a:r>
            <a:r>
              <a:rPr lang="da-DK" sz="1800" dirty="0" smtClean="0"/>
              <a:t>needs.</a:t>
            </a:r>
            <a:r>
              <a:rPr lang="en-GB" sz="1800" dirty="0" smtClean="0"/>
              <a:t> </a:t>
            </a:r>
            <a:endParaRPr lang="en-GB" sz="1600" dirty="0"/>
          </a:p>
        </p:txBody>
      </p:sp>
      <p:sp>
        <p:nvSpPr>
          <p:cNvPr id="6" name="Subtitle 2"/>
          <p:cNvSpPr txBox="1">
            <a:spLocks/>
          </p:cNvSpPr>
          <p:nvPr/>
        </p:nvSpPr>
        <p:spPr>
          <a:xfrm>
            <a:off x="323557" y="1268979"/>
            <a:ext cx="11591777" cy="1139239"/>
          </a:xfrm>
          <a:prstGeom prst="rect">
            <a:avLst/>
          </a:prstGeom>
          <a:noFill/>
          <a:ln w="38100">
            <a:solidFill>
              <a:schemeClr val="accent6">
                <a:lumMod val="75000"/>
              </a:schemeClr>
            </a:solidFill>
            <a:prstDash val="sys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dirty="0" smtClean="0"/>
              <a:t>1. Branding and communication</a:t>
            </a:r>
          </a:p>
          <a:p>
            <a:r>
              <a:rPr lang="da-DK" sz="1800" dirty="0"/>
              <a:t>Develop a strong and compelling TP brand identity &amp; logo, as well as </a:t>
            </a:r>
            <a:r>
              <a:rPr lang="da-DK" sz="1800" dirty="0" smtClean="0"/>
              <a:t>relevant </a:t>
            </a:r>
            <a:r>
              <a:rPr lang="da-DK" sz="1800" dirty="0"/>
              <a:t>materials and communication tools </a:t>
            </a:r>
            <a:r>
              <a:rPr lang="da-DK" sz="1800" dirty="0" smtClean="0"/>
              <a:t>                     to enhance TP </a:t>
            </a:r>
            <a:r>
              <a:rPr lang="da-DK" sz="1800" dirty="0"/>
              <a:t>visibility and ensure effective </a:t>
            </a:r>
            <a:r>
              <a:rPr lang="da-DK" sz="1800" dirty="0" smtClean="0"/>
              <a:t>communication.</a:t>
            </a:r>
            <a:endParaRPr lang="en-GB" sz="1800" dirty="0"/>
          </a:p>
        </p:txBody>
      </p:sp>
      <p:sp>
        <p:nvSpPr>
          <p:cNvPr id="8" name="Subtitle 2"/>
          <p:cNvSpPr txBox="1">
            <a:spLocks/>
          </p:cNvSpPr>
          <p:nvPr/>
        </p:nvSpPr>
        <p:spPr>
          <a:xfrm>
            <a:off x="323557" y="4391515"/>
            <a:ext cx="11591777" cy="1017330"/>
          </a:xfrm>
          <a:prstGeom prst="rect">
            <a:avLst/>
          </a:prstGeom>
          <a:noFill/>
          <a:ln w="38100">
            <a:solidFill>
              <a:schemeClr val="accent6">
                <a:lumMod val="75000"/>
              </a:schemeClr>
            </a:solidFill>
            <a:prstDash val="sys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dirty="0" smtClean="0"/>
              <a:t>3. Support student led initiatives</a:t>
            </a:r>
          </a:p>
          <a:p>
            <a:pPr algn="l"/>
            <a:r>
              <a:rPr lang="da-DK" sz="1800" dirty="0" smtClean="0"/>
              <a:t>                       Support </a:t>
            </a:r>
            <a:r>
              <a:rPr lang="da-DK" sz="1800" dirty="0"/>
              <a:t>students to </a:t>
            </a:r>
            <a:r>
              <a:rPr lang="da-DK" sz="1800" dirty="0" smtClean="0"/>
              <a:t>better structure</a:t>
            </a:r>
            <a:r>
              <a:rPr lang="da-DK" sz="1800" dirty="0"/>
              <a:t>, define targets and resources, </a:t>
            </a:r>
            <a:r>
              <a:rPr lang="da-DK" sz="1800" dirty="0" smtClean="0"/>
              <a:t>prioritize, deliver </a:t>
            </a:r>
            <a:r>
              <a:rPr lang="da-DK" sz="1800" dirty="0"/>
              <a:t>their goals.</a:t>
            </a:r>
          </a:p>
          <a:p>
            <a:pPr algn="l"/>
            <a:endParaRPr lang="da-DK" sz="1800" dirty="0"/>
          </a:p>
        </p:txBody>
      </p:sp>
      <p:sp>
        <p:nvSpPr>
          <p:cNvPr id="7" name="Subtitle 2"/>
          <p:cNvSpPr txBox="1">
            <a:spLocks/>
          </p:cNvSpPr>
          <p:nvPr/>
        </p:nvSpPr>
        <p:spPr>
          <a:xfrm>
            <a:off x="323557" y="5813374"/>
            <a:ext cx="11591777" cy="508665"/>
          </a:xfrm>
          <a:prstGeom prst="rect">
            <a:avLst/>
          </a:prstGeom>
          <a:noFill/>
          <a:ln w="38100">
            <a:noFill/>
            <a:prstDash val="sysDash"/>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2000" dirty="0" smtClean="0">
                <a:solidFill>
                  <a:srgbClr val="FF0000"/>
                </a:solidFill>
                <a:sym typeface="Wingdings" panose="05000000000000000000" pitchFamily="2" charset="2"/>
              </a:rPr>
              <a:t> TPPT overall aim is to support and optimise student &amp; teacher resources with structure, focus and actual help</a:t>
            </a:r>
            <a:endParaRPr lang="da-DK" sz="2000" dirty="0">
              <a:solidFill>
                <a:srgbClr val="FF0000"/>
              </a:solidFill>
            </a:endParaRPr>
          </a:p>
        </p:txBody>
      </p:sp>
    </p:spTree>
    <p:extLst>
      <p:ext uri="{BB962C8B-B14F-4D97-AF65-F5344CB8AC3E}">
        <p14:creationId xmlns:p14="http://schemas.microsoft.com/office/powerpoint/2010/main" val="12111027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23705"/>
            <a:ext cx="9144000" cy="652117"/>
          </a:xfrm>
        </p:spPr>
        <p:txBody>
          <a:bodyPr>
            <a:noAutofit/>
          </a:bodyPr>
          <a:lstStyle/>
          <a:p>
            <a:r>
              <a:rPr lang="da-DK" sz="2800" dirty="0" smtClean="0">
                <a:solidFill>
                  <a:schemeClr val="accent6">
                    <a:lumMod val="75000"/>
                  </a:schemeClr>
                </a:solidFill>
                <a:latin typeface="+mn-lt"/>
                <a:ea typeface="+mn-ea"/>
                <a:cs typeface="+mn-cs"/>
              </a:rPr>
              <a:t>TPPT Support Teams</a:t>
            </a:r>
            <a:br>
              <a:rPr lang="da-DK" sz="2800" dirty="0" smtClean="0">
                <a:solidFill>
                  <a:schemeClr val="accent6">
                    <a:lumMod val="75000"/>
                  </a:schemeClr>
                </a:solidFill>
                <a:latin typeface="+mn-lt"/>
                <a:ea typeface="+mn-ea"/>
                <a:cs typeface="+mn-cs"/>
              </a:rPr>
            </a:br>
            <a:r>
              <a:rPr lang="da-DK" sz="2800" dirty="0" smtClean="0">
                <a:solidFill>
                  <a:schemeClr val="accent6">
                    <a:lumMod val="75000"/>
                  </a:schemeClr>
                </a:solidFill>
                <a:latin typeface="+mn-lt"/>
                <a:ea typeface="+mn-ea"/>
                <a:cs typeface="+mn-cs"/>
              </a:rPr>
              <a:t>1. Branding and Communication</a:t>
            </a:r>
            <a:endParaRPr lang="en-GB" sz="2800" dirty="0">
              <a:solidFill>
                <a:schemeClr val="accent6">
                  <a:lumMod val="75000"/>
                </a:schemeClr>
              </a:solidFill>
              <a:latin typeface="+mn-lt"/>
              <a:ea typeface="+mn-ea"/>
              <a:cs typeface="+mn-cs"/>
            </a:endParaRPr>
          </a:p>
        </p:txBody>
      </p:sp>
      <p:sp>
        <p:nvSpPr>
          <p:cNvPr id="6" name="Subtitle 2"/>
          <p:cNvSpPr txBox="1">
            <a:spLocks/>
          </p:cNvSpPr>
          <p:nvPr/>
        </p:nvSpPr>
        <p:spPr>
          <a:xfrm>
            <a:off x="668740" y="1130966"/>
            <a:ext cx="10836323" cy="5049925"/>
          </a:xfrm>
          <a:prstGeom prst="rect">
            <a:avLst/>
          </a:prstGeom>
          <a:noFill/>
          <a:ln w="38100">
            <a:solidFill>
              <a:schemeClr val="accent6">
                <a:lumMod val="75000"/>
              </a:schemeClr>
            </a:solidFill>
            <a:prstDash val="sysDash"/>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a-DK" sz="2200" b="1" dirty="0" smtClean="0"/>
              <a:t>What:</a:t>
            </a:r>
            <a:endParaRPr lang="da-DK" sz="1900" b="1" dirty="0" smtClean="0"/>
          </a:p>
          <a:p>
            <a:pPr algn="l"/>
            <a:r>
              <a:rPr lang="da-DK" sz="1900" dirty="0" smtClean="0"/>
              <a:t>Develop a strong and compelling TP </a:t>
            </a:r>
            <a:r>
              <a:rPr lang="da-DK" sz="1900" dirty="0" err="1" smtClean="0"/>
              <a:t>identity</a:t>
            </a:r>
            <a:endParaRPr lang="da-DK" sz="1900" dirty="0" smtClean="0"/>
          </a:p>
          <a:p>
            <a:pPr marL="342900" indent="-342900" algn="l">
              <a:buFont typeface="Arial"/>
              <a:buChar char="•"/>
            </a:pPr>
            <a:r>
              <a:rPr lang="da-DK" sz="1900" dirty="0" err="1" smtClean="0"/>
              <a:t>build</a:t>
            </a:r>
            <a:r>
              <a:rPr lang="da-DK" sz="1900" dirty="0" smtClean="0"/>
              <a:t> on </a:t>
            </a:r>
            <a:r>
              <a:rPr lang="da-DK" sz="1900" dirty="0" err="1" smtClean="0"/>
              <a:t>current</a:t>
            </a:r>
            <a:r>
              <a:rPr lang="da-DK" sz="1900" dirty="0" smtClean="0"/>
              <a:t> </a:t>
            </a:r>
            <a:r>
              <a:rPr lang="da-DK" sz="1900" dirty="0" smtClean="0"/>
              <a:t>website </a:t>
            </a:r>
            <a:r>
              <a:rPr lang="da-DK" sz="1900" dirty="0" err="1" smtClean="0"/>
              <a:t>creation</a:t>
            </a:r>
            <a:endParaRPr lang="da-DK" sz="1900" dirty="0" smtClean="0"/>
          </a:p>
          <a:p>
            <a:pPr marL="342900" indent="-342900" algn="l">
              <a:buFont typeface="Arial"/>
              <a:buChar char="•"/>
            </a:pPr>
            <a:r>
              <a:rPr lang="da-DK" sz="1900" dirty="0" err="1" smtClean="0"/>
              <a:t>develop</a:t>
            </a:r>
            <a:r>
              <a:rPr lang="da-DK" sz="1900" dirty="0" smtClean="0"/>
              <a:t> logo</a:t>
            </a:r>
            <a:r>
              <a:rPr lang="da-DK" sz="1900" dirty="0"/>
              <a:t>,</a:t>
            </a:r>
            <a:r>
              <a:rPr lang="da-DK" sz="1900" dirty="0" smtClean="0"/>
              <a:t> </a:t>
            </a:r>
            <a:r>
              <a:rPr lang="da-DK" sz="1900" dirty="0"/>
              <a:t>relevant </a:t>
            </a:r>
            <a:r>
              <a:rPr lang="da-DK" sz="1900" dirty="0" smtClean="0"/>
              <a:t>branding </a:t>
            </a:r>
            <a:r>
              <a:rPr lang="da-DK" sz="1900" dirty="0" err="1" smtClean="0"/>
              <a:t>materials</a:t>
            </a:r>
            <a:r>
              <a:rPr lang="da-DK" sz="1900" dirty="0" smtClean="0"/>
              <a:t> </a:t>
            </a:r>
            <a:r>
              <a:rPr lang="da-DK" sz="1900" dirty="0"/>
              <a:t>and </a:t>
            </a:r>
            <a:r>
              <a:rPr lang="da-DK" sz="1900" dirty="0" smtClean="0"/>
              <a:t>communication tools (</a:t>
            </a:r>
            <a:r>
              <a:rPr lang="da-DK" sz="1900" dirty="0" err="1" smtClean="0"/>
              <a:t>e.g</a:t>
            </a:r>
            <a:r>
              <a:rPr lang="da-DK" sz="1900" dirty="0" smtClean="0"/>
              <a:t>., </a:t>
            </a:r>
            <a:r>
              <a:rPr lang="da-DK" sz="1900" dirty="0" err="1" smtClean="0"/>
              <a:t>message</a:t>
            </a:r>
            <a:r>
              <a:rPr lang="da-DK" sz="1900" dirty="0" smtClean="0"/>
              <a:t> guidelines, ’elevator speech’, posters</a:t>
            </a:r>
            <a:r>
              <a:rPr lang="da-DK" sz="1900" dirty="0" smtClean="0"/>
              <a:t>, t-shirts, pins, alumni testimonial,...</a:t>
            </a:r>
            <a:r>
              <a:rPr lang="da-DK" sz="1900" dirty="0" smtClean="0"/>
              <a:t>) </a:t>
            </a:r>
            <a:endParaRPr lang="da-DK" sz="1900" dirty="0" smtClean="0"/>
          </a:p>
          <a:p>
            <a:pPr algn="l"/>
            <a:r>
              <a:rPr lang="da-DK" sz="1900" dirty="0" smtClean="0"/>
              <a:t>Step n1: prepare a base communication toolkit from existing materials and tools (Jan/Feb)                              Step n2: develop identity &amp; logo and a new communication toolkit (by May).</a:t>
            </a:r>
          </a:p>
          <a:p>
            <a:pPr algn="l"/>
            <a:r>
              <a:rPr lang="da-DK" sz="2200" b="1" dirty="0" smtClean="0"/>
              <a:t>Why:</a:t>
            </a:r>
            <a:endParaRPr lang="da-DK" sz="1900" b="1" dirty="0" smtClean="0"/>
          </a:p>
          <a:p>
            <a:pPr marL="342900" indent="-342900" algn="l">
              <a:buFontTx/>
              <a:buChar char="-"/>
            </a:pPr>
            <a:r>
              <a:rPr lang="da-DK" sz="1900" dirty="0" smtClean="0"/>
              <a:t>Enhance TP visibility </a:t>
            </a:r>
            <a:r>
              <a:rPr lang="da-DK" sz="1900" dirty="0"/>
              <a:t>and ensure </a:t>
            </a:r>
            <a:r>
              <a:rPr lang="da-DK" sz="1900" dirty="0" smtClean="0"/>
              <a:t>an effective communication within TP Team</a:t>
            </a:r>
            <a:r>
              <a:rPr lang="da-DK" sz="1900" dirty="0"/>
              <a:t> </a:t>
            </a:r>
            <a:r>
              <a:rPr lang="da-DK" sz="1900" dirty="0" smtClean="0"/>
              <a:t>and CIS community                (2015) and externally (from 2016). 						                                       </a:t>
            </a:r>
          </a:p>
          <a:p>
            <a:pPr marL="342900" indent="-342900" algn="l">
              <a:buFontTx/>
              <a:buChar char="-"/>
            </a:pPr>
            <a:r>
              <a:rPr lang="da-DK" sz="1900" dirty="0" smtClean="0"/>
              <a:t>Provide a Branding and Communication learning platform to interested students.</a:t>
            </a:r>
          </a:p>
          <a:p>
            <a:pPr algn="l"/>
            <a:r>
              <a:rPr lang="da-DK" sz="2200" b="1" dirty="0" smtClean="0"/>
              <a:t>Who:</a:t>
            </a:r>
          </a:p>
          <a:p>
            <a:pPr algn="l"/>
            <a:r>
              <a:rPr lang="da-DK" sz="1900" dirty="0" smtClean="0"/>
              <a:t>TPPT team (Tish, Kyle, Oscar) + Lorraine + small group of TP students working together to </a:t>
            </a:r>
            <a:r>
              <a:rPr lang="da-DK" sz="1900" dirty="0" err="1" smtClean="0"/>
              <a:t>conduct</a:t>
            </a:r>
            <a:r>
              <a:rPr lang="da-DK" sz="1900" dirty="0" smtClean="0"/>
              <a:t> the branding research, </a:t>
            </a:r>
            <a:r>
              <a:rPr lang="da-DK" sz="1900" dirty="0" err="1" smtClean="0"/>
              <a:t>lead</a:t>
            </a:r>
            <a:r>
              <a:rPr lang="da-DK" sz="1900" dirty="0" smtClean="0"/>
              <a:t> </a:t>
            </a:r>
            <a:r>
              <a:rPr lang="da-DK" sz="1900" dirty="0" smtClean="0"/>
              <a:t>a </a:t>
            </a:r>
            <a:r>
              <a:rPr lang="da-DK" sz="1900" dirty="0" err="1" smtClean="0"/>
              <a:t>collaborative</a:t>
            </a:r>
            <a:r>
              <a:rPr lang="da-DK" sz="1900" dirty="0" smtClean="0"/>
              <a:t> design </a:t>
            </a:r>
            <a:r>
              <a:rPr lang="da-DK" sz="1900" dirty="0" err="1" smtClean="0"/>
              <a:t>process</a:t>
            </a:r>
            <a:r>
              <a:rPr lang="da-DK" sz="1900" dirty="0" smtClean="0"/>
              <a:t>, and </a:t>
            </a:r>
            <a:r>
              <a:rPr lang="da-DK" sz="1900" dirty="0" err="1" smtClean="0"/>
              <a:t>shape</a:t>
            </a:r>
            <a:r>
              <a:rPr lang="da-DK" sz="1900" dirty="0" smtClean="0"/>
              <a:t> </a:t>
            </a:r>
            <a:r>
              <a:rPr lang="da-DK" sz="1900" dirty="0" smtClean="0"/>
              <a:t>and deliver the </a:t>
            </a:r>
            <a:r>
              <a:rPr lang="da-DK" sz="1900" dirty="0" err="1" smtClean="0"/>
              <a:t>necessary</a:t>
            </a:r>
            <a:r>
              <a:rPr lang="da-DK" sz="1900" dirty="0" smtClean="0"/>
              <a:t> products.</a:t>
            </a:r>
            <a:endParaRPr lang="da-DK" sz="1900" dirty="0"/>
          </a:p>
          <a:p>
            <a:pPr algn="l"/>
            <a:r>
              <a:rPr lang="da-DK" sz="2200" dirty="0" smtClean="0"/>
              <a:t> </a:t>
            </a:r>
          </a:p>
        </p:txBody>
      </p:sp>
      <p:sp>
        <p:nvSpPr>
          <p:cNvPr id="5" name="Rectangle 4"/>
          <p:cNvSpPr/>
          <p:nvPr/>
        </p:nvSpPr>
        <p:spPr>
          <a:xfrm>
            <a:off x="464023" y="6303724"/>
            <a:ext cx="11659737" cy="461665"/>
          </a:xfrm>
          <a:prstGeom prst="rect">
            <a:avLst/>
          </a:prstGeom>
        </p:spPr>
        <p:txBody>
          <a:bodyPr wrap="square">
            <a:spAutoFit/>
          </a:bodyPr>
          <a:lstStyle/>
          <a:p>
            <a:pPr marL="342900" indent="-342900" algn="ctr">
              <a:buFont typeface="Wingdings" panose="05000000000000000000" pitchFamily="2" charset="2"/>
              <a:buChar char="à"/>
            </a:pPr>
            <a:r>
              <a:rPr lang="da-DK" sz="2400" b="1" dirty="0" smtClean="0">
                <a:solidFill>
                  <a:srgbClr val="FF0000"/>
                </a:solidFill>
                <a:sym typeface="Wingdings" panose="05000000000000000000" pitchFamily="2" charset="2"/>
              </a:rPr>
              <a:t>Interested? </a:t>
            </a:r>
            <a:r>
              <a:rPr lang="da-DK" sz="2400" b="1" dirty="0" err="1" smtClean="0">
                <a:solidFill>
                  <a:srgbClr val="FF0000"/>
                </a:solidFill>
                <a:sym typeface="Wingdings" panose="05000000000000000000" pitchFamily="2" charset="2"/>
              </a:rPr>
              <a:t>Stay</a:t>
            </a:r>
            <a:r>
              <a:rPr lang="da-DK" sz="2400" b="1" dirty="0" smtClean="0">
                <a:solidFill>
                  <a:srgbClr val="FF0000"/>
                </a:solidFill>
                <a:sym typeface="Wingdings" panose="05000000000000000000" pitchFamily="2" charset="2"/>
              </a:rPr>
              <a:t> for </a:t>
            </a:r>
            <a:r>
              <a:rPr lang="da-DK" sz="2400" b="1" dirty="0" err="1" smtClean="0">
                <a:solidFill>
                  <a:srgbClr val="FF0000"/>
                </a:solidFill>
                <a:sym typeface="Wingdings" panose="05000000000000000000" pitchFamily="2" charset="2"/>
              </a:rPr>
              <a:t>today’s</a:t>
            </a:r>
            <a:r>
              <a:rPr lang="da-DK" sz="2400" b="1" dirty="0" smtClean="0">
                <a:solidFill>
                  <a:srgbClr val="FF0000"/>
                </a:solidFill>
                <a:sym typeface="Wingdings" panose="05000000000000000000" pitchFamily="2" charset="2"/>
              </a:rPr>
              <a:t> workshop to </a:t>
            </a:r>
            <a:r>
              <a:rPr lang="da-DK" sz="2400" b="1" dirty="0" err="1" smtClean="0">
                <a:solidFill>
                  <a:srgbClr val="FF0000"/>
                </a:solidFill>
                <a:sym typeface="Wingdings" panose="05000000000000000000" pitchFamily="2" charset="2"/>
              </a:rPr>
              <a:t>lear</a:t>
            </a:r>
            <a:r>
              <a:rPr lang="da-DK" sz="2400" b="1" dirty="0" err="1" smtClean="0">
                <a:solidFill>
                  <a:srgbClr val="FF0000"/>
                </a:solidFill>
                <a:sym typeface="Wingdings" panose="05000000000000000000" pitchFamily="2" charset="2"/>
              </a:rPr>
              <a:t>n</a:t>
            </a:r>
            <a:r>
              <a:rPr lang="da-DK" sz="2400" b="1" dirty="0" smtClean="0">
                <a:solidFill>
                  <a:srgbClr val="FF0000"/>
                </a:solidFill>
                <a:sym typeface="Wingdings" panose="05000000000000000000" pitchFamily="2" charset="2"/>
              </a:rPr>
              <a:t> more</a:t>
            </a:r>
            <a:r>
              <a:rPr lang="da-DK" sz="2400" b="1" dirty="0" smtClean="0">
                <a:solidFill>
                  <a:srgbClr val="FF0000"/>
                </a:solidFill>
                <a:sym typeface="Wingdings" panose="05000000000000000000" pitchFamily="2" charset="2"/>
              </a:rPr>
              <a:t>!</a:t>
            </a:r>
            <a:r>
              <a:rPr lang="da-DK" sz="2400" b="1" dirty="0" smtClean="0">
                <a:solidFill>
                  <a:srgbClr val="FF0000"/>
                </a:solidFill>
                <a:sym typeface="Wingdings" panose="05000000000000000000" pitchFamily="2" charset="2"/>
              </a:rPr>
              <a:t>!</a:t>
            </a:r>
          </a:p>
        </p:txBody>
      </p:sp>
    </p:spTree>
    <p:extLst>
      <p:ext uri="{BB962C8B-B14F-4D97-AF65-F5344CB8AC3E}">
        <p14:creationId xmlns:p14="http://schemas.microsoft.com/office/powerpoint/2010/main" val="21216907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23705"/>
            <a:ext cx="9144000" cy="652117"/>
          </a:xfrm>
        </p:spPr>
        <p:txBody>
          <a:bodyPr>
            <a:noAutofit/>
          </a:bodyPr>
          <a:lstStyle/>
          <a:p>
            <a:r>
              <a:rPr lang="da-DK" sz="2800" dirty="0" smtClean="0">
                <a:solidFill>
                  <a:schemeClr val="accent6">
                    <a:lumMod val="75000"/>
                  </a:schemeClr>
                </a:solidFill>
                <a:latin typeface="+mn-lt"/>
                <a:ea typeface="+mn-ea"/>
                <a:cs typeface="+mn-cs"/>
              </a:rPr>
              <a:t>TPPT Support Teams</a:t>
            </a:r>
            <a:br>
              <a:rPr lang="da-DK" sz="2800" dirty="0" smtClean="0">
                <a:solidFill>
                  <a:schemeClr val="accent6">
                    <a:lumMod val="75000"/>
                  </a:schemeClr>
                </a:solidFill>
                <a:latin typeface="+mn-lt"/>
                <a:ea typeface="+mn-ea"/>
                <a:cs typeface="+mn-cs"/>
              </a:rPr>
            </a:br>
            <a:r>
              <a:rPr lang="da-DK" sz="2800" dirty="0">
                <a:solidFill>
                  <a:schemeClr val="accent6">
                    <a:lumMod val="75000"/>
                  </a:schemeClr>
                </a:solidFill>
                <a:latin typeface="+mn-lt"/>
                <a:ea typeface="+mn-ea"/>
                <a:cs typeface="+mn-cs"/>
              </a:rPr>
              <a:t>2</a:t>
            </a:r>
            <a:r>
              <a:rPr lang="da-DK" sz="2800" dirty="0" smtClean="0">
                <a:solidFill>
                  <a:schemeClr val="accent6">
                    <a:lumMod val="75000"/>
                  </a:schemeClr>
                </a:solidFill>
                <a:latin typeface="+mn-lt"/>
                <a:ea typeface="+mn-ea"/>
                <a:cs typeface="+mn-cs"/>
              </a:rPr>
              <a:t>. Fund raising sustainability</a:t>
            </a:r>
            <a:endParaRPr lang="en-GB" sz="2800" dirty="0">
              <a:solidFill>
                <a:schemeClr val="accent6">
                  <a:lumMod val="75000"/>
                </a:schemeClr>
              </a:solidFill>
              <a:latin typeface="+mn-lt"/>
              <a:ea typeface="+mn-ea"/>
              <a:cs typeface="+mn-cs"/>
            </a:endParaRPr>
          </a:p>
        </p:txBody>
      </p:sp>
      <p:sp>
        <p:nvSpPr>
          <p:cNvPr id="6" name="Subtitle 2"/>
          <p:cNvSpPr txBox="1">
            <a:spLocks/>
          </p:cNvSpPr>
          <p:nvPr/>
        </p:nvSpPr>
        <p:spPr>
          <a:xfrm>
            <a:off x="518614" y="1113026"/>
            <a:ext cx="11232107" cy="5096705"/>
          </a:xfrm>
          <a:prstGeom prst="rect">
            <a:avLst/>
          </a:prstGeom>
          <a:noFill/>
          <a:ln w="38100">
            <a:solidFill>
              <a:schemeClr val="accent6">
                <a:lumMod val="75000"/>
              </a:schemeClr>
            </a:solidFill>
            <a:prstDash val="sysDash"/>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a-DK" sz="2200" b="1" dirty="0" smtClean="0"/>
              <a:t>What:</a:t>
            </a:r>
          </a:p>
          <a:p>
            <a:pPr algn="l"/>
            <a:r>
              <a:rPr lang="en-GB" sz="1900" dirty="0" smtClean="0"/>
              <a:t>Develop 3 </a:t>
            </a:r>
            <a:r>
              <a:rPr lang="en-GB" sz="1900" dirty="0"/>
              <a:t>‘core activities’ targeting to raise 10K </a:t>
            </a:r>
            <a:r>
              <a:rPr lang="en-GB" sz="1900" dirty="0" err="1" smtClean="0"/>
              <a:t>kr</a:t>
            </a:r>
            <a:r>
              <a:rPr lang="en-GB" sz="1900" dirty="0" smtClean="0"/>
              <a:t>/month </a:t>
            </a:r>
            <a:r>
              <a:rPr lang="en-GB" sz="1900" dirty="0"/>
              <a:t>on continuous </a:t>
            </a:r>
            <a:r>
              <a:rPr lang="en-GB" sz="1900" dirty="0" smtClean="0"/>
              <a:t>basis.</a:t>
            </a:r>
          </a:p>
          <a:p>
            <a:pPr algn="l"/>
            <a:r>
              <a:rPr lang="en-GB" sz="1900" dirty="0" smtClean="0"/>
              <a:t>Step n1: Club 100  development   	 						                                        	2015 = CIS focus 					 	                                  	   	2016 = External focus (e.g. Peruvian embassy, companies/bodies linked to Peru)</a:t>
            </a:r>
          </a:p>
          <a:p>
            <a:pPr algn="l"/>
            <a:r>
              <a:rPr lang="en-US" sz="1900" dirty="0" smtClean="0"/>
              <a:t>Step n2 (from 2016):  identify and develop 2 additional fund raising initiatives (most potential among current student </a:t>
            </a:r>
            <a:r>
              <a:rPr lang="en-GB" sz="1900" dirty="0" smtClean="0"/>
              <a:t>led initiatives or a new initiative).</a:t>
            </a:r>
          </a:p>
          <a:p>
            <a:pPr algn="l"/>
            <a:r>
              <a:rPr lang="da-DK" sz="2200" b="1" dirty="0" smtClean="0"/>
              <a:t>Why:</a:t>
            </a:r>
          </a:p>
          <a:p>
            <a:pPr marL="342900" indent="-342900" algn="l">
              <a:buFontTx/>
              <a:buChar char="-"/>
            </a:pPr>
            <a:r>
              <a:rPr lang="da-DK" sz="1900" dirty="0" smtClean="0"/>
              <a:t>Ensure funds availability to cover basic Mama Cocha needs. This will also enable to use student led activity funds to deliver extra Mama Cocha needs (on ‘project basis’) and to reduce the need for CIS school contribution. </a:t>
            </a:r>
          </a:p>
          <a:p>
            <a:pPr marL="342900" indent="-342900" algn="l">
              <a:buFontTx/>
              <a:buChar char="-"/>
            </a:pPr>
            <a:r>
              <a:rPr lang="da-DK" sz="1900" dirty="0" smtClean="0"/>
              <a:t>Provide a fund raising and project management learning platform to interested students.</a:t>
            </a:r>
          </a:p>
          <a:p>
            <a:pPr algn="l"/>
            <a:r>
              <a:rPr lang="da-DK" sz="2200" b="1" dirty="0" smtClean="0"/>
              <a:t>Who:</a:t>
            </a:r>
          </a:p>
          <a:p>
            <a:pPr algn="l"/>
            <a:r>
              <a:rPr lang="da-DK" sz="1900" dirty="0" smtClean="0"/>
              <a:t>TPPT team (Francesca, David, Priscilla, Filippo) + Charlotte + small group of TP students working together to shape and deliver the project.</a:t>
            </a:r>
          </a:p>
        </p:txBody>
      </p:sp>
      <p:sp>
        <p:nvSpPr>
          <p:cNvPr id="5" name="Rectangle 4"/>
          <p:cNvSpPr/>
          <p:nvPr/>
        </p:nvSpPr>
        <p:spPr>
          <a:xfrm>
            <a:off x="464023" y="6303724"/>
            <a:ext cx="11659737" cy="461665"/>
          </a:xfrm>
          <a:prstGeom prst="rect">
            <a:avLst/>
          </a:prstGeom>
        </p:spPr>
        <p:txBody>
          <a:bodyPr wrap="square">
            <a:spAutoFit/>
          </a:bodyPr>
          <a:lstStyle/>
          <a:p>
            <a:pPr algn="ctr"/>
            <a:r>
              <a:rPr lang="da-DK" sz="2400" b="1" dirty="0" smtClean="0">
                <a:solidFill>
                  <a:srgbClr val="FF0000"/>
                </a:solidFill>
                <a:sym typeface="Wingdings" panose="05000000000000000000" pitchFamily="2" charset="2"/>
              </a:rPr>
              <a:t> Interested? Join today workshop!!</a:t>
            </a:r>
            <a:endParaRPr lang="en-GB" sz="2400" dirty="0">
              <a:solidFill>
                <a:srgbClr val="FF0000"/>
              </a:solidFill>
            </a:endParaRPr>
          </a:p>
        </p:txBody>
      </p:sp>
    </p:spTree>
    <p:extLst>
      <p:ext uri="{BB962C8B-B14F-4D97-AF65-F5344CB8AC3E}">
        <p14:creationId xmlns:p14="http://schemas.microsoft.com/office/powerpoint/2010/main" val="23719355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23705"/>
            <a:ext cx="9144000" cy="652117"/>
          </a:xfrm>
        </p:spPr>
        <p:txBody>
          <a:bodyPr>
            <a:noAutofit/>
          </a:bodyPr>
          <a:lstStyle/>
          <a:p>
            <a:r>
              <a:rPr lang="da-DK" sz="2800" dirty="0" smtClean="0">
                <a:solidFill>
                  <a:schemeClr val="accent6">
                    <a:lumMod val="75000"/>
                  </a:schemeClr>
                </a:solidFill>
                <a:latin typeface="+mn-lt"/>
                <a:ea typeface="+mn-ea"/>
                <a:cs typeface="+mn-cs"/>
              </a:rPr>
              <a:t>TPPT Support Teams</a:t>
            </a:r>
            <a:br>
              <a:rPr lang="da-DK" sz="2800" dirty="0" smtClean="0">
                <a:solidFill>
                  <a:schemeClr val="accent6">
                    <a:lumMod val="75000"/>
                  </a:schemeClr>
                </a:solidFill>
                <a:latin typeface="+mn-lt"/>
                <a:ea typeface="+mn-ea"/>
                <a:cs typeface="+mn-cs"/>
              </a:rPr>
            </a:br>
            <a:r>
              <a:rPr lang="da-DK" sz="2800" dirty="0">
                <a:solidFill>
                  <a:schemeClr val="accent6">
                    <a:lumMod val="75000"/>
                  </a:schemeClr>
                </a:solidFill>
                <a:latin typeface="+mn-lt"/>
                <a:ea typeface="+mn-ea"/>
                <a:cs typeface="+mn-cs"/>
              </a:rPr>
              <a:t>3</a:t>
            </a:r>
            <a:r>
              <a:rPr lang="da-DK" sz="2800" dirty="0" smtClean="0">
                <a:solidFill>
                  <a:schemeClr val="accent6">
                    <a:lumMod val="75000"/>
                  </a:schemeClr>
                </a:solidFill>
                <a:latin typeface="+mn-lt"/>
                <a:ea typeface="+mn-ea"/>
                <a:cs typeface="+mn-cs"/>
              </a:rPr>
              <a:t>. Student led initiatives support</a:t>
            </a:r>
            <a:endParaRPr lang="en-GB" sz="2800" dirty="0">
              <a:solidFill>
                <a:schemeClr val="accent6">
                  <a:lumMod val="75000"/>
                </a:schemeClr>
              </a:solidFill>
              <a:latin typeface="+mn-lt"/>
              <a:ea typeface="+mn-ea"/>
              <a:cs typeface="+mn-cs"/>
            </a:endParaRPr>
          </a:p>
        </p:txBody>
      </p:sp>
      <p:sp>
        <p:nvSpPr>
          <p:cNvPr id="6" name="Subtitle 2"/>
          <p:cNvSpPr txBox="1">
            <a:spLocks/>
          </p:cNvSpPr>
          <p:nvPr/>
        </p:nvSpPr>
        <p:spPr>
          <a:xfrm>
            <a:off x="504966" y="1212855"/>
            <a:ext cx="11150221" cy="4464614"/>
          </a:xfrm>
          <a:prstGeom prst="rect">
            <a:avLst/>
          </a:prstGeom>
          <a:noFill/>
          <a:ln w="38100">
            <a:solidFill>
              <a:schemeClr val="accent6">
                <a:lumMod val="75000"/>
              </a:schemeClr>
            </a:solidFill>
            <a:prstDash val="sysDash"/>
          </a:ln>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a-DK" b="1" dirty="0" smtClean="0"/>
              <a:t>What:</a:t>
            </a:r>
          </a:p>
          <a:p>
            <a:pPr algn="l"/>
            <a:r>
              <a:rPr lang="da-DK" sz="2000" dirty="0" smtClean="0"/>
              <a:t>Support students to structure, define targets and resources, prioritize, deliver their goals.</a:t>
            </a:r>
          </a:p>
          <a:p>
            <a:pPr algn="l"/>
            <a:endParaRPr lang="da-DK" sz="2000" dirty="0"/>
          </a:p>
          <a:p>
            <a:pPr algn="l"/>
            <a:r>
              <a:rPr lang="da-DK" b="1" dirty="0" smtClean="0"/>
              <a:t>Why:</a:t>
            </a:r>
          </a:p>
          <a:p>
            <a:pPr marL="342900" indent="-342900" algn="l">
              <a:buFontTx/>
              <a:buChar char="-"/>
            </a:pPr>
            <a:r>
              <a:rPr lang="da-DK" sz="2000" dirty="0" smtClean="0"/>
              <a:t>Efficiency: maximise fund raising vs students and teachers effort / dedicated time.</a:t>
            </a:r>
          </a:p>
          <a:p>
            <a:pPr marL="342900" indent="-342900" algn="l">
              <a:buFontTx/>
              <a:buChar char="-"/>
            </a:pPr>
            <a:r>
              <a:rPr lang="da-DK" sz="2000" dirty="0" smtClean="0"/>
              <a:t>Effectiveness: focus on initiatives with best awareness and fund raising value return.</a:t>
            </a:r>
          </a:p>
          <a:p>
            <a:pPr marL="342900" indent="-342900" algn="l">
              <a:buFontTx/>
              <a:buChar char="-"/>
            </a:pPr>
            <a:r>
              <a:rPr lang="da-DK" sz="2000" dirty="0" smtClean="0"/>
              <a:t>Learning: provide a project </a:t>
            </a:r>
            <a:r>
              <a:rPr lang="da-DK" sz="2000" dirty="0"/>
              <a:t>management learning platform to interested </a:t>
            </a:r>
            <a:r>
              <a:rPr lang="da-DK" sz="2000" dirty="0" smtClean="0"/>
              <a:t>students.</a:t>
            </a:r>
          </a:p>
          <a:p>
            <a:pPr algn="l"/>
            <a:endParaRPr lang="da-DK" sz="2000" dirty="0"/>
          </a:p>
          <a:p>
            <a:pPr algn="l"/>
            <a:r>
              <a:rPr lang="da-DK" b="1" dirty="0" smtClean="0"/>
              <a:t>Who:</a:t>
            </a:r>
          </a:p>
          <a:p>
            <a:pPr algn="l"/>
            <a:r>
              <a:rPr lang="da-DK" sz="2000" dirty="0" smtClean="0"/>
              <a:t>TPPT team (Liz, Cecile, Avril, Dorothea, Georg) + </a:t>
            </a:r>
            <a:r>
              <a:rPr lang="da-DK" sz="2000" dirty="0"/>
              <a:t>Fred working together </a:t>
            </a:r>
            <a:r>
              <a:rPr lang="da-DK" sz="2000" dirty="0" smtClean="0"/>
              <a:t>on demand of TP students (e.g. salsa night for Q1 2015)</a:t>
            </a:r>
            <a:endParaRPr lang="da-DK" sz="2000" dirty="0"/>
          </a:p>
          <a:p>
            <a:pPr algn="l"/>
            <a:r>
              <a:rPr lang="da-DK" sz="2000" dirty="0" smtClean="0"/>
              <a:t> </a:t>
            </a:r>
          </a:p>
        </p:txBody>
      </p:sp>
      <p:sp>
        <p:nvSpPr>
          <p:cNvPr id="5" name="Rectangle 4"/>
          <p:cNvSpPr/>
          <p:nvPr/>
        </p:nvSpPr>
        <p:spPr>
          <a:xfrm>
            <a:off x="464023" y="6231188"/>
            <a:ext cx="11659737" cy="461665"/>
          </a:xfrm>
          <a:prstGeom prst="rect">
            <a:avLst/>
          </a:prstGeom>
        </p:spPr>
        <p:txBody>
          <a:bodyPr wrap="square">
            <a:spAutoFit/>
          </a:bodyPr>
          <a:lstStyle/>
          <a:p>
            <a:pPr algn="ctr"/>
            <a:r>
              <a:rPr lang="da-DK" sz="2400" b="1" dirty="0" smtClean="0">
                <a:solidFill>
                  <a:srgbClr val="FF0000"/>
                </a:solidFill>
                <a:sym typeface="Wingdings" panose="05000000000000000000" pitchFamily="2" charset="2"/>
              </a:rPr>
              <a:t> Need support for your initiative? Ask Fred!!</a:t>
            </a:r>
            <a:endParaRPr lang="en-GB" sz="2400" dirty="0">
              <a:solidFill>
                <a:srgbClr val="FF0000"/>
              </a:solidFill>
            </a:endParaRPr>
          </a:p>
        </p:txBody>
      </p:sp>
    </p:spTree>
    <p:extLst>
      <p:ext uri="{BB962C8B-B14F-4D97-AF65-F5344CB8AC3E}">
        <p14:creationId xmlns:p14="http://schemas.microsoft.com/office/powerpoint/2010/main" val="4949307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2" y="359917"/>
            <a:ext cx="9144000" cy="652117"/>
          </a:xfrm>
        </p:spPr>
        <p:txBody>
          <a:bodyPr>
            <a:noAutofit/>
          </a:bodyPr>
          <a:lstStyle/>
          <a:p>
            <a:r>
              <a:rPr lang="da-DK" sz="2800" dirty="0">
                <a:solidFill>
                  <a:schemeClr val="accent6">
                    <a:lumMod val="75000"/>
                  </a:schemeClr>
                </a:solidFill>
                <a:latin typeface="+mn-lt"/>
                <a:ea typeface="+mn-ea"/>
                <a:cs typeface="+mn-cs"/>
              </a:rPr>
              <a:t>Why should I be interested in joining?</a:t>
            </a:r>
            <a:endParaRPr lang="en-GB" sz="2800" dirty="0">
              <a:solidFill>
                <a:schemeClr val="accent6">
                  <a:lumMod val="75000"/>
                </a:schemeClr>
              </a:solidFill>
              <a:latin typeface="+mn-lt"/>
              <a:ea typeface="+mn-ea"/>
              <a:cs typeface="+mn-cs"/>
            </a:endParaRPr>
          </a:p>
        </p:txBody>
      </p:sp>
      <p:sp>
        <p:nvSpPr>
          <p:cNvPr id="3" name="Rectangle 2"/>
          <p:cNvSpPr/>
          <p:nvPr/>
        </p:nvSpPr>
        <p:spPr>
          <a:xfrm>
            <a:off x="533399" y="1274564"/>
            <a:ext cx="11362853" cy="4893647"/>
          </a:xfrm>
          <a:prstGeom prst="rect">
            <a:avLst/>
          </a:prstGeom>
        </p:spPr>
        <p:txBody>
          <a:bodyPr wrap="square">
            <a:spAutoFit/>
          </a:bodyPr>
          <a:lstStyle/>
          <a:p>
            <a:r>
              <a:rPr lang="da-DK" sz="2000" b="1" dirty="0"/>
              <a:t>Develop my skills:</a:t>
            </a:r>
            <a:endParaRPr lang="da-DK" b="1" dirty="0"/>
          </a:p>
          <a:p>
            <a:pPr marL="342900" indent="-342900">
              <a:buFontTx/>
              <a:buChar char="-"/>
            </a:pPr>
            <a:r>
              <a:rPr lang="da-DK" dirty="0"/>
              <a:t>Brand &amp; </a:t>
            </a:r>
            <a:r>
              <a:rPr lang="da-DK" dirty="0" smtClean="0"/>
              <a:t>Communication  </a:t>
            </a:r>
          </a:p>
          <a:p>
            <a:pPr marL="342900" indent="-342900">
              <a:buFontTx/>
              <a:buChar char="-"/>
            </a:pPr>
            <a:r>
              <a:rPr lang="da-DK" dirty="0" smtClean="0"/>
              <a:t>Fund raising sustainability</a:t>
            </a:r>
          </a:p>
          <a:p>
            <a:pPr marL="342900" indent="-342900">
              <a:buFontTx/>
              <a:buChar char="-"/>
            </a:pPr>
            <a:r>
              <a:rPr lang="da-DK" dirty="0" smtClean="0"/>
              <a:t>Project management</a:t>
            </a:r>
            <a:endParaRPr lang="da-DK" dirty="0"/>
          </a:p>
          <a:p>
            <a:pPr marL="342900" indent="-342900">
              <a:buFontTx/>
              <a:buChar char="-"/>
            </a:pPr>
            <a:endParaRPr lang="da-DK" dirty="0"/>
          </a:p>
          <a:p>
            <a:r>
              <a:rPr lang="da-DK" sz="2000" dirty="0"/>
              <a:t> </a:t>
            </a:r>
            <a:r>
              <a:rPr lang="da-DK" sz="2000" b="1" dirty="0" smtClean="0"/>
              <a:t>Strengthen my CV:</a:t>
            </a:r>
            <a:endParaRPr lang="da-DK" sz="2000" b="1" dirty="0"/>
          </a:p>
          <a:p>
            <a:pPr marL="342900" indent="-342900">
              <a:buFontTx/>
              <a:buChar char="-"/>
            </a:pPr>
            <a:r>
              <a:rPr lang="da-DK" dirty="0" smtClean="0"/>
              <a:t>Thinking of studying...</a:t>
            </a:r>
          </a:p>
          <a:p>
            <a:r>
              <a:rPr lang="da-DK" dirty="0"/>
              <a:t> </a:t>
            </a:r>
            <a:r>
              <a:rPr lang="da-DK" dirty="0" smtClean="0"/>
              <a:t>      ...Art? I can develop the new TP logo!</a:t>
            </a:r>
          </a:p>
          <a:p>
            <a:r>
              <a:rPr lang="da-DK" dirty="0"/>
              <a:t> </a:t>
            </a:r>
            <a:r>
              <a:rPr lang="da-DK" dirty="0" smtClean="0"/>
              <a:t>      ...Business/Economics? I can learn and apply communication strategy and plan </a:t>
            </a:r>
          </a:p>
          <a:p>
            <a:r>
              <a:rPr lang="da-DK" dirty="0"/>
              <a:t> </a:t>
            </a:r>
            <a:r>
              <a:rPr lang="da-DK" dirty="0" smtClean="0"/>
              <a:t>      ...Business/Economics? I can develop my ability to identify and manage key stakeholders</a:t>
            </a:r>
          </a:p>
          <a:p>
            <a:r>
              <a:rPr lang="da-DK" dirty="0"/>
              <a:t> </a:t>
            </a:r>
            <a:r>
              <a:rPr lang="da-DK" dirty="0" smtClean="0"/>
              <a:t>      ...International development? I can work on a practical case to create a suistanable fund rasing model</a:t>
            </a:r>
          </a:p>
          <a:p>
            <a:r>
              <a:rPr lang="da-DK" dirty="0"/>
              <a:t> </a:t>
            </a:r>
            <a:r>
              <a:rPr lang="da-DK" dirty="0" smtClean="0"/>
              <a:t>         </a:t>
            </a:r>
            <a:endParaRPr lang="da-DK" dirty="0"/>
          </a:p>
          <a:p>
            <a:r>
              <a:rPr lang="da-DK" sz="2000" dirty="0"/>
              <a:t> </a:t>
            </a:r>
            <a:r>
              <a:rPr lang="da-DK" sz="2000" b="1" dirty="0" smtClean="0"/>
              <a:t>Help building a better Mama Cocha future:</a:t>
            </a:r>
            <a:endParaRPr lang="da-DK" sz="2000" b="1" dirty="0"/>
          </a:p>
          <a:p>
            <a:r>
              <a:rPr lang="da-DK" dirty="0"/>
              <a:t> </a:t>
            </a:r>
            <a:r>
              <a:rPr lang="da-DK" dirty="0" smtClean="0"/>
              <a:t>      For today and for tomorrow (when other students will take over from you)</a:t>
            </a:r>
          </a:p>
          <a:p>
            <a:r>
              <a:rPr lang="da-DK" dirty="0"/>
              <a:t> </a:t>
            </a:r>
            <a:r>
              <a:rPr lang="da-DK" dirty="0" smtClean="0"/>
              <a:t>      </a:t>
            </a:r>
          </a:p>
          <a:p>
            <a:endParaRPr lang="da-DK" b="1" dirty="0"/>
          </a:p>
          <a:p>
            <a:r>
              <a:rPr lang="da-DK" b="1" dirty="0" smtClean="0"/>
              <a:t>PS) Workload management: this </a:t>
            </a:r>
            <a:r>
              <a:rPr lang="da-DK" b="1" u="sng" dirty="0" smtClean="0"/>
              <a:t>will not be </a:t>
            </a:r>
            <a:r>
              <a:rPr lang="da-DK" b="1" dirty="0" smtClean="0"/>
              <a:t>on top of your current TP work (details to be discussed with the teachers!</a:t>
            </a:r>
            <a:endParaRPr lang="da-DK" dirty="0"/>
          </a:p>
        </p:txBody>
      </p:sp>
    </p:spTree>
    <p:extLst>
      <p:ext uri="{BB962C8B-B14F-4D97-AF65-F5344CB8AC3E}">
        <p14:creationId xmlns:p14="http://schemas.microsoft.com/office/powerpoint/2010/main" val="9634505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504966" y="2706985"/>
            <a:ext cx="11150221" cy="3775701"/>
          </a:xfrm>
          <a:prstGeom prst="rect">
            <a:avLst/>
          </a:prstGeom>
          <a:noFill/>
          <a:ln w="38100">
            <a:noFill/>
            <a:prstDash val="sys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da-DK" sz="2000" dirty="0">
              <a:solidFill>
                <a:prstClr val="black"/>
              </a:solidFill>
            </a:endParaRPr>
          </a:p>
          <a:p>
            <a:r>
              <a:rPr lang="da-DK" b="1" dirty="0" smtClean="0">
                <a:solidFill>
                  <a:prstClr val="black"/>
                </a:solidFill>
              </a:rPr>
              <a:t>Next 2 slides should be used to prepare and animate </a:t>
            </a:r>
          </a:p>
          <a:p>
            <a:r>
              <a:rPr lang="da-DK" b="1" dirty="0" smtClean="0">
                <a:solidFill>
                  <a:prstClr val="black"/>
                </a:solidFill>
              </a:rPr>
              <a:t>the 25/11 workhop with TP students</a:t>
            </a:r>
            <a:endParaRPr lang="da-DK" sz="2000" dirty="0">
              <a:solidFill>
                <a:prstClr val="black"/>
              </a:solidFill>
              <a:sym typeface="Wingdings" panose="05000000000000000000" pitchFamily="2" charset="2"/>
            </a:endParaRPr>
          </a:p>
        </p:txBody>
      </p:sp>
    </p:spTree>
    <p:extLst>
      <p:ext uri="{BB962C8B-B14F-4D97-AF65-F5344CB8AC3E}">
        <p14:creationId xmlns:p14="http://schemas.microsoft.com/office/powerpoint/2010/main" val="38218141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1171</Words>
  <Application>Microsoft Macintosh PowerPoint</Application>
  <PresentationFormat>Custom</PresentationFormat>
  <Paragraphs>122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Why?</vt:lpstr>
      <vt:lpstr>Current situation</vt:lpstr>
      <vt:lpstr>So...what?</vt:lpstr>
      <vt:lpstr>TPPT Support Teams 1. Branding and Communication</vt:lpstr>
      <vt:lpstr>TPPT Support Teams 2. Fund raising sustainability</vt:lpstr>
      <vt:lpstr>TPPT Support Teams 3. Student led initiatives support</vt:lpstr>
      <vt:lpstr>Why should I be interested in joining?</vt:lpstr>
      <vt:lpstr>PowerPoint Presentation</vt:lpstr>
      <vt:lpstr>Branding and Communication workshop</vt:lpstr>
      <vt:lpstr>Fund raising sustainability workshop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Peru’ needs a bit of help</dc:title>
  <dc:creator>Filippo Della Torre</dc:creator>
  <cp:lastModifiedBy>Kyle Copas</cp:lastModifiedBy>
  <cp:revision>81</cp:revision>
  <dcterms:created xsi:type="dcterms:W3CDTF">2014-10-04T04:12:56Z</dcterms:created>
  <dcterms:modified xsi:type="dcterms:W3CDTF">2014-11-18T17:56:43Z</dcterms:modified>
</cp:coreProperties>
</file>