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0B176F-2D2A-4AB5-9AAE-BA78209492D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208278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777680" y="7903440"/>
            <a:ext cx="208278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433084-51B7-4B2C-BC86-3E5E184675A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5024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777680" y="790344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50240" y="790344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D429EA-D7E7-462E-B547-40B7FA1DEDA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820000" y="707400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5861960" y="707400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777680" y="790344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820000" y="790344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5861960" y="7903440"/>
            <a:ext cx="67064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1045AB-32AB-4A4B-B124-7E977F7701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777680" y="7074000"/>
            <a:ext cx="2082780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CF919C-7FA7-4D4D-8956-438150F2FD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2082780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8C2A57-38AA-47F8-A8DF-CC47BD16691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1016388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50240" y="7074000"/>
            <a:ext cx="1016388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9DE425-67DE-46FB-B622-9E96B51EB42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DE6EBE-296D-4305-BD9E-A75A1BC38CE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77680" y="2298600"/>
            <a:ext cx="20827800" cy="2154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465A07-51F5-46DF-A2E6-6D2A900A03D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50240" y="7074000"/>
            <a:ext cx="1016388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777680" y="790344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4C5331-4651-4479-BDB8-238F1DF9A36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10163880" cy="15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5024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50240" y="790344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156754-AF05-4C35-AC49-EF5BDE27724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77768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50240" y="7074000"/>
            <a:ext cx="1016388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777680" y="7903440"/>
            <a:ext cx="208278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A900C6-BE59-46A1-ACA7-44427A1C67D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7680" y="2298600"/>
            <a:ext cx="20827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7680" y="7074000"/>
            <a:ext cx="2082780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11958840" y="13080960"/>
            <a:ext cx="452880" cy="460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FDF1A73-54D4-4C76-9780-821947F7ACEF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n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 descr="Image"/>
          <p:cNvPicPr/>
          <p:nvPr/>
        </p:nvPicPr>
        <p:blipFill>
          <a:blip r:embed="rId1"/>
          <a:stretch/>
        </p:blipFill>
        <p:spPr>
          <a:xfrm>
            <a:off x="5119200" y="11093400"/>
            <a:ext cx="9033480" cy="1447560"/>
          </a:xfrm>
          <a:prstGeom prst="rect">
            <a:avLst/>
          </a:prstGeom>
          <a:ln w="12700">
            <a:noFill/>
          </a:ln>
        </p:spPr>
      </p:pic>
      <p:pic>
        <p:nvPicPr>
          <p:cNvPr id="40" name="Image" descr="Image"/>
          <p:cNvPicPr/>
          <p:nvPr/>
        </p:nvPicPr>
        <p:blipFill>
          <a:blip r:embed="rId2"/>
          <a:stretch/>
        </p:blipFill>
        <p:spPr>
          <a:xfrm>
            <a:off x="13573800" y="7482600"/>
            <a:ext cx="9624240" cy="1110240"/>
          </a:xfrm>
          <a:prstGeom prst="rect">
            <a:avLst/>
          </a:prstGeom>
          <a:ln w="12700">
            <a:noFill/>
          </a:ln>
        </p:spPr>
      </p:pic>
      <p:sp>
        <p:nvSpPr>
          <p:cNvPr id="41" name="Rectangle"/>
          <p:cNvSpPr/>
          <p:nvPr/>
        </p:nvSpPr>
        <p:spPr>
          <a:xfrm>
            <a:off x="13687920" y="7715520"/>
            <a:ext cx="970920" cy="674640"/>
          </a:xfrm>
          <a:prstGeom prst="rect">
            <a:avLst/>
          </a:prstGeom>
          <a:solidFill>
            <a:srgbClr val="941751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2" name="Rectangle"/>
          <p:cNvSpPr/>
          <p:nvPr/>
        </p:nvSpPr>
        <p:spPr>
          <a:xfrm>
            <a:off x="16099920" y="7665840"/>
            <a:ext cx="303120" cy="434520"/>
          </a:xfrm>
          <a:prstGeom prst="rect">
            <a:avLst/>
          </a:prstGeom>
          <a:solidFill>
            <a:srgbClr val="fffb0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16095240" y="8107200"/>
            <a:ext cx="303120" cy="453240"/>
          </a:xfrm>
          <a:prstGeom prst="rect">
            <a:avLst/>
          </a:prstGeom>
          <a:solidFill>
            <a:srgbClr val="fffb0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4" name="Rectangle"/>
          <p:cNvSpPr/>
          <p:nvPr/>
        </p:nvSpPr>
        <p:spPr>
          <a:xfrm>
            <a:off x="17429040" y="8102520"/>
            <a:ext cx="303120" cy="453600"/>
          </a:xfrm>
          <a:prstGeom prst="rect">
            <a:avLst/>
          </a:prstGeom>
          <a:solidFill>
            <a:srgbClr val="929000">
              <a:alpha val="2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16546680" y="7696080"/>
            <a:ext cx="303480" cy="453600"/>
          </a:xfrm>
          <a:prstGeom prst="rect">
            <a:avLst/>
          </a:prstGeom>
          <a:solidFill>
            <a:srgbClr val="929000">
              <a:alpha val="2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6" name="Rectangle"/>
          <p:cNvSpPr/>
          <p:nvPr/>
        </p:nvSpPr>
        <p:spPr>
          <a:xfrm>
            <a:off x="18145440" y="7696800"/>
            <a:ext cx="436320" cy="453240"/>
          </a:xfrm>
          <a:prstGeom prst="rect">
            <a:avLst/>
          </a:prstGeom>
          <a:solidFill>
            <a:srgbClr val="ff7e79">
              <a:alpha val="3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7" name="Rectangle"/>
          <p:cNvSpPr/>
          <p:nvPr/>
        </p:nvSpPr>
        <p:spPr>
          <a:xfrm>
            <a:off x="18748440" y="7676640"/>
            <a:ext cx="436680" cy="453600"/>
          </a:xfrm>
          <a:prstGeom prst="rect">
            <a:avLst/>
          </a:prstGeom>
          <a:solidFill>
            <a:srgbClr val="ff7e79">
              <a:alpha val="3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8" name="Rectangle"/>
          <p:cNvSpPr/>
          <p:nvPr/>
        </p:nvSpPr>
        <p:spPr>
          <a:xfrm>
            <a:off x="19104120" y="8071200"/>
            <a:ext cx="559800" cy="453600"/>
          </a:xfrm>
          <a:prstGeom prst="rect">
            <a:avLst/>
          </a:prstGeom>
          <a:solidFill>
            <a:srgbClr val="ffd479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49" name="Rectangle"/>
          <p:cNvSpPr/>
          <p:nvPr/>
        </p:nvSpPr>
        <p:spPr>
          <a:xfrm>
            <a:off x="19760400" y="8064360"/>
            <a:ext cx="487800" cy="453600"/>
          </a:xfrm>
          <a:prstGeom prst="rect">
            <a:avLst/>
          </a:prstGeom>
          <a:solidFill>
            <a:srgbClr val="ffd479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50" name="Vertical morphing"/>
          <p:cNvSpPr/>
          <p:nvPr/>
        </p:nvSpPr>
        <p:spPr>
          <a:xfrm>
            <a:off x="14294880" y="8555040"/>
            <a:ext cx="225324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Vertical morphing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"/>
          <p:cNvSpPr/>
          <p:nvPr/>
        </p:nvSpPr>
        <p:spPr>
          <a:xfrm>
            <a:off x="18498600" y="8170560"/>
            <a:ext cx="287640" cy="32400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52" name="Rectangle"/>
          <p:cNvSpPr/>
          <p:nvPr/>
        </p:nvSpPr>
        <p:spPr>
          <a:xfrm>
            <a:off x="21900960" y="9725400"/>
            <a:ext cx="866520" cy="65664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pic>
        <p:nvPicPr>
          <p:cNvPr id="53" name="Image" descr="Image"/>
          <p:cNvPicPr/>
          <p:nvPr/>
        </p:nvPicPr>
        <p:blipFill>
          <a:blip r:embed="rId3"/>
          <a:stretch/>
        </p:blipFill>
        <p:spPr>
          <a:xfrm>
            <a:off x="4084920" y="349200"/>
            <a:ext cx="11341800" cy="1488240"/>
          </a:xfrm>
          <a:prstGeom prst="rect">
            <a:avLst/>
          </a:prstGeom>
          <a:ln w="12700">
            <a:noFill/>
          </a:ln>
        </p:spPr>
      </p:pic>
      <p:pic>
        <p:nvPicPr>
          <p:cNvPr id="54" name="Image" descr="Image"/>
          <p:cNvPicPr/>
          <p:nvPr/>
        </p:nvPicPr>
        <p:blipFill>
          <a:blip r:embed="rId4"/>
          <a:stretch/>
        </p:blipFill>
        <p:spPr>
          <a:xfrm>
            <a:off x="6402600" y="2406600"/>
            <a:ext cx="10288800" cy="1751760"/>
          </a:xfrm>
          <a:prstGeom prst="rect">
            <a:avLst/>
          </a:prstGeom>
          <a:ln w="12700">
            <a:noFill/>
          </a:ln>
        </p:spPr>
      </p:pic>
      <p:pic>
        <p:nvPicPr>
          <p:cNvPr id="55" name="Image" descr="Image"/>
          <p:cNvPicPr/>
          <p:nvPr/>
        </p:nvPicPr>
        <p:blipFill>
          <a:blip r:embed="rId5"/>
          <a:stretch/>
        </p:blipFill>
        <p:spPr>
          <a:xfrm>
            <a:off x="1984680" y="5344560"/>
            <a:ext cx="8929080" cy="1261440"/>
          </a:xfrm>
          <a:prstGeom prst="rect">
            <a:avLst/>
          </a:prstGeom>
          <a:ln w="12700">
            <a:noFill/>
          </a:ln>
        </p:spPr>
      </p:pic>
      <p:pic>
        <p:nvPicPr>
          <p:cNvPr id="56" name="Image" descr="Image"/>
          <p:cNvPicPr/>
          <p:nvPr/>
        </p:nvPicPr>
        <p:blipFill>
          <a:blip r:embed="rId6"/>
          <a:stretch/>
        </p:blipFill>
        <p:spPr>
          <a:xfrm>
            <a:off x="704160" y="8202600"/>
            <a:ext cx="8579160" cy="1138680"/>
          </a:xfrm>
          <a:prstGeom prst="rect">
            <a:avLst/>
          </a:prstGeom>
          <a:ln w="12700">
            <a:noFill/>
          </a:ln>
        </p:spPr>
      </p:pic>
      <p:pic>
        <p:nvPicPr>
          <p:cNvPr id="57" name="Image" descr="Image"/>
          <p:cNvPicPr/>
          <p:nvPr/>
        </p:nvPicPr>
        <p:blipFill>
          <a:blip r:embed="rId7"/>
          <a:stretch/>
        </p:blipFill>
        <p:spPr>
          <a:xfrm>
            <a:off x="9917640" y="8122320"/>
            <a:ext cx="2790000" cy="1616400"/>
          </a:xfrm>
          <a:prstGeom prst="rect">
            <a:avLst/>
          </a:prstGeom>
          <a:ln w="12700">
            <a:noFill/>
          </a:ln>
        </p:spPr>
      </p:pic>
      <p:pic>
        <p:nvPicPr>
          <p:cNvPr id="58" name="Image" descr="Image"/>
          <p:cNvPicPr/>
          <p:nvPr/>
        </p:nvPicPr>
        <p:blipFill>
          <a:blip r:embed="rId8"/>
          <a:stretch/>
        </p:blipFill>
        <p:spPr>
          <a:xfrm>
            <a:off x="17916120" y="4271040"/>
            <a:ext cx="4129200" cy="1154160"/>
          </a:xfrm>
          <a:prstGeom prst="rect">
            <a:avLst/>
          </a:prstGeom>
          <a:ln w="12700">
            <a:noFill/>
          </a:ln>
        </p:spPr>
      </p:pic>
      <p:pic>
        <p:nvPicPr>
          <p:cNvPr id="59" name="Image" descr="Image"/>
          <p:cNvPicPr/>
          <p:nvPr/>
        </p:nvPicPr>
        <p:blipFill>
          <a:blip r:embed="rId9"/>
          <a:stretch/>
        </p:blipFill>
        <p:spPr>
          <a:xfrm>
            <a:off x="16005240" y="5433120"/>
            <a:ext cx="7383600" cy="1021680"/>
          </a:xfrm>
          <a:prstGeom prst="rect">
            <a:avLst/>
          </a:prstGeom>
          <a:ln w="12700">
            <a:noFill/>
          </a:ln>
        </p:spPr>
      </p:pic>
      <p:sp>
        <p:nvSpPr>
          <p:cNvPr id="60" name="Rectangle"/>
          <p:cNvSpPr/>
          <p:nvPr/>
        </p:nvSpPr>
        <p:spPr>
          <a:xfrm>
            <a:off x="10821600" y="793080"/>
            <a:ext cx="1854360" cy="654840"/>
          </a:xfrm>
          <a:prstGeom prst="rect">
            <a:avLst/>
          </a:prstGeom>
          <a:solidFill>
            <a:srgbClr val="51a7f9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1" name="Rectangle"/>
          <p:cNvSpPr/>
          <p:nvPr/>
        </p:nvSpPr>
        <p:spPr>
          <a:xfrm>
            <a:off x="6612480" y="3081600"/>
            <a:ext cx="693360" cy="654840"/>
          </a:xfrm>
          <a:prstGeom prst="rect">
            <a:avLst/>
          </a:prstGeom>
          <a:solidFill>
            <a:srgbClr val="51a7f9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2" name="Connection Line"/>
          <p:cNvSpPr/>
          <p:nvPr/>
        </p:nvSpPr>
        <p:spPr>
          <a:xfrm>
            <a:off x="6859800" y="1479240"/>
            <a:ext cx="4025880" cy="1384560"/>
          </a:xfrm>
          <a:custGeom>
            <a:avLst/>
            <a:gdLst>
              <a:gd name="textAreaLeft" fmla="*/ 0 w 4025880"/>
              <a:gd name="textAreaRight" fmla="*/ 4026240 w 4025880"/>
              <a:gd name="textAreaTop" fmla="*/ 0 h 1384560"/>
              <a:gd name="textAreaBottom" fmla="*/ 1384920 h 138456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63" name="Exp. events per bin"/>
          <p:cNvSpPr/>
          <p:nvPr/>
        </p:nvSpPr>
        <p:spPr>
          <a:xfrm>
            <a:off x="10372320" y="416880"/>
            <a:ext cx="229176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6ff"/>
                </a:solidFill>
                <a:latin typeface="Myriad Pro"/>
                <a:ea typeface="Myriad Pro"/>
              </a:rPr>
              <a:t>Exp. events per bin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"/>
          <p:cNvSpPr/>
          <p:nvPr/>
        </p:nvSpPr>
        <p:spPr>
          <a:xfrm>
            <a:off x="13435920" y="797400"/>
            <a:ext cx="1802160" cy="654840"/>
          </a:xfrm>
          <a:prstGeom prst="rect">
            <a:avLst/>
          </a:prstGeom>
          <a:solidFill>
            <a:srgbClr val="009051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5" name="Rectangle"/>
          <p:cNvSpPr/>
          <p:nvPr/>
        </p:nvSpPr>
        <p:spPr>
          <a:xfrm>
            <a:off x="9563040" y="2995560"/>
            <a:ext cx="1244160" cy="674640"/>
          </a:xfrm>
          <a:prstGeom prst="rect">
            <a:avLst/>
          </a:prstGeom>
          <a:solidFill>
            <a:srgbClr val="942193">
              <a:alpha val="4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6" name="Rectangle"/>
          <p:cNvSpPr/>
          <p:nvPr/>
        </p:nvSpPr>
        <p:spPr>
          <a:xfrm>
            <a:off x="10847520" y="2999880"/>
            <a:ext cx="2605320" cy="674640"/>
          </a:xfrm>
          <a:prstGeom prst="rect">
            <a:avLst/>
          </a:prstGeom>
          <a:solidFill>
            <a:srgbClr val="ff2600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7" name="Rectangle"/>
          <p:cNvSpPr/>
          <p:nvPr/>
        </p:nvSpPr>
        <p:spPr>
          <a:xfrm>
            <a:off x="13477320" y="3000600"/>
            <a:ext cx="1283760" cy="675000"/>
          </a:xfrm>
          <a:prstGeom prst="rect">
            <a:avLst/>
          </a:prstGeom>
          <a:solidFill>
            <a:srgbClr val="941751">
              <a:alpha val="3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8" name="Rectangle"/>
          <p:cNvSpPr/>
          <p:nvPr/>
        </p:nvSpPr>
        <p:spPr>
          <a:xfrm>
            <a:off x="15133680" y="2995560"/>
            <a:ext cx="1333800" cy="67464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69" name="Rectangle"/>
          <p:cNvSpPr/>
          <p:nvPr/>
        </p:nvSpPr>
        <p:spPr>
          <a:xfrm>
            <a:off x="2851200" y="5675040"/>
            <a:ext cx="1180440" cy="655200"/>
          </a:xfrm>
          <a:prstGeom prst="rect">
            <a:avLst/>
          </a:prstGeom>
          <a:solidFill>
            <a:srgbClr val="c0c0c0">
              <a:alpha val="4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70" name="Rectangle"/>
          <p:cNvSpPr/>
          <p:nvPr/>
        </p:nvSpPr>
        <p:spPr>
          <a:xfrm>
            <a:off x="4570200" y="5675760"/>
            <a:ext cx="906480" cy="654840"/>
          </a:xfrm>
          <a:prstGeom prst="rect">
            <a:avLst/>
          </a:prstGeom>
          <a:solidFill>
            <a:srgbClr val="945200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71" name="Rectangle"/>
          <p:cNvSpPr/>
          <p:nvPr/>
        </p:nvSpPr>
        <p:spPr>
          <a:xfrm>
            <a:off x="5984280" y="5675760"/>
            <a:ext cx="3256560" cy="654840"/>
          </a:xfrm>
          <a:prstGeom prst="rect">
            <a:avLst/>
          </a:prstGeom>
          <a:solidFill>
            <a:srgbClr val="941100">
              <a:alpha val="2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72" name="Rectangle"/>
          <p:cNvSpPr/>
          <p:nvPr/>
        </p:nvSpPr>
        <p:spPr>
          <a:xfrm>
            <a:off x="9748800" y="5694480"/>
            <a:ext cx="906480" cy="655200"/>
          </a:xfrm>
          <a:prstGeom prst="rect">
            <a:avLst/>
          </a:prstGeom>
          <a:solidFill>
            <a:srgbClr val="ff40ff">
              <a:alpha val="23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73" name="Connection Line"/>
          <p:cNvSpPr/>
          <p:nvPr/>
        </p:nvSpPr>
        <p:spPr>
          <a:xfrm>
            <a:off x="13489200" y="8592840"/>
            <a:ext cx="4800600" cy="2310480"/>
          </a:xfrm>
          <a:custGeom>
            <a:avLst/>
            <a:gdLst>
              <a:gd name="textAreaLeft" fmla="*/ 0 w 4800600"/>
              <a:gd name="textAreaRight" fmla="*/ 4800960 w 4800600"/>
              <a:gd name="textAreaTop" fmla="*/ 0 h 2310480"/>
              <a:gd name="textAreaBottom" fmla="*/ 2310840 h 231048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11897" y="7774"/>
                  <a:pt x="19097" y="574"/>
                  <a:pt x="2160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74" name="Connection Line"/>
          <p:cNvSpPr/>
          <p:nvPr/>
        </p:nvSpPr>
        <p:spPr>
          <a:xfrm>
            <a:off x="8949240" y="6597360"/>
            <a:ext cx="2208240" cy="1670040"/>
          </a:xfrm>
          <a:custGeom>
            <a:avLst/>
            <a:gdLst>
              <a:gd name="textAreaLeft" fmla="*/ 0 w 2208240"/>
              <a:gd name="textAreaRight" fmla="*/ 2208600 w 2208240"/>
              <a:gd name="textAreaTop" fmla="*/ 0 h 1670040"/>
              <a:gd name="textAreaBottom" fmla="*/ 1670400 h 167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7029" y="848"/>
                  <a:pt x="14229" y="8048"/>
                  <a:pt x="21600" y="2160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75" name="NP constraints"/>
          <p:cNvSpPr/>
          <p:nvPr/>
        </p:nvSpPr>
        <p:spPr>
          <a:xfrm>
            <a:off x="15310800" y="771120"/>
            <a:ext cx="178344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9051"/>
                </a:solidFill>
                <a:latin typeface="Myriad Pro"/>
                <a:ea typeface="Myriad Pro"/>
              </a:rPr>
              <a:t>NP constraints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ateParams"/>
          <p:cNvSpPr/>
          <p:nvPr/>
        </p:nvSpPr>
        <p:spPr>
          <a:xfrm>
            <a:off x="10656720" y="5694480"/>
            <a:ext cx="142956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40ff"/>
                </a:solidFill>
                <a:latin typeface="Myriad Pro"/>
                <a:ea typeface="Myriad Pro"/>
              </a:rPr>
              <a:t>rateParams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Asymmetric log-normal"/>
          <p:cNvSpPr/>
          <p:nvPr/>
        </p:nvSpPr>
        <p:spPr>
          <a:xfrm>
            <a:off x="6244200" y="5240520"/>
            <a:ext cx="283572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Asymmetric 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Log-normal"/>
          <p:cNvSpPr/>
          <p:nvPr/>
        </p:nvSpPr>
        <p:spPr>
          <a:xfrm>
            <a:off x="4436640" y="5240520"/>
            <a:ext cx="146448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5200"/>
                </a:solidFill>
                <a:latin typeface="Myriad Pro"/>
                <a:ea typeface="Myriad Pro"/>
              </a:rPr>
              <a:t>Log-normal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amma"/>
          <p:cNvSpPr/>
          <p:nvPr/>
        </p:nvSpPr>
        <p:spPr>
          <a:xfrm>
            <a:off x="2826000" y="5240520"/>
            <a:ext cx="101736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29292"/>
                </a:solidFill>
                <a:latin typeface="Myriad Pro"/>
                <a:ea typeface="Myriad Pro"/>
              </a:rPr>
              <a:t>Gamma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hysics model scaling"/>
          <p:cNvSpPr/>
          <p:nvPr/>
        </p:nvSpPr>
        <p:spPr>
          <a:xfrm>
            <a:off x="9427680" y="3696120"/>
            <a:ext cx="2051280" cy="695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2193"/>
                </a:solidFill>
                <a:latin typeface="Myriad Pro"/>
                <a:ea typeface="Myriad Pro"/>
              </a:rPr>
              <a:t>Physics model scaling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rocess templates"/>
          <p:cNvSpPr/>
          <p:nvPr/>
        </p:nvSpPr>
        <p:spPr>
          <a:xfrm>
            <a:off x="12997080" y="3695760"/>
            <a:ext cx="225324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751"/>
                </a:solidFill>
                <a:latin typeface="Myriad Pro"/>
                <a:ea typeface="Myriad Pro"/>
              </a:rPr>
              <a:t>Process templates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rocess norm."/>
          <p:cNvSpPr/>
          <p:nvPr/>
        </p:nvSpPr>
        <p:spPr>
          <a:xfrm>
            <a:off x="11135520" y="3696120"/>
            <a:ext cx="205128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2600"/>
                </a:solidFill>
                <a:latin typeface="Myriad Pro"/>
                <a:ea typeface="Myriad Pro"/>
              </a:rPr>
              <a:t>Process norm.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MC stats"/>
          <p:cNvSpPr/>
          <p:nvPr/>
        </p:nvSpPr>
        <p:spPr>
          <a:xfrm>
            <a:off x="15406920" y="3714120"/>
            <a:ext cx="205128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MC stats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Barlow-Beeston"/>
          <p:cNvSpPr/>
          <p:nvPr/>
        </p:nvSpPr>
        <p:spPr>
          <a:xfrm>
            <a:off x="17161920" y="3989880"/>
            <a:ext cx="205092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Barlow-Beeston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&quot;lite&quot;"/>
          <p:cNvSpPr/>
          <p:nvPr/>
        </p:nvSpPr>
        <p:spPr>
          <a:xfrm>
            <a:off x="17161920" y="4483800"/>
            <a:ext cx="2050920" cy="37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"lite"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ull"/>
          <p:cNvSpPr/>
          <p:nvPr/>
        </p:nvSpPr>
        <p:spPr>
          <a:xfrm>
            <a:off x="16107120" y="5236560"/>
            <a:ext cx="205128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7a81ff"/>
                </a:solidFill>
                <a:latin typeface="Myriad Pro"/>
                <a:ea typeface="Myriad Pro"/>
              </a:rPr>
              <a:t>full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uncert. norm. change factored out"/>
          <p:cNvSpPr/>
          <p:nvPr/>
        </p:nvSpPr>
        <p:spPr>
          <a:xfrm>
            <a:off x="10517400" y="9482760"/>
            <a:ext cx="2835720" cy="696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Myriad Pro"/>
                <a:ea typeface="Myriad Pro"/>
              </a:rPr>
              <a:t>Shape uncert. norm. change factored out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Interpolation between up and down variations (norm)"/>
          <p:cNvSpPr/>
          <p:nvPr/>
        </p:nvSpPr>
        <p:spPr>
          <a:xfrm>
            <a:off x="970920" y="9378000"/>
            <a:ext cx="642060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941100"/>
                </a:solidFill>
                <a:latin typeface="Myriad Pro"/>
                <a:ea typeface="Myriad Pro"/>
              </a:rPr>
              <a:t>Interpolation between up and down variations (norm)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Interpolation between up and down variations (shape)"/>
          <p:cNvSpPr/>
          <p:nvPr/>
        </p:nvSpPr>
        <p:spPr>
          <a:xfrm>
            <a:off x="5031000" y="12533400"/>
            <a:ext cx="6531120" cy="37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t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11993"/>
                </a:solidFill>
                <a:latin typeface="Myriad Pro"/>
                <a:ea typeface="Myriad Pro"/>
              </a:rPr>
              <a:t>Interpolation between up and down variations (shape)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roup"/>
          <p:cNvGrpSpPr/>
          <p:nvPr/>
        </p:nvGrpSpPr>
        <p:grpSpPr>
          <a:xfrm>
            <a:off x="17778960" y="9082800"/>
            <a:ext cx="5776560" cy="1125720"/>
            <a:chOff x="17778960" y="9082800"/>
            <a:chExt cx="5776560" cy="1125720"/>
          </a:xfrm>
        </p:grpSpPr>
        <p:pic>
          <p:nvPicPr>
            <p:cNvPr id="91" name="Image" descr="Image"/>
            <p:cNvPicPr/>
            <p:nvPr/>
          </p:nvPicPr>
          <p:blipFill>
            <a:blip r:embed="rId10"/>
            <a:srcRect l="0" t="7367" r="0" b="0"/>
            <a:stretch/>
          </p:blipFill>
          <p:spPr>
            <a:xfrm>
              <a:off x="17804160" y="9082800"/>
              <a:ext cx="2309760" cy="5184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2" name="Image" descr="Image"/>
            <p:cNvPicPr/>
            <p:nvPr/>
          </p:nvPicPr>
          <p:blipFill>
            <a:blip r:embed="rId11"/>
            <a:stretch/>
          </p:blipFill>
          <p:spPr>
            <a:xfrm>
              <a:off x="17778960" y="9747000"/>
              <a:ext cx="5776560" cy="42876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93" name="Rectangle"/>
            <p:cNvSpPr/>
            <p:nvPr/>
          </p:nvSpPr>
          <p:spPr>
            <a:xfrm>
              <a:off x="17788680" y="9741240"/>
              <a:ext cx="303120" cy="453600"/>
            </a:xfrm>
            <a:prstGeom prst="rect">
              <a:avLst/>
            </a:prstGeom>
            <a:solidFill>
              <a:srgbClr val="fffb00">
                <a:alpha val="43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94" name="Rectangle"/>
            <p:cNvSpPr/>
            <p:nvPr/>
          </p:nvSpPr>
          <p:spPr>
            <a:xfrm>
              <a:off x="17893080" y="9101520"/>
              <a:ext cx="303120" cy="453600"/>
            </a:xfrm>
            <a:prstGeom prst="rect">
              <a:avLst/>
            </a:prstGeom>
            <a:solidFill>
              <a:srgbClr val="929000">
                <a:alpha val="27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95" name="Rectangle"/>
            <p:cNvSpPr/>
            <p:nvPr/>
          </p:nvSpPr>
          <p:spPr>
            <a:xfrm>
              <a:off x="18975240" y="9747720"/>
              <a:ext cx="303120" cy="453600"/>
            </a:xfrm>
            <a:prstGeom prst="rect">
              <a:avLst/>
            </a:prstGeom>
            <a:solidFill>
              <a:srgbClr val="ff7e79">
                <a:alpha val="3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  <p:sp>
          <p:nvSpPr>
            <p:cNvPr id="96" name="Rectangle"/>
            <p:cNvSpPr/>
            <p:nvPr/>
          </p:nvSpPr>
          <p:spPr>
            <a:xfrm>
              <a:off x="21047760" y="9755280"/>
              <a:ext cx="392760" cy="453240"/>
            </a:xfrm>
            <a:prstGeom prst="rect">
              <a:avLst/>
            </a:prstGeom>
            <a:solidFill>
              <a:srgbClr val="ffd479">
                <a:alpha val="43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1280" rIns="71280" tIns="71280" bIns="71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3200" spc="-1" strike="noStrike">
                <a:solidFill>
                  <a:srgbClr val="000000"/>
                </a:solidFill>
                <a:latin typeface="Myriad Pro"/>
                <a:ea typeface="Myriad Pro"/>
              </a:endParaRPr>
            </a:p>
          </p:txBody>
        </p:sp>
      </p:grpSp>
      <p:sp>
        <p:nvSpPr>
          <p:cNvPr id="97" name="Rectangle"/>
          <p:cNvSpPr/>
          <p:nvPr/>
        </p:nvSpPr>
        <p:spPr>
          <a:xfrm>
            <a:off x="848160" y="8382240"/>
            <a:ext cx="1422000" cy="654840"/>
          </a:xfrm>
          <a:prstGeom prst="rect">
            <a:avLst/>
          </a:prstGeom>
          <a:solidFill>
            <a:srgbClr val="941100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98" name="Connection Line"/>
          <p:cNvSpPr/>
          <p:nvPr/>
        </p:nvSpPr>
        <p:spPr>
          <a:xfrm>
            <a:off x="12727800" y="8390160"/>
            <a:ext cx="1218600" cy="334440"/>
          </a:xfrm>
          <a:custGeom>
            <a:avLst/>
            <a:gdLst>
              <a:gd name="textAreaLeft" fmla="*/ 0 w 1218600"/>
              <a:gd name="textAreaRight" fmla="*/ 1218960 w 1218600"/>
              <a:gd name="textAreaTop" fmla="*/ 0 h 334440"/>
              <a:gd name="textAreaBottom" fmla="*/ 334800 h 33444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5079600" y="11558160"/>
            <a:ext cx="1434960" cy="36000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  <p:sp>
        <p:nvSpPr>
          <p:cNvPr id="100" name="Rectangle"/>
          <p:cNvSpPr/>
          <p:nvPr/>
        </p:nvSpPr>
        <p:spPr>
          <a:xfrm>
            <a:off x="17991360" y="4646160"/>
            <a:ext cx="807480" cy="56196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01" name="Rectangle"/>
          <p:cNvSpPr/>
          <p:nvPr/>
        </p:nvSpPr>
        <p:spPr>
          <a:xfrm>
            <a:off x="16107120" y="5646960"/>
            <a:ext cx="807120" cy="562320"/>
          </a:xfrm>
          <a:prstGeom prst="rect">
            <a:avLst/>
          </a:prstGeom>
          <a:solidFill>
            <a:srgbClr val="7a81ff">
              <a:alpha val="39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02" name="Rectangle"/>
          <p:cNvSpPr/>
          <p:nvPr/>
        </p:nvSpPr>
        <p:spPr>
          <a:xfrm>
            <a:off x="1964160" y="5674680"/>
            <a:ext cx="520560" cy="675000"/>
          </a:xfrm>
          <a:prstGeom prst="rect">
            <a:avLst/>
          </a:prstGeom>
          <a:solidFill>
            <a:srgbClr val="ff2600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Myriad Pro"/>
              <a:ea typeface="Myriad Pro"/>
            </a:endParaRPr>
          </a:p>
        </p:txBody>
      </p:sp>
      <p:sp>
        <p:nvSpPr>
          <p:cNvPr id="103" name="Connection Line"/>
          <p:cNvSpPr/>
          <p:nvPr/>
        </p:nvSpPr>
        <p:spPr>
          <a:xfrm>
            <a:off x="2911680" y="6342480"/>
            <a:ext cx="314640" cy="599040"/>
          </a:xfrm>
          <a:custGeom>
            <a:avLst/>
            <a:gdLst>
              <a:gd name="textAreaLeft" fmla="*/ 0 w 314640"/>
              <a:gd name="textAreaRight" fmla="*/ 315000 w 314640"/>
              <a:gd name="textAreaTop" fmla="*/ 0 h 599040"/>
              <a:gd name="textAreaBottom" fmla="*/ 599400 h 599040"/>
            </a:gdLst>
            <a:ahLst/>
            <a:rect l="textAreaLeft" t="textAreaTop" r="textAreaRight" b="textAreaBottom"/>
            <a:pathLst>
              <a:path w="18862" h="21600">
                <a:moveTo>
                  <a:pt x="0" y="21600"/>
                </a:moveTo>
                <a:cubicBezTo>
                  <a:pt x="15702" y="18257"/>
                  <a:pt x="21600" y="11057"/>
                  <a:pt x="17695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pic>
        <p:nvPicPr>
          <p:cNvPr id="104" name="Image" descr="Image"/>
          <p:cNvPicPr/>
          <p:nvPr/>
        </p:nvPicPr>
        <p:blipFill>
          <a:blip r:embed="rId12"/>
          <a:stretch/>
        </p:blipFill>
        <p:spPr>
          <a:xfrm>
            <a:off x="1808280" y="6881760"/>
            <a:ext cx="1103400" cy="509040"/>
          </a:xfrm>
          <a:prstGeom prst="rect">
            <a:avLst/>
          </a:prstGeom>
          <a:ln w="12700">
            <a:noFill/>
          </a:ln>
        </p:spPr>
      </p:pic>
      <p:sp>
        <p:nvSpPr>
          <p:cNvPr id="105" name="Connection Line"/>
          <p:cNvSpPr/>
          <p:nvPr/>
        </p:nvSpPr>
        <p:spPr>
          <a:xfrm>
            <a:off x="2971800" y="6521400"/>
            <a:ext cx="4116600" cy="1681200"/>
          </a:xfrm>
          <a:custGeom>
            <a:avLst/>
            <a:gdLst>
              <a:gd name="textAreaLeft" fmla="*/ 0 w 4116600"/>
              <a:gd name="textAreaRight" fmla="*/ 4116960 w 4116600"/>
              <a:gd name="textAreaTop" fmla="*/ 0 h 1681200"/>
              <a:gd name="textAreaBottom" fmla="*/ 1681560 h 1681200"/>
            </a:gdLst>
            <a:ahLst/>
            <a:rect l="textAreaLeft" t="textAreaTop" r="textAreaRight" b="textAreaBottom"/>
            <a:pathLst>
              <a:path w="21600" h="21600">
                <a:moveTo>
                  <a:pt x="0" y="21600"/>
                </a:moveTo>
                <a:cubicBezTo>
                  <a:pt x="2995" y="8210"/>
                  <a:pt x="10195" y="1010"/>
                  <a:pt x="2160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6" name="Connection Line 1"/>
          <p:cNvSpPr/>
          <p:nvPr/>
        </p:nvSpPr>
        <p:spPr>
          <a:xfrm>
            <a:off x="11802960" y="4073760"/>
            <a:ext cx="771840" cy="1998720"/>
          </a:xfrm>
          <a:custGeom>
            <a:avLst/>
            <a:gdLst>
              <a:gd name="textAreaLeft" fmla="*/ 0 w 771840"/>
              <a:gd name="textAreaRight" fmla="*/ 772200 w 771840"/>
              <a:gd name="textAreaTop" fmla="*/ 0 h 1998720"/>
              <a:gd name="textAreaBottom" fmla="*/ 1999080 h 1998720"/>
            </a:gdLst>
            <a:ahLst/>
            <a:rect l="textAreaLeft" t="textAreaTop" r="textAreaRight" b="textAreaBottom"/>
            <a:pathLst>
              <a:path w="21423" h="20621">
                <a:moveTo>
                  <a:pt x="0" y="20508"/>
                </a:moveTo>
                <a:cubicBezTo>
                  <a:pt x="14460" y="21600"/>
                  <a:pt x="21600" y="14764"/>
                  <a:pt x="21420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7" name="Connection Line 2"/>
          <p:cNvSpPr/>
          <p:nvPr/>
        </p:nvSpPr>
        <p:spPr>
          <a:xfrm>
            <a:off x="14174640" y="4302360"/>
            <a:ext cx="360" cy="3180240"/>
          </a:xfrm>
          <a:custGeom>
            <a:avLst/>
            <a:gdLst>
              <a:gd name="textAreaLeft" fmla="*/ 0 w 360"/>
              <a:gd name="textAreaRight" fmla="*/ 720 w 360"/>
              <a:gd name="textAreaTop" fmla="*/ 0 h 3180240"/>
              <a:gd name="textAreaBottom" fmla="*/ 3180600 h 318024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8" name="Connection Line 3"/>
          <p:cNvSpPr/>
          <p:nvPr/>
        </p:nvSpPr>
        <p:spPr>
          <a:xfrm flipH="1">
            <a:off x="16794360" y="3159720"/>
            <a:ext cx="1495080" cy="847080"/>
          </a:xfrm>
          <a:custGeom>
            <a:avLst/>
            <a:gdLst>
              <a:gd name="textAreaLeft" fmla="*/ -360 w 1495080"/>
              <a:gd name="textAreaRight" fmla="*/ 1495080 w 1495080"/>
              <a:gd name="textAreaTop" fmla="*/ 0 h 847080"/>
              <a:gd name="textAreaBottom" fmla="*/ 847440 h 847080"/>
            </a:gdLst>
            <a:ahLst/>
            <a:rect l="textAreaLeft" t="textAreaTop" r="textAreaRight" b="textAreaBottom"/>
            <a:pathLst>
              <a:path w="21484" h="21600">
                <a:moveTo>
                  <a:pt x="2" y="21600"/>
                </a:moveTo>
                <a:cubicBezTo>
                  <a:pt x="-116" y="9842"/>
                  <a:pt x="7045" y="2642"/>
                  <a:pt x="21484" y="0"/>
                </a:cubicBezTo>
              </a:path>
            </a:pathLst>
          </a:custGeom>
          <a:noFill/>
          <a:ln w="5080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30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109" name="Rectangle 1"/>
          <p:cNvSpPr/>
          <p:nvPr/>
        </p:nvSpPr>
        <p:spPr>
          <a:xfrm>
            <a:off x="17490600" y="7702560"/>
            <a:ext cx="287640" cy="324000"/>
          </a:xfrm>
          <a:prstGeom prst="rect">
            <a:avLst/>
          </a:prstGeom>
          <a:solidFill>
            <a:srgbClr val="9437ff">
              <a:alpha val="2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endParaRPr b="0" lang="en-US" sz="3200" spc="-1" strike="noStrike">
              <a:solidFill>
                <a:srgbClr val="011993"/>
              </a:solidFill>
              <a:latin typeface="Myriad Pro"/>
              <a:ea typeface="Myriad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2023-05-09T10:26:06Z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