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7" r:id="rId4"/>
    <p:sldId id="270" r:id="rId5"/>
    <p:sldId id="263" r:id="rId6"/>
    <p:sldId id="260" r:id="rId7"/>
    <p:sldId id="259" r:id="rId8"/>
    <p:sldId id="268" r:id="rId9"/>
    <p:sldId id="261" r:id="rId10"/>
    <p:sldId id="267" r:id="rId11"/>
    <p:sldId id="262" r:id="rId12"/>
    <p:sldId id="269" r:id="rId13"/>
    <p:sldId id="264" r:id="rId14"/>
    <p:sldId id="266" r:id="rId15"/>
    <p:sldId id="265" r:id="rId16"/>
    <p:sldId id="271" r:id="rId17"/>
    <p:sldId id="272" r:id="rId18"/>
    <p:sldId id="273" r:id="rId19"/>
    <p:sldId id="278" r:id="rId20"/>
    <p:sldId id="274" r:id="rId21"/>
    <p:sldId id="275" r:id="rId22"/>
    <p:sldId id="277" r:id="rId23"/>
    <p:sldId id="276" r:id="rId24"/>
    <p:sldId id="279" r:id="rId25"/>
    <p:sldId id="280" r:id="rId26"/>
    <p:sldId id="283" r:id="rId27"/>
    <p:sldId id="282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6247" autoAdjust="0"/>
  </p:normalViewPr>
  <p:slideViewPr>
    <p:cSldViewPr snapToGrid="0">
      <p:cViewPr>
        <p:scale>
          <a:sx n="100" d="100"/>
          <a:sy n="100" d="100"/>
        </p:scale>
        <p:origin x="-704" y="-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CFB7B-8201-4365-82D1-0E8AD102E5EE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2E8D6-E4D1-44B4-8BAD-55CEC4A70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PomBase</a:t>
            </a:r>
            <a:r>
              <a:rPr lang="en-US" dirty="0"/>
              <a:t> only has singleton nodes</a:t>
            </a:r>
          </a:p>
          <a:p>
            <a:r>
              <a:rPr lang="en-US" dirty="0" err="1"/>
              <a:t>ZFin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2E8D6-E4D1-44B4-8BAD-55CEC4A70A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15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2E8D6-E4D1-44B4-8BAD-55CEC4A70A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21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Degree of node is of most importance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2E8D6-E4D1-44B4-8BAD-55CEC4A70A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7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2E8D6-E4D1-44B4-8BAD-55CEC4A70A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49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GO terms</a:t>
            </a:r>
          </a:p>
          <a:p>
            <a:r>
              <a:rPr lang="en-US" dirty="0"/>
              <a:t>Way ortholog is defined</a:t>
            </a:r>
          </a:p>
          <a:p>
            <a:r>
              <a:rPr lang="en-US" dirty="0"/>
              <a:t>Single domain protiens</a:t>
            </a:r>
          </a:p>
          <a:p>
            <a:r>
              <a:rPr lang="en-US" dirty="0" err="1"/>
              <a:t>Uniprot</a:t>
            </a:r>
            <a:endParaRPr lang="en-US" dirty="0"/>
          </a:p>
          <a:p>
            <a:r>
              <a:rPr lang="en-US" dirty="0"/>
              <a:t>Something informing graph modeling</a:t>
            </a:r>
          </a:p>
          <a:p>
            <a:r>
              <a:rPr lang="en-US" dirty="0"/>
              <a:t>Focus on only a few protiens HP or GO term</a:t>
            </a:r>
          </a:p>
          <a:p>
            <a:r>
              <a:rPr lang="en-US" dirty="0"/>
              <a:t>Compare paths between</a:t>
            </a:r>
          </a:p>
          <a:p>
            <a:r>
              <a:rPr lang="en-US" dirty="0"/>
              <a:t>Compare with </a:t>
            </a:r>
            <a:r>
              <a:rPr lang="en-US" dirty="0" err="1"/>
              <a:t>orthology</a:t>
            </a:r>
            <a:r>
              <a:rPr lang="en-US" dirty="0"/>
              <a:t> information from </a:t>
            </a:r>
            <a:r>
              <a:rPr lang="en-US" dirty="0" err="1"/>
              <a:t>Uniprot</a:t>
            </a:r>
            <a:endParaRPr lang="en-US" dirty="0"/>
          </a:p>
          <a:p>
            <a:r>
              <a:rPr lang="en-US" dirty="0"/>
              <a:t>P53 called something else in yeast</a:t>
            </a:r>
          </a:p>
          <a:p>
            <a:r>
              <a:rPr lang="en-US" dirty="0"/>
              <a:t>Function </a:t>
            </a:r>
          </a:p>
          <a:p>
            <a:r>
              <a:rPr lang="en-US" dirty="0"/>
              <a:t>Include orthologs vs not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2E8D6-E4D1-44B4-8BAD-55CEC4A70A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11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2E3A1-13F2-82DF-48F7-8A814BB03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EB70F-E3FB-9DC8-E115-AD5425C2A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680FE-C802-5830-6586-C863C52EB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F250-BFD1-4875-A304-E11C65E73AD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16834-D7B0-F5B7-BE3C-6343D7CA1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6E0E3-6642-54E5-4D55-261AD4BC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6076-EB2C-4ABE-BBCC-D7A1DC705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4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794D0-B98F-927D-FDAD-9DB9036AA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43E12-40C1-9775-A323-5BCE6F69A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DDA8E-EFAE-40A8-FD0F-ED2C4D57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F250-BFD1-4875-A304-E11C65E73AD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EECB0-9586-524E-2C57-894F6FAB0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620EC-AFBB-4D24-395B-84EF56D0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6076-EB2C-4ABE-BBCC-D7A1DC705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3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601F08-9DAA-9C38-1DD5-90CB1E0F4A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FC3B5-9225-7153-2C9A-8E0428FE9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0740C-34AF-5683-7D73-46E20A62D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F250-BFD1-4875-A304-E11C65E73AD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D93A5-DB2D-D778-79FB-68FAF22F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9FFB3-C9F8-D97A-214E-5F827053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6076-EB2C-4ABE-BBCC-D7A1DC705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3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45AF-FF3D-F986-3383-F714EBFD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92BEF-3B49-7463-8447-1D752EE10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26596-ED28-2B87-5B8D-86837D75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F250-BFD1-4875-A304-E11C65E73AD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8B6A0-C9EA-38F3-60F4-A42F9E11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426BE-0654-8320-942B-FE1ACB57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6076-EB2C-4ABE-BBCC-D7A1DC705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2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9BA5-DEF6-D015-7922-1B59AC1F5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28CBC-8314-C8B3-D463-A0D803384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2B1F7-220C-DF67-4EE3-D738F010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F250-BFD1-4875-A304-E11C65E73AD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EA0E8-D5AB-606C-74EB-8923A92F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285B8-A5BE-A5D8-7677-50345B24B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6076-EB2C-4ABE-BBCC-D7A1DC705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4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6906-D5AC-8763-0927-B679EBC7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2AD71-5CAD-C2A3-F6C0-F61BF13EF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3E006-2912-D463-9825-29DCBA4BD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9C108-95FA-677E-3ABD-261F3E2F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F250-BFD1-4875-A304-E11C65E73AD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5DB63-0326-8B07-13F5-7CF5D3B27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2AD44-81FD-28F8-2AAD-6711537C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6076-EB2C-4ABE-BBCC-D7A1DC705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7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2D956-8E44-9CEA-9E02-15D41AC8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D679F-258C-7571-4CA9-910737650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9D3EF-25D0-9CC9-7C90-F3C71CAB6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CC4E5-78A6-DF76-D58D-661E1690D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A0D4E-6592-A590-73C4-8A77D6715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F43C85-EFED-6F38-5205-E3829E77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F250-BFD1-4875-A304-E11C65E73AD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B1FEDC-1532-D947-23B2-313C1E15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0FF769-9A1F-2C02-ED1C-3C5BA828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6076-EB2C-4ABE-BBCC-D7A1DC705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3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B0412-29C4-46AE-07EA-975CEAA0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E4759-D55D-B86A-D37D-DFCB47A4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F250-BFD1-4875-A304-E11C65E73AD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50303-561A-8ED7-7743-04E5ED95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E385E-EB9A-9702-ABF9-D9B4CBB5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6076-EB2C-4ABE-BBCC-D7A1DC705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3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E7CD9-10AF-9E91-59D4-888F03D9E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F250-BFD1-4875-A304-E11C65E73AD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8DEEEB-515D-F797-17C3-C555FD11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FFFA7-3D30-5A99-49AA-FB2E62E2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6076-EB2C-4ABE-BBCC-D7A1DC705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3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7947B-ECF5-5488-DAA7-094747D3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1B2A6-1367-CD47-B2A3-20A8064C5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251B4-177A-DEEA-5482-F767F009B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430CD-F882-EFFE-CC6C-EEE7DCFF7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F250-BFD1-4875-A304-E11C65E73AD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F91F5-46A6-1C97-7A7A-85B1E0AD8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15479-A46B-C0F6-556B-AD1CAB14D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6076-EB2C-4ABE-BBCC-D7A1DC705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B548-65EC-728C-B247-E167FC8B8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F40B0-E028-71FA-B007-8A24DE801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4A3BB-19C3-B3FA-A3AA-ACE11BEF4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B94CA-338D-FA49-9F9B-F2A2E68F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F250-BFD1-4875-A304-E11C65E73AD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C4E1C-DD73-436E-A0CD-87A72F3B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2D246-14F2-17F9-B812-EC63D0657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6076-EB2C-4ABE-BBCC-D7A1DC705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1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7F2D32-C415-82BE-9B50-82294456B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EE21F-E2D2-3BE3-88EA-37BE53E99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2D74A-8198-9B2A-7A34-76CB654DD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5F250-BFD1-4875-A304-E11C65E73AD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0C526-17F7-CACB-A686-69850C31B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BF6DB-8455-F1BD-6F1B-3E1952294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96076-EB2C-4ABE-BBCC-D7A1DC705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6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31.png"/><Relationship Id="rId4" Type="http://schemas.openxmlformats.org/officeDocument/2006/relationships/image" Target="../media/image36.pn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5.png"/><Relationship Id="rId7" Type="http://schemas.openxmlformats.org/officeDocument/2006/relationships/image" Target="../media/image5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56.png"/><Relationship Id="rId9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03CC-E2CF-A04B-2B9B-9F0485A6B2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D6D0E-1D2B-3DA6-B87C-063502E7CF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4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2" name="Picture 51" descr="Chart, histogram&#10;&#10;Description automatically generated">
            <a:extLst>
              <a:ext uri="{FF2B5EF4-FFF2-40B4-BE49-F238E27FC236}">
                <a16:creationId xmlns:a16="http://schemas.microsoft.com/office/drawing/2014/main" id="{7C7ECAD7-06F2-B23B-7442-7001C5FB4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965200"/>
            <a:ext cx="2149475" cy="1597025"/>
          </a:xfrm>
          <a:prstGeom prst="rect">
            <a:avLst/>
          </a:prstGeom>
        </p:spPr>
      </p:pic>
      <p:pic>
        <p:nvPicPr>
          <p:cNvPr id="58" name="Picture 57" descr="Chart, histogram&#10;&#10;Description automatically generated">
            <a:extLst>
              <a:ext uri="{FF2B5EF4-FFF2-40B4-BE49-F238E27FC236}">
                <a16:creationId xmlns:a16="http://schemas.microsoft.com/office/drawing/2014/main" id="{07582BCA-CFB9-3DCC-B529-3F9EA18B2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965200"/>
            <a:ext cx="2149475" cy="1597025"/>
          </a:xfrm>
          <a:prstGeom prst="rect">
            <a:avLst/>
          </a:prstGeom>
        </p:spPr>
      </p:pic>
      <p:pic>
        <p:nvPicPr>
          <p:cNvPr id="64" name="Picture 63" descr="Chart, histogram&#10;&#10;Description automatically generated">
            <a:extLst>
              <a:ext uri="{FF2B5EF4-FFF2-40B4-BE49-F238E27FC236}">
                <a16:creationId xmlns:a16="http://schemas.microsoft.com/office/drawing/2014/main" id="{E758C540-2A3A-748D-7D3B-F98608BFA1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13" y="965200"/>
            <a:ext cx="2149475" cy="1597025"/>
          </a:xfrm>
          <a:prstGeom prst="rect">
            <a:avLst/>
          </a:prstGeom>
        </p:spPr>
      </p:pic>
      <p:pic>
        <p:nvPicPr>
          <p:cNvPr id="54" name="Picture 53" descr="Chart, histogram&#10;&#10;Description automatically generated">
            <a:extLst>
              <a:ext uri="{FF2B5EF4-FFF2-40B4-BE49-F238E27FC236}">
                <a16:creationId xmlns:a16="http://schemas.microsoft.com/office/drawing/2014/main" id="{3D503304-5180-72F9-31A1-60E289280A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2620963"/>
            <a:ext cx="2149475" cy="1597025"/>
          </a:xfrm>
          <a:prstGeom prst="rect">
            <a:avLst/>
          </a:prstGeom>
        </p:spPr>
      </p:pic>
      <p:pic>
        <p:nvPicPr>
          <p:cNvPr id="60" name="Picture 59" descr="Chart, histogram&#10;&#10;Description automatically generated">
            <a:extLst>
              <a:ext uri="{FF2B5EF4-FFF2-40B4-BE49-F238E27FC236}">
                <a16:creationId xmlns:a16="http://schemas.microsoft.com/office/drawing/2014/main" id="{A2CA2DF3-051F-2F27-24AA-B940565223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2620963"/>
            <a:ext cx="2149475" cy="1597025"/>
          </a:xfrm>
          <a:prstGeom prst="rect">
            <a:avLst/>
          </a:prstGeom>
        </p:spPr>
      </p:pic>
      <p:pic>
        <p:nvPicPr>
          <p:cNvPr id="66" name="Picture 65" descr="Chart, histogram&#10;&#10;Description automatically generated">
            <a:extLst>
              <a:ext uri="{FF2B5EF4-FFF2-40B4-BE49-F238E27FC236}">
                <a16:creationId xmlns:a16="http://schemas.microsoft.com/office/drawing/2014/main" id="{F4DB3F3C-4E8A-DAD9-56FA-8E1D7C2ECE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13" y="2620963"/>
            <a:ext cx="2149475" cy="1597025"/>
          </a:xfrm>
          <a:prstGeom prst="rect">
            <a:avLst/>
          </a:prstGeom>
        </p:spPr>
      </p:pic>
      <p:pic>
        <p:nvPicPr>
          <p:cNvPr id="56" name="Picture 55" descr="Chart&#10;&#10;Description automatically generated">
            <a:extLst>
              <a:ext uri="{FF2B5EF4-FFF2-40B4-BE49-F238E27FC236}">
                <a16:creationId xmlns:a16="http://schemas.microsoft.com/office/drawing/2014/main" id="{A484E046-97E8-2A2C-387B-E322A29571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4278313"/>
            <a:ext cx="2149475" cy="1597025"/>
          </a:xfrm>
          <a:prstGeom prst="rect">
            <a:avLst/>
          </a:prstGeom>
        </p:spPr>
      </p:pic>
      <p:pic>
        <p:nvPicPr>
          <p:cNvPr id="62" name="Picture 61" descr="Chart, histogram&#10;&#10;Description automatically generated">
            <a:extLst>
              <a:ext uri="{FF2B5EF4-FFF2-40B4-BE49-F238E27FC236}">
                <a16:creationId xmlns:a16="http://schemas.microsoft.com/office/drawing/2014/main" id="{3C00B89C-56D8-ADE2-8CF6-B740558BD1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4278313"/>
            <a:ext cx="2149475" cy="1597025"/>
          </a:xfrm>
          <a:prstGeom prst="rect">
            <a:avLst/>
          </a:prstGeom>
        </p:spPr>
      </p:pic>
      <p:pic>
        <p:nvPicPr>
          <p:cNvPr id="49" name="Content Placeholder 48" descr="Chart, histogram&#10;&#10;Description automatically generated">
            <a:extLst>
              <a:ext uri="{FF2B5EF4-FFF2-40B4-BE49-F238E27FC236}">
                <a16:creationId xmlns:a16="http://schemas.microsoft.com/office/drawing/2014/main" id="{0A2F97A5-AF73-873C-B9C2-F62D84859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13" y="4278313"/>
            <a:ext cx="2149475" cy="1597025"/>
          </a:xfrm>
        </p:spPr>
      </p:pic>
    </p:spTree>
    <p:extLst>
      <p:ext uri="{BB962C8B-B14F-4D97-AF65-F5344CB8AC3E}">
        <p14:creationId xmlns:p14="http://schemas.microsoft.com/office/powerpoint/2010/main" val="3696168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6FB1735E-A266-8D72-8D55-6356FC67B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965200"/>
            <a:ext cx="2149475" cy="1597025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7E8ADCF9-B018-BE66-4D7E-3FC055011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965200"/>
            <a:ext cx="2149475" cy="1597025"/>
          </a:xfrm>
          <a:prstGeom prst="rect">
            <a:avLst/>
          </a:prstGeom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2765ED59-3C7B-2438-1A35-54293F98E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13" y="965200"/>
            <a:ext cx="2149475" cy="1597025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CC6A7C07-32FA-1178-677F-837E92BFA4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2620963"/>
            <a:ext cx="2149475" cy="1597025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A88A3AA4-D45C-40ED-A471-7CC97236AA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2620963"/>
            <a:ext cx="2149475" cy="1597025"/>
          </a:xfrm>
          <a:prstGeom prst="rect">
            <a:avLst/>
          </a:prstGeom>
        </p:spPr>
      </p:pic>
      <p:pic>
        <p:nvPicPr>
          <p:cNvPr id="21" name="Picture 20" descr="Chart, histogram&#10;&#10;Description automatically generated">
            <a:extLst>
              <a:ext uri="{FF2B5EF4-FFF2-40B4-BE49-F238E27FC236}">
                <a16:creationId xmlns:a16="http://schemas.microsoft.com/office/drawing/2014/main" id="{04B61EF2-1B0C-AE99-8F89-800CBD710F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13" y="2620963"/>
            <a:ext cx="2149475" cy="1597025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F1ACD550-9C1B-5F54-A055-F8CAEFD0DC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4278313"/>
            <a:ext cx="2149475" cy="1597025"/>
          </a:xfrm>
          <a:prstGeom prst="rect">
            <a:avLst/>
          </a:prstGeom>
        </p:spPr>
      </p:pic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A1111758-F826-F099-EC27-FB39CD331A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4278313"/>
            <a:ext cx="2149475" cy="1597025"/>
          </a:xfrm>
          <a:prstGeom prst="rect">
            <a:avLst/>
          </a:prstGeom>
        </p:spPr>
      </p:pic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D839A628-BA63-031C-88FB-E6038F699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13" y="4278313"/>
            <a:ext cx="2149475" cy="1597025"/>
          </a:xfrm>
        </p:spPr>
      </p:pic>
    </p:spTree>
    <p:extLst>
      <p:ext uri="{BB962C8B-B14F-4D97-AF65-F5344CB8AC3E}">
        <p14:creationId xmlns:p14="http://schemas.microsoft.com/office/powerpoint/2010/main" val="1745562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0B99760-89B4-BB0D-6C57-41A0688A6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965200"/>
            <a:ext cx="2149475" cy="1597025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9657B283-670B-E975-C453-B69C94722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965200"/>
            <a:ext cx="2149475" cy="1597025"/>
          </a:xfrm>
          <a:prstGeom prst="rect">
            <a:avLst/>
          </a:prstGeom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289AFAE1-29FB-5758-7D3F-71908B779B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13" y="965200"/>
            <a:ext cx="2149475" cy="1597025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8636122B-CC23-1122-8420-9F62AFD746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2620963"/>
            <a:ext cx="2149475" cy="1597025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A7AE139B-9F65-548B-EF0A-DFA6E0693C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2620963"/>
            <a:ext cx="2149475" cy="1597025"/>
          </a:xfrm>
          <a:prstGeom prst="rect">
            <a:avLst/>
          </a:prstGeom>
        </p:spPr>
      </p:pic>
      <p:pic>
        <p:nvPicPr>
          <p:cNvPr id="21" name="Picture 20" descr="Chart, histogram&#10;&#10;Description automatically generated">
            <a:extLst>
              <a:ext uri="{FF2B5EF4-FFF2-40B4-BE49-F238E27FC236}">
                <a16:creationId xmlns:a16="http://schemas.microsoft.com/office/drawing/2014/main" id="{8A37C923-1959-F21F-F755-06F34B870A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13" y="2620963"/>
            <a:ext cx="2149475" cy="1597025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CF9C2417-8F08-A6C9-B446-210EA38F9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4278313"/>
            <a:ext cx="2149475" cy="1597025"/>
          </a:xfrm>
          <a:prstGeom prst="rect">
            <a:avLst/>
          </a:prstGeom>
        </p:spPr>
      </p:pic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D56144EE-17E4-D537-1B66-05C54783AF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4278313"/>
            <a:ext cx="2149475" cy="1597025"/>
          </a:xfrm>
          <a:prstGeom prst="rect">
            <a:avLst/>
          </a:prstGeom>
        </p:spPr>
      </p:pic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11F694A4-46FD-DB34-A2DF-40B4B313F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13" y="4278313"/>
            <a:ext cx="2149475" cy="1597025"/>
          </a:xfrm>
        </p:spPr>
      </p:pic>
    </p:spTree>
    <p:extLst>
      <p:ext uri="{BB962C8B-B14F-4D97-AF65-F5344CB8AC3E}">
        <p14:creationId xmlns:p14="http://schemas.microsoft.com/office/powerpoint/2010/main" val="3435543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6C4B-2325-5A74-FCF7-69B3A9B9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DB351-6096-471B-DC22-808EFAEE9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{'</a:t>
            </a:r>
            <a:r>
              <a:rPr lang="en-US" dirty="0" err="1"/>
              <a:t>biolink:Gene:ZFIN</a:t>
            </a:r>
            <a:r>
              <a:rPr lang="en-US" dirty="0"/>
              <a:t>': 107849, '</a:t>
            </a:r>
            <a:r>
              <a:rPr lang="en-US" dirty="0" err="1"/>
              <a:t>biolink:Gene:Xenbase</a:t>
            </a:r>
            <a:r>
              <a:rPr lang="en-US" dirty="0"/>
              <a:t>': 4717, '</a:t>
            </a:r>
            <a:r>
              <a:rPr lang="en-US" dirty="0" err="1"/>
              <a:t>biolink:Gene:WB</a:t>
            </a:r>
            <a:r>
              <a:rPr lang="en-US" dirty="0"/>
              <a:t>': 13128, '</a:t>
            </a:r>
            <a:r>
              <a:rPr lang="en-US" dirty="0" err="1"/>
              <a:t>biolink:Gene:SGD</a:t>
            </a:r>
            <a:r>
              <a:rPr lang="en-US" dirty="0"/>
              <a:t>': 630301, '</a:t>
            </a:r>
            <a:r>
              <a:rPr lang="en-US" dirty="0" err="1"/>
              <a:t>biolink:Gene:RGD</a:t>
            </a:r>
            <a:r>
              <a:rPr lang="en-US" dirty="0"/>
              <a:t>': 32205, '</a:t>
            </a:r>
            <a:r>
              <a:rPr lang="en-US" dirty="0" err="1"/>
              <a:t>biolink:Gene:MGI</a:t>
            </a:r>
            <a:r>
              <a:rPr lang="en-US" dirty="0"/>
              <a:t>': 29754, '</a:t>
            </a:r>
            <a:r>
              <a:rPr lang="en-US" dirty="0" err="1"/>
              <a:t>biolink:Gene:FB</a:t>
            </a:r>
            <a:r>
              <a:rPr lang="en-US" dirty="0"/>
              <a:t>': 223654, '</a:t>
            </a:r>
            <a:r>
              <a:rPr lang="en-US" dirty="0" err="1"/>
              <a:t>biolink:PhenotypicFeature</a:t>
            </a:r>
            <a:r>
              <a:rPr lang="en-US" dirty="0"/>
              <a:t>': 373403, '</a:t>
            </a:r>
            <a:r>
              <a:rPr lang="en-US" dirty="0" err="1"/>
              <a:t>biolink:Disease</a:t>
            </a:r>
            <a:r>
              <a:rPr lang="en-US" dirty="0"/>
              <a:t>': 98934, '</a:t>
            </a:r>
            <a:r>
              <a:rPr lang="en-US" dirty="0" err="1"/>
              <a:t>biolink:Gene:PomBase</a:t>
            </a:r>
            <a:r>
              <a:rPr lang="en-US" dirty="0"/>
              <a:t>': 0, '</a:t>
            </a:r>
            <a:r>
              <a:rPr lang="en-US" dirty="0" err="1"/>
              <a:t>biolink:Gene:dictyBase</a:t>
            </a:r>
            <a:r>
              <a:rPr lang="en-US" dirty="0"/>
              <a:t>': 19099}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29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F7070-FC58-A885-9806-02563CA7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nodes = 378626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30AAC01-C219-071D-A066-EA884161B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581" y="1825625"/>
            <a:ext cx="9100837" cy="4351338"/>
          </a:xfrm>
        </p:spPr>
      </p:pic>
    </p:spTree>
    <p:extLst>
      <p:ext uri="{BB962C8B-B14F-4D97-AF65-F5344CB8AC3E}">
        <p14:creationId xmlns:p14="http://schemas.microsoft.com/office/powerpoint/2010/main" val="71961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7445-98EB-43AA-D0AE-49EA8E13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86BD98F-65DE-4F0C-DFB0-99487BDF6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581" y="1825625"/>
            <a:ext cx="9100837" cy="4351338"/>
          </a:xfrm>
        </p:spPr>
      </p:pic>
    </p:spTree>
    <p:extLst>
      <p:ext uri="{BB962C8B-B14F-4D97-AF65-F5344CB8AC3E}">
        <p14:creationId xmlns:p14="http://schemas.microsoft.com/office/powerpoint/2010/main" val="891110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0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5B946458-E32B-F94D-9509-17689A652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987425"/>
            <a:ext cx="2151063" cy="1581150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E5BDDD83-E86F-81FD-1A42-A74871D1F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987425"/>
            <a:ext cx="2151063" cy="1581150"/>
          </a:xfrm>
          <a:prstGeom prst="rect">
            <a:avLst/>
          </a:prstGeom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EDFCE50E-5C7F-EF58-D3BB-F805B5715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13" y="987425"/>
            <a:ext cx="2151063" cy="158115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3C5AA811-7B1E-C5C6-0E7A-4C12EA714A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2627313"/>
            <a:ext cx="2151063" cy="1581150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AA307E1F-9F6E-F4AB-23CF-F0E28AC1D7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2627313"/>
            <a:ext cx="2151063" cy="1581150"/>
          </a:xfrm>
          <a:prstGeom prst="rect">
            <a:avLst/>
          </a:prstGeom>
        </p:spPr>
      </p:pic>
      <p:pic>
        <p:nvPicPr>
          <p:cNvPr id="21" name="Picture 20" descr="Chart, histogram&#10;&#10;Description automatically generated">
            <a:extLst>
              <a:ext uri="{FF2B5EF4-FFF2-40B4-BE49-F238E27FC236}">
                <a16:creationId xmlns:a16="http://schemas.microsoft.com/office/drawing/2014/main" id="{CDF2806A-531C-3D73-3320-55AE28E284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13" y="2627313"/>
            <a:ext cx="2151063" cy="1581150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11621BA3-486C-BF98-6FE2-29C18F94AF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4268788"/>
            <a:ext cx="2151063" cy="1581150"/>
          </a:xfrm>
          <a:prstGeom prst="rect">
            <a:avLst/>
          </a:prstGeom>
        </p:spPr>
      </p:pic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281C7941-36D5-F9C4-623E-CE7C0901E6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4268788"/>
            <a:ext cx="2151063" cy="1581150"/>
          </a:xfrm>
          <a:prstGeom prst="rect">
            <a:avLst/>
          </a:prstGeom>
        </p:spPr>
      </p:pic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03D7F228-87AA-09AB-BAAF-17AD317D6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13" y="4268788"/>
            <a:ext cx="2151063" cy="1581150"/>
          </a:xfrm>
        </p:spPr>
      </p:pic>
    </p:spTree>
    <p:extLst>
      <p:ext uri="{BB962C8B-B14F-4D97-AF65-F5344CB8AC3E}">
        <p14:creationId xmlns:p14="http://schemas.microsoft.com/office/powerpoint/2010/main" val="2385941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F23CB342-FCD3-1F3D-FDED-458A454C3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965200"/>
            <a:ext cx="2149475" cy="1597025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009FEDC9-2F0C-1327-FB2F-EE9B9B0E4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965200"/>
            <a:ext cx="2149475" cy="1597025"/>
          </a:xfrm>
          <a:prstGeom prst="rect">
            <a:avLst/>
          </a:prstGeom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B7ABE6DD-66BB-5F46-C2C6-7EAEC2ECA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13" y="965200"/>
            <a:ext cx="2149475" cy="1597025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22703B77-4CA2-331C-0749-BB9B161BBA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2620963"/>
            <a:ext cx="2149475" cy="1597025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D15C121F-F254-0531-F6E3-6921CCC5B9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2620963"/>
            <a:ext cx="2149475" cy="1597025"/>
          </a:xfrm>
          <a:prstGeom prst="rect">
            <a:avLst/>
          </a:prstGeom>
        </p:spPr>
      </p:pic>
      <p:pic>
        <p:nvPicPr>
          <p:cNvPr id="21" name="Picture 20" descr="Chart, histogram&#10;&#10;Description automatically generated">
            <a:extLst>
              <a:ext uri="{FF2B5EF4-FFF2-40B4-BE49-F238E27FC236}">
                <a16:creationId xmlns:a16="http://schemas.microsoft.com/office/drawing/2014/main" id="{CB13A8FC-6DF3-EEAB-0E6E-2F69CE6688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13" y="2620963"/>
            <a:ext cx="2149475" cy="1597025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5DD0F7BE-332D-9672-900C-F2061FDF20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4278313"/>
            <a:ext cx="2149475" cy="1597025"/>
          </a:xfrm>
          <a:prstGeom prst="rect">
            <a:avLst/>
          </a:prstGeom>
        </p:spPr>
      </p:pic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D148C3D3-D0B7-37A3-05AD-FBE0EF8ACA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4278313"/>
            <a:ext cx="2149475" cy="1597025"/>
          </a:xfrm>
          <a:prstGeom prst="rect">
            <a:avLst/>
          </a:prstGeom>
        </p:spPr>
      </p:pic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FACEF902-9798-54B1-C241-A21ED544C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13" y="4278313"/>
            <a:ext cx="2149475" cy="1597025"/>
          </a:xfrm>
        </p:spPr>
      </p:pic>
    </p:spTree>
    <p:extLst>
      <p:ext uri="{BB962C8B-B14F-4D97-AF65-F5344CB8AC3E}">
        <p14:creationId xmlns:p14="http://schemas.microsoft.com/office/powerpoint/2010/main" val="1366842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A2270541-237C-46B8-6B1A-83D5DDF34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965200"/>
            <a:ext cx="2149475" cy="1597025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C026E9C9-4D41-F2B5-F1C3-D8D56A53F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965200"/>
            <a:ext cx="2149475" cy="1597025"/>
          </a:xfrm>
          <a:prstGeom prst="rect">
            <a:avLst/>
          </a:prstGeom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2617C39A-DC3D-EF1A-2800-2585EDE895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13" y="965200"/>
            <a:ext cx="2149475" cy="1597025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FE88E967-CEED-635B-8463-6C6758921E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2620963"/>
            <a:ext cx="2149475" cy="1597025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1968534F-1EC3-27AB-F120-2749AC562C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2620963"/>
            <a:ext cx="2149475" cy="1597025"/>
          </a:xfrm>
          <a:prstGeom prst="rect">
            <a:avLst/>
          </a:prstGeom>
        </p:spPr>
      </p:pic>
      <p:pic>
        <p:nvPicPr>
          <p:cNvPr id="21" name="Picture 20" descr="Chart, histogram&#10;&#10;Description automatically generated">
            <a:extLst>
              <a:ext uri="{FF2B5EF4-FFF2-40B4-BE49-F238E27FC236}">
                <a16:creationId xmlns:a16="http://schemas.microsoft.com/office/drawing/2014/main" id="{66903393-73DB-854E-8A3D-993358F523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13" y="2620963"/>
            <a:ext cx="2149475" cy="1597025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703B622A-EC21-86A3-7A60-750EFADF54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4278313"/>
            <a:ext cx="2149475" cy="1597025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9485FB77-5B6E-7A63-70CF-96C533514C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4278313"/>
            <a:ext cx="2149475" cy="1597025"/>
          </a:xfrm>
          <a:prstGeom prst="rect">
            <a:avLst/>
          </a:prstGeom>
        </p:spPr>
      </p:pic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61A17C2F-E109-1D19-89FA-D714AE682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13" y="4278313"/>
            <a:ext cx="2149475" cy="1597025"/>
          </a:xfrm>
        </p:spPr>
      </p:pic>
    </p:spTree>
    <p:extLst>
      <p:ext uri="{BB962C8B-B14F-4D97-AF65-F5344CB8AC3E}">
        <p14:creationId xmlns:p14="http://schemas.microsoft.com/office/powerpoint/2010/main" val="3160203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9B3B66-BD63-AC57-E33D-6EE6EF697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Types per Node Type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108BDF-9DDF-5B9F-EA0A-8CBE69FB96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8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4224-3CFE-E0BF-42C2-E79DC3D9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80FEF-957B-3DFB-D796-CC8622EDF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Singletons: 246022</a:t>
            </a:r>
          </a:p>
          <a:p>
            <a:r>
              <a:rPr lang="en-US" dirty="0"/>
              <a:t>Parallel edges: 19515</a:t>
            </a:r>
          </a:p>
          <a:p>
            <a:r>
              <a:rPr lang="en-US" dirty="0"/>
              <a:t>Edge types: 10</a:t>
            </a:r>
          </a:p>
        </p:txBody>
      </p:sp>
    </p:spTree>
    <p:extLst>
      <p:ext uri="{BB962C8B-B14F-4D97-AF65-F5344CB8AC3E}">
        <p14:creationId xmlns:p14="http://schemas.microsoft.com/office/powerpoint/2010/main" val="775767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0032C36-0CD3-87FC-6767-EAA9D5645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586215"/>
            <a:ext cx="3517119" cy="1679423"/>
          </a:xfrm>
          <a:prstGeom prst="rect">
            <a:avLst/>
          </a:prstGeom>
        </p:spPr>
      </p:pic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E272126-7AB5-939A-B4FC-A56F95559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76" y="2581386"/>
            <a:ext cx="3537345" cy="1689081"/>
          </a:xfrm>
          <a:prstGeom prst="rect">
            <a:avLst/>
          </a:prstGeom>
        </p:spPr>
      </p:pic>
      <p:cxnSp>
        <p:nvCxnSpPr>
          <p:cNvPr id="9" name="Straight Connector 12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7476B41-7A44-65D5-1255-55A87C07B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36" y="2586216"/>
            <a:ext cx="3517120" cy="16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4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7">
            <a:extLst>
              <a:ext uri="{FF2B5EF4-FFF2-40B4-BE49-F238E27FC236}">
                <a16:creationId xmlns:a16="http://schemas.microsoft.com/office/drawing/2014/main" id="{4169DD87-3EBE-44CA-9654-8AE0466B2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C388A9E-02F3-E1B5-89FA-5E597A08A7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" b="1"/>
          <a:stretch/>
        </p:blipFill>
        <p:spPr>
          <a:xfrm>
            <a:off x="192526" y="550518"/>
            <a:ext cx="5799477" cy="2783429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0F6A8B39-AC0C-B946-0D65-830B492712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" b="1"/>
          <a:stretch/>
        </p:blipFill>
        <p:spPr>
          <a:xfrm>
            <a:off x="6191622" y="550517"/>
            <a:ext cx="5796945" cy="2783429"/>
          </a:xfrm>
          <a:prstGeom prst="rect">
            <a:avLst/>
          </a:pr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72001B3-4A0B-6C89-13D7-F0C8203B7F1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7" b="-1"/>
          <a:stretch/>
        </p:blipFill>
        <p:spPr>
          <a:xfrm>
            <a:off x="196714" y="3514856"/>
            <a:ext cx="5799477" cy="2792626"/>
          </a:xfrm>
          <a:prstGeom prst="rect">
            <a:avLst/>
          </a:prstGeom>
        </p:spPr>
      </p:pic>
      <p:pic>
        <p:nvPicPr>
          <p:cNvPr id="23" name="Picture 22" descr="Chart, bar chart&#10;&#10;Description automatically generated">
            <a:extLst>
              <a:ext uri="{FF2B5EF4-FFF2-40B4-BE49-F238E27FC236}">
                <a16:creationId xmlns:a16="http://schemas.microsoft.com/office/drawing/2014/main" id="{52FFFF5A-48F5-D7E5-E999-D4B67EFAC0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0" b="-1"/>
          <a:stretch/>
        </p:blipFill>
        <p:spPr>
          <a:xfrm>
            <a:off x="6195810" y="3514855"/>
            <a:ext cx="5796945" cy="279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04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F7EA9C6-CA5E-84C8-37AD-88B31E5C4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586215"/>
            <a:ext cx="3517119" cy="167942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8368102-D4CB-FD6E-653D-3C8EE2F43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76" y="2581386"/>
            <a:ext cx="3537345" cy="168908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1E68C93E-D578-4814-592E-A6DDB9FB76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36" y="2586216"/>
            <a:ext cx="3517120" cy="16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97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5C1E078-5E56-82D3-0BAE-D4E7B689A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165615"/>
            <a:ext cx="5291666" cy="2526770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75E238B-A17B-AEE9-E831-3BFD7CB2F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2165615"/>
            <a:ext cx="5291667" cy="252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83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96C8-C7FE-DBD3-9C5B-618ED8A9D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Type Connections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3B614-C47C-7C54-504E-6862670EAB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43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BD68BC3-C61B-ECB3-68E4-CAB4FE17E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814651"/>
            <a:ext cx="2560320" cy="1222552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Chart, bar chart&#10;&#10;Description automatically generated">
            <a:extLst>
              <a:ext uri="{FF2B5EF4-FFF2-40B4-BE49-F238E27FC236}">
                <a16:creationId xmlns:a16="http://schemas.microsoft.com/office/drawing/2014/main" id="{BC27318B-8566-913B-9A99-5B0319557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31" y="2814651"/>
            <a:ext cx="2560320" cy="122255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12761B2A-C2C0-8FCA-1CE8-05EC6FEEB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26" y="2814651"/>
            <a:ext cx="2560320" cy="1222552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Chart, bar chart&#10;&#10;Description automatically generated">
            <a:extLst>
              <a:ext uri="{FF2B5EF4-FFF2-40B4-BE49-F238E27FC236}">
                <a16:creationId xmlns:a16="http://schemas.microsoft.com/office/drawing/2014/main" id="{FC27F9B2-3922-2804-7FDD-FF9B1BAD78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662" y="2814651"/>
            <a:ext cx="2560320" cy="122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86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4AD2EA27-3BF3-C605-D7B9-ED221C764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586215"/>
            <a:ext cx="3517119" cy="167942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989D6AA-3AFF-5880-C8E7-ADD554CD7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76" y="2581386"/>
            <a:ext cx="3537345" cy="168908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Chart&#10;&#10;Description automatically generated">
            <a:extLst>
              <a:ext uri="{FF2B5EF4-FFF2-40B4-BE49-F238E27FC236}">
                <a16:creationId xmlns:a16="http://schemas.microsoft.com/office/drawing/2014/main" id="{30DBCE8A-20B1-E2CD-DB4B-C2C48DE75A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36" y="2586216"/>
            <a:ext cx="3517120" cy="16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43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reemap chart&#10;&#10;Description automatically generated">
            <a:extLst>
              <a:ext uri="{FF2B5EF4-FFF2-40B4-BE49-F238E27FC236}">
                <a16:creationId xmlns:a16="http://schemas.microsoft.com/office/drawing/2014/main" id="{8451708D-4B7D-B673-814C-F2843E4FA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165615"/>
            <a:ext cx="5291666" cy="2526770"/>
          </a:xfrm>
          <a:prstGeom prst="rect">
            <a:avLst/>
          </a:prstGeom>
        </p:spPr>
      </p:pic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B8B3CD8B-0650-9D7F-60E6-B610DB309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2165615"/>
            <a:ext cx="5291667" cy="252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80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D658DA38-C453-6D1E-04E5-B7FAE46D0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586215"/>
            <a:ext cx="3517119" cy="167942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457302DA-B697-777B-FF98-BB6B417A6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76" y="2581386"/>
            <a:ext cx="3537345" cy="168908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2825B46-BB37-0466-1F2B-13BB50B48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36" y="2586216"/>
            <a:ext cx="3517120" cy="16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1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F7070-FC58-A885-9806-02563CA7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nodes = 378626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30AAC01-C219-071D-A066-EA884161B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581" y="1825625"/>
            <a:ext cx="9100837" cy="4351338"/>
          </a:xfrm>
        </p:spPr>
      </p:pic>
    </p:spTree>
    <p:extLst>
      <p:ext uri="{BB962C8B-B14F-4D97-AF65-F5344CB8AC3E}">
        <p14:creationId xmlns:p14="http://schemas.microsoft.com/office/powerpoint/2010/main" val="202596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0A41-7367-83F5-9F51-5ADC8F1B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Removed Singleton Nodes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1EBE17C-A70A-B587-3D74-CE4D12C9C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581" y="1825625"/>
            <a:ext cx="9100837" cy="4351338"/>
          </a:xfrm>
        </p:spPr>
      </p:pic>
    </p:spTree>
    <p:extLst>
      <p:ext uri="{BB962C8B-B14F-4D97-AF65-F5344CB8AC3E}">
        <p14:creationId xmlns:p14="http://schemas.microsoft.com/office/powerpoint/2010/main" val="74532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B62D7-AB1A-D54D-0E39-3E33E447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Edges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8720B6B-52E1-05BE-AF58-C5D35FEBB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161" y="1825625"/>
            <a:ext cx="8639677" cy="4351338"/>
          </a:xfrm>
        </p:spPr>
      </p:pic>
    </p:spTree>
    <p:extLst>
      <p:ext uri="{BB962C8B-B14F-4D97-AF65-F5344CB8AC3E}">
        <p14:creationId xmlns:p14="http://schemas.microsoft.com/office/powerpoint/2010/main" val="150198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CBD6-77DC-F2FD-A16E-8FFC97B5C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Nodes per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555F6-8299-5BD7-A883-E12363E8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ZFIN 38009</a:t>
            </a:r>
          </a:p>
          <a:p>
            <a:r>
              <a:rPr lang="en-US" dirty="0" err="1"/>
              <a:t>Xenbase</a:t>
            </a:r>
            <a:r>
              <a:rPr lang="en-US" dirty="0"/>
              <a:t> 38752</a:t>
            </a:r>
          </a:p>
          <a:p>
            <a:r>
              <a:rPr lang="en-US" dirty="0"/>
              <a:t>WB 48774</a:t>
            </a:r>
          </a:p>
          <a:p>
            <a:r>
              <a:rPr lang="en-US" dirty="0"/>
              <a:t>SGD 7153</a:t>
            </a:r>
          </a:p>
          <a:p>
            <a:r>
              <a:rPr lang="en-US" dirty="0"/>
              <a:t>RGD 66867</a:t>
            </a:r>
          </a:p>
          <a:p>
            <a:r>
              <a:rPr lang="en-US" dirty="0"/>
              <a:t>MGI 79302</a:t>
            </a:r>
          </a:p>
          <a:p>
            <a:r>
              <a:rPr lang="en-US" dirty="0"/>
              <a:t>FB 30254</a:t>
            </a:r>
          </a:p>
          <a:p>
            <a:r>
              <a:rPr lang="en-US" dirty="0" err="1"/>
              <a:t>PomBase</a:t>
            </a:r>
            <a:r>
              <a:rPr lang="en-US" dirty="0"/>
              <a:t> 12763</a:t>
            </a:r>
          </a:p>
          <a:p>
            <a:r>
              <a:rPr lang="en-US" dirty="0" err="1"/>
              <a:t>dictyBase</a:t>
            </a:r>
            <a:r>
              <a:rPr lang="en-US" dirty="0"/>
              <a:t> 14222</a:t>
            </a:r>
          </a:p>
        </p:txBody>
      </p:sp>
    </p:spTree>
    <p:extLst>
      <p:ext uri="{BB962C8B-B14F-4D97-AF65-F5344CB8AC3E}">
        <p14:creationId xmlns:p14="http://schemas.microsoft.com/office/powerpoint/2010/main" val="1689875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CD446D11-18E3-98B4-E62E-C58705DC3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965200"/>
            <a:ext cx="2149475" cy="1597025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3BE5277D-3B2D-AEE4-30C0-0AC2D661B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965200"/>
            <a:ext cx="2149475" cy="1597025"/>
          </a:xfrm>
          <a:prstGeom prst="rect">
            <a:avLst/>
          </a:prstGeom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CBD0E7CF-2E5F-7EEA-606C-4B352446C1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13" y="965200"/>
            <a:ext cx="2149475" cy="1597025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A717A982-3A3D-C466-0EC3-5C6DE3C189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2620963"/>
            <a:ext cx="2149475" cy="1597025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29AEF0EC-4F68-D874-D45D-F8E5702320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2620963"/>
            <a:ext cx="2149475" cy="1597025"/>
          </a:xfrm>
          <a:prstGeom prst="rect">
            <a:avLst/>
          </a:prstGeom>
        </p:spPr>
      </p:pic>
      <p:pic>
        <p:nvPicPr>
          <p:cNvPr id="21" name="Picture 20" descr="Chart, histogram&#10;&#10;Description automatically generated">
            <a:extLst>
              <a:ext uri="{FF2B5EF4-FFF2-40B4-BE49-F238E27FC236}">
                <a16:creationId xmlns:a16="http://schemas.microsoft.com/office/drawing/2014/main" id="{B6807AE6-DCD0-7C02-F6E3-A6598C76BE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13" y="2620963"/>
            <a:ext cx="2149475" cy="1597025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75A9C3CD-7B7C-AAFD-814C-4FD82FD3EA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4278313"/>
            <a:ext cx="2149475" cy="1597025"/>
          </a:xfrm>
          <a:prstGeom prst="rect">
            <a:avLst/>
          </a:prstGeom>
        </p:spPr>
      </p:pic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BF5A99A8-C516-C25E-40DF-132A4137A9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4278313"/>
            <a:ext cx="2149475" cy="1597025"/>
          </a:xfrm>
          <a:prstGeom prst="rect">
            <a:avLst/>
          </a:prstGeom>
        </p:spPr>
      </p:pic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C4C882BF-639A-5C7E-C9EC-C2F6FF7D1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13" y="4278313"/>
            <a:ext cx="2149475" cy="1597025"/>
          </a:xfrm>
        </p:spPr>
      </p:pic>
    </p:spTree>
    <p:extLst>
      <p:ext uri="{BB962C8B-B14F-4D97-AF65-F5344CB8AC3E}">
        <p14:creationId xmlns:p14="http://schemas.microsoft.com/office/powerpoint/2010/main" val="388896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8" name="Picture 27" descr="Chart, histogram&#10;&#10;Description automatically generated">
            <a:extLst>
              <a:ext uri="{FF2B5EF4-FFF2-40B4-BE49-F238E27FC236}">
                <a16:creationId xmlns:a16="http://schemas.microsoft.com/office/drawing/2014/main" id="{61F4EEDF-0865-FA45-BF48-D696250B2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965200"/>
            <a:ext cx="2149475" cy="1597025"/>
          </a:xfrm>
          <a:prstGeom prst="rect">
            <a:avLst/>
          </a:prstGeom>
        </p:spPr>
      </p:pic>
      <p:pic>
        <p:nvPicPr>
          <p:cNvPr id="34" name="Picture 33" descr="Chart, histogram&#10;&#10;Description automatically generated">
            <a:extLst>
              <a:ext uri="{FF2B5EF4-FFF2-40B4-BE49-F238E27FC236}">
                <a16:creationId xmlns:a16="http://schemas.microsoft.com/office/drawing/2014/main" id="{603AA4A1-DB0C-B8A6-F6FD-9D133EC75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965200"/>
            <a:ext cx="2149475" cy="1597025"/>
          </a:xfrm>
          <a:prstGeom prst="rect">
            <a:avLst/>
          </a:prstGeom>
        </p:spPr>
      </p:pic>
      <p:pic>
        <p:nvPicPr>
          <p:cNvPr id="40" name="Picture 39" descr="Chart, histogram&#10;&#10;Description automatically generated">
            <a:extLst>
              <a:ext uri="{FF2B5EF4-FFF2-40B4-BE49-F238E27FC236}">
                <a16:creationId xmlns:a16="http://schemas.microsoft.com/office/drawing/2014/main" id="{0BF9C938-3170-9D53-634B-7D2A1BE459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13" y="965200"/>
            <a:ext cx="2149475" cy="1597025"/>
          </a:xfrm>
          <a:prstGeom prst="rect">
            <a:avLst/>
          </a:prstGeom>
        </p:spPr>
      </p:pic>
      <p:pic>
        <p:nvPicPr>
          <p:cNvPr id="30" name="Picture 29" descr="Chart, histogram&#10;&#10;Description automatically generated">
            <a:extLst>
              <a:ext uri="{FF2B5EF4-FFF2-40B4-BE49-F238E27FC236}">
                <a16:creationId xmlns:a16="http://schemas.microsoft.com/office/drawing/2014/main" id="{0242158C-857F-E689-E6CD-F6B5CDD24B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2620963"/>
            <a:ext cx="2149475" cy="1597025"/>
          </a:xfrm>
          <a:prstGeom prst="rect">
            <a:avLst/>
          </a:prstGeom>
        </p:spPr>
      </p:pic>
      <p:pic>
        <p:nvPicPr>
          <p:cNvPr id="36" name="Picture 35" descr="Chart, histogram&#10;&#10;Description automatically generated">
            <a:extLst>
              <a:ext uri="{FF2B5EF4-FFF2-40B4-BE49-F238E27FC236}">
                <a16:creationId xmlns:a16="http://schemas.microsoft.com/office/drawing/2014/main" id="{72522835-DE10-396B-524A-58B167C7A7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2620963"/>
            <a:ext cx="2149475" cy="1597025"/>
          </a:xfrm>
          <a:prstGeom prst="rect">
            <a:avLst/>
          </a:prstGeom>
        </p:spPr>
      </p:pic>
      <p:pic>
        <p:nvPicPr>
          <p:cNvPr id="42" name="Picture 41" descr="Chart, histogram&#10;&#10;Description automatically generated">
            <a:extLst>
              <a:ext uri="{FF2B5EF4-FFF2-40B4-BE49-F238E27FC236}">
                <a16:creationId xmlns:a16="http://schemas.microsoft.com/office/drawing/2014/main" id="{FF8E3865-4616-B922-FF48-24B288E278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13" y="2620963"/>
            <a:ext cx="2149475" cy="1597025"/>
          </a:xfrm>
          <a:prstGeom prst="rect">
            <a:avLst/>
          </a:prstGeom>
        </p:spPr>
      </p:pic>
      <p:pic>
        <p:nvPicPr>
          <p:cNvPr id="32" name="Picture 31" descr="Chart, histogram&#10;&#10;Description automatically generated">
            <a:extLst>
              <a:ext uri="{FF2B5EF4-FFF2-40B4-BE49-F238E27FC236}">
                <a16:creationId xmlns:a16="http://schemas.microsoft.com/office/drawing/2014/main" id="{5F528239-7022-4BF4-C35B-82C18C636E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4278313"/>
            <a:ext cx="2149475" cy="1597025"/>
          </a:xfrm>
          <a:prstGeom prst="rect">
            <a:avLst/>
          </a:prstGeom>
        </p:spPr>
      </p:pic>
      <p:pic>
        <p:nvPicPr>
          <p:cNvPr id="38" name="Picture 37" descr="Chart, histogram&#10;&#10;Description automatically generated">
            <a:extLst>
              <a:ext uri="{FF2B5EF4-FFF2-40B4-BE49-F238E27FC236}">
                <a16:creationId xmlns:a16="http://schemas.microsoft.com/office/drawing/2014/main" id="{3A2F9962-BC2E-D46D-5AD6-4805306633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4278313"/>
            <a:ext cx="2149475" cy="1597025"/>
          </a:xfrm>
          <a:prstGeom prst="rect">
            <a:avLst/>
          </a:prstGeom>
        </p:spPr>
      </p:pic>
      <p:pic>
        <p:nvPicPr>
          <p:cNvPr id="25" name="Content Placeholder 24" descr="Chart, histogram&#10;&#10;Description automatically generated">
            <a:extLst>
              <a:ext uri="{FF2B5EF4-FFF2-40B4-BE49-F238E27FC236}">
                <a16:creationId xmlns:a16="http://schemas.microsoft.com/office/drawing/2014/main" id="{94D75939-0B66-D1D4-B5F5-68692D77B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13" y="4278313"/>
            <a:ext cx="2149475" cy="1597025"/>
          </a:xfrm>
        </p:spPr>
      </p:pic>
    </p:spTree>
    <p:extLst>
      <p:ext uri="{BB962C8B-B14F-4D97-AF65-F5344CB8AC3E}">
        <p14:creationId xmlns:p14="http://schemas.microsoft.com/office/powerpoint/2010/main" val="121697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BACB614A-54B8-4879-3292-26E836E75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965200"/>
            <a:ext cx="2149475" cy="1597025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561A6121-3095-BA3F-4FEC-4F4C014E6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965200"/>
            <a:ext cx="2149475" cy="1597025"/>
          </a:xfrm>
          <a:prstGeom prst="rect">
            <a:avLst/>
          </a:prstGeom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48B5ED1F-963F-C073-F875-A247C8C44F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13" y="965200"/>
            <a:ext cx="2149475" cy="1597025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E4E3E3F6-7E31-951A-3E20-25851F6D47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2620963"/>
            <a:ext cx="2149475" cy="1597025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665BB5B4-6275-C005-7D46-F0572B3588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2620963"/>
            <a:ext cx="2149475" cy="1597025"/>
          </a:xfrm>
          <a:prstGeom prst="rect">
            <a:avLst/>
          </a:prstGeom>
        </p:spPr>
      </p:pic>
      <p:pic>
        <p:nvPicPr>
          <p:cNvPr id="21" name="Picture 20" descr="Chart, histogram&#10;&#10;Description automatically generated">
            <a:extLst>
              <a:ext uri="{FF2B5EF4-FFF2-40B4-BE49-F238E27FC236}">
                <a16:creationId xmlns:a16="http://schemas.microsoft.com/office/drawing/2014/main" id="{38F16CFC-1042-BA9E-B153-2A9BDC45E7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13" y="2620963"/>
            <a:ext cx="2149475" cy="1597025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47D436D2-1A67-BD92-4490-5C742DF12C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4278313"/>
            <a:ext cx="2149475" cy="1597025"/>
          </a:xfrm>
          <a:prstGeom prst="rect">
            <a:avLst/>
          </a:prstGeom>
        </p:spPr>
      </p:pic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CD8166ED-A67F-F631-8477-BCFC00E9B3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4278313"/>
            <a:ext cx="2149475" cy="1597025"/>
          </a:xfrm>
          <a:prstGeom prst="rect">
            <a:avLst/>
          </a:prstGeom>
        </p:spPr>
      </p:pic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07C4DC81-2653-97CA-9B33-ADFB1D22C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13" y="4278313"/>
            <a:ext cx="2149475" cy="1597025"/>
          </a:xfrm>
        </p:spPr>
      </p:pic>
    </p:spTree>
    <p:extLst>
      <p:ext uri="{BB962C8B-B14F-4D97-AF65-F5344CB8AC3E}">
        <p14:creationId xmlns:p14="http://schemas.microsoft.com/office/powerpoint/2010/main" val="4160366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18501</TotalTime>
  <Words>205</Words>
  <Application>Microsoft Office PowerPoint</Application>
  <PresentationFormat>Widescreen</PresentationFormat>
  <Paragraphs>41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Networks</vt:lpstr>
      <vt:lpstr>PowerPoint Presentation</vt:lpstr>
      <vt:lpstr>Total nodes = 378626</vt:lpstr>
      <vt:lpstr>Removed Singleton Nodes</vt:lpstr>
      <vt:lpstr>Number of Edges</vt:lpstr>
      <vt:lpstr>Number of Nodes per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Total nodes = 378626</vt:lpstr>
      <vt:lpstr>PowerPoint Presentation</vt:lpstr>
      <vt:lpstr>PowerPoint Presentation</vt:lpstr>
      <vt:lpstr>PowerPoint Presentation</vt:lpstr>
      <vt:lpstr>PowerPoint Presentation</vt:lpstr>
      <vt:lpstr>Edge Types per Node Type</vt:lpstr>
      <vt:lpstr>PowerPoint Presentation</vt:lpstr>
      <vt:lpstr>PowerPoint Presentation</vt:lpstr>
      <vt:lpstr>PowerPoint Presentation</vt:lpstr>
      <vt:lpstr>PowerPoint Presentation</vt:lpstr>
      <vt:lpstr>Node Type Connections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Katherina Cortes</dc:creator>
  <cp:lastModifiedBy>Katherina Cortes</cp:lastModifiedBy>
  <cp:revision>3</cp:revision>
  <dcterms:created xsi:type="dcterms:W3CDTF">2022-11-15T22:23:33Z</dcterms:created>
  <dcterms:modified xsi:type="dcterms:W3CDTF">2022-12-11T18:01:11Z</dcterms:modified>
</cp:coreProperties>
</file>