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1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7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78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88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2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9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80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7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049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2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1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AGENTE001 – mundo wumpus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 smtClean="0"/>
              <a:t>DISCIPLINA DE LÓGICA MATEMÁTICA</a:t>
            </a:r>
          </a:p>
          <a:p>
            <a:pPr marL="0" indent="0">
              <a:buNone/>
            </a:pPr>
            <a:r>
              <a:rPr lang="pt-BR" sz="2000" dirty="0" smtClean="0"/>
              <a:t>PROFESSOR: DR. RUBEN CARLO BENANTE</a:t>
            </a:r>
          </a:p>
          <a:p>
            <a:pPr marL="0" indent="0">
              <a:buNone/>
            </a:pPr>
            <a:r>
              <a:rPr lang="pt-BR" sz="2000" dirty="0" smtClean="0"/>
              <a:t>GRUPO 01(COOKIE):</a:t>
            </a:r>
          </a:p>
          <a:p>
            <a:r>
              <a:rPr lang="pt-BR" sz="2000" dirty="0"/>
              <a:t>* Matheus Vitor Fernandes Moreira, @</a:t>
            </a:r>
            <a:r>
              <a:rPr lang="pt-BR" sz="2000" dirty="0" smtClean="0"/>
              <a:t>matheusvfm</a:t>
            </a:r>
          </a:p>
          <a:p>
            <a:r>
              <a:rPr lang="pt-BR" sz="2000" dirty="0"/>
              <a:t>* Mateus Nascimento E Silva, @</a:t>
            </a:r>
            <a:r>
              <a:rPr lang="pt-BR" sz="2000" dirty="0" smtClean="0"/>
              <a:t>MateusAKE</a:t>
            </a:r>
          </a:p>
          <a:p>
            <a:r>
              <a:rPr lang="es-ES" sz="2000" dirty="0"/>
              <a:t>* </a:t>
            </a:r>
            <a:r>
              <a:rPr lang="es-ES" sz="2000" dirty="0" smtClean="0"/>
              <a:t>Vinícius </a:t>
            </a:r>
            <a:r>
              <a:rPr lang="es-ES" sz="2000" dirty="0"/>
              <a:t>Marzo De </a:t>
            </a:r>
            <a:r>
              <a:rPr lang="es-ES" sz="2000" dirty="0" smtClean="0"/>
              <a:t>Araújo</a:t>
            </a:r>
            <a:r>
              <a:rPr lang="es-ES" sz="2000" dirty="0"/>
              <a:t>, @</a:t>
            </a:r>
            <a:r>
              <a:rPr lang="es-ES" sz="2000" dirty="0" smtClean="0"/>
              <a:t>viniciusmarzo752</a:t>
            </a:r>
          </a:p>
          <a:p>
            <a:r>
              <a:rPr lang="pt-BR" sz="2000" dirty="0"/>
              <a:t>* Leonardo Nadolny </a:t>
            </a:r>
            <a:r>
              <a:rPr lang="pt-BR" sz="2000" dirty="0" smtClean="0"/>
              <a:t>Magalhães</a:t>
            </a:r>
            <a:r>
              <a:rPr lang="pt-BR" sz="2000" dirty="0"/>
              <a:t>, @</a:t>
            </a:r>
            <a:r>
              <a:rPr lang="pt-BR" sz="2000" dirty="0" smtClean="0"/>
              <a:t>leonmagalhaes</a:t>
            </a:r>
          </a:p>
          <a:p>
            <a:r>
              <a:rPr lang="pt-BR" sz="2000" dirty="0"/>
              <a:t>* </a:t>
            </a:r>
            <a:r>
              <a:rPr lang="pt-BR" sz="2000" dirty="0" smtClean="0"/>
              <a:t>José Roberto </a:t>
            </a:r>
            <a:r>
              <a:rPr lang="pt-BR" sz="2000" dirty="0"/>
              <a:t>Lopes Gentile Almeida, @</a:t>
            </a:r>
            <a:r>
              <a:rPr lang="pt-BR" sz="2000" dirty="0" smtClean="0"/>
              <a:t>joseph335</a:t>
            </a:r>
          </a:p>
          <a:p>
            <a:r>
              <a:rPr lang="pt-BR" sz="2000" dirty="0"/>
              <a:t>* Gildo da Silva Souza Neto, @</a:t>
            </a:r>
            <a:r>
              <a:rPr lang="pt-BR" sz="2000" dirty="0" smtClean="0"/>
              <a:t>tremdo157</a:t>
            </a:r>
          </a:p>
          <a:p>
            <a:r>
              <a:rPr lang="pt-BR" sz="2000" dirty="0"/>
              <a:t>* </a:t>
            </a:r>
            <a:r>
              <a:rPr lang="pt-BR" sz="2000" dirty="0" smtClean="0"/>
              <a:t>José </a:t>
            </a:r>
            <a:r>
              <a:rPr lang="pt-BR" sz="2000" dirty="0"/>
              <a:t>Lucas Bessa De Oliveira, @</a:t>
            </a:r>
            <a:r>
              <a:rPr lang="pt-BR" sz="2000" dirty="0" smtClean="0"/>
              <a:t>JoseLucasBessa</a:t>
            </a:r>
          </a:p>
          <a:p>
            <a:endParaRPr lang="pt-BR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6688" y="2100263"/>
            <a:ext cx="11423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© 2021 GitHub, Inc.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9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4438"/>
            <a:ext cx="384429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Predicado</a:t>
            </a:r>
            <a:r>
              <a:rPr sz="4400" spc="-265" dirty="0"/>
              <a:t> </a:t>
            </a:r>
            <a:r>
              <a:rPr sz="4400" spc="-90" dirty="0"/>
              <a:t>“</a:t>
            </a:r>
            <a:r>
              <a:rPr sz="4400" spc="-90" dirty="0">
                <a:solidFill>
                  <a:srgbClr val="FFFF00"/>
                </a:solidFill>
              </a:rPr>
              <a:t>Ruiu</a:t>
            </a:r>
            <a:r>
              <a:rPr sz="4400" spc="-90" dirty="0"/>
              <a:t>”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4079240" cy="5988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555"/>
              </a:spcBef>
              <a:buChar char="•"/>
              <a:tabLst>
                <a:tab pos="283845" algn="l"/>
                <a:tab pos="284480" algn="l"/>
              </a:tabLst>
            </a:pPr>
            <a:r>
              <a:rPr sz="1500" spc="-100" dirty="0">
                <a:latin typeface="Arial"/>
                <a:cs typeface="Arial"/>
              </a:rPr>
              <a:t>%condições </a:t>
            </a:r>
            <a:r>
              <a:rPr sz="1500" spc="-114" dirty="0">
                <a:latin typeface="Arial"/>
                <a:cs typeface="Arial"/>
              </a:rPr>
              <a:t>caso </a:t>
            </a:r>
            <a:r>
              <a:rPr sz="1500" spc="-55" dirty="0">
                <a:latin typeface="Arial"/>
                <a:cs typeface="Arial"/>
              </a:rPr>
              <a:t>sinta </a:t>
            </a:r>
            <a:r>
              <a:rPr sz="1500" spc="-140" dirty="0">
                <a:latin typeface="Arial"/>
                <a:cs typeface="Arial"/>
              </a:rPr>
              <a:t>as </a:t>
            </a:r>
            <a:r>
              <a:rPr sz="1500" spc="-65" dirty="0">
                <a:latin typeface="Arial"/>
                <a:cs typeface="Arial"/>
              </a:rPr>
              <a:t>farfalhadas </a:t>
            </a:r>
            <a:r>
              <a:rPr sz="1500" spc="-45" dirty="0">
                <a:latin typeface="Arial"/>
                <a:cs typeface="Arial"/>
              </a:rPr>
              <a:t>do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morcego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Char char="•"/>
              <a:tabLst>
                <a:tab pos="241300" algn="l"/>
                <a:tab pos="241935" algn="l"/>
              </a:tabLst>
            </a:pPr>
            <a:r>
              <a:rPr sz="1500" spc="-80" dirty="0">
                <a:latin typeface="Arial"/>
                <a:cs typeface="Arial"/>
              </a:rPr>
              <a:t>378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ruiu(A):-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2392691"/>
          <a:ext cx="2075180" cy="366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/>
                <a:gridCol w="477520"/>
                <a:gridCol w="1417955"/>
              </a:tblGrid>
              <a:tr h="253919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660"/>
                        </a:lnSpc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379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60"/>
                        </a:lnSpc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giro(G),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7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220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500" spc="-13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5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2,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86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150" dirty="0">
                          <a:latin typeface="Arial"/>
                          <a:cs typeface="Arial"/>
                        </a:rPr>
                        <a:t>G1 </a:t>
                      </a:r>
                      <a:r>
                        <a:rPr sz="15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G+1,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retract(giro(_)),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assert(giro(G1)),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865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viraesquerda(A).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53295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8289">
                <a:tc gridSpan="3">
                  <a:txBody>
                    <a:bodyPr/>
                    <a:lstStyle/>
                    <a:p>
                      <a:pPr marL="260350" indent="-229235">
                        <a:lnSpc>
                          <a:spcPts val="1775"/>
                        </a:lnSpc>
                        <a:spcBef>
                          <a:spcPts val="395"/>
                        </a:spcBef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386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ruiu(A):-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9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giro(G),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22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=:=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2,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872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389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retract(giro(_)),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863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390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assert(giro(0)),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53509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391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frente(A).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51828" y="1793493"/>
            <a:ext cx="471805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Ao </a:t>
            </a:r>
            <a:r>
              <a:rPr sz="2800" spc="-65" dirty="0">
                <a:latin typeface="Arial"/>
                <a:cs typeface="Arial"/>
              </a:rPr>
              <a:t>sentir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114" dirty="0">
                <a:latin typeface="Arial"/>
                <a:cs typeface="Arial"/>
              </a:rPr>
              <a:t>farfalhadas </a:t>
            </a:r>
            <a:r>
              <a:rPr sz="2800" spc="-165" dirty="0">
                <a:latin typeface="Arial"/>
                <a:cs typeface="Arial"/>
              </a:rPr>
              <a:t>dos  </a:t>
            </a:r>
            <a:r>
              <a:rPr sz="2800" spc="-155" dirty="0">
                <a:latin typeface="Arial"/>
                <a:cs typeface="Arial"/>
              </a:rPr>
              <a:t>morcegos </a:t>
            </a:r>
            <a:r>
              <a:rPr sz="2800" spc="-135" dirty="0">
                <a:latin typeface="Arial"/>
                <a:cs typeface="Arial"/>
              </a:rPr>
              <a:t>em </a:t>
            </a:r>
            <a:r>
              <a:rPr sz="2800" spc="-140" dirty="0">
                <a:latin typeface="Arial"/>
                <a:cs typeface="Arial"/>
              </a:rPr>
              <a:t>uma </a:t>
            </a:r>
            <a:r>
              <a:rPr sz="2800" spc="-210" dirty="0">
                <a:latin typeface="Arial"/>
                <a:cs typeface="Arial"/>
              </a:rPr>
              <a:t>das </a:t>
            </a:r>
            <a:r>
              <a:rPr sz="2800" spc="-260" dirty="0">
                <a:latin typeface="Arial"/>
                <a:cs typeface="Arial"/>
              </a:rPr>
              <a:t>casas </a:t>
            </a:r>
            <a:r>
              <a:rPr sz="2800" spc="-85" dirty="0">
                <a:latin typeface="Arial"/>
                <a:cs typeface="Arial"/>
              </a:rPr>
              <a:t>o  </a:t>
            </a:r>
            <a:r>
              <a:rPr sz="2800" spc="-135" dirty="0">
                <a:latin typeface="Arial"/>
                <a:cs typeface="Arial"/>
              </a:rPr>
              <a:t>agente </a:t>
            </a:r>
            <a:r>
              <a:rPr sz="2800" spc="-145" dirty="0">
                <a:latin typeface="Arial"/>
                <a:cs typeface="Arial"/>
              </a:rPr>
              <a:t>deverá </a:t>
            </a:r>
            <a:r>
              <a:rPr sz="2800" spc="-85" dirty="0">
                <a:latin typeface="Arial"/>
                <a:cs typeface="Arial"/>
              </a:rPr>
              <a:t>girar </a:t>
            </a:r>
            <a:r>
              <a:rPr sz="2800" spc="-140" dirty="0">
                <a:latin typeface="Arial"/>
                <a:cs typeface="Arial"/>
              </a:rPr>
              <a:t>para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seguir  </a:t>
            </a:r>
            <a:r>
              <a:rPr sz="2800" spc="-135" dirty="0">
                <a:latin typeface="Arial"/>
                <a:cs typeface="Arial"/>
              </a:rPr>
              <a:t>em </a:t>
            </a:r>
            <a:r>
              <a:rPr sz="2800" spc="-55" dirty="0">
                <a:latin typeface="Arial"/>
                <a:cs typeface="Arial"/>
              </a:rPr>
              <a:t>outra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direção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2752"/>
            <a:ext cx="358521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Predicado</a:t>
            </a:r>
            <a:r>
              <a:rPr spc="-10" dirty="0"/>
              <a:t> </a:t>
            </a:r>
            <a:r>
              <a:rPr spc="-5" dirty="0"/>
              <a:t>“</a:t>
            </a:r>
            <a:r>
              <a:rPr spc="-5" dirty="0">
                <a:solidFill>
                  <a:srgbClr val="FFFF00"/>
                </a:solidFill>
              </a:rPr>
              <a:t>sai</a:t>
            </a:r>
            <a:r>
              <a:rPr spc="-5" dirty="0"/>
              <a:t>”: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4731385" cy="1507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58750" indent="-229235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55" dirty="0">
                <a:latin typeface="Arial"/>
                <a:cs typeface="Arial"/>
              </a:rPr>
              <a:t>Condições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90" dirty="0">
                <a:latin typeface="Arial"/>
                <a:cs typeface="Arial"/>
              </a:rPr>
              <a:t>predicado </a:t>
            </a:r>
            <a:r>
              <a:rPr sz="2400" spc="-105" dirty="0">
                <a:latin typeface="Arial"/>
                <a:cs typeface="Arial"/>
              </a:rPr>
              <a:t>sair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do  </a:t>
            </a:r>
            <a:r>
              <a:rPr sz="2400" spc="-100" dirty="0">
                <a:latin typeface="Arial"/>
                <a:cs typeface="Arial"/>
              </a:rPr>
              <a:t>wumpus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ts val="2740"/>
              </a:lnSpc>
              <a:spcBef>
                <a:spcPts val="685"/>
              </a:spcBef>
              <a:buChar char="•"/>
              <a:tabLst>
                <a:tab pos="241935" algn="l"/>
              </a:tabLst>
            </a:pPr>
            <a:r>
              <a:rPr sz="2400" spc="-70" dirty="0">
                <a:latin typeface="Arial"/>
                <a:cs typeface="Arial"/>
              </a:rPr>
              <a:t>Muda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210" dirty="0">
                <a:latin typeface="Arial"/>
                <a:cs typeface="Arial"/>
              </a:rPr>
              <a:t>casa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70" dirty="0">
                <a:latin typeface="Arial"/>
                <a:cs typeface="Arial"/>
              </a:rPr>
              <a:t>saída </a:t>
            </a:r>
            <a:r>
              <a:rPr sz="2400" spc="-120" dirty="0">
                <a:latin typeface="Arial"/>
                <a:cs typeface="Arial"/>
              </a:rPr>
              <a:t>para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inicial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40"/>
              </a:lnSpc>
            </a:pPr>
            <a:r>
              <a:rPr sz="2400" spc="-50" dirty="0">
                <a:latin typeface="Arial"/>
                <a:cs typeface="Arial"/>
              </a:rPr>
              <a:t>retorna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65" dirty="0">
                <a:latin typeface="Arial"/>
                <a:cs typeface="Arial"/>
              </a:rPr>
              <a:t>ação </a:t>
            </a:r>
            <a:r>
              <a:rPr sz="2400" spc="-65" dirty="0">
                <a:latin typeface="Arial"/>
                <a:cs typeface="Arial"/>
              </a:rPr>
              <a:t>climb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000" y="4038600"/>
            <a:ext cx="2590800" cy="2170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4038600"/>
            <a:ext cx="2438400" cy="216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ttps://cdn.discordapp.com/attachments/823597425620680747/842489938385305660/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6" y="666064"/>
            <a:ext cx="2762936" cy="27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823597425620680747/842489963689803806/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18" y="3811702"/>
            <a:ext cx="2729954" cy="27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1850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6000" spc="-335" dirty="0" smtClean="0">
                <a:latin typeface="Trebuchet MS"/>
                <a:cs typeface="Trebuchet MS"/>
              </a:rPr>
              <a:t>Predicado: </a:t>
            </a:r>
            <a:r>
              <a:rPr lang="pt-BR" sz="6000" spc="-335" dirty="0" smtClean="0">
                <a:solidFill>
                  <a:srgbClr val="FFFF00"/>
                </a:solidFill>
                <a:latin typeface="Trebuchet MS"/>
                <a:cs typeface="Trebuchet MS"/>
              </a:rPr>
              <a:t>FRENTE</a:t>
            </a:r>
            <a:endParaRPr sz="6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 descr="https://cdn.discordapp.com/attachments/823597425620680747/842491391044747384/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1875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16188"/>
            <a:ext cx="5295408" cy="1672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9337"/>
            <a:ext cx="973774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6000" spc="-330" dirty="0" smtClean="0">
                <a:latin typeface="Trebuchet MS"/>
                <a:cs typeface="Trebuchet MS"/>
              </a:rPr>
              <a:t>PREDICADO “</a:t>
            </a:r>
            <a:r>
              <a:rPr sz="6000" spc="-330" dirty="0" err="1" smtClean="0">
                <a:solidFill>
                  <a:srgbClr val="FFFF00"/>
                </a:solidFill>
                <a:latin typeface="Trebuchet MS"/>
                <a:cs typeface="Trebuchet MS"/>
              </a:rPr>
              <a:t>Vira</a:t>
            </a:r>
            <a:r>
              <a:rPr sz="6000" spc="-270" dirty="0" err="1" smtClean="0">
                <a:solidFill>
                  <a:srgbClr val="FFFF00"/>
                </a:solidFill>
                <a:latin typeface="Trebuchet MS"/>
                <a:cs typeface="Trebuchet MS"/>
              </a:rPr>
              <a:t>esquerda</a:t>
            </a:r>
            <a:r>
              <a:rPr lang="pt-BR" sz="6000" spc="-270" dirty="0" smtClean="0">
                <a:latin typeface="Trebuchet MS"/>
                <a:cs typeface="Trebuchet MS"/>
              </a:rPr>
              <a:t>"</a:t>
            </a:r>
            <a:r>
              <a:rPr sz="6000" spc="-270" dirty="0" smtClean="0">
                <a:latin typeface="Trebuchet MS"/>
                <a:cs typeface="Trebuchet MS"/>
              </a:rPr>
              <a:t>: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0" y="1676400"/>
            <a:ext cx="4175145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1676400"/>
            <a:ext cx="4619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92" y="261616"/>
            <a:ext cx="538130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25" dirty="0">
                <a:latin typeface="Trebuchet MS"/>
                <a:cs typeface="Trebuchet MS"/>
              </a:rPr>
              <a:t>Predicado</a:t>
            </a:r>
            <a:r>
              <a:rPr sz="4400" spc="-400" dirty="0">
                <a:latin typeface="Trebuchet MS"/>
                <a:cs typeface="Trebuchet MS"/>
              </a:rPr>
              <a:t> </a:t>
            </a:r>
            <a:r>
              <a:rPr sz="4400" spc="-270" dirty="0">
                <a:solidFill>
                  <a:srgbClr val="FFFF00"/>
                </a:solidFill>
                <a:latin typeface="Trebuchet MS"/>
                <a:cs typeface="Trebuchet MS"/>
              </a:rPr>
              <a:t>adjacentes</a:t>
            </a:r>
            <a:r>
              <a:rPr sz="4400" spc="-270" dirty="0">
                <a:latin typeface="Trebuchet MS"/>
                <a:cs typeface="Trebuchet MS"/>
              </a:rPr>
              <a:t>: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492" y="1828799"/>
            <a:ext cx="538130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60135" y="1088243"/>
            <a:ext cx="6019800" cy="273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85" dirty="0">
                <a:latin typeface="Arial"/>
                <a:cs typeface="Arial"/>
              </a:rPr>
              <a:t>Predicado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Auxiliar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entrega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uma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lista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  </a:t>
            </a:r>
            <a:r>
              <a:rPr sz="1800" spc="-160" dirty="0">
                <a:latin typeface="Arial"/>
                <a:cs typeface="Arial"/>
              </a:rPr>
              <a:t>casas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adjacentes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074" name="Picture 2" descr="https://cdn.discordapp.com/attachments/823597425620680747/842491418097877042/AD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28799"/>
            <a:ext cx="3862071" cy="386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046" y="803859"/>
            <a:ext cx="3073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 smtClean="0"/>
              <a:t>In</a:t>
            </a:r>
            <a:r>
              <a:rPr lang="pt-BR" sz="4800" spc="-15" dirty="0"/>
              <a:t>T</a:t>
            </a:r>
            <a:r>
              <a:rPr sz="4800" dirty="0" err="1" smtClean="0"/>
              <a:t>ro</a:t>
            </a:r>
            <a:r>
              <a:rPr sz="4800" spc="-15" dirty="0" err="1" smtClean="0"/>
              <a:t>d</a:t>
            </a:r>
            <a:r>
              <a:rPr sz="4800" dirty="0" err="1" smtClean="0"/>
              <a:t>ução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783437" y="1976412"/>
            <a:ext cx="3588385" cy="17037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Mundo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Wumpus:</a:t>
            </a:r>
            <a:endParaRPr sz="2400" dirty="0">
              <a:latin typeface="Arial"/>
              <a:cs typeface="Arial"/>
            </a:endParaRPr>
          </a:p>
          <a:p>
            <a:pPr marL="1109980" lvl="1" indent="-154305">
              <a:lnSpc>
                <a:spcPct val="100000"/>
              </a:lnSpc>
              <a:spcBef>
                <a:spcPts val="760"/>
              </a:spcBef>
              <a:buChar char="-"/>
              <a:tabLst>
                <a:tab pos="1109980" algn="l"/>
              </a:tabLst>
            </a:pPr>
            <a:r>
              <a:rPr sz="2000" dirty="0">
                <a:latin typeface="Arial"/>
                <a:cs typeface="Arial"/>
              </a:rPr>
              <a:t>Objetivo 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jogo</a:t>
            </a:r>
          </a:p>
          <a:p>
            <a:pPr marL="1108075" lvl="1" indent="-156210">
              <a:lnSpc>
                <a:spcPct val="100000"/>
              </a:lnSpc>
              <a:spcBef>
                <a:spcPts val="765"/>
              </a:spcBef>
              <a:buChar char="-"/>
              <a:tabLst>
                <a:tab pos="1108710" algn="l"/>
              </a:tabLst>
            </a:pPr>
            <a:r>
              <a:rPr sz="2000" dirty="0">
                <a:latin typeface="Arial"/>
                <a:cs typeface="Arial"/>
              </a:rPr>
              <a:t>Obstáculos 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Eventos</a:t>
            </a:r>
          </a:p>
          <a:p>
            <a:pPr marL="1097280" lvl="1" indent="-154305">
              <a:lnSpc>
                <a:spcPct val="100000"/>
              </a:lnSpc>
              <a:spcBef>
                <a:spcPts val="700"/>
              </a:spcBef>
              <a:buChar char="-"/>
              <a:tabLst>
                <a:tab pos="1097915" algn="l"/>
              </a:tabLst>
            </a:pPr>
            <a:r>
              <a:rPr sz="2000" dirty="0">
                <a:latin typeface="Arial"/>
                <a:cs typeface="Arial"/>
              </a:rPr>
              <a:t>Percepções 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Ações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5198364"/>
            <a:ext cx="6864096" cy="59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3437" y="4095115"/>
            <a:ext cx="4904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Lista 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Dinâmicos: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Fatos que podem ser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modificados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91143" y="3607308"/>
            <a:ext cx="2857338" cy="277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2400" y="1752600"/>
            <a:ext cx="3720465" cy="17376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7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init_agent</a:t>
            </a:r>
            <a:r>
              <a:rPr sz="2400" spc="-5" dirty="0" smtClean="0">
                <a:latin typeface="Arial"/>
                <a:cs typeface="Arial"/>
              </a:rPr>
              <a:t>:</a:t>
            </a:r>
            <a:endParaRPr sz="2400" dirty="0" smtClean="0">
              <a:latin typeface="Arial"/>
              <a:cs typeface="Arial"/>
            </a:endParaRPr>
          </a:p>
          <a:p>
            <a:pPr marL="1080770" lvl="1" indent="-154305">
              <a:lnSpc>
                <a:spcPct val="100000"/>
              </a:lnSpc>
              <a:spcBef>
                <a:spcPts val="400"/>
              </a:spcBef>
              <a:buChar char="-"/>
              <a:tabLst>
                <a:tab pos="1081405" algn="l"/>
              </a:tabLst>
            </a:pPr>
            <a:r>
              <a:rPr sz="2000" dirty="0" err="1" smtClean="0">
                <a:latin typeface="Arial"/>
                <a:cs typeface="Arial"/>
              </a:rPr>
              <a:t>Usado</a:t>
            </a:r>
            <a:r>
              <a:rPr sz="2000" dirty="0" smtClean="0">
                <a:latin typeface="Arial"/>
                <a:cs typeface="Arial"/>
              </a:rPr>
              <a:t> para </a:t>
            </a:r>
            <a:r>
              <a:rPr sz="2000" dirty="0" err="1" smtClean="0">
                <a:latin typeface="Arial"/>
                <a:cs typeface="Arial"/>
              </a:rPr>
              <a:t>adicionar</a:t>
            </a:r>
            <a:r>
              <a:rPr sz="2000" spc="-11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000" dirty="0" err="1" smtClean="0">
                <a:latin typeface="Arial"/>
                <a:cs typeface="Arial"/>
              </a:rPr>
              <a:t>limpar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memória</a:t>
            </a:r>
            <a:r>
              <a:rPr lang="pt-BR" sz="2000" dirty="0" smtClean="0">
                <a:latin typeface="Arial"/>
                <a:cs typeface="Arial"/>
              </a:rPr>
              <a:t>;</a:t>
            </a:r>
            <a:endParaRPr sz="2000" dirty="0" smtClean="0">
              <a:latin typeface="Arial"/>
              <a:cs typeface="Arial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2000" dirty="0" err="1" smtClean="0">
                <a:latin typeface="Arial"/>
                <a:cs typeface="Arial"/>
              </a:rPr>
              <a:t>Adicionar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os</a:t>
            </a:r>
            <a:r>
              <a:rPr lang="pt-BR" sz="2000" spc="-85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dinâmicos</a:t>
            </a:r>
            <a:r>
              <a:rPr lang="pt-BR" sz="200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343865"/>
            <a:ext cx="613664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run_agent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700" marR="66675" lvl="1">
              <a:lnSpc>
                <a:spcPct val="100000"/>
              </a:lnSpc>
              <a:spcBef>
                <a:spcPts val="10"/>
              </a:spcBef>
              <a:tabLst>
                <a:tab pos="1081405" algn="l"/>
              </a:tabLst>
            </a:pPr>
            <a:r>
              <a:rPr lang="pt-BR" sz="2000" dirty="0" smtClean="0">
                <a:latin typeface="Arial"/>
                <a:cs typeface="Arial"/>
              </a:rPr>
              <a:t> - </a:t>
            </a:r>
            <a:r>
              <a:rPr sz="2000" dirty="0" smtClean="0">
                <a:latin typeface="Arial"/>
                <a:cs typeface="Arial"/>
              </a:rPr>
              <a:t>O </a:t>
            </a:r>
            <a:r>
              <a:rPr sz="2000" dirty="0">
                <a:latin typeface="Arial"/>
                <a:cs typeface="Arial"/>
              </a:rPr>
              <a:t>predicado que se comunica com 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mundo</a:t>
            </a:r>
            <a:r>
              <a:rPr sz="2000" dirty="0">
                <a:latin typeface="Arial"/>
                <a:cs typeface="Arial"/>
              </a:rPr>
              <a:t>  </a:t>
            </a:r>
            <a:r>
              <a:rPr sz="2000" spc="-5" dirty="0" err="1" smtClean="0">
                <a:latin typeface="Arial"/>
                <a:cs typeface="Arial"/>
              </a:rPr>
              <a:t>Wumpus</a:t>
            </a:r>
            <a:r>
              <a:rPr lang="pt-BR" sz="2000" spc="-5" dirty="0" smtClean="0">
                <a:latin typeface="Arial"/>
                <a:cs typeface="Arial"/>
              </a:rPr>
              <a:t>;</a:t>
            </a:r>
          </a:p>
          <a:p>
            <a:pPr marL="12700" marR="66675" lvl="1">
              <a:lnSpc>
                <a:spcPct val="100000"/>
              </a:lnSpc>
              <a:spcBef>
                <a:spcPts val="10"/>
              </a:spcBef>
              <a:tabLst>
                <a:tab pos="1081405" algn="l"/>
              </a:tabLst>
            </a:pPr>
            <a:r>
              <a:rPr lang="pt-BR" sz="2000" spc="-5" dirty="0">
                <a:latin typeface="Arial"/>
                <a:cs typeface="Arial"/>
              </a:rPr>
              <a:t> </a:t>
            </a:r>
            <a:r>
              <a:rPr lang="pt-BR" sz="2000" spc="-5" dirty="0" smtClean="0">
                <a:latin typeface="Arial"/>
                <a:cs typeface="Arial"/>
              </a:rPr>
              <a:t>- </a:t>
            </a:r>
            <a:r>
              <a:rPr sz="2000" dirty="0" err="1" smtClean="0">
                <a:latin typeface="Arial"/>
                <a:cs typeface="Arial"/>
              </a:rPr>
              <a:t>Retorna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 ação a </a:t>
            </a:r>
            <a:r>
              <a:rPr sz="2000" dirty="0" err="1">
                <a:latin typeface="Arial"/>
                <a:cs typeface="Arial"/>
              </a:rPr>
              <a:t>determinada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percepção</a:t>
            </a:r>
            <a:r>
              <a:rPr lang="pt-BR" sz="2000" dirty="0" smtClean="0">
                <a:latin typeface="Arial"/>
                <a:cs typeface="Arial"/>
              </a:rPr>
              <a:t>;</a:t>
            </a:r>
          </a:p>
          <a:p>
            <a:pPr marL="12700" marR="66675" lvl="1">
              <a:lnSpc>
                <a:spcPct val="100000"/>
              </a:lnSpc>
              <a:spcBef>
                <a:spcPts val="10"/>
              </a:spcBef>
              <a:tabLst>
                <a:tab pos="1081405" algn="l"/>
              </a:tabLst>
            </a:pP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smtClean="0">
                <a:latin typeface="Arial"/>
                <a:cs typeface="Arial"/>
              </a:rPr>
              <a:t>- </a:t>
            </a:r>
            <a:r>
              <a:rPr sz="2000" dirty="0" err="1" smtClean="0">
                <a:latin typeface="Arial"/>
                <a:cs typeface="Arial"/>
              </a:rPr>
              <a:t>Usado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tambem para verificar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outros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predicados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(debug</a:t>
            </a:r>
            <a:r>
              <a:rPr sz="2000" dirty="0" smtClean="0">
                <a:latin typeface="Arial"/>
                <a:cs typeface="Arial"/>
              </a:rPr>
              <a:t>)</a:t>
            </a:r>
            <a:r>
              <a:rPr lang="pt-BR" sz="2000" dirty="0" smtClean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4800" y="685800"/>
            <a:ext cx="3821429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Predicado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spc="-5" dirty="0" err="1">
                <a:solidFill>
                  <a:srgbClr val="FF0066"/>
                </a:solidFill>
                <a:latin typeface="Arial"/>
                <a:cs typeface="Arial"/>
              </a:rPr>
              <a:t>agente</a:t>
            </a:r>
            <a:r>
              <a:rPr sz="2400" spc="-5" dirty="0" smtClean="0">
                <a:latin typeface="Arial"/>
                <a:cs typeface="Arial"/>
              </a:rPr>
              <a:t>”:</a:t>
            </a:r>
            <a:endParaRPr lang="pt-BR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	</a:t>
            </a:r>
            <a:r>
              <a:rPr lang="pt-BR" sz="2400" dirty="0" smtClean="0">
                <a:latin typeface="Arial"/>
                <a:cs typeface="Arial"/>
              </a:rPr>
              <a:t>- </a:t>
            </a:r>
            <a:r>
              <a:rPr sz="2000" dirty="0" err="1" smtClean="0">
                <a:latin typeface="Arial"/>
                <a:cs typeface="Arial"/>
              </a:rPr>
              <a:t>Dividido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 </a:t>
            </a:r>
            <a:r>
              <a:rPr sz="2000" dirty="0" err="1">
                <a:latin typeface="Arial"/>
                <a:cs typeface="Arial"/>
              </a:rPr>
              <a:t>duas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partes</a:t>
            </a:r>
            <a:r>
              <a:rPr lang="pt-BR" sz="2000" dirty="0" smtClean="0">
                <a:latin typeface="Arial"/>
                <a:cs typeface="Arial"/>
              </a:rPr>
              <a:t>;</a:t>
            </a:r>
          </a:p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BR" sz="2000" dirty="0">
                <a:latin typeface="Arial"/>
                <a:cs typeface="Arial"/>
              </a:rPr>
              <a:t>	</a:t>
            </a:r>
            <a:r>
              <a:rPr lang="pt-BR" sz="2000" dirty="0" smtClean="0">
                <a:latin typeface="Arial"/>
                <a:cs typeface="Arial"/>
              </a:rPr>
              <a:t>- </a:t>
            </a:r>
            <a:r>
              <a:rPr sz="2000" dirty="0" smtClean="0">
                <a:latin typeface="Arial"/>
                <a:cs typeface="Arial"/>
              </a:rPr>
              <a:t>Define </a:t>
            </a:r>
            <a:r>
              <a:rPr sz="2000" dirty="0">
                <a:latin typeface="Arial"/>
                <a:cs typeface="Arial"/>
              </a:rPr>
              <a:t>o que 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agente</a:t>
            </a:r>
            <a:r>
              <a:rPr lang="pt-BR" sz="2000" dirty="0" smtClean="0">
                <a:latin typeface="Arial"/>
                <a:cs typeface="Arial"/>
              </a:rPr>
              <a:t> deve fazer dependendo de</a:t>
            </a:r>
            <a:r>
              <a:rPr lang="pt-BR" sz="2000" spc="-145" dirty="0" smtClean="0">
                <a:latin typeface="Arial"/>
                <a:cs typeface="Arial"/>
              </a:rPr>
              <a:t> </a:t>
            </a:r>
            <a:r>
              <a:rPr lang="pt-BR" sz="2000" dirty="0" smtClean="0">
                <a:latin typeface="Arial"/>
                <a:cs typeface="Arial"/>
              </a:rPr>
              <a:t>cada percepção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5122" name="Picture 2" descr="https://cdn.discordapp.com/attachments/823597425620680747/84249355156376784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0" y="2438400"/>
            <a:ext cx="2553310" cy="41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.discordapp.com/attachments/823597425620680747/84249366126185678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95600"/>
            <a:ext cx="26860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2752"/>
            <a:ext cx="471487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66"/>
                </a:solidFill>
              </a:rPr>
              <a:t>Objetivos</a:t>
            </a:r>
            <a:r>
              <a:rPr spc="-5" dirty="0"/>
              <a:t> do</a:t>
            </a:r>
            <a:r>
              <a:rPr spc="-225" dirty="0"/>
              <a:t> </a:t>
            </a:r>
            <a:r>
              <a:rPr spc="-5" dirty="0"/>
              <a:t>Agente: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682" y="1938655"/>
            <a:ext cx="3743960" cy="1555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911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Definem a próxima ação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  agente</a:t>
            </a: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Caso do wumpus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morto</a:t>
            </a:r>
          </a:p>
          <a:p>
            <a:pPr marL="241300" indent="-228600">
              <a:lnSpc>
                <a:spcPts val="2280"/>
              </a:lnSpc>
              <a:spcBef>
                <a:spcPts val="25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Retorno de ações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dependendo</a:t>
            </a:r>
          </a:p>
          <a:p>
            <a:pPr marL="2413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das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percepções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27149"/>
            <a:ext cx="4284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Predicado</a:t>
            </a:r>
            <a:r>
              <a:rPr sz="4400" spc="-75" dirty="0"/>
              <a:t> </a:t>
            </a:r>
            <a:r>
              <a:rPr sz="4400" dirty="0"/>
              <a:t>“</a:t>
            </a:r>
            <a:r>
              <a:rPr sz="4400" dirty="0">
                <a:solidFill>
                  <a:srgbClr val="FFFF00"/>
                </a:solidFill>
              </a:rPr>
              <a:t>acao</a:t>
            </a:r>
            <a:r>
              <a:rPr sz="4400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95" y="2462225"/>
            <a:ext cx="3364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Relação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percep.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2684" y="1109472"/>
            <a:ext cx="4890516" cy="491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944212"/>
            <a:ext cx="9720072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Predicado</a:t>
            </a:r>
            <a:r>
              <a:rPr spc="-15" dirty="0"/>
              <a:t> </a:t>
            </a:r>
            <a:r>
              <a:rPr spc="-5" dirty="0"/>
              <a:t>“</a:t>
            </a:r>
            <a:r>
              <a:rPr spc="-5" dirty="0">
                <a:solidFill>
                  <a:srgbClr val="FFFF00"/>
                </a:solidFill>
              </a:rPr>
              <a:t>trombei</a:t>
            </a:r>
            <a:r>
              <a:rPr spc="-5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2012137"/>
            <a:ext cx="3195320" cy="906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54305">
              <a:lnSpc>
                <a:spcPct val="100000"/>
              </a:lnSpc>
              <a:spcBef>
                <a:spcPts val="105"/>
              </a:spcBef>
              <a:buChar char="-"/>
              <a:tabLst>
                <a:tab pos="168275" algn="l"/>
              </a:tabLst>
            </a:pPr>
            <a:r>
              <a:rPr sz="2000" dirty="0">
                <a:latin typeface="Arial"/>
                <a:cs typeface="Arial"/>
              </a:rPr>
              <a:t>1° condição: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viraesquerda.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85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2° condição: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frente.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3164" y="1379219"/>
            <a:ext cx="3579876" cy="2999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866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 err="1" smtClean="0"/>
              <a:t>Predica</a:t>
            </a:r>
            <a:r>
              <a:rPr lang="pt-BR" sz="4400" spc="-235" dirty="0" smtClean="0"/>
              <a:t>D</a:t>
            </a:r>
            <a:r>
              <a:rPr sz="4400" spc="-235" dirty="0" err="1" smtClean="0"/>
              <a:t>os</a:t>
            </a:r>
            <a:r>
              <a:rPr sz="4400" spc="-235" dirty="0"/>
              <a:t>: </a:t>
            </a:r>
            <a:r>
              <a:rPr sz="4400" spc="-204" dirty="0"/>
              <a:t>“</a:t>
            </a:r>
            <a:r>
              <a:rPr sz="4400" spc="-204" dirty="0">
                <a:solidFill>
                  <a:srgbClr val="FFFF00"/>
                </a:solidFill>
              </a:rPr>
              <a:t>Fedeu</a:t>
            </a:r>
            <a:r>
              <a:rPr sz="4400" spc="-204" dirty="0"/>
              <a:t>, </a:t>
            </a:r>
            <a:r>
              <a:rPr sz="4400" spc="-225" dirty="0">
                <a:solidFill>
                  <a:srgbClr val="FFFF00"/>
                </a:solidFill>
              </a:rPr>
              <a:t>Ventou</a:t>
            </a:r>
            <a:r>
              <a:rPr sz="4400" spc="-225" dirty="0"/>
              <a:t> </a:t>
            </a:r>
            <a:r>
              <a:rPr sz="4400" spc="-275" dirty="0"/>
              <a:t>e</a:t>
            </a:r>
            <a:r>
              <a:rPr sz="4400" spc="-270" dirty="0"/>
              <a:t> </a:t>
            </a:r>
            <a:r>
              <a:rPr sz="4400" spc="-170" dirty="0">
                <a:solidFill>
                  <a:srgbClr val="FFFF00"/>
                </a:solidFill>
              </a:rPr>
              <a:t>Ruiu</a:t>
            </a:r>
            <a:r>
              <a:rPr sz="4400" spc="-170" dirty="0"/>
              <a:t>”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457449"/>
            <a:ext cx="8893175" cy="1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320" dirty="0" err="1">
                <a:latin typeface="Arial"/>
                <a:cs typeface="Arial"/>
              </a:rPr>
              <a:t>Os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lang="pt-BR" sz="2800" spc="-320" dirty="0" smtClean="0">
                <a:latin typeface="Arial"/>
                <a:cs typeface="Arial"/>
              </a:rPr>
              <a:t> </a:t>
            </a:r>
            <a:r>
              <a:rPr sz="2800" spc="-145" dirty="0" smtClean="0">
                <a:latin typeface="Arial"/>
                <a:cs typeface="Arial"/>
              </a:rPr>
              <a:t>3 </a:t>
            </a:r>
            <a:r>
              <a:rPr sz="2800" spc="-130" dirty="0">
                <a:latin typeface="Arial"/>
                <a:cs typeface="Arial"/>
              </a:rPr>
              <a:t>predicados </a:t>
            </a:r>
            <a:r>
              <a:rPr sz="2800" spc="-160" dirty="0">
                <a:latin typeface="Arial"/>
                <a:cs typeface="Arial"/>
              </a:rPr>
              <a:t>vão </a:t>
            </a:r>
            <a:r>
              <a:rPr sz="2800" spc="-95" dirty="0">
                <a:latin typeface="Arial"/>
                <a:cs typeface="Arial"/>
              </a:rPr>
              <a:t>operar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114" dirty="0">
                <a:latin typeface="Arial"/>
                <a:cs typeface="Arial"/>
              </a:rPr>
              <a:t>maneira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semelhante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 dirty="0">
              <a:latin typeface="Arial"/>
              <a:cs typeface="Arial"/>
            </a:endParaRPr>
          </a:p>
          <a:p>
            <a:pPr marL="321945" indent="-309880">
              <a:lnSpc>
                <a:spcPct val="100000"/>
              </a:lnSpc>
              <a:buChar char="•"/>
              <a:tabLst>
                <a:tab pos="321945" algn="l"/>
                <a:tab pos="322580" algn="l"/>
              </a:tabLst>
            </a:pPr>
            <a:r>
              <a:rPr sz="2800" spc="-240" dirty="0">
                <a:latin typeface="Arial"/>
                <a:cs typeface="Arial"/>
              </a:rPr>
              <a:t>se </a:t>
            </a:r>
            <a:r>
              <a:rPr sz="2800" spc="-95" dirty="0">
                <a:latin typeface="Arial"/>
                <a:cs typeface="Arial"/>
              </a:rPr>
              <a:t>diferenciando </a:t>
            </a:r>
            <a:r>
              <a:rPr sz="2800" spc="-185" dirty="0">
                <a:latin typeface="Arial"/>
                <a:cs typeface="Arial"/>
              </a:rPr>
              <a:t>apenas </a:t>
            </a:r>
            <a:r>
              <a:rPr sz="2800" spc="-120" dirty="0">
                <a:latin typeface="Arial"/>
                <a:cs typeface="Arial"/>
              </a:rPr>
              <a:t>pela </a:t>
            </a:r>
            <a:r>
              <a:rPr sz="2800" spc="-145" dirty="0">
                <a:latin typeface="Arial"/>
                <a:cs typeface="Arial"/>
              </a:rPr>
              <a:t>percepção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qual </a:t>
            </a:r>
            <a:r>
              <a:rPr sz="2800" spc="-155" dirty="0">
                <a:latin typeface="Arial"/>
                <a:cs typeface="Arial"/>
              </a:rPr>
              <a:t>eles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reagem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4438"/>
            <a:ext cx="410845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 err="1" smtClean="0"/>
              <a:t>Predica</a:t>
            </a:r>
            <a:r>
              <a:rPr lang="pt-BR" sz="4400" spc="-225" dirty="0" smtClean="0"/>
              <a:t>D</a:t>
            </a:r>
            <a:r>
              <a:rPr sz="4400" spc="-225" dirty="0" smtClean="0"/>
              <a:t>o</a:t>
            </a:r>
            <a:r>
              <a:rPr sz="4400" spc="-250" dirty="0" smtClean="0"/>
              <a:t> </a:t>
            </a:r>
            <a:r>
              <a:rPr sz="4400" spc="-135" dirty="0"/>
              <a:t>“</a:t>
            </a:r>
            <a:r>
              <a:rPr sz="4400" spc="-135" dirty="0">
                <a:solidFill>
                  <a:srgbClr val="FFFF00"/>
                </a:solidFill>
              </a:rPr>
              <a:t>Fedeu</a:t>
            </a:r>
            <a:r>
              <a:rPr sz="4400" spc="-135" dirty="0"/>
              <a:t>”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3558540" cy="5988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555"/>
              </a:spcBef>
              <a:buChar char="•"/>
              <a:tabLst>
                <a:tab pos="283845" algn="l"/>
                <a:tab pos="284480" algn="l"/>
              </a:tabLst>
            </a:pPr>
            <a:r>
              <a:rPr sz="1500" spc="-100" dirty="0">
                <a:latin typeface="Arial"/>
                <a:cs typeface="Arial"/>
              </a:rPr>
              <a:t>%condições </a:t>
            </a:r>
            <a:r>
              <a:rPr sz="1500" spc="-114" dirty="0">
                <a:latin typeface="Arial"/>
                <a:cs typeface="Arial"/>
              </a:rPr>
              <a:t>caso </a:t>
            </a:r>
            <a:r>
              <a:rPr sz="1500" spc="-55" dirty="0">
                <a:latin typeface="Arial"/>
                <a:cs typeface="Arial"/>
              </a:rPr>
              <a:t>sinta </a:t>
            </a:r>
            <a:r>
              <a:rPr sz="1500" spc="-45" dirty="0">
                <a:latin typeface="Arial"/>
                <a:cs typeface="Arial"/>
              </a:rPr>
              <a:t>o </a:t>
            </a:r>
            <a:r>
              <a:rPr sz="1500" spc="-35" dirty="0">
                <a:latin typeface="Arial"/>
                <a:cs typeface="Arial"/>
              </a:rPr>
              <a:t>fedor </a:t>
            </a:r>
            <a:r>
              <a:rPr sz="1500" spc="-50" dirty="0">
                <a:latin typeface="Arial"/>
                <a:cs typeface="Arial"/>
              </a:rPr>
              <a:t>do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wumpus</a:t>
            </a:r>
            <a:endParaRPr sz="15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Char char="•"/>
              <a:tabLst>
                <a:tab pos="241300" algn="l"/>
                <a:tab pos="241935" algn="l"/>
              </a:tabLst>
            </a:pPr>
            <a:r>
              <a:rPr sz="1500" spc="-80" dirty="0">
                <a:latin typeface="Arial"/>
                <a:cs typeface="Arial"/>
              </a:rPr>
              <a:t>343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fedeu(A):-</a:t>
            </a:r>
            <a:endParaRPr sz="15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2392691"/>
          <a:ext cx="2075180" cy="366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/>
                <a:gridCol w="477520"/>
                <a:gridCol w="1417955"/>
              </a:tblGrid>
              <a:tr h="253919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660"/>
                        </a:lnSpc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344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60"/>
                        </a:lnSpc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giro(G),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7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345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220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500" spc="-13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5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2,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86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346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150" dirty="0">
                          <a:latin typeface="Arial"/>
                          <a:cs typeface="Arial"/>
                        </a:rPr>
                        <a:t>G1 </a:t>
                      </a:r>
                      <a:r>
                        <a:rPr sz="15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G+1,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347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retract(giro(_)),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348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assert(giro(G1)),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865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349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viraesquerda(A).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53295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8289">
                <a:tc gridSpan="3">
                  <a:txBody>
                    <a:bodyPr/>
                    <a:lstStyle/>
                    <a:p>
                      <a:pPr marL="260350" indent="-229235">
                        <a:lnSpc>
                          <a:spcPts val="1775"/>
                        </a:lnSpc>
                        <a:spcBef>
                          <a:spcPts val="395"/>
                        </a:spcBef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351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fedeu(A):-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9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500" spc="-70" dirty="0">
                          <a:latin typeface="Arial"/>
                          <a:cs typeface="Arial"/>
                        </a:rPr>
                        <a:t>giro(G),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22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=:=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2,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872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retract(giro(_)),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863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assert(giro(0)),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  <a:tr h="253509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•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spc="-80" dirty="0">
                          <a:latin typeface="Arial"/>
                          <a:cs typeface="Arial"/>
                        </a:rPr>
                        <a:t>356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775"/>
                        </a:lnSpc>
                        <a:spcBef>
                          <a:spcPts val="120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frente(A).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51828" y="1793493"/>
            <a:ext cx="499554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Ao </a:t>
            </a:r>
            <a:r>
              <a:rPr sz="2800" spc="-65" dirty="0">
                <a:latin typeface="Arial"/>
                <a:cs typeface="Arial"/>
              </a:rPr>
              <a:t>sentir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60" dirty="0">
                <a:latin typeface="Arial"/>
                <a:cs typeface="Arial"/>
              </a:rPr>
              <a:t>fedor </a:t>
            </a:r>
            <a:r>
              <a:rPr sz="2800" spc="-90" dirty="0">
                <a:latin typeface="Arial"/>
                <a:cs typeface="Arial"/>
              </a:rPr>
              <a:t>do </a:t>
            </a:r>
            <a:r>
              <a:rPr sz="2800" spc="-120" dirty="0">
                <a:latin typeface="Arial"/>
                <a:cs typeface="Arial"/>
              </a:rPr>
              <a:t>wumpus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em  </a:t>
            </a:r>
            <a:r>
              <a:rPr sz="2800" spc="-140" dirty="0">
                <a:latin typeface="Arial"/>
                <a:cs typeface="Arial"/>
              </a:rPr>
              <a:t>uma </a:t>
            </a:r>
            <a:r>
              <a:rPr sz="2800" spc="-210" dirty="0">
                <a:latin typeface="Arial"/>
                <a:cs typeface="Arial"/>
              </a:rPr>
              <a:t>das </a:t>
            </a:r>
            <a:r>
              <a:rPr sz="2800" spc="-260" dirty="0">
                <a:latin typeface="Arial"/>
                <a:cs typeface="Arial"/>
              </a:rPr>
              <a:t>casas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35" dirty="0">
                <a:latin typeface="Arial"/>
                <a:cs typeface="Arial"/>
              </a:rPr>
              <a:t>agente </a:t>
            </a:r>
            <a:r>
              <a:rPr sz="2800" spc="-145" dirty="0">
                <a:latin typeface="Arial"/>
                <a:cs typeface="Arial"/>
              </a:rPr>
              <a:t>deverá  </a:t>
            </a:r>
            <a:r>
              <a:rPr sz="2800" spc="-85" dirty="0">
                <a:latin typeface="Arial"/>
                <a:cs typeface="Arial"/>
              </a:rPr>
              <a:t>girar </a:t>
            </a:r>
            <a:r>
              <a:rPr sz="2800" spc="-140" dirty="0">
                <a:latin typeface="Arial"/>
                <a:cs typeface="Arial"/>
              </a:rPr>
              <a:t>para </a:t>
            </a:r>
            <a:r>
              <a:rPr sz="2800" spc="-130" dirty="0">
                <a:latin typeface="Arial"/>
                <a:cs typeface="Arial"/>
              </a:rPr>
              <a:t>seguir </a:t>
            </a:r>
            <a:r>
              <a:rPr sz="2800" spc="-135" dirty="0">
                <a:latin typeface="Arial"/>
                <a:cs typeface="Arial"/>
              </a:rPr>
              <a:t>em </a:t>
            </a:r>
            <a:r>
              <a:rPr sz="2800" spc="-55" dirty="0">
                <a:latin typeface="Arial"/>
                <a:cs typeface="Arial"/>
              </a:rPr>
              <a:t>outra  </a:t>
            </a:r>
            <a:r>
              <a:rPr sz="2800" spc="-114" dirty="0">
                <a:latin typeface="Arial"/>
                <a:cs typeface="Arial"/>
              </a:rPr>
              <a:t>direção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4438"/>
            <a:ext cx="434403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 err="1" smtClean="0"/>
              <a:t>Predica</a:t>
            </a:r>
            <a:r>
              <a:rPr lang="pt-BR" sz="4400" spc="-225" dirty="0" smtClean="0"/>
              <a:t>D</a:t>
            </a:r>
            <a:r>
              <a:rPr sz="4400" spc="-225" dirty="0" smtClean="0"/>
              <a:t>o</a:t>
            </a:r>
            <a:r>
              <a:rPr sz="4400" spc="-250" dirty="0" smtClean="0"/>
              <a:t> </a:t>
            </a:r>
            <a:r>
              <a:rPr sz="4400" spc="-70" dirty="0"/>
              <a:t>“</a:t>
            </a:r>
            <a:r>
              <a:rPr sz="4400" spc="-70" dirty="0">
                <a:solidFill>
                  <a:srgbClr val="FFFF00"/>
                </a:solidFill>
              </a:rPr>
              <a:t>Ventou</a:t>
            </a:r>
            <a:r>
              <a:rPr sz="4400" spc="-70" dirty="0"/>
              <a:t>”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97100"/>
            <a:ext cx="3378835" cy="5562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  <a:tab pos="241935" algn="l"/>
                <a:tab pos="683260" algn="l"/>
              </a:tabLst>
            </a:pPr>
            <a:r>
              <a:rPr sz="1300" spc="-65" dirty="0">
                <a:latin typeface="Arial"/>
                <a:cs typeface="Arial"/>
              </a:rPr>
              <a:t>359	</a:t>
            </a:r>
            <a:r>
              <a:rPr sz="1300" spc="-90" dirty="0">
                <a:latin typeface="Arial"/>
                <a:cs typeface="Arial"/>
              </a:rPr>
              <a:t>%condições </a:t>
            </a:r>
            <a:r>
              <a:rPr sz="1300" spc="-100" dirty="0">
                <a:latin typeface="Arial"/>
                <a:cs typeface="Arial"/>
              </a:rPr>
              <a:t>caso </a:t>
            </a:r>
            <a:r>
              <a:rPr sz="1300" spc="-50" dirty="0">
                <a:latin typeface="Arial"/>
                <a:cs typeface="Arial"/>
              </a:rPr>
              <a:t>sinta </a:t>
            </a:r>
            <a:r>
              <a:rPr sz="1300" spc="-105" dirty="0">
                <a:latin typeface="Arial"/>
                <a:cs typeface="Arial"/>
              </a:rPr>
              <a:t>a </a:t>
            </a:r>
            <a:r>
              <a:rPr sz="1300" spc="-55" dirty="0">
                <a:latin typeface="Arial"/>
                <a:cs typeface="Arial"/>
              </a:rPr>
              <a:t>brisa </a:t>
            </a:r>
            <a:r>
              <a:rPr sz="1300" spc="-45" dirty="0">
                <a:latin typeface="Arial"/>
                <a:cs typeface="Arial"/>
              </a:rPr>
              <a:t>do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buraco</a:t>
            </a:r>
            <a:endParaRPr sz="13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  <a:tab pos="241935" algn="l"/>
              </a:tabLst>
            </a:pPr>
            <a:r>
              <a:rPr sz="1300" spc="-65" dirty="0">
                <a:latin typeface="Arial"/>
                <a:cs typeface="Arial"/>
              </a:rPr>
              <a:t>360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ventou(A):-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2623409"/>
          <a:ext cx="1844039" cy="3379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"/>
                <a:gridCol w="432434"/>
                <a:gridCol w="1236345"/>
              </a:tblGrid>
              <a:tr h="228614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435"/>
                        </a:lnSpc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435"/>
                        </a:lnSpc>
                      </a:pPr>
                      <a:r>
                        <a:rPr sz="1300" spc="-60" dirty="0">
                          <a:latin typeface="Arial"/>
                          <a:cs typeface="Arial"/>
                        </a:rPr>
                        <a:t>giro(G),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61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9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300" spc="-114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5" dirty="0">
                          <a:latin typeface="Arial"/>
                          <a:cs typeface="Arial"/>
                        </a:rPr>
                        <a:t>2,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</a:tr>
              <a:tr h="265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130" dirty="0">
                          <a:latin typeface="Arial"/>
                          <a:cs typeface="Arial"/>
                        </a:rPr>
                        <a:t>G1 </a:t>
                      </a:r>
                      <a:r>
                        <a:rPr sz="13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3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5" dirty="0">
                          <a:latin typeface="Arial"/>
                          <a:cs typeface="Arial"/>
                        </a:rPr>
                        <a:t>G+1,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2659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35" dirty="0">
                          <a:latin typeface="Arial"/>
                          <a:cs typeface="Arial"/>
                        </a:rPr>
                        <a:t>retract(giro(_)),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2659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60" dirty="0">
                          <a:latin typeface="Arial"/>
                          <a:cs typeface="Arial"/>
                        </a:rPr>
                        <a:t>assert(giro(G1)),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</a:tr>
              <a:tr h="265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60" dirty="0">
                          <a:latin typeface="Arial"/>
                          <a:cs typeface="Arial"/>
                        </a:rPr>
                        <a:t>viraesquerda(A).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227662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525"/>
                        </a:lnSpc>
                        <a:spcBef>
                          <a:spcPts val="165"/>
                        </a:spcBef>
                      </a:pPr>
                      <a:r>
                        <a:rPr sz="1300" spc="-70" dirty="0">
                          <a:latin typeface="Arial"/>
                          <a:cs typeface="Arial"/>
                        </a:rPr>
                        <a:t>367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6954">
                <a:tc gridSpan="3">
                  <a:txBody>
                    <a:bodyPr/>
                    <a:lstStyle/>
                    <a:p>
                      <a:pPr marL="260350" indent="-229235">
                        <a:lnSpc>
                          <a:spcPts val="1525"/>
                        </a:lnSpc>
                        <a:spcBef>
                          <a:spcPts val="475"/>
                        </a:spcBef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368</a:t>
                      </a:r>
                      <a:r>
                        <a:rPr sz="13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ventou(A):-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26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369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60" dirty="0">
                          <a:latin typeface="Arial"/>
                          <a:cs typeface="Arial"/>
                        </a:rPr>
                        <a:t>giro(G),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</a:tr>
              <a:tr h="2659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19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300" spc="-85" dirty="0">
                          <a:latin typeface="Arial"/>
                          <a:cs typeface="Arial"/>
                        </a:rPr>
                        <a:t>=:=</a:t>
                      </a:r>
                      <a:r>
                        <a:rPr sz="1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5" dirty="0">
                          <a:latin typeface="Arial"/>
                          <a:cs typeface="Arial"/>
                        </a:rPr>
                        <a:t>2,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265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371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35" dirty="0">
                          <a:latin typeface="Arial"/>
                          <a:cs typeface="Arial"/>
                        </a:rPr>
                        <a:t>retract(giro(_)),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</a:tr>
              <a:tr h="265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372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assert(giro(0)),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</a:tr>
              <a:tr h="227876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•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5"/>
                        </a:lnSpc>
                        <a:spcBef>
                          <a:spcPts val="170"/>
                        </a:spcBef>
                      </a:pPr>
                      <a:r>
                        <a:rPr sz="1300" spc="-65" dirty="0">
                          <a:latin typeface="Arial"/>
                          <a:cs typeface="Arial"/>
                        </a:rPr>
                        <a:t>373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25"/>
                        </a:lnSpc>
                        <a:spcBef>
                          <a:spcPts val="170"/>
                        </a:spcBef>
                      </a:pPr>
                      <a:r>
                        <a:rPr sz="1300" spc="-40" dirty="0">
                          <a:latin typeface="Arial"/>
                          <a:cs typeface="Arial"/>
                        </a:rPr>
                        <a:t>frente(A).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51828" y="1793493"/>
            <a:ext cx="471487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Ao </a:t>
            </a:r>
            <a:r>
              <a:rPr sz="2800" spc="-65" dirty="0">
                <a:latin typeface="Arial"/>
                <a:cs typeface="Arial"/>
              </a:rPr>
              <a:t>sentir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brisa </a:t>
            </a:r>
            <a:r>
              <a:rPr sz="2800" spc="-90" dirty="0">
                <a:latin typeface="Arial"/>
                <a:cs typeface="Arial"/>
              </a:rPr>
              <a:t>do </a:t>
            </a:r>
            <a:r>
              <a:rPr sz="2800" spc="-130" dirty="0">
                <a:latin typeface="Arial"/>
                <a:cs typeface="Arial"/>
              </a:rPr>
              <a:t>buraco </a:t>
            </a:r>
            <a:r>
              <a:rPr sz="2800" spc="-135" dirty="0">
                <a:latin typeface="Arial"/>
                <a:cs typeface="Arial"/>
              </a:rPr>
              <a:t>em  </a:t>
            </a:r>
            <a:r>
              <a:rPr sz="2800" spc="-140" dirty="0">
                <a:latin typeface="Arial"/>
                <a:cs typeface="Arial"/>
              </a:rPr>
              <a:t>uma </a:t>
            </a:r>
            <a:r>
              <a:rPr sz="2800" spc="-210" dirty="0">
                <a:latin typeface="Arial"/>
                <a:cs typeface="Arial"/>
              </a:rPr>
              <a:t>das </a:t>
            </a:r>
            <a:r>
              <a:rPr sz="2800" spc="-260" dirty="0">
                <a:latin typeface="Arial"/>
                <a:cs typeface="Arial"/>
              </a:rPr>
              <a:t>casas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35" dirty="0">
                <a:latin typeface="Arial"/>
                <a:cs typeface="Arial"/>
              </a:rPr>
              <a:t>agente </a:t>
            </a:r>
            <a:r>
              <a:rPr sz="2800" spc="-145" dirty="0">
                <a:latin typeface="Arial"/>
                <a:cs typeface="Arial"/>
              </a:rPr>
              <a:t>deverá  </a:t>
            </a:r>
            <a:r>
              <a:rPr sz="2800" spc="-85" dirty="0">
                <a:latin typeface="Arial"/>
                <a:cs typeface="Arial"/>
              </a:rPr>
              <a:t>girar </a:t>
            </a:r>
            <a:r>
              <a:rPr sz="2800" spc="-140" dirty="0">
                <a:latin typeface="Arial"/>
                <a:cs typeface="Arial"/>
              </a:rPr>
              <a:t>para </a:t>
            </a:r>
            <a:r>
              <a:rPr sz="2800" spc="-130" dirty="0">
                <a:latin typeface="Arial"/>
                <a:cs typeface="Arial"/>
              </a:rPr>
              <a:t>seguir </a:t>
            </a:r>
            <a:r>
              <a:rPr sz="2800" spc="-135" dirty="0">
                <a:latin typeface="Arial"/>
                <a:cs typeface="Arial"/>
              </a:rPr>
              <a:t>em </a:t>
            </a:r>
            <a:r>
              <a:rPr sz="2800" spc="-55" dirty="0">
                <a:latin typeface="Arial"/>
                <a:cs typeface="Arial"/>
              </a:rPr>
              <a:t>outra  </a:t>
            </a:r>
            <a:r>
              <a:rPr sz="2800" spc="-114" dirty="0">
                <a:latin typeface="Arial"/>
                <a:cs typeface="Arial"/>
              </a:rPr>
              <a:t>direção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540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Times New Roman</vt:lpstr>
      <vt:lpstr>Trebuchet MS</vt:lpstr>
      <vt:lpstr>Tw Cen MT</vt:lpstr>
      <vt:lpstr>Tw Cen MT Condensed</vt:lpstr>
      <vt:lpstr>Wingdings 3</vt:lpstr>
      <vt:lpstr>Integral</vt:lpstr>
      <vt:lpstr>AGENTE001 – mundo wumpus</vt:lpstr>
      <vt:lpstr>InTrodução</vt:lpstr>
      <vt:lpstr>Apresentação do PowerPoint</vt:lpstr>
      <vt:lpstr>Objetivos do Agente:</vt:lpstr>
      <vt:lpstr>Predicado “acao”</vt:lpstr>
      <vt:lpstr>Predicado “trombei”</vt:lpstr>
      <vt:lpstr>PredicaDos: “Fedeu, Ventou e Ruiu”</vt:lpstr>
      <vt:lpstr>PredicaDo “Fedeu”</vt:lpstr>
      <vt:lpstr>PredicaDo “Ventou”</vt:lpstr>
      <vt:lpstr>Predicado “Ruiu”</vt:lpstr>
      <vt:lpstr>Predicado “sai”:</vt:lpstr>
      <vt:lpstr>Predicado: FRENTE</vt:lpstr>
      <vt:lpstr>PREDICADO “Viraesquerda":</vt:lpstr>
      <vt:lpstr>Predicado adjacentes: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Indrodução</dc:title>
  <dc:creator>Mateus Nascimento e Silva</dc:creator>
  <cp:lastModifiedBy>Matheus Vitor</cp:lastModifiedBy>
  <cp:revision>6</cp:revision>
  <dcterms:created xsi:type="dcterms:W3CDTF">2021-05-13T19:51:27Z</dcterms:created>
  <dcterms:modified xsi:type="dcterms:W3CDTF">2021-05-13T20:36:04Z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2021-05-13T00:00:00Z</vt:filetime>
  </property>
</Properties>
</file>