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88"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6653C-E9D6-41B9-8C47-B3DC5F8BE4CF}" type="datetimeFigureOut">
              <a:rPr lang="en-IN" smtClean="0"/>
              <a:t>20-12-2016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7A8CE-B9E8-4E54-81AE-F3D0E7E6210A}" type="slidenum">
              <a:rPr lang="en-IN" smtClean="0"/>
              <a:t>‹#›</a:t>
            </a:fld>
            <a:endParaRPr lang="en-IN"/>
          </a:p>
        </p:txBody>
      </p:sp>
    </p:spTree>
    <p:extLst>
      <p:ext uri="{BB962C8B-B14F-4D97-AF65-F5344CB8AC3E}">
        <p14:creationId xmlns:p14="http://schemas.microsoft.com/office/powerpoint/2010/main" val="2916736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1100138" y="676275"/>
            <a:ext cx="4608512" cy="3457575"/>
          </a:xfrm>
          <a:ln/>
        </p:spPr>
      </p:sp>
      <p:sp>
        <p:nvSpPr>
          <p:cNvPr id="389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903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50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6" name="Picture 2" descr="image0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4800" y="106409"/>
            <a:ext cx="1107786" cy="57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228600" y="545297"/>
            <a:ext cx="6019800"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C:\Users\Kavi.ravichandran\Desktop\Untitled-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79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77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Tuesday  20-Dec-2016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Tuesday  20-Dec-2016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1"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TR/xslt-30/#element-import" TargetMode="External"/><Relationship Id="rId3" Type="http://schemas.openxmlformats.org/officeDocument/2006/relationships/image" Target="../media/image11.png"/><Relationship Id="rId7" Type="http://schemas.openxmlformats.org/officeDocument/2006/relationships/hyperlink" Target="https://www.w3.org/TR/xslt-30/#element-function"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www.w3.org/TR/xslt-30/#element-for-each-group" TargetMode="External"/><Relationship Id="rId5" Type="http://schemas.openxmlformats.org/officeDocument/2006/relationships/hyperlink" Target="https://www.w3.org/TR/xslt-30/#element-copy" TargetMode="External"/><Relationship Id="rId10" Type="http://schemas.openxmlformats.org/officeDocument/2006/relationships/hyperlink" Target="https://www.w3.org/TR/xslt-30/#element-message" TargetMode="External"/><Relationship Id="rId4" Type="http://schemas.openxmlformats.org/officeDocument/2006/relationships/hyperlink" Target="https://www.w3.org/TR/xslt-30/#element-analyze-string" TargetMode="External"/><Relationship Id="rId9" Type="http://schemas.openxmlformats.org/officeDocument/2006/relationships/hyperlink" Target="https://www.w3.org/TR/xslt-30/#element-key"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3.org/TR/xslt-30/#element-value-of" TargetMode="External"/><Relationship Id="rId13" Type="http://schemas.openxmlformats.org/officeDocument/2006/relationships/hyperlink" Target="http://www.w3.org/TR/xpath-functions-30/#func-generate-id" TargetMode="External"/><Relationship Id="rId18" Type="http://schemas.openxmlformats.org/officeDocument/2006/relationships/hyperlink" Target="http://www.w3.org/TR/xpath-functions-30/#func-unparsed-text" TargetMode="External"/><Relationship Id="rId3" Type="http://schemas.openxmlformats.org/officeDocument/2006/relationships/image" Target="../media/image11.png"/><Relationship Id="rId7" Type="http://schemas.openxmlformats.org/officeDocument/2006/relationships/hyperlink" Target="https://www.w3.org/TR/xslt-30/#element-context-item" TargetMode="External"/><Relationship Id="rId12" Type="http://schemas.openxmlformats.org/officeDocument/2006/relationships/hyperlink" Target="https://www.w3.org/TR/xslt-30/#dt-basic-xslt-processor" TargetMode="External"/><Relationship Id="rId17" Type="http://schemas.openxmlformats.org/officeDocument/2006/relationships/hyperlink" Target="http://www.w3.org/TR/xpath-functions-30/#func-format-time" TargetMode="External"/><Relationship Id="rId2" Type="http://schemas.openxmlformats.org/officeDocument/2006/relationships/notesSlide" Target="../notesSlides/notesSlide10.xml"/><Relationship Id="rId16" Type="http://schemas.openxmlformats.org/officeDocument/2006/relationships/hyperlink" Target="http://www.w3.org/TR/xpath-functions-30/#func-format-number" TargetMode="External"/><Relationship Id="rId1" Type="http://schemas.openxmlformats.org/officeDocument/2006/relationships/slideLayout" Target="../slideLayouts/slideLayout13.xml"/><Relationship Id="rId6" Type="http://schemas.openxmlformats.org/officeDocument/2006/relationships/hyperlink" Target="https://www.w3.org/TR/xslt-30/#element-template" TargetMode="External"/><Relationship Id="rId11" Type="http://schemas.openxmlformats.org/officeDocument/2006/relationships/hyperlink" Target="https://www.w3.org/TR/xslt-30/#element-assert" TargetMode="External"/><Relationship Id="rId5" Type="http://schemas.openxmlformats.org/officeDocument/2006/relationships/hyperlink" Target="https://www.w3.org/TR/xslt-30/#element-preserve-space" TargetMode="External"/><Relationship Id="rId15" Type="http://schemas.openxmlformats.org/officeDocument/2006/relationships/hyperlink" Target="http://www.w3.org/TR/xpath-functions-30/#func-format-dateTime" TargetMode="External"/><Relationship Id="rId10" Type="http://schemas.openxmlformats.org/officeDocument/2006/relationships/hyperlink" Target="https://www.w3.org/TR/xslt-30/#element-param" TargetMode="External"/><Relationship Id="rId4" Type="http://schemas.openxmlformats.org/officeDocument/2006/relationships/hyperlink" Target="https://www.w3.org/TR/xslt-30/#element-strip-space" TargetMode="External"/><Relationship Id="rId9" Type="http://schemas.openxmlformats.org/officeDocument/2006/relationships/hyperlink" Target="https://www.w3.org/TR/xslt-30/#element-variable" TargetMode="External"/><Relationship Id="rId14" Type="http://schemas.openxmlformats.org/officeDocument/2006/relationships/hyperlink" Target="http://www.w3.org/TR/xpath-functions-30/#func-format-da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www.w3.org/TR/xslt-30/#dt-implementation-dependent" TargetMode="External"/><Relationship Id="rId5" Type="http://schemas.openxmlformats.org/officeDocument/2006/relationships/hyperlink" Target="https://www.w3.org/TR/xslt-30/#element-result-document" TargetMode="External"/><Relationship Id="rId4" Type="http://schemas.openxmlformats.org/officeDocument/2006/relationships/hyperlink" Target="https://www.w3.org/TR/xslt-30/#element-outpu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w3.org/TR/xslt-30/#element-value-of" TargetMode="External"/><Relationship Id="rId3" Type="http://schemas.openxmlformats.org/officeDocument/2006/relationships/image" Target="../media/image11.png"/><Relationship Id="rId7" Type="http://schemas.openxmlformats.org/officeDocument/2006/relationships/hyperlink" Target="https://www.w3.org/TR/xslt-30/#element-attribute"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w3.org/TR/xslt-30/#dt-temporary-output-state" TargetMode="External"/><Relationship Id="rId5" Type="http://schemas.openxmlformats.org/officeDocument/2006/relationships/hyperlink" Target="https://www.w3.org/TR/xslt-30/#element-result-document" TargetMode="External"/><Relationship Id="rId4" Type="http://schemas.openxmlformats.org/officeDocument/2006/relationships/hyperlink" Target="https://www.w3.org/TR/xslt-30/#element-output" TargetMode="External"/><Relationship Id="rId9" Type="http://schemas.openxmlformats.org/officeDocument/2006/relationships/hyperlink" Target="https://www.w3.org/TR/xslt-30/#element-merge-ke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hyperlink" Target="https://www.w3.org/TR/xslt-30/#element-sequence" TargetMode="External"/><Relationship Id="rId3" Type="http://schemas.openxmlformats.org/officeDocument/2006/relationships/image" Target="../media/image11.png"/><Relationship Id="rId7" Type="http://schemas.openxmlformats.org/officeDocument/2006/relationships/hyperlink" Target="https://www.w3.org/TR/xslt-30/#element-fork"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w3.org/TR/xslt-30/#element-merge" TargetMode="External"/><Relationship Id="rId5" Type="http://schemas.openxmlformats.org/officeDocument/2006/relationships/hyperlink" Target="https://www.w3.org/TR/xslt-30/#element-iterate" TargetMode="External"/><Relationship Id="rId4" Type="http://schemas.openxmlformats.org/officeDocument/2006/relationships/hyperlink" Target="https://www.w3.org/TR/xslt-30/#element-strea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w3.org/TR/xslt-30/#element-on-non-empty" TargetMode="External"/><Relationship Id="rId3" Type="http://schemas.openxmlformats.org/officeDocument/2006/relationships/image" Target="../media/image11.png"/><Relationship Id="rId7" Type="http://schemas.openxmlformats.org/officeDocument/2006/relationships/hyperlink" Target="https://www.w3.org/TR/xslt-30/#element-on-empty"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www.w3.org/TR/xslt-30/#element-where-populated" TargetMode="External"/><Relationship Id="rId5" Type="http://schemas.openxmlformats.org/officeDocument/2006/relationships/hyperlink" Target="https://www.w3.org/TR/xslt-30/#element-accumulator" TargetMode="External"/><Relationship Id="rId10" Type="http://schemas.openxmlformats.org/officeDocument/2006/relationships/hyperlink" Target="https://www.w3.org/TR/xslt-30/#func-snapshot" TargetMode="External"/><Relationship Id="rId4" Type="http://schemas.openxmlformats.org/officeDocument/2006/relationships/hyperlink" Target="https://www.w3.org/TR/xslt-30/#dt-top-level" TargetMode="External"/><Relationship Id="rId9" Type="http://schemas.openxmlformats.org/officeDocument/2006/relationships/hyperlink" Target="https://www.w3.org/TR/xslt-30/#func-copy-o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descr="C:\Users\Kavi.ravichandran\Desktop\Untitle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1.png"/>
          <p:cNvPicPr>
            <a:picLocks noChangeAspect="1"/>
          </p:cNvPicPr>
          <p:nvPr/>
        </p:nvPicPr>
        <p:blipFill>
          <a:blip r:embed="rId3" cstate="print"/>
          <a:stretch>
            <a:fillRect/>
          </a:stretch>
        </p:blipFill>
        <p:spPr>
          <a:xfrm>
            <a:off x="0" y="4248"/>
            <a:ext cx="9143753" cy="6859719"/>
          </a:xfrm>
          <a:prstGeom prst="rect">
            <a:avLst/>
          </a:prstGeom>
        </p:spPr>
      </p:pic>
      <p:pic>
        <p:nvPicPr>
          <p:cNvPr id="6" name="Picture 5" descr="1.png"/>
          <p:cNvPicPr>
            <a:picLocks noChangeAspect="1"/>
          </p:cNvPicPr>
          <p:nvPr/>
        </p:nvPicPr>
        <p:blipFill>
          <a:blip r:embed="rId4" cstate="print"/>
          <a:stretch>
            <a:fillRect/>
          </a:stretch>
        </p:blipFill>
        <p:spPr>
          <a:xfrm>
            <a:off x="0" y="6926"/>
            <a:ext cx="9143753" cy="6281096"/>
          </a:xfrm>
          <a:prstGeom prst="rect">
            <a:avLst/>
          </a:prstGeom>
        </p:spPr>
      </p:pic>
      <p:pic>
        <p:nvPicPr>
          <p:cNvPr id="7" name="Picture 6" descr="1.png"/>
          <p:cNvPicPr>
            <a:picLocks noChangeAspect="1"/>
          </p:cNvPicPr>
          <p:nvPr/>
        </p:nvPicPr>
        <p:blipFill>
          <a:blip r:embed="rId5" cstate="print"/>
          <a:stretch>
            <a:fillRect/>
          </a:stretch>
        </p:blipFill>
        <p:spPr>
          <a:xfrm>
            <a:off x="5337584" y="1010104"/>
            <a:ext cx="2276422" cy="1872910"/>
          </a:xfrm>
          <a:prstGeom prst="rect">
            <a:avLst/>
          </a:prstGeom>
        </p:spPr>
      </p:pic>
      <p:pic>
        <p:nvPicPr>
          <p:cNvPr id="8" name="Picture 7" descr="1.png"/>
          <p:cNvPicPr>
            <a:picLocks noChangeAspect="1"/>
          </p:cNvPicPr>
          <p:nvPr/>
        </p:nvPicPr>
        <p:blipFill>
          <a:blip r:embed="rId6" cstate="print"/>
          <a:stretch>
            <a:fillRect/>
          </a:stretch>
        </p:blipFill>
        <p:spPr>
          <a:xfrm>
            <a:off x="3818547" y="965028"/>
            <a:ext cx="4332054" cy="4293984"/>
          </a:xfrm>
          <a:prstGeom prst="rect">
            <a:avLst/>
          </a:prstGeom>
        </p:spPr>
      </p:pic>
      <p:pic>
        <p:nvPicPr>
          <p:cNvPr id="9" name="Picture 8" descr="1.png"/>
          <p:cNvPicPr>
            <a:picLocks noChangeAspect="1"/>
          </p:cNvPicPr>
          <p:nvPr/>
        </p:nvPicPr>
        <p:blipFill>
          <a:blip r:embed="rId7" cstate="print"/>
          <a:stretch>
            <a:fillRect/>
          </a:stretch>
        </p:blipFill>
        <p:spPr>
          <a:xfrm>
            <a:off x="4202123" y="1390864"/>
            <a:ext cx="1606437" cy="1865296"/>
          </a:xfrm>
          <a:prstGeom prst="rect">
            <a:avLst/>
          </a:prstGeom>
        </p:spPr>
      </p:pic>
      <p:pic>
        <p:nvPicPr>
          <p:cNvPr id="10" name="Picture 9" descr="1.png"/>
          <p:cNvPicPr>
            <a:picLocks noChangeAspect="1"/>
          </p:cNvPicPr>
          <p:nvPr/>
        </p:nvPicPr>
        <p:blipFill>
          <a:blip r:embed="rId8" cstate="print"/>
          <a:stretch>
            <a:fillRect/>
          </a:stretch>
        </p:blipFill>
        <p:spPr>
          <a:xfrm>
            <a:off x="7080994" y="3116790"/>
            <a:ext cx="1050657" cy="1218153"/>
          </a:xfrm>
          <a:prstGeom prst="rect">
            <a:avLst/>
          </a:prstGeom>
        </p:spPr>
      </p:pic>
      <p:pic>
        <p:nvPicPr>
          <p:cNvPr id="11" name="Picture 10" descr="1.png"/>
          <p:cNvPicPr>
            <a:picLocks noChangeAspect="1"/>
          </p:cNvPicPr>
          <p:nvPr/>
        </p:nvPicPr>
        <p:blipFill>
          <a:blip r:embed="rId9" cstate="print"/>
          <a:stretch>
            <a:fillRect/>
          </a:stretch>
        </p:blipFill>
        <p:spPr>
          <a:xfrm>
            <a:off x="5345935" y="4684494"/>
            <a:ext cx="2634254" cy="936455"/>
          </a:xfrm>
          <a:prstGeom prst="rect">
            <a:avLst/>
          </a:prstGeom>
        </p:spPr>
      </p:pic>
      <p:pic>
        <p:nvPicPr>
          <p:cNvPr id="12" name="Picture 11" descr="1.png"/>
          <p:cNvPicPr>
            <a:picLocks noChangeAspect="1"/>
          </p:cNvPicPr>
          <p:nvPr/>
        </p:nvPicPr>
        <p:blipFill>
          <a:blip r:embed="rId10" cstate="print"/>
          <a:stretch>
            <a:fillRect/>
          </a:stretch>
        </p:blipFill>
        <p:spPr>
          <a:xfrm>
            <a:off x="1143819" y="4208525"/>
            <a:ext cx="1202926" cy="807027"/>
          </a:xfrm>
          <a:prstGeom prst="rect">
            <a:avLst/>
          </a:prstGeom>
        </p:spPr>
      </p:pic>
      <p:sp>
        <p:nvSpPr>
          <p:cNvPr id="13" name="AutoShape 2" descr="data:image/png;base64,iVBORw0KGgoAAAANSUhEUgAAAWwAAABUCAMAAACRH/3/AAAAtFBMVEX///8AecIAd8EAdsEAc8AAbr4Acb8Aa72r0OmwyuXx+Px8uN+Jud4Ab77I4vJToNRzq9fe7/gphMbq9PpBmtAajcuGvuKdx+QAf8X4/P6As9ttr9rm7fZsptVrodKky+a31uzQ5fM3isna6/YAgsZmrdq80ukAY7pbnNGy1Osrj8y+3O/P4fGdzOhModSHvOCVuN1OksyOxOSbv+GqxuM4lc5Hjcq2z+eBr9lXls7E2u12ptVP2bCAAAAR0ElEQVR4nO1dD3eaPheWJKJFQQUdoFL556bQ1rWW2rrv/73egIXcBAS1bv29W59zds5KAkmeJDf33tzEVqsetmFo32aJjqQUyEoeNuu5YTe89YXzoXi7aYJkgtGBa8o2wkSWJ8Mbzfjsyv1dMLq3EaJESyUgQsLVNvjsCv49MHq+RSqIzoGRPvA+u5J/Beyg1yaohuoD32qyVz67qv/3CPohaSA6H97O1+j+GLovVYK6Eojom6/BfTmMoYRPpDqjG0Vfg/tS7HX15HH9Lkvai2q9O+m0z8UP8w8391OhLG+TSYhVUqnzHRvc0yqt29PP67T0S9L8j7f406DEmm0bo+Buby7HoUopR406ScbRoIJt81yq6SQZ/DsLgDJEkp7M1ocW2y3tfulbEmoW4QjrJUmiOOeI/gPIzR9v82dBGah0HFN7XJ1M9/lQHbn92xA38kaSkfA1Lzpbikih9qfb/Fmwp3LeaETksVmwZ8fbqFGC47Fgvu/OH9j49l/xuNhbTjxj5AOVzvgmH6Uof2HASRJ7VraLePlf6j6E+3+60Z+FhTh4sQzZi8vkCCAP8HNGopdhgW8gq5Tsx3+4zZ+F2CqR2YbWit283rWfYP5gVII3YN9AVrecoXhbOeBEv7lS4CpU/HYoeolLxI3sE8iWrIaRaYQsL34UV9T3injrxc+fQyfD60+z69UxTnOb2zy34wx//lx0vUbKDVpGhlhcI5Q8xa2u3XUwLElY1N7ADNoJRg5e1VexCwQ/nlZkMO6dR9+yqEV1ANXzLf9xdsRzbt87L1Q1xXnu7AXL8l9moNO/zQocVB3j6TZ9K4P+At3E9v3tY54S+qvfZsx2SxIZoQ0cUp7aSDWFPK2d+GMoRdZiqrKYqOmmkLCMpntDY62sxmtjkuUu1Zu+oU7c92x2h/XDHJaRga7JZGnw38tB+/D3LCGjN1FG4NAEs1ExyxK9CkiqVZTBZgTyhRns9UP5qKDCeCrIBir+66YaVt+dkWwy4bE9WkRELAMRh3akfVfxPSQtrsKuAFMoB8kRZE1zTuOatiipKWUNpYjDJRmmX7ctRCs0hGwrpt7gcEfoQBRbaYi5jqqMM4TXrVHfqvoe1n+DQ9MI+ZmLUR+MO6Nnne6UkkvSgWEJGqRy+YIVFAfpHKbgJASng9sblpbmJRn4N3Bm0o784pGVWNUzBydBcsQDRPrXjyPg7Q9sOWCdM8zKTj8G/HK0eoYPpAiBKQsEehNjusS9vb09+iHfx27B9bJdJGDpZTV7uqfozVY+WHmQtadZu2BKHnWp4aPeCDy+ujJpE25YrcCgs++ic6jO1OdjxaxBwzE0gBZt8D5O+t0gbaIduK9QHyVO3vANy4+jBZiDgQn6k3ynT6YCjem6d8R5nM0QIQmFV/cf3ENZKj1BCdI/MvWOAzvHBgNsuAy6ZGGxxpGQU3C1AWi89V6xmOUnjqAVbtinJDqyR49c9RHB0WDad6LyUoxkPB5sp8uJygmvybXJtkGNCPf1IDrFmy3U+tiiMlqBFlpskwCarngoNM4AdVPdw6MVKbQzR+TCZIIk9SDuoUaLsG4aip3iju8EmhR1U3vVtpUYrl/X96+z6Y0szo6JO+c77uig3VZL7T0glQyLPEFYFILCsgjSmH5PDlaGGxa+lDfRhrJ/FUIvNbDsLZCBWAfeBOOFG8ARkJxwg+n6C2QxvZHuwuf7U/U9HjipHA18w9kmwaB4jIhb8R4bm2SWPRjFWo6SZdll/oBUe1ESNlow7+XqgdoQzjtsD8FL308l8UQUBg1qc5UfJZeM67TulXJEgeajXmjxMRi5m6r3JozsZX1DFG3KFtRsofZIVZEZvoEkixdGr6z7rx44UAxgsqh+fjbZ36qKmUPtji2iK0BP71sZT0yEkifug6nsbQVxvKa5Hh4edN2ywAqTWaiAUfmerw7zPyLMM2qwKuHhtaXI87suIk7/kYPw+etjWvtJVTFw3uJt/pTTg0kVWDqzl4xgbz4kE9Rpq7IsZ/YM7Uqustk0YB0l1gkYO0RgVAOuyWv7oop9WRQJstbYORFSDy0poY5ttaocuMjrufiE8rER8ruU87aDULQXy5lpz4w67E+BNtbJmYoIYTIpcnVr3Sj2ZXFJJqZBDeZmuRxMRIQqC8ApRlc+uNQKb5QCDBf8mD89a1P4YGAEQ7/a4ONHQLsFpQiSBL2F6fzUWOcrytYWvLoGwRBzNr2x3gvss6WUocWa+/TUe0io2KSzEiNyX871BFf/Qqh/P8M8Pei8pmDkHfRtavwhydInLHNqoTJXpqgvB2zxx68CH9KxReIKuAOOakTaodP/fucFo5O3pCBGXvfp15suV6gN0IdbbLfZU6AT4AbIz3TYzQDVmeVtWb4frVa3vzamBjUXlwpfnXXvM1+b75iZFoLnzGTmtHr13RpTGFyYqDiMEsd53f5MN46oNmucZbOOtOeyDhcASwGF+VMwZZE1GNdj4LXsPhAVWEr6zzs31jzvvYJARqciZ8saJcSj2H0mYHyB0cnRRfUK6FXN5GxiElmypHTP++XlbbXq9Z4WcXCa9VrOtQB2M+nlTw3WMjrRjQbYrRhIEDK4E89RMRmdig2w+OIVP1yAsYMH/DfsJr3/Q5jV6APZmvMuFA87S4SE46XpKsZ5UsZ2QJfKd/njOVP83s3DeoBxXZEfzB6yo4sv0+7wTz7nHVutZZdPAk45+fqHhsZn2omppFTlcNzfla3lo4BaB4qKYTZnw4hpKAAGi1FIRzEgAkmlzjbYpkwWX7QDIkrYTASzWRa+Aiya6/uyW8lldmK6j528mify/R3Of+bcMdjIRmF5d3Vxm4coOLepOgHchmU1VXGYpMK3qRRhQuVR6Bmm84vbeNDY2baujgvJlrIxLvmrmm2wApzWITHnDpDZVHiW3KVWEaNAOiZHRO4BZDB8aKv3ua0+UeQEbEKpwpZujbFzDVxOtpRtfKj+ulF8wz1OaEQoMFqFRDAcR9lHzI1/2P5xoeObG5FKsITbAZnl5zJG24KRBVwmgg8KToeGGJiL8CGys1qR+mCRFrcg8UbEDjr3MZ7uvBFVO0be/nkM2ENWNv44t748zQOfRtpuIPGbqKn8f2AiWxKqU2PssLWlMojoozh3gSwDqU3+miWUInDiGivIEiLIT1a3q1UkwfAOjA4Tmo9GxL7zapqb118rXdw5zHRL9kyU7zXGDtvZqdlL/QDqVL8TgV8a1m3O9cmtqXHIF39QMrm4BpLLHeGMTrpkpLuKhw/AV9IwCbDDowpL75Zl1U83dq6CSqPmPJQqJix1YIOgZER09drgHIwjNhNmR2PEEbGAqtIewckkbtqC4yep1sLVe3J0OlwHi2uQzdfZEyoK+1N04rfi1dEzO3SYR30YwpJU1xURyelqrCc6lFGgwglLCjR2BO3OA36RU7Sss3F3UsRkLQTVSvP5v+1H4A/vlI2RblI+J5+e7VHxwOX1+MCRBS82/SJRpd5eaS06xX7Dj1RzKf6Sd3x5N2qRJBo7s3aR1PkApccx//jIxtw87YYqP3pjHeStigW0tZkuMafAQWZbD92KO2Tih0PAGcsXzeJsXnm9AjOjFbO/vgkyDiQ9CQU8gaQLqGyGccGhLg4IQWVEmaqofcEGx2ht9oa3Bww39/HR5cmOnzbv+aabRTmU+D8NuxwGfyagc+xuoApxfF+AuGk8B1YLDGPmTR+n8Xef15j/OrTwA3IEYxhmlGSWRHUowxdSGKuLzRqEfaYhGeYhCBPhf+iw/9noX0o2wiCItPv2biD/S4f9z4d7WegTwu1FQavnFDfCNHpK/m08XjK0sTQu1LP5UmLb1f7XxTp1uL9AHyFJcX1OYMI76a4fH/d3wbZqWK2m2ip8FsYm4k6JlM83foHD5iz/SHpQsxAV9z5/fVft2bwvUCjR6VIbYSvJvcCjTelSSz7Oz+tCLIw5FDFBl8eipMXE3W7VAmDP1+C1dcC5ZtyF8IrX5fYZRwuuUG8ulmrccRnueAetxiXu5/AS4HghVpeWnfm6lP2CXTe5ODk2GEuDdzlhe9vy/aGEc1fb047cVlU1/9dBQ+DGM0n6kKX/EPVzA8uqVV4BgiVudwDUyQ0gJOzwLlVahx/w7wWtEqhThwx4158Zqh3u6zqnXS079K3i/U6nnWyLwl3UDl2Y2Q3bKH3gTqwonORbP6caNlhO3PzM1tCvOOJmcV1r94k1AIjo+6BZkjWGqWNxe31IEJZLYUnGgOBk2i8wncgEHGSayPw5GFoHzl3aTY+FARCiG1wy0Wfs4/1ZSLiNvBnR4dsDS8ZOUZ4bcl7b2CIZ+SMrWS5nDs4n/foEXZu2fOK+T4Z4FVadJhRiLey+PLEVEGkzJW3WMlPyAwVCYDUO8XBIdDH+eI/IzIZQ1h0Q2dBMtsqVusDwULL9SB497uvBhITg9Zm8GnGVpr3lFqmuRYrY81asEytLcvQ4Wfr3q2LW95rUP4TD1WHY2oaptysPboqxHynZPFEWcL9Ssuv2+YwV8Q1PJ8K5yjQGRczaa7PopWay25y4MiYyGLmaXroc4DvugFbNVKE+SkTAbNV8kqtja4v4h4HyMhv5W90zi3rbR7accqqJPnUPH9/3dbl6GiD9rsXhQ2QvpDaVck+yxG9zK478IGZdo4crkb22SpFZWgjjTmbqrTiguM7XQhJmbK/pf97fe1mOIuK0tlaRywuPi20kh9NDBI2xuD1+q3ZH3P0vkb2Do4SSXROLPNdJ6qq1Q8IfP1EG5fBvQwsKginZfGID2fOsT3MsyrcB7UN4HLlEdmsnc9+PD3I7ldf5lxx/7W+s9RsYJOX7XXL5kZ6MzRoTLP3jl+KicmAp7fWJpzHc6/DSLlPS1yBR44f5kpBsnriEd9lWkQ0xITONwwwLZMuwVDchEWDPrCIbbvOVyf4ut7knVFSHLl0qmfAOSPTNfppwysOiim2E9UM4nz1fJJ2aC8wRckpaGiUbcWoUHgBGTYlT4X5wKpvWwQdxYM8I15hGshHhVLcOkQSyJVhqm3CHUS8iW+W1ay0iGBN4YYv3aMnSmPuwvS0tklj2t9lLI3dYc9FNlrXiOtZU9RsCJKEMxDRtmAMSHRgzqIzJYx6b4xN4Y2Aj2TgacoiQqPrBUgdUZQCK9DXIphIZoZB7ZsRdV6Snz698VCveZS2Op29Nl46UrwdtvctsoCaNXF9lN+iIqh8c2AtwBrHP+VuaxcjUgF+l6mad6mdoCUEs9TIxIiqte1luDoEFl1YijKyHjOmgp0u19zFlucsX37YqFsjWK2FB7zXaSBCRx1zRbRkvsCeryLZjDS6QZ2kjdIFrc7PtfLJLMSbzdvuU3ap8a4tYK9NIj9Kakdz8SxNImlVfDlAi+6d8Ctn2VIaSlyBgLFGyS6rf/AcL/T2bbE4MuFaJbC2EwYJNqt+hPqeRTUvDiEr3vmu3lHi7qv31FMZ1v3onrGJkn0S2JuEIHhTzMVvJ03VAzN+Vw4+QDS5IiHVJ1F9dqQOqWSLbiEi5808ku+UlcpLe5+xO30qxuNVUExIf2S8okR088mLkiJ4dkdCD58Q0CzRoR2TByKPK1uAco4Yr1R5A1VDxSSKQmXAjl1qQfGMHuF2SzyeTTRc0OqZnFmq+MzsDRoPj0Ut0FMIRmtA1lw0cKh8TLjVv5b2MBTq3hAU6jgYEJTMWKLb0MQlZe09wRHGl6oQbmbRsa9kDX7cId6RkRkL4emIRXD4LcDrZFGNVPtHniuTkyK9LZA1NXawAsvUCnHgmkVXuxyXeKxjobeHcYmuUtJlvznMs+F4H6w7QaZtdrIQr1fL5q5J6PuZ+8gL73M2dyzastCyFb9uyCJ13OqeT3XSlYQFiTWtjxu9ueMQwKjUQEp+V4nlpy4B+CBzFcW+20xzbmx0nxdY3d+Kr3PECsdRYLMvb3RQfn/afd3z6nn/brQxKVJ6fzwnnMEzcJLARIvKg9grg34nCBfpbP/57Pl9R4NOjVaNeIyzpy69onKvBXr8+SqWLYjOiCfaHixqX3RcuQLDfDkKV/fpmduGjKiXT3afJj78aijF3e8skC5lHejLumd6ZtwR8Icf/AL4ZjyZn4/M0AAAAAElFTkSuQmCC"/>
          <p:cNvSpPr>
            <a:spLocks noChangeAspect="1" noChangeArrowheads="1"/>
          </p:cNvSpPr>
          <p:nvPr/>
        </p:nvSpPr>
        <p:spPr bwMode="auto">
          <a:xfrm>
            <a:off x="1221612" y="711035"/>
            <a:ext cx="304537" cy="304538"/>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14" name="AutoShape 4" descr="data:image/png;base64,iVBORw0KGgoAAAANSUhEUgAAAWwAAABUCAMAAACRH/3/AAAAtFBMVEX///8AecIAd8EAdsEAc8AAbr4Acb8Aa72r0OmwyuXx+Px8uN+Jud4Ab77I4vJToNRzq9fe7/gphMbq9PpBmtAajcuGvuKdx+QAf8X4/P6As9ttr9rm7fZsptVrodKky+a31uzQ5fM3isna6/YAgsZmrdq80ukAY7pbnNGy1Osrj8y+3O/P4fGdzOhModSHvOCVuN1OksyOxOSbv+GqxuM4lc5Hjcq2z+eBr9lXls7E2u12ptVP2bCAAAAR0ElEQVR4nO1dD3eaPheWJKJFQQUdoFL556bQ1rWW2rrv/73egIXcBAS1bv29W59zds5KAkmeJDf33tzEVqsetmFo32aJjqQUyEoeNuu5YTe89YXzoXi7aYJkgtGBa8o2wkSWJ8Mbzfjsyv1dMLq3EaJESyUgQsLVNvjsCv49MHq+RSqIzoGRPvA+u5J/Beyg1yaohuoD32qyVz67qv/3CPohaSA6H97O1+j+GLovVYK6Eojom6/BfTmMoYRPpDqjG0Vfg/tS7HX15HH9Lkvai2q9O+m0z8UP8w8391OhLG+TSYhVUqnzHRvc0yqt29PP67T0S9L8j7f406DEmm0bo+Buby7HoUopR406ScbRoIJt81yq6SQZ/DsLgDJEkp7M1ocW2y3tfulbEmoW4QjrJUmiOOeI/gPIzR9v82dBGah0HFN7XJ1M9/lQHbn92xA38kaSkfA1Lzpbikih9qfb/Fmwp3LeaETksVmwZ8fbqFGC47Fgvu/OH9j49l/xuNhbTjxj5AOVzvgmH6Uof2HASRJ7VraLePlf6j6E+3+60Z+FhTh4sQzZi8vkCCAP8HNGopdhgW8gq5Tsx3+4zZ+F2CqR2YbWit283rWfYP5gVII3YN9AVrecoXhbOeBEv7lS4CpU/HYoeolLxI3sE8iWrIaRaYQsL34UV9T3injrxc+fQyfD60+z69UxTnOb2zy34wx//lx0vUbKDVpGhlhcI5Q8xa2u3XUwLElY1N7ADNoJRg5e1VexCwQ/nlZkMO6dR9+yqEV1ANXzLf9xdsRzbt87L1Q1xXnu7AXL8l9moNO/zQocVB3j6TZ9K4P+At3E9v3tY54S+qvfZsx2SxIZoQ0cUp7aSDWFPK2d+GMoRdZiqrKYqOmmkLCMpntDY62sxmtjkuUu1Zu+oU7c92x2h/XDHJaRga7JZGnw38tB+/D3LCGjN1FG4NAEs1ExyxK9CkiqVZTBZgTyhRns9UP5qKDCeCrIBir+66YaVt+dkWwy4bE9WkRELAMRh3akfVfxPSQtrsKuAFMoB8kRZE1zTuOatiipKWUNpYjDJRmmX7ctRCs0hGwrpt7gcEfoQBRbaYi5jqqMM4TXrVHfqvoe1n+DQ9MI+ZmLUR+MO6Nnne6UkkvSgWEJGqRy+YIVFAfpHKbgJASng9sblpbmJRn4N3Bm0o784pGVWNUzBydBcsQDRPrXjyPg7Q9sOWCdM8zKTj8G/HK0eoYPpAiBKQsEehNjusS9vb09+iHfx27B9bJdJGDpZTV7uqfozVY+WHmQtadZu2BKHnWp4aPeCDy+ujJpE25YrcCgs++ic6jO1OdjxaxBwzE0gBZt8D5O+t0gbaIduK9QHyVO3vANy4+jBZiDgQn6k3ynT6YCjem6d8R5nM0QIQmFV/cf3ENZKj1BCdI/MvWOAzvHBgNsuAy6ZGGxxpGQU3C1AWi89V6xmOUnjqAVbtinJDqyR49c9RHB0WDad6LyUoxkPB5sp8uJygmvybXJtkGNCPf1IDrFmy3U+tiiMlqBFlpskwCarngoNM4AdVPdw6MVKbQzR+TCZIIk9SDuoUaLsG4aip3iju8EmhR1U3vVtpUYrl/X96+z6Y0szo6JO+c77uig3VZL7T0glQyLPEFYFILCsgjSmH5PDlaGGxa+lDfRhrJ/FUIvNbDsLZCBWAfeBOOFG8ARkJxwg+n6C2QxvZHuwuf7U/U9HjipHA18w9kmwaB4jIhb8R4bm2SWPRjFWo6SZdll/oBUe1ESNlow7+XqgdoQzjtsD8FL308l8UQUBg1qc5UfJZeM67TulXJEgeajXmjxMRi5m6r3JozsZX1DFG3KFtRsofZIVZEZvoEkixdGr6z7rx44UAxgsqh+fjbZ36qKmUPtji2iK0BP71sZT0yEkifug6nsbQVxvKa5Hh4edN2ywAqTWaiAUfmerw7zPyLMM2qwKuHhtaXI87suIk7/kYPw+etjWvtJVTFw3uJt/pTTg0kVWDqzl4xgbz4kE9Rpq7IsZ/YM7Uqustk0YB0l1gkYO0RgVAOuyWv7oop9WRQJstbYORFSDy0poY5ttaocuMjrufiE8rER8ruU87aDULQXy5lpz4w67E+BNtbJmYoIYTIpcnVr3Sj2ZXFJJqZBDeZmuRxMRIQqC8ApRlc+uNQKb5QCDBf8mD89a1P4YGAEQ7/a4ONHQLsFpQiSBL2F6fzUWOcrytYWvLoGwRBzNr2x3gvss6WUocWa+/TUe0io2KSzEiNyX871BFf/Qqh/P8M8Pei8pmDkHfRtavwhydInLHNqoTJXpqgvB2zxx68CH9KxReIKuAOOakTaodP/fucFo5O3pCBGXvfp15suV6gN0IdbbLfZU6AT4AbIz3TYzQDVmeVtWb4frVa3vzamBjUXlwpfnXXvM1+b75iZFoLnzGTmtHr13RpTGFyYqDiMEsd53f5MN46oNmucZbOOtOeyDhcASwGF+VMwZZE1GNdj4LXsPhAVWEr6zzs31jzvvYJARqciZ8saJcSj2H0mYHyB0cnRRfUK6FXN5GxiElmypHTP++XlbbXq9Z4WcXCa9VrOtQB2M+nlTw3WMjrRjQbYrRhIEDK4E89RMRmdig2w+OIVP1yAsYMH/DfsJr3/Q5jV6APZmvMuFA87S4SE46XpKsZ5UsZ2QJfKd/njOVP83s3DeoBxXZEfzB6yo4sv0+7wTz7nHVutZZdPAk45+fqHhsZn2omppFTlcNzfla3lo4BaB4qKYTZnw4hpKAAGi1FIRzEgAkmlzjbYpkwWX7QDIkrYTASzWRa+Aiya6/uyW8lldmK6j528mify/R3Of+bcMdjIRmF5d3Vxm4coOLepOgHchmU1VXGYpMK3qRRhQuVR6Bmm84vbeNDY2baujgvJlrIxLvmrmm2wApzWITHnDpDZVHiW3KVWEaNAOiZHRO4BZDB8aKv3ua0+UeQEbEKpwpZujbFzDVxOtpRtfKj+ulF8wz1OaEQoMFqFRDAcR9lHzI1/2P5xoeObG5FKsITbAZnl5zJG24KRBVwmgg8KToeGGJiL8CGys1qR+mCRFrcg8UbEDjr3MZ7uvBFVO0be/nkM2ENWNv44t748zQOfRtpuIPGbqKn8f2AiWxKqU2PssLWlMojoozh3gSwDqU3+miWUInDiGivIEiLIT1a3q1UkwfAOjA4Tmo9GxL7zapqb118rXdw5zHRL9kyU7zXGDtvZqdlL/QDqVL8TgV8a1m3O9cmtqXHIF39QMrm4BpLLHeGMTrpkpLuKhw/AV9IwCbDDowpL75Zl1U83dq6CSqPmPJQqJix1YIOgZER09drgHIwjNhNmR2PEEbGAqtIewckkbtqC4yep1sLVe3J0OlwHi2uQzdfZEyoK+1N04rfi1dEzO3SYR30YwpJU1xURyelqrCc6lFGgwglLCjR2BO3OA36RU7Sss3F3UsRkLQTVSvP5v+1H4A/vlI2RblI+J5+e7VHxwOX1+MCRBS82/SJRpd5eaS06xX7Dj1RzKf6Sd3x5N2qRJBo7s3aR1PkApccx//jIxtw87YYqP3pjHeStigW0tZkuMafAQWZbD92KO2Tih0PAGcsXzeJsXnm9AjOjFbO/vgkyDiQ9CQU8gaQLqGyGccGhLg4IQWVEmaqofcEGx2ht9oa3Bww39/HR5cmOnzbv+aabRTmU+D8NuxwGfyagc+xuoApxfF+AuGk8B1YLDGPmTR+n8Xef15j/OrTwA3IEYxhmlGSWRHUowxdSGKuLzRqEfaYhGeYhCBPhf+iw/9noX0o2wiCItPv2biD/S4f9z4d7WegTwu1FQavnFDfCNHpK/m08XjK0sTQu1LP5UmLb1f7XxTp1uL9AHyFJcX1OYMI76a4fH/d3wbZqWK2m2ip8FsYm4k6JlM83foHD5iz/SHpQsxAV9z5/fVft2bwvUCjR6VIbYSvJvcCjTelSSz7Oz+tCLIw5FDFBl8eipMXE3W7VAmDP1+C1dcC5ZtyF8IrX5fYZRwuuUG8ulmrccRnueAetxiXu5/AS4HghVpeWnfm6lP2CXTe5ODk2GEuDdzlhe9vy/aGEc1fb047cVlU1/9dBQ+DGM0n6kKX/EPVzA8uqVV4BgiVudwDUyQ0gJOzwLlVahx/w7wWtEqhThwx4158Zqh3u6zqnXS079K3i/U6nnWyLwl3UDl2Y2Q3bKH3gTqwonORbP6caNlhO3PzM1tCvOOJmcV1r94k1AIjo+6BZkjWGqWNxe31IEJZLYUnGgOBk2i8wncgEHGSayPw5GFoHzl3aTY+FARCiG1wy0Wfs4/1ZSLiNvBnR4dsDS8ZOUZ4bcl7b2CIZ+SMrWS5nDs4n/foEXZu2fOK+T4Z4FVadJhRiLey+PLEVEGkzJW3WMlPyAwVCYDUO8XBIdDH+eI/IzIZQ1h0Q2dBMtsqVusDwULL9SB497uvBhITg9Zm8GnGVpr3lFqmuRYrY81asEytLcvQ4Wfr3q2LW95rUP4TD1WHY2oaptysPboqxHynZPFEWcL9Ssuv2+YwV8Q1PJ8K5yjQGRczaa7PopWay25y4MiYyGLmaXroc4DvugFbNVKE+SkTAbNV8kqtja4v4h4HyMhv5W90zi3rbR7accqqJPnUPH9/3dbl6GiD9rsXhQ2QvpDaVck+yxG9zK478IGZdo4crkb22SpFZWgjjTmbqrTiguM7XQhJmbK/pf97fe1mOIuK0tlaRywuPi20kh9NDBI2xuD1+q3ZH3P0vkb2Do4SSXROLPNdJ6qq1Q8IfP1EG5fBvQwsKginZfGID2fOsT3MsyrcB7UN4HLlEdmsnc9+PD3I7ldf5lxx/7W+s9RsYJOX7XXL5kZ6MzRoTLP3jl+KicmAp7fWJpzHc6/DSLlPS1yBR44f5kpBsnriEd9lWkQ0xITONwwwLZMuwVDchEWDPrCIbbvOVyf4ut7knVFSHLl0qmfAOSPTNfppwysOiim2E9UM4nz1fJJ2aC8wRckpaGiUbcWoUHgBGTYlT4X5wKpvWwQdxYM8I15hGshHhVLcOkQSyJVhqm3CHUS8iW+W1ay0iGBN4YYv3aMnSmPuwvS0tklj2t9lLI3dYc9FNlrXiOtZU9RsCJKEMxDRtmAMSHRgzqIzJYx6b4xN4Y2Aj2TgacoiQqPrBUgdUZQCK9DXIphIZoZB7ZsRdV6Snz698VCveZS2Op29Nl46UrwdtvctsoCaNXF9lN+iIqh8c2AtwBrHP+VuaxcjUgF+l6mad6mdoCUEs9TIxIiqte1luDoEFl1YijKyHjOmgp0u19zFlucsX37YqFsjWK2FB7zXaSBCRx1zRbRkvsCeryLZjDS6QZ2kjdIFrc7PtfLJLMSbzdvuU3ap8a4tYK9NIj9Kakdz8SxNImlVfDlAi+6d8Ctn2VIaSlyBgLFGyS6rf/AcL/T2bbE4MuFaJbC2EwYJNqt+hPqeRTUvDiEr3vmu3lHi7qv31FMZ1v3onrGJkn0S2JuEIHhTzMVvJ03VAzN+Vw4+QDS5IiHVJ1F9dqQOqWSLbiEi5808ku+UlcpLe5+xO30qxuNVUExIf2S8okR088mLkiJ4dkdCD58Q0CzRoR2TByKPK1uAco4Yr1R5A1VDxSSKQmXAjl1qQfGMHuF2SzyeTTRc0OqZnFmq+MzsDRoPj0Ut0FMIRmtA1lw0cKh8TLjVv5b2MBTq3hAU6jgYEJTMWKLb0MQlZe09wRHGl6oQbmbRsa9kDX7cId6RkRkL4emIRXD4LcDrZFGNVPtHniuTkyK9LZA1NXawAsvUCnHgmkVXuxyXeKxjobeHcYmuUtJlvznMs+F4H6w7QaZtdrIQr1fL5q5J6PuZ+8gL73M2dyzastCyFb9uyCJ13OqeT3XSlYQFiTWtjxu9ueMQwKjUQEp+V4nlpy4B+CBzFcW+20xzbmx0nxdY3d+Kr3PECsdRYLMvb3RQfn/afd3z6nn/brQxKVJ6fzwnnMEzcJLARIvKg9grg34nCBfpbP/57Pl9R4NOjVaNeIyzpy69onKvBXr8+SqWLYjOiCfaHixqX3RcuQLDfDkKV/fpmduGjKiXT3afJj78aijF3e8skC5lHejLumd6ZtwR8Icf/AL4ZjyZn4/M0AAAAAElFTkSuQmCC"/>
          <p:cNvSpPr>
            <a:spLocks noChangeAspect="1" noChangeArrowheads="1"/>
          </p:cNvSpPr>
          <p:nvPr/>
        </p:nvSpPr>
        <p:spPr bwMode="auto">
          <a:xfrm>
            <a:off x="1221612" y="711035"/>
            <a:ext cx="304537" cy="304538"/>
          </a:xfrm>
          <a:prstGeom prst="rect">
            <a:avLst/>
          </a:prstGeom>
          <a:noFill/>
        </p:spPr>
        <p:txBody>
          <a:bodyPr vert="horz" wrap="square" lIns="68580" tIns="34290" rIns="68580" bIns="34290" numCol="1" anchor="t" anchorCtr="0" compatLnSpc="1">
            <a:prstTxWarp prst="textNoShape">
              <a:avLst/>
            </a:prstTxWarp>
          </a:bodyPr>
          <a:lstStyle/>
          <a:p>
            <a:endParaRPr lang="en-US" sz="1350"/>
          </a:p>
        </p:txBody>
      </p:sp>
      <p:sp>
        <p:nvSpPr>
          <p:cNvPr id="2" name="Rectangle 1"/>
          <p:cNvSpPr/>
          <p:nvPr/>
        </p:nvSpPr>
        <p:spPr>
          <a:xfrm>
            <a:off x="307696" y="672613"/>
            <a:ext cx="5038239" cy="523220"/>
          </a:xfrm>
          <a:prstGeom prst="rect">
            <a:avLst/>
          </a:prstGeom>
        </p:spPr>
        <p:txBody>
          <a:bodyPr wrap="none">
            <a:spAutoFit/>
          </a:bodyPr>
          <a:lstStyle/>
          <a:p>
            <a:r>
              <a:rPr lang="en-US" sz="2800" b="1" dirty="0">
                <a:solidFill>
                  <a:schemeClr val="bg1"/>
                </a:solidFill>
                <a:latin typeface="Calibri" pitchFamily="34" charset="0"/>
              </a:rPr>
              <a:t>Comparing XSLT 1.0 and XSLT 2.0</a:t>
            </a:r>
            <a:endParaRPr lang="en-US" sz="2800" dirty="0"/>
          </a:p>
        </p:txBody>
      </p:sp>
    </p:spTree>
    <p:extLst>
      <p:ext uri="{BB962C8B-B14F-4D97-AF65-F5344CB8AC3E}">
        <p14:creationId xmlns:p14="http://schemas.microsoft.com/office/powerpoint/2010/main" val="15755109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anim calcmode="lin" valueType="num">
                                      <p:cBhvr>
                                        <p:cTn id="30" dur="500" fill="hold"/>
                                        <p:tgtEl>
                                          <p:spTgt spid="11"/>
                                        </p:tgtEl>
                                        <p:attrNameLst>
                                          <p:attrName>ppt_x</p:attrName>
                                        </p:attrNameLst>
                                      </p:cBhvr>
                                      <p:tavLst>
                                        <p:tav tm="0">
                                          <p:val>
                                            <p:strVal val="#ppt_x"/>
                                          </p:val>
                                        </p:tav>
                                        <p:tav tm="100000">
                                          <p:val>
                                            <p:strVal val="#ppt_x"/>
                                          </p:val>
                                        </p:tav>
                                      </p:tavLst>
                                    </p:anim>
                                    <p:anim calcmode="lin" valueType="num">
                                      <p:cBhvr>
                                        <p:cTn id="3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990600"/>
            <a:ext cx="8908020" cy="4801314"/>
          </a:xfrm>
          <a:prstGeom prst="rect">
            <a:avLst/>
          </a:prstGeom>
        </p:spPr>
        <p:txBody>
          <a:bodyPr wrap="square">
            <a:spAutoFit/>
          </a:bodyPr>
          <a:lstStyle/>
          <a:p>
            <a:pPr marL="285750" indent="-285750">
              <a:buFont typeface="Arial" panose="020B0604020202020204" pitchFamily="34" charset="0"/>
              <a:buChar char="•"/>
            </a:pPr>
            <a:r>
              <a:rPr lang="en-US" dirty="0"/>
              <a:t>Miscellaneous changes to existing instructions and declarations include:</a:t>
            </a:r>
          </a:p>
          <a:p>
            <a:pPr marL="742950" lvl="1" indent="-285750">
              <a:buFont typeface="Arial" panose="020B0604020202020204" pitchFamily="34" charset="0"/>
              <a:buChar char="•"/>
            </a:pPr>
            <a:r>
              <a:rPr lang="en-US" dirty="0"/>
              <a:t>The regular expression supplied to the </a:t>
            </a:r>
            <a:r>
              <a:rPr lang="en-US" dirty="0" err="1">
                <a:hlinkClick r:id="rId4"/>
              </a:rPr>
              <a:t>xsl:analyze-string</a:t>
            </a:r>
            <a:r>
              <a:rPr lang="en-US" dirty="0"/>
              <a:t> instruction is now permitted to be one that matches a zero-length string.</a:t>
            </a:r>
          </a:p>
          <a:p>
            <a:pPr marL="742950" lvl="1" indent="-285750">
              <a:buFont typeface="Arial" panose="020B0604020202020204" pitchFamily="34" charset="0"/>
              <a:buChar char="•"/>
            </a:pPr>
            <a:r>
              <a:rPr lang="en-US" dirty="0"/>
              <a:t>The </a:t>
            </a:r>
            <a:r>
              <a:rPr lang="en-US" dirty="0" err="1">
                <a:hlinkClick r:id="rId5"/>
              </a:rPr>
              <a:t>xsl:copy</a:t>
            </a:r>
            <a:r>
              <a:rPr lang="en-US" dirty="0"/>
              <a:t> instruction now has a select attribute, which is convenient when it is used inside a function where there is no context item.</a:t>
            </a:r>
          </a:p>
          <a:p>
            <a:pPr marL="742950" lvl="1" indent="-285750">
              <a:buFont typeface="Arial" panose="020B0604020202020204" pitchFamily="34" charset="0"/>
              <a:buChar char="•"/>
            </a:pPr>
            <a:r>
              <a:rPr lang="en-US" dirty="0"/>
              <a:t>Composite keys are supported in </a:t>
            </a:r>
            <a:r>
              <a:rPr lang="en-US" dirty="0" err="1">
                <a:hlinkClick r:id="rId6"/>
              </a:rPr>
              <a:t>xsl:for-each-group</a:t>
            </a:r>
            <a:r>
              <a:rPr lang="en-US" dirty="0"/>
              <a:t>.</a:t>
            </a:r>
          </a:p>
          <a:p>
            <a:pPr marL="742950" lvl="1" indent="-285750">
              <a:buFont typeface="Arial" panose="020B0604020202020204" pitchFamily="34" charset="0"/>
              <a:buChar char="•"/>
            </a:pPr>
            <a:r>
              <a:rPr lang="en-US" dirty="0"/>
              <a:t>Two new attributes have been added to </a:t>
            </a:r>
            <a:r>
              <a:rPr lang="en-US" dirty="0" err="1">
                <a:hlinkClick r:id="rId7"/>
              </a:rPr>
              <a:t>xsl:function</a:t>
            </a:r>
            <a:r>
              <a:rPr lang="en-US" dirty="0"/>
              <a:t> to provide increased scope for optimization: new-each-time and cache. The first indicates whether the identity of nodes created by the function is significant to the application; the second indicates whether the function is to cache its results (</a:t>
            </a:r>
            <a:r>
              <a:rPr lang="en-US" dirty="0" err="1"/>
              <a:t>memoization</a:t>
            </a:r>
            <a:r>
              <a:rPr lang="en-US" dirty="0"/>
              <a:t>).</a:t>
            </a:r>
          </a:p>
          <a:p>
            <a:pPr marL="742950" lvl="1" indent="-285750">
              <a:buFont typeface="Arial" panose="020B0604020202020204" pitchFamily="34" charset="0"/>
              <a:buChar char="•"/>
            </a:pPr>
            <a:r>
              <a:rPr lang="en-US" dirty="0"/>
              <a:t>The override attribute of </a:t>
            </a:r>
            <a:r>
              <a:rPr lang="en-US" dirty="0" err="1">
                <a:hlinkClick r:id="rId7"/>
              </a:rPr>
              <a:t>xsl:function</a:t>
            </a:r>
            <a:r>
              <a:rPr lang="en-US" dirty="0"/>
              <a:t> is renamed override-extension-function, retaining the old name as a deprecated synonym.</a:t>
            </a:r>
          </a:p>
          <a:p>
            <a:pPr marL="742950" lvl="1" indent="-285750">
              <a:buFont typeface="Arial" panose="020B0604020202020204" pitchFamily="34" charset="0"/>
              <a:buChar char="•"/>
            </a:pPr>
            <a:r>
              <a:rPr lang="en-US" dirty="0"/>
              <a:t>The rule requiring </a:t>
            </a:r>
            <a:r>
              <a:rPr lang="en-US" dirty="0" err="1">
                <a:hlinkClick r:id="rId8"/>
              </a:rPr>
              <a:t>xsl:import</a:t>
            </a:r>
            <a:r>
              <a:rPr lang="en-US" dirty="0"/>
              <a:t> declarations to precede all other declarations in a stylesheet module has been removed.</a:t>
            </a:r>
          </a:p>
          <a:p>
            <a:pPr marL="742950" lvl="1" indent="-285750">
              <a:buFont typeface="Arial" panose="020B0604020202020204" pitchFamily="34" charset="0"/>
              <a:buChar char="•"/>
            </a:pPr>
            <a:r>
              <a:rPr lang="en-US" dirty="0"/>
              <a:t>Composite keys are supported in </a:t>
            </a:r>
            <a:r>
              <a:rPr lang="en-US" dirty="0" err="1">
                <a:hlinkClick r:id="rId9"/>
              </a:rPr>
              <a:t>xsl:key</a:t>
            </a:r>
            <a:r>
              <a:rPr lang="en-US" dirty="0" smtClean="0"/>
              <a:t>.</a:t>
            </a:r>
          </a:p>
          <a:p>
            <a:pPr marL="742950" lvl="1" indent="-285750">
              <a:buFont typeface="Arial" panose="020B0604020202020204" pitchFamily="34" charset="0"/>
              <a:buChar char="•"/>
            </a:pPr>
            <a:r>
              <a:rPr lang="en-US" dirty="0" smtClean="0"/>
              <a:t>A new attribute on </a:t>
            </a:r>
            <a:r>
              <a:rPr lang="en-US" dirty="0" err="1" smtClean="0">
                <a:hlinkClick r:id="rId10"/>
              </a:rPr>
              <a:t>xsl:message</a:t>
            </a:r>
            <a:r>
              <a:rPr lang="en-US" dirty="0" smtClean="0"/>
              <a:t> allows specification of the error code to be returned with terminate="yes" is specified.</a:t>
            </a:r>
          </a:p>
        </p:txBody>
      </p:sp>
    </p:spTree>
    <p:extLst>
      <p:ext uri="{BB962C8B-B14F-4D97-AF65-F5344CB8AC3E}">
        <p14:creationId xmlns:p14="http://schemas.microsoft.com/office/powerpoint/2010/main" val="16832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117990" y="825213"/>
            <a:ext cx="8908020" cy="6186309"/>
          </a:xfrm>
          <a:prstGeom prst="rect">
            <a:avLst/>
          </a:prstGeom>
        </p:spPr>
        <p:txBody>
          <a:bodyPr wrap="square">
            <a:spAutoFit/>
          </a:bodyPr>
          <a:lstStyle/>
          <a:p>
            <a:pPr marL="742950" lvl="1" indent="-285750">
              <a:buFont typeface="Arial" panose="020B0604020202020204" pitchFamily="34" charset="0"/>
              <a:buChar char="•"/>
            </a:pPr>
            <a:r>
              <a:rPr lang="en-US" dirty="0"/>
              <a:t>The rules for handling conflicts between </a:t>
            </a:r>
            <a:r>
              <a:rPr lang="en-US" dirty="0" err="1">
                <a:hlinkClick r:id="rId4"/>
              </a:rPr>
              <a:t>xsl:strip-space</a:t>
            </a:r>
            <a:r>
              <a:rPr lang="en-US" dirty="0"/>
              <a:t> and </a:t>
            </a:r>
            <a:r>
              <a:rPr lang="en-US" dirty="0" err="1">
                <a:hlinkClick r:id="rId5"/>
              </a:rPr>
              <a:t>xsl:preserve-space</a:t>
            </a:r>
            <a:r>
              <a:rPr lang="en-US" dirty="0"/>
              <a:t> have changed. A conflict that can be detected statically is now signaled as a static error; a run-time conflict between two declarations having the same precedence and priority is now resolved by taking whichever comes last in declaration order.</a:t>
            </a:r>
          </a:p>
          <a:p>
            <a:pPr marL="742950" lvl="1" indent="-285750">
              <a:buFont typeface="Arial" panose="020B0604020202020204" pitchFamily="34" charset="0"/>
              <a:buChar char="•"/>
            </a:pPr>
            <a:r>
              <a:rPr lang="en-US" dirty="0"/>
              <a:t>An </a:t>
            </a:r>
            <a:r>
              <a:rPr lang="en-US" dirty="0" err="1">
                <a:hlinkClick r:id="rId6"/>
              </a:rPr>
              <a:t>xsl:template</a:t>
            </a:r>
            <a:r>
              <a:rPr lang="en-US" dirty="0"/>
              <a:t> declaration may contain an </a:t>
            </a:r>
            <a:r>
              <a:rPr lang="en-US" dirty="0" err="1">
                <a:hlinkClick r:id="rId7"/>
              </a:rPr>
              <a:t>xsl:context-item</a:t>
            </a:r>
            <a:r>
              <a:rPr lang="en-US" dirty="0"/>
              <a:t> element to declare the required type of the context item when the template is called.</a:t>
            </a:r>
          </a:p>
          <a:p>
            <a:pPr marL="742950" lvl="1" indent="-285750">
              <a:buFont typeface="Arial" panose="020B0604020202020204" pitchFamily="34" charset="0"/>
              <a:buChar char="•"/>
            </a:pPr>
            <a:r>
              <a:rPr lang="en-US" dirty="0"/>
              <a:t>An empty </a:t>
            </a:r>
            <a:r>
              <a:rPr lang="en-US" dirty="0" err="1">
                <a:hlinkClick r:id="rId8"/>
              </a:rPr>
              <a:t>xsl:value-of</a:t>
            </a:r>
            <a:r>
              <a:rPr lang="en-US" dirty="0"/>
              <a:t> instruction with no select attribute is now permitted; its effect is to construct a zero-length text node.</a:t>
            </a:r>
          </a:p>
          <a:p>
            <a:pPr marL="742950" lvl="1" indent="-285750">
              <a:buFont typeface="Arial" panose="020B0604020202020204" pitchFamily="34" charset="0"/>
              <a:buChar char="•"/>
            </a:pPr>
            <a:r>
              <a:rPr lang="en-US" dirty="0"/>
              <a:t>The </a:t>
            </a:r>
            <a:r>
              <a:rPr lang="en-US" dirty="0" err="1">
                <a:hlinkClick r:id="rId9"/>
              </a:rPr>
              <a:t>xsl:variable</a:t>
            </a:r>
            <a:r>
              <a:rPr lang="en-US" dirty="0"/>
              <a:t> and </a:t>
            </a:r>
            <a:r>
              <a:rPr lang="en-US" dirty="0" err="1">
                <a:hlinkClick r:id="rId10"/>
              </a:rPr>
              <a:t>xsl:param</a:t>
            </a:r>
            <a:r>
              <a:rPr lang="en-US" dirty="0"/>
              <a:t> elements may now specify static="yes", denoting that the variable is available statically (informally, “at compile time”). Static variables and parameters make the [</a:t>
            </a:r>
            <a:r>
              <a:rPr lang="en-US" dirty="0" err="1"/>
              <a:t>xsl</a:t>
            </a:r>
            <a:r>
              <a:rPr lang="en-US" dirty="0"/>
              <a:t>:]use-when mechanism more useful, especially in conjunction with </a:t>
            </a:r>
            <a:r>
              <a:rPr lang="en-US" dirty="0" err="1">
                <a:hlinkClick r:id="rId11"/>
              </a:rPr>
              <a:t>xsl:assert</a:t>
            </a:r>
            <a:r>
              <a:rPr lang="en-US" dirty="0" smtClean="0"/>
              <a:t>.</a:t>
            </a:r>
            <a:endParaRPr lang="en-US" dirty="0"/>
          </a:p>
          <a:p>
            <a:pPr marL="742950" lvl="1" indent="-285750">
              <a:buFont typeface="Arial" panose="020B0604020202020204" pitchFamily="34" charset="0"/>
              <a:buChar char="•"/>
            </a:pPr>
            <a:r>
              <a:rPr lang="en-US" dirty="0"/>
              <a:t>New functions are available to import and export data in JSON format.</a:t>
            </a:r>
          </a:p>
          <a:p>
            <a:pPr marL="742950" lvl="1" indent="-285750">
              <a:buFont typeface="Arial" panose="020B0604020202020204" pitchFamily="34" charset="0"/>
              <a:buChar char="•"/>
            </a:pPr>
            <a:r>
              <a:rPr lang="en-US" dirty="0"/>
              <a:t>A </a:t>
            </a:r>
            <a:r>
              <a:rPr lang="en-US" dirty="0">
                <a:hlinkClick r:id="rId12" tooltip="basic XSLT processor"/>
              </a:rPr>
              <a:t>basic XSLT Processor</a:t>
            </a:r>
            <a:r>
              <a:rPr lang="en-US" dirty="0"/>
              <a:t> now recognizes all the built-in types defined in XML Schema.</a:t>
            </a:r>
          </a:p>
          <a:p>
            <a:pPr marL="742950" lvl="1" indent="-285750">
              <a:buFont typeface="Arial" panose="020B0604020202020204" pitchFamily="34" charset="0"/>
              <a:buChar char="•"/>
            </a:pPr>
            <a:r>
              <a:rPr lang="en-US" dirty="0"/>
              <a:t>A </a:t>
            </a:r>
            <a:r>
              <a:rPr lang="en-US" dirty="0">
                <a:hlinkClick r:id="rId12" tooltip="basic XSLT processor"/>
              </a:rPr>
              <a:t>basic XSLT Processor</a:t>
            </a:r>
            <a:r>
              <a:rPr lang="en-US" dirty="0"/>
              <a:t> will now accept the attribute validation="lax" and interpret it in the same way as a schema-aware processor when there is no schema component available to perform the validation.</a:t>
            </a:r>
          </a:p>
          <a:p>
            <a:pPr marL="742950" lvl="1" indent="-285750">
              <a:buFont typeface="Arial" panose="020B0604020202020204" pitchFamily="34" charset="0"/>
              <a:buChar char="•"/>
            </a:pPr>
            <a:r>
              <a:rPr lang="en-US" dirty="0"/>
              <a:t>Some functions, including </a:t>
            </a:r>
            <a:r>
              <a:rPr lang="en-US" dirty="0">
                <a:hlinkClick r:id="rId13"/>
              </a:rPr>
              <a:t>generate-id</a:t>
            </a:r>
            <a:r>
              <a:rPr lang="en-US" baseline="30000" dirty="0"/>
              <a:t>FO30</a:t>
            </a:r>
            <a:r>
              <a:rPr lang="en-US" dirty="0"/>
              <a:t>, </a:t>
            </a:r>
            <a:r>
              <a:rPr lang="en-US" dirty="0">
                <a:hlinkClick r:id="rId14"/>
              </a:rPr>
              <a:t>format-date</a:t>
            </a:r>
            <a:r>
              <a:rPr lang="en-US" baseline="30000" dirty="0"/>
              <a:t>FO30</a:t>
            </a:r>
            <a:r>
              <a:rPr lang="en-US" dirty="0"/>
              <a:t>, </a:t>
            </a:r>
            <a:r>
              <a:rPr lang="en-US" dirty="0">
                <a:hlinkClick r:id="rId15"/>
              </a:rPr>
              <a:t>format-dateTime</a:t>
            </a:r>
            <a:r>
              <a:rPr lang="en-US" baseline="30000" dirty="0"/>
              <a:t>FO30</a:t>
            </a:r>
            <a:r>
              <a:rPr lang="en-US" dirty="0"/>
              <a:t>, </a:t>
            </a:r>
            <a:r>
              <a:rPr lang="en-US" dirty="0">
                <a:hlinkClick r:id="rId16"/>
              </a:rPr>
              <a:t>format-number</a:t>
            </a:r>
            <a:r>
              <a:rPr lang="en-US" baseline="30000" dirty="0"/>
              <a:t>FO30</a:t>
            </a:r>
            <a:r>
              <a:rPr lang="en-US" dirty="0"/>
              <a:t>, </a:t>
            </a:r>
            <a:r>
              <a:rPr lang="en-US" dirty="0">
                <a:hlinkClick r:id="rId17"/>
              </a:rPr>
              <a:t>format-time</a:t>
            </a:r>
            <a:r>
              <a:rPr lang="en-US" baseline="30000" dirty="0"/>
              <a:t>FO30</a:t>
            </a:r>
            <a:r>
              <a:rPr lang="en-US" dirty="0"/>
              <a:t>, and </a:t>
            </a:r>
            <a:r>
              <a:rPr lang="en-US" dirty="0">
                <a:hlinkClick r:id="rId18"/>
              </a:rPr>
              <a:t>unparsed-text</a:t>
            </a:r>
            <a:r>
              <a:rPr lang="en-US" baseline="30000" dirty="0"/>
              <a:t>FO30</a:t>
            </a:r>
            <a:r>
              <a:rPr lang="en-US" dirty="0"/>
              <a:t> have been moved from this specification to the core Functions and Operators specification, to make them available in other host languages.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6034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117990" y="825213"/>
            <a:ext cx="8908020" cy="4247317"/>
          </a:xfrm>
          <a:prstGeom prst="rect">
            <a:avLst/>
          </a:prstGeom>
        </p:spPr>
        <p:txBody>
          <a:bodyPr wrap="square">
            <a:spAutoFit/>
          </a:bodyPr>
          <a:lstStyle/>
          <a:p>
            <a:pPr marL="285750" indent="-285750">
              <a:buFont typeface="Arial" panose="020B0604020202020204" pitchFamily="34" charset="0"/>
              <a:buChar char="•"/>
            </a:pPr>
            <a:r>
              <a:rPr lang="en-US" dirty="0"/>
              <a:t>The rule that effectively prevented references to external documents in [</a:t>
            </a:r>
            <a:r>
              <a:rPr lang="en-US" dirty="0" err="1"/>
              <a:t>xsl</a:t>
            </a:r>
            <a:r>
              <a:rPr lang="en-US" dirty="0"/>
              <a:t>:]use-when expressions has been removed.</a:t>
            </a:r>
          </a:p>
          <a:p>
            <a:pPr marL="285750" indent="-285750">
              <a:buFont typeface="Arial" panose="020B0604020202020204" pitchFamily="34" charset="0"/>
              <a:buChar char="•"/>
            </a:pPr>
            <a:r>
              <a:rPr lang="en-US" dirty="0"/>
              <a:t>A default value is defined for the named template to be used when initiating a transformation (specifically, </a:t>
            </a:r>
            <a:r>
              <a:rPr lang="en-US" dirty="0" err="1"/>
              <a:t>xsl:initial-template</a:t>
            </a:r>
            <a:r>
              <a:rPr lang="en-US" dirty="0"/>
              <a:t>).</a:t>
            </a:r>
          </a:p>
          <a:p>
            <a:pPr marL="285750" indent="-285750">
              <a:buFont typeface="Arial" panose="020B0604020202020204" pitchFamily="34" charset="0"/>
              <a:buChar char="•"/>
            </a:pPr>
            <a:r>
              <a:rPr lang="en-US" dirty="0"/>
              <a:t>Serialization to HTML5 and XHTML5 is supported. To this end, a new serialization parameter html-version is provided in </a:t>
            </a:r>
            <a:r>
              <a:rPr lang="en-US" dirty="0" err="1">
                <a:hlinkClick r:id="rId4"/>
              </a:rPr>
              <a:t>xsl:output</a:t>
            </a:r>
            <a:r>
              <a:rPr lang="en-US" dirty="0"/>
              <a:t> and </a:t>
            </a:r>
            <a:r>
              <a:rPr lang="en-US" dirty="0" err="1">
                <a:hlinkClick r:id="rId5"/>
              </a:rPr>
              <a:t>xsl:result-document</a:t>
            </a:r>
            <a:r>
              <a:rPr lang="en-US" dirty="0"/>
              <a:t>.</a:t>
            </a:r>
          </a:p>
          <a:p>
            <a:pPr marL="285750" indent="-285750">
              <a:buFont typeface="Arial" panose="020B0604020202020204" pitchFamily="34" charset="0"/>
              <a:buChar char="•"/>
            </a:pPr>
            <a:r>
              <a:rPr lang="en-US" dirty="0"/>
              <a:t>The concept of recoverable dynamic errors has been dropped. Of the remaining recoverable dynamic errors, some are no longer errors, and others are now situations where the behavior of the processor is </a:t>
            </a:r>
            <a:r>
              <a:rPr lang="en-US" dirty="0">
                <a:hlinkClick r:id="rId6" tooltip="implementation-dependent"/>
              </a:rPr>
              <a:t>implementation-dependent</a:t>
            </a:r>
            <a:r>
              <a:rPr lang="en-US" dirty="0"/>
              <a:t>. The adjective </a:t>
            </a:r>
            <a:r>
              <a:rPr lang="en-US" i="1" dirty="0"/>
              <a:t>non-recoverable</a:t>
            </a:r>
            <a:r>
              <a:rPr lang="en-US" dirty="0"/>
              <a:t> in describing other dynamic errors becomes redundant and has therefore been dropped (the term was in any case misleading since the introduction of a try/catch mechanism). Error codes of the form </a:t>
            </a:r>
            <a:r>
              <a:rPr lang="en-US" dirty="0" err="1"/>
              <a:t>XTREnnnn</a:t>
            </a:r>
            <a:r>
              <a:rPr lang="en-US" dirty="0"/>
              <a:t> have been renumbered </a:t>
            </a:r>
            <a:r>
              <a:rPr lang="en-US" dirty="0" err="1"/>
              <a:t>XTDEnnnn</a:t>
            </a:r>
            <a:r>
              <a:rPr lang="en-US" dirty="0"/>
              <a:t>.</a:t>
            </a:r>
          </a:p>
          <a:p>
            <a:pPr marL="285750" indent="-285750">
              <a:buFont typeface="Arial" panose="020B0604020202020204" pitchFamily="34" charset="0"/>
              <a:buChar char="•"/>
            </a:pPr>
            <a:r>
              <a:rPr lang="en-US" dirty="0"/>
              <a:t>Dynamic errors occurring during pattern evaluation are always masked (they cause the pattern to report a non-match.)</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02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117990" y="825213"/>
            <a:ext cx="8908020" cy="4247317"/>
          </a:xfrm>
          <a:prstGeom prst="rect">
            <a:avLst/>
          </a:prstGeom>
        </p:spPr>
        <p:txBody>
          <a:bodyPr wrap="square">
            <a:spAutoFit/>
          </a:bodyPr>
          <a:lstStyle/>
          <a:p>
            <a:pPr marL="285750" indent="-285750">
              <a:buFont typeface="Arial" panose="020B0604020202020204" pitchFamily="34" charset="0"/>
              <a:buChar char="•"/>
            </a:pPr>
            <a:r>
              <a:rPr lang="en-US" dirty="0"/>
              <a:t>New serialization parameters are introduced for use in </a:t>
            </a:r>
            <a:r>
              <a:rPr lang="en-US" dirty="0" err="1">
                <a:hlinkClick r:id="rId4"/>
              </a:rPr>
              <a:t>xsl:output</a:t>
            </a:r>
            <a:r>
              <a:rPr lang="en-US" dirty="0"/>
              <a:t> and </a:t>
            </a:r>
            <a:r>
              <a:rPr lang="en-US" dirty="0" err="1">
                <a:hlinkClick r:id="rId5"/>
              </a:rPr>
              <a:t>xsl:result-document</a:t>
            </a:r>
            <a:r>
              <a:rPr lang="en-US" dirty="0"/>
              <a:t>: specifically html-version, item-separator, </a:t>
            </a:r>
            <a:r>
              <a:rPr lang="en-US" dirty="0" err="1"/>
              <a:t>json</a:t>
            </a:r>
            <a:r>
              <a:rPr lang="en-US" dirty="0"/>
              <a:t>-node-output-method, parameter-document, suppress-indentation. The most significant new serialization option is the ability to produce HTML5 output.</a:t>
            </a:r>
          </a:p>
          <a:p>
            <a:pPr marL="285750" indent="-285750">
              <a:buFont typeface="Arial" panose="020B0604020202020204" pitchFamily="34" charset="0"/>
              <a:buChar char="•"/>
            </a:pPr>
            <a:r>
              <a:rPr lang="en-US" dirty="0"/>
              <a:t>A family of collation URIs is defined for selecting collations based on the Unicode Collation Algorithm.</a:t>
            </a:r>
          </a:p>
          <a:p>
            <a:pPr marL="285750" indent="-285750">
              <a:buFont typeface="Arial" panose="020B0604020202020204" pitchFamily="34" charset="0"/>
              <a:buChar char="•"/>
            </a:pPr>
            <a:r>
              <a:rPr lang="en-US" dirty="0"/>
              <a:t>The effect of specifying the type </a:t>
            </a:r>
            <a:r>
              <a:rPr lang="en-US" dirty="0" err="1"/>
              <a:t>xs:untyped</a:t>
            </a:r>
            <a:r>
              <a:rPr lang="en-US" dirty="0"/>
              <a:t> or </a:t>
            </a:r>
            <a:r>
              <a:rPr lang="en-US" dirty="0" err="1"/>
              <a:t>xs:untypedAtomic</a:t>
            </a:r>
            <a:r>
              <a:rPr lang="en-US" dirty="0"/>
              <a:t> when validating by type is now defined.</a:t>
            </a:r>
          </a:p>
          <a:p>
            <a:pPr marL="285750" indent="-285750">
              <a:buFont typeface="Arial" panose="020B0604020202020204" pitchFamily="34" charset="0"/>
              <a:buChar char="•"/>
            </a:pPr>
            <a:r>
              <a:rPr lang="en-US" dirty="0"/>
              <a:t>The set of constructs that set </a:t>
            </a:r>
            <a:r>
              <a:rPr lang="en-US" dirty="0">
                <a:hlinkClick r:id="rId6" tooltip="temporary output state"/>
              </a:rPr>
              <a:t>temporary output state</a:t>
            </a:r>
            <a:r>
              <a:rPr lang="en-US" dirty="0"/>
              <a:t> has been reduced, and no longer includes instructions that create nodes, such as </a:t>
            </a:r>
            <a:r>
              <a:rPr lang="en-US" dirty="0" err="1">
                <a:hlinkClick r:id="rId7"/>
              </a:rPr>
              <a:t>xsl:attribute</a:t>
            </a:r>
            <a:r>
              <a:rPr lang="en-US" dirty="0"/>
              <a:t> and </a:t>
            </a:r>
            <a:r>
              <a:rPr lang="en-US" dirty="0" err="1">
                <a:hlinkClick r:id="rId8"/>
              </a:rPr>
              <a:t>xsl:value-of</a:t>
            </a:r>
            <a:r>
              <a:rPr lang="en-US" dirty="0"/>
              <a:t>. However, </a:t>
            </a:r>
            <a:r>
              <a:rPr lang="en-US" dirty="0" err="1">
                <a:hlinkClick r:id="rId9"/>
              </a:rPr>
              <a:t>xsl:merge-key</a:t>
            </a:r>
            <a:r>
              <a:rPr lang="en-US" dirty="0"/>
              <a:t> has been added to the list.</a:t>
            </a:r>
          </a:p>
          <a:p>
            <a:pPr marL="285750" indent="-285750">
              <a:buFont typeface="Arial" panose="020B0604020202020204" pitchFamily="34" charset="0"/>
              <a:buChar char="•"/>
            </a:pPr>
            <a:r>
              <a:rPr lang="en-US" dirty="0"/>
              <a:t>The possibilities for invocation of a stylesheet have been expanded; they now include the ability to directly execute a stylesheet function; to supply parameters to the initial template; and to return the results of the invoked template or function as a raw value, without construction of a result tree</a:t>
            </a:r>
            <a:r>
              <a:rPr lang="en-US" dirty="0" smtClean="0"/>
              <a:t>.</a:t>
            </a:r>
            <a:endParaRPr lang="en-US" dirty="0"/>
          </a:p>
        </p:txBody>
      </p:sp>
    </p:spTree>
    <p:extLst>
      <p:ext uri="{BB962C8B-B14F-4D97-AF65-F5344CB8AC3E}">
        <p14:creationId xmlns:p14="http://schemas.microsoft.com/office/powerpoint/2010/main" val="14233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List of XSLT-defined functions</a:t>
            </a:r>
          </a:p>
        </p:txBody>
      </p:sp>
      <p:sp>
        <p:nvSpPr>
          <p:cNvPr id="3" name="Rectangle 2"/>
          <p:cNvSpPr/>
          <p:nvPr/>
        </p:nvSpPr>
        <p:spPr>
          <a:xfrm>
            <a:off x="533400" y="825213"/>
            <a:ext cx="3657600" cy="5355312"/>
          </a:xfrm>
          <a:prstGeom prst="rect">
            <a:avLst/>
          </a:prstGeom>
        </p:spPr>
        <p:txBody>
          <a:bodyPr wrap="square">
            <a:spAutoFit/>
          </a:bodyPr>
          <a:lstStyle/>
          <a:p>
            <a:pPr marL="285750" indent="-285750">
              <a:buFont typeface="Arial" panose="020B0604020202020204" pitchFamily="34" charset="0"/>
              <a:buChar char="•"/>
            </a:pPr>
            <a:r>
              <a:rPr lang="en-US" dirty="0"/>
              <a:t>accumulator-after</a:t>
            </a:r>
          </a:p>
          <a:p>
            <a:pPr marL="285750" indent="-285750">
              <a:buFont typeface="Arial" panose="020B0604020202020204" pitchFamily="34" charset="0"/>
              <a:buChar char="•"/>
            </a:pPr>
            <a:r>
              <a:rPr lang="en-US" dirty="0"/>
              <a:t>accumulator-before</a:t>
            </a:r>
          </a:p>
          <a:p>
            <a:pPr marL="285750" indent="-285750">
              <a:buFont typeface="Arial" panose="020B0604020202020204" pitchFamily="34" charset="0"/>
              <a:buChar char="•"/>
            </a:pPr>
            <a:r>
              <a:rPr lang="en-US" dirty="0"/>
              <a:t>available-system-properties</a:t>
            </a:r>
          </a:p>
          <a:p>
            <a:pPr marL="285750" indent="-285750">
              <a:buFont typeface="Arial" panose="020B0604020202020204" pitchFamily="34" charset="0"/>
              <a:buChar char="•"/>
            </a:pPr>
            <a:r>
              <a:rPr lang="en-US" dirty="0"/>
              <a:t>collation-key</a:t>
            </a:r>
          </a:p>
          <a:p>
            <a:pPr marL="285750" indent="-285750">
              <a:buFont typeface="Arial" panose="020B0604020202020204" pitchFamily="34" charset="0"/>
              <a:buChar char="•"/>
            </a:pPr>
            <a:r>
              <a:rPr lang="en-US" dirty="0"/>
              <a:t>copy-of</a:t>
            </a:r>
          </a:p>
          <a:p>
            <a:pPr marL="285750" indent="-285750">
              <a:buFont typeface="Arial" panose="020B0604020202020204" pitchFamily="34" charset="0"/>
              <a:buChar char="•"/>
            </a:pPr>
            <a:r>
              <a:rPr lang="en-US" dirty="0"/>
              <a:t>current</a:t>
            </a:r>
          </a:p>
          <a:p>
            <a:pPr marL="285750" indent="-285750">
              <a:buFont typeface="Arial" panose="020B0604020202020204" pitchFamily="34" charset="0"/>
              <a:buChar char="•"/>
            </a:pPr>
            <a:r>
              <a:rPr lang="en-US" dirty="0"/>
              <a:t>current-group</a:t>
            </a:r>
          </a:p>
          <a:p>
            <a:pPr marL="285750" indent="-285750">
              <a:buFont typeface="Arial" panose="020B0604020202020204" pitchFamily="34" charset="0"/>
              <a:buChar char="•"/>
            </a:pPr>
            <a:r>
              <a:rPr lang="en-US" dirty="0"/>
              <a:t>current-grouping-key</a:t>
            </a:r>
          </a:p>
          <a:p>
            <a:pPr marL="285750" indent="-285750">
              <a:buFont typeface="Arial" panose="020B0604020202020204" pitchFamily="34" charset="0"/>
              <a:buChar char="•"/>
            </a:pPr>
            <a:r>
              <a:rPr lang="en-US" dirty="0"/>
              <a:t>current-merge-group</a:t>
            </a:r>
          </a:p>
          <a:p>
            <a:pPr marL="285750" indent="-285750">
              <a:buFont typeface="Arial" panose="020B0604020202020204" pitchFamily="34" charset="0"/>
              <a:buChar char="•"/>
            </a:pPr>
            <a:r>
              <a:rPr lang="en-US" dirty="0"/>
              <a:t>current-merge-key</a:t>
            </a:r>
          </a:p>
          <a:p>
            <a:pPr marL="285750" indent="-285750">
              <a:buFont typeface="Arial" panose="020B0604020202020204" pitchFamily="34" charset="0"/>
              <a:buChar char="•"/>
            </a:pPr>
            <a:r>
              <a:rPr lang="en-US" dirty="0"/>
              <a:t>current-output-</a:t>
            </a:r>
            <a:r>
              <a:rPr lang="en-US" dirty="0" err="1"/>
              <a:t>uri</a:t>
            </a:r>
            <a:endParaRPr lang="en-US" dirty="0"/>
          </a:p>
          <a:p>
            <a:pPr marL="285750" indent="-285750">
              <a:buFont typeface="Arial" panose="020B0604020202020204" pitchFamily="34" charset="0"/>
              <a:buChar char="•"/>
            </a:pPr>
            <a:r>
              <a:rPr lang="en-US" dirty="0"/>
              <a:t>document</a:t>
            </a:r>
          </a:p>
          <a:p>
            <a:pPr marL="285750" indent="-285750">
              <a:buFont typeface="Arial" panose="020B0604020202020204" pitchFamily="34" charset="0"/>
              <a:buChar char="•"/>
            </a:pPr>
            <a:r>
              <a:rPr lang="en-US" dirty="0"/>
              <a:t>element-available</a:t>
            </a:r>
          </a:p>
          <a:p>
            <a:pPr marL="285750" indent="-285750">
              <a:buFont typeface="Arial" panose="020B0604020202020204" pitchFamily="34" charset="0"/>
              <a:buChar char="•"/>
            </a:pPr>
            <a:r>
              <a:rPr lang="en-US" dirty="0"/>
              <a:t>function-available</a:t>
            </a:r>
          </a:p>
          <a:p>
            <a:pPr marL="285750" indent="-285750">
              <a:buFont typeface="Arial" panose="020B0604020202020204" pitchFamily="34" charset="0"/>
              <a:buChar char="•"/>
            </a:pPr>
            <a:r>
              <a:rPr lang="en-US" dirty="0" err="1" smtClean="0"/>
              <a:t>json</a:t>
            </a:r>
            <a:r>
              <a:rPr lang="en-US" dirty="0" smtClean="0"/>
              <a:t>-to-xml</a:t>
            </a:r>
          </a:p>
          <a:p>
            <a:pPr marL="285750" indent="-285750">
              <a:buFont typeface="Arial" panose="020B0604020202020204" pitchFamily="34" charset="0"/>
              <a:buChar char="•"/>
            </a:pPr>
            <a:r>
              <a:rPr lang="en-US" dirty="0" smtClean="0"/>
              <a:t>key</a:t>
            </a:r>
          </a:p>
          <a:p>
            <a:pPr marL="285750" indent="-285750">
              <a:buFont typeface="Arial" panose="020B0604020202020204" pitchFamily="34" charset="0"/>
              <a:buChar char="•"/>
            </a:pPr>
            <a:r>
              <a:rPr lang="en-US" dirty="0" err="1" smtClean="0"/>
              <a:t>map:contains</a:t>
            </a:r>
            <a:endParaRPr lang="en-US" dirty="0" smtClean="0"/>
          </a:p>
          <a:p>
            <a:pPr marL="285750" indent="-285750">
              <a:buFont typeface="Arial" panose="020B0604020202020204" pitchFamily="34" charset="0"/>
              <a:buChar char="•"/>
            </a:pPr>
            <a:r>
              <a:rPr lang="en-US" dirty="0" err="1" smtClean="0"/>
              <a:t>map:entry</a:t>
            </a:r>
            <a:endParaRPr lang="en-US" dirty="0" smtClean="0"/>
          </a:p>
          <a:p>
            <a:pPr marL="285750" indent="-285750">
              <a:buFont typeface="Arial" panose="020B0604020202020204" pitchFamily="34" charset="0"/>
              <a:buChar char="•"/>
            </a:pPr>
            <a:r>
              <a:rPr lang="en-US" dirty="0" err="1" smtClean="0"/>
              <a:t>map:for-each</a:t>
            </a:r>
            <a:endParaRPr lang="en-US" dirty="0" smtClean="0"/>
          </a:p>
        </p:txBody>
      </p:sp>
      <p:sp>
        <p:nvSpPr>
          <p:cNvPr id="2" name="Rectangle 1"/>
          <p:cNvSpPr/>
          <p:nvPr/>
        </p:nvSpPr>
        <p:spPr>
          <a:xfrm>
            <a:off x="4557252" y="914400"/>
            <a:ext cx="2910348" cy="3970318"/>
          </a:xfrm>
          <a:prstGeom prst="rect">
            <a:avLst/>
          </a:prstGeom>
        </p:spPr>
        <p:txBody>
          <a:bodyPr wrap="square">
            <a:spAutoFit/>
          </a:bodyPr>
          <a:lstStyle/>
          <a:p>
            <a:pPr marL="285750" indent="-285750">
              <a:buFont typeface="Arial" panose="020B0604020202020204" pitchFamily="34" charset="0"/>
              <a:buChar char="•"/>
            </a:pPr>
            <a:r>
              <a:rPr lang="en-US" dirty="0" err="1"/>
              <a:t>map:get</a:t>
            </a:r>
            <a:endParaRPr lang="en-US" dirty="0"/>
          </a:p>
          <a:p>
            <a:pPr marL="285750" indent="-285750">
              <a:buFont typeface="Arial" panose="020B0604020202020204" pitchFamily="34" charset="0"/>
              <a:buChar char="•"/>
            </a:pPr>
            <a:r>
              <a:rPr lang="en-US" dirty="0" err="1"/>
              <a:t>map:keys</a:t>
            </a:r>
            <a:endParaRPr lang="en-US" dirty="0"/>
          </a:p>
          <a:p>
            <a:pPr marL="285750" indent="-285750">
              <a:buFont typeface="Arial" panose="020B0604020202020204" pitchFamily="34" charset="0"/>
              <a:buChar char="•"/>
            </a:pPr>
            <a:r>
              <a:rPr lang="en-US" dirty="0" err="1"/>
              <a:t>map:merge</a:t>
            </a:r>
            <a:endParaRPr lang="en-US" dirty="0"/>
          </a:p>
          <a:p>
            <a:pPr marL="285750" indent="-285750">
              <a:buFont typeface="Arial" panose="020B0604020202020204" pitchFamily="34" charset="0"/>
              <a:buChar char="•"/>
            </a:pPr>
            <a:r>
              <a:rPr lang="en-US" dirty="0" err="1"/>
              <a:t>map:put</a:t>
            </a:r>
            <a:endParaRPr lang="en-US" dirty="0"/>
          </a:p>
          <a:p>
            <a:pPr marL="285750" indent="-285750">
              <a:buFont typeface="Arial" panose="020B0604020202020204" pitchFamily="34" charset="0"/>
              <a:buChar char="•"/>
            </a:pPr>
            <a:r>
              <a:rPr lang="en-US" dirty="0" err="1"/>
              <a:t>map:remove</a:t>
            </a:r>
            <a:endParaRPr lang="en-US" dirty="0"/>
          </a:p>
          <a:p>
            <a:pPr marL="285750" indent="-285750">
              <a:buFont typeface="Arial" panose="020B0604020202020204" pitchFamily="34" charset="0"/>
              <a:buChar char="•"/>
            </a:pPr>
            <a:r>
              <a:rPr lang="en-US" dirty="0" err="1"/>
              <a:t>map:size</a:t>
            </a:r>
            <a:endParaRPr lang="en-US" dirty="0"/>
          </a:p>
          <a:p>
            <a:pPr marL="285750" indent="-285750">
              <a:buFont typeface="Arial" panose="020B0604020202020204" pitchFamily="34" charset="0"/>
              <a:buChar char="•"/>
            </a:pPr>
            <a:r>
              <a:rPr lang="en-US" dirty="0"/>
              <a:t>regex-group</a:t>
            </a:r>
          </a:p>
          <a:p>
            <a:pPr marL="285750" indent="-285750">
              <a:buFont typeface="Arial" panose="020B0604020202020204" pitchFamily="34" charset="0"/>
              <a:buChar char="•"/>
            </a:pPr>
            <a:r>
              <a:rPr lang="en-US" dirty="0"/>
              <a:t>snapshot</a:t>
            </a:r>
          </a:p>
          <a:p>
            <a:pPr marL="285750" indent="-285750">
              <a:buFont typeface="Arial" panose="020B0604020202020204" pitchFamily="34" charset="0"/>
              <a:buChar char="•"/>
            </a:pPr>
            <a:r>
              <a:rPr lang="en-US" dirty="0"/>
              <a:t>stream-available</a:t>
            </a:r>
          </a:p>
          <a:p>
            <a:pPr marL="285750" indent="-285750">
              <a:buFont typeface="Arial" panose="020B0604020202020204" pitchFamily="34" charset="0"/>
              <a:buChar char="•"/>
            </a:pPr>
            <a:r>
              <a:rPr lang="en-US" dirty="0"/>
              <a:t>system-property</a:t>
            </a:r>
          </a:p>
          <a:p>
            <a:pPr marL="285750" indent="-285750">
              <a:buFont typeface="Arial" panose="020B0604020202020204" pitchFamily="34" charset="0"/>
              <a:buChar char="•"/>
            </a:pPr>
            <a:r>
              <a:rPr lang="en-US" dirty="0"/>
              <a:t>type-available</a:t>
            </a:r>
          </a:p>
          <a:p>
            <a:pPr marL="285750" indent="-285750">
              <a:buFont typeface="Arial" panose="020B0604020202020204" pitchFamily="34" charset="0"/>
              <a:buChar char="•"/>
            </a:pPr>
            <a:r>
              <a:rPr lang="en-US" dirty="0"/>
              <a:t>unparsed-entity-public-id</a:t>
            </a:r>
          </a:p>
          <a:p>
            <a:pPr marL="285750" indent="-285750">
              <a:buFont typeface="Arial" panose="020B0604020202020204" pitchFamily="34" charset="0"/>
              <a:buChar char="•"/>
            </a:pPr>
            <a:r>
              <a:rPr lang="en-US" dirty="0"/>
              <a:t>unparsed-entity-</a:t>
            </a:r>
            <a:r>
              <a:rPr lang="en-US" dirty="0" err="1"/>
              <a:t>uri</a:t>
            </a:r>
            <a:endParaRPr lang="en-US" dirty="0"/>
          </a:p>
          <a:p>
            <a:pPr marL="285750" indent="-285750">
              <a:buFont typeface="Arial" panose="020B0604020202020204" pitchFamily="34" charset="0"/>
              <a:buChar char="•"/>
            </a:pPr>
            <a:r>
              <a:rPr lang="en-US" dirty="0"/>
              <a:t>xml-to-</a:t>
            </a:r>
            <a:r>
              <a:rPr lang="en-US" dirty="0" err="1"/>
              <a:t>json</a:t>
            </a:r>
            <a:endParaRPr lang="en-US" dirty="0"/>
          </a:p>
        </p:txBody>
      </p:sp>
    </p:spTree>
    <p:extLst>
      <p:ext uri="{BB962C8B-B14F-4D97-AF65-F5344CB8AC3E}">
        <p14:creationId xmlns:p14="http://schemas.microsoft.com/office/powerpoint/2010/main" val="190914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475791"/>
            <a:ext cx="7267575" cy="409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86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07488"/>
            <a:ext cx="7905750" cy="4026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2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25277"/>
            <a:ext cx="8410575" cy="4008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90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420648"/>
            <a:ext cx="7591425" cy="412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06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487398"/>
            <a:ext cx="5534025" cy="3799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06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b="1" dirty="0">
                <a:solidFill>
                  <a:schemeClr val="bg1"/>
                </a:solidFill>
                <a:latin typeface="Calibri" pitchFamily="34" charset="0"/>
              </a:rPr>
              <a:t>Tools </a:t>
            </a:r>
            <a:r>
              <a:rPr lang="en-US" sz="2400" b="1" dirty="0" smtClean="0">
                <a:solidFill>
                  <a:schemeClr val="bg1"/>
                </a:solidFill>
                <a:latin typeface="Calibri" pitchFamily="34" charset="0"/>
              </a:rPr>
              <a:t>used</a:t>
            </a:r>
            <a:endParaRPr lang="en-US" sz="2400" b="1" dirty="0">
              <a:solidFill>
                <a:schemeClr val="bg1"/>
              </a:solidFill>
              <a:latin typeface="Calibri" pitchFamily="34" charset="0"/>
            </a:endParaRPr>
          </a:p>
        </p:txBody>
      </p:sp>
      <p:sp>
        <p:nvSpPr>
          <p:cNvPr id="2" name="Rectangle 1"/>
          <p:cNvSpPr/>
          <p:nvPr/>
        </p:nvSpPr>
        <p:spPr>
          <a:xfrm>
            <a:off x="457200" y="1126587"/>
            <a:ext cx="7620000" cy="830997"/>
          </a:xfrm>
          <a:prstGeom prst="rect">
            <a:avLst/>
          </a:prstGeom>
        </p:spPr>
        <p:txBody>
          <a:bodyPr wrap="square">
            <a:spAutoFit/>
          </a:bodyPr>
          <a:lstStyle/>
          <a:p>
            <a:r>
              <a:rPr lang="en-US" sz="2400" dirty="0">
                <a:solidFill>
                  <a:srgbClr val="FF0000"/>
                </a:solidFill>
              </a:rPr>
              <a:t>1.0</a:t>
            </a:r>
            <a:r>
              <a:rPr lang="en-US" sz="2400" dirty="0"/>
              <a:t> </a:t>
            </a:r>
            <a:r>
              <a:rPr lang="en-US" sz="2400" dirty="0" smtClean="0"/>
              <a:t>lib </a:t>
            </a:r>
            <a:r>
              <a:rPr lang="en-US" sz="2400" dirty="0" err="1" smtClean="0"/>
              <a:t>xslt</a:t>
            </a:r>
            <a:r>
              <a:rPr lang="en-US" sz="2400" dirty="0"/>
              <a:t>, library of the gnome project, written in C. </a:t>
            </a:r>
            <a:endParaRPr lang="en-US" sz="2400" dirty="0" smtClean="0"/>
          </a:p>
          <a:p>
            <a:r>
              <a:rPr lang="en-US" sz="2400" dirty="0" smtClean="0">
                <a:solidFill>
                  <a:srgbClr val="FF0000"/>
                </a:solidFill>
              </a:rPr>
              <a:t>2.0</a:t>
            </a:r>
            <a:r>
              <a:rPr lang="en-US" sz="2400" dirty="0" smtClean="0"/>
              <a:t> </a:t>
            </a:r>
            <a:r>
              <a:rPr lang="en-US" sz="2400" dirty="0"/>
              <a:t>Saxon’s open-source version: exists in Java and C#.</a:t>
            </a:r>
          </a:p>
        </p:txBody>
      </p:sp>
      <p:sp>
        <p:nvSpPr>
          <p:cNvPr id="3" name="Rectangle 2"/>
          <p:cNvSpPr/>
          <p:nvPr/>
        </p:nvSpPr>
        <p:spPr>
          <a:xfrm>
            <a:off x="304800" y="2039034"/>
            <a:ext cx="5839546" cy="646331"/>
          </a:xfrm>
          <a:prstGeom prst="rect">
            <a:avLst/>
          </a:prstGeom>
        </p:spPr>
        <p:txBody>
          <a:bodyPr wrap="square">
            <a:spAutoFit/>
          </a:bodyPr>
          <a:lstStyle/>
          <a:p>
            <a:r>
              <a:rPr lang="en-US" sz="3600" dirty="0">
                <a:solidFill>
                  <a:srgbClr val="FF0000"/>
                </a:solidFill>
              </a:rPr>
              <a:t>How XSLT does work?</a:t>
            </a:r>
          </a:p>
        </p:txBody>
      </p:sp>
      <p:sp>
        <p:nvSpPr>
          <p:cNvPr id="4" name="Rectangle 3"/>
          <p:cNvSpPr/>
          <p:nvPr/>
        </p:nvSpPr>
        <p:spPr>
          <a:xfrm>
            <a:off x="1023370" y="3124200"/>
            <a:ext cx="7029249" cy="2677656"/>
          </a:xfrm>
          <a:prstGeom prst="rect">
            <a:avLst/>
          </a:prstGeom>
        </p:spPr>
        <p:txBody>
          <a:bodyPr wrap="square">
            <a:spAutoFit/>
          </a:bodyPr>
          <a:lstStyle/>
          <a:p>
            <a:r>
              <a:rPr lang="en-US" sz="2400" dirty="0">
                <a:solidFill>
                  <a:srgbClr val="00B050"/>
                </a:solidFill>
              </a:rPr>
              <a:t>An xml node is matched by the match attribute of a template in which case the template is invoked. </a:t>
            </a:r>
            <a:endParaRPr lang="en-US" sz="2400" dirty="0" smtClean="0">
              <a:solidFill>
                <a:srgbClr val="00B050"/>
              </a:solidFill>
            </a:endParaRPr>
          </a:p>
          <a:p>
            <a:endParaRPr lang="en-US" sz="2400" dirty="0" smtClean="0">
              <a:solidFill>
                <a:srgbClr val="00B050"/>
              </a:solidFill>
            </a:endParaRPr>
          </a:p>
          <a:p>
            <a:r>
              <a:rPr lang="en-US" sz="2400" dirty="0" smtClean="0">
                <a:solidFill>
                  <a:srgbClr val="00B050"/>
                </a:solidFill>
              </a:rPr>
              <a:t>The </a:t>
            </a:r>
            <a:r>
              <a:rPr lang="en-US" sz="2400" dirty="0">
                <a:solidFill>
                  <a:srgbClr val="00B050"/>
                </a:solidFill>
              </a:rPr>
              <a:t>result expresses the transformation of the source xml text. </a:t>
            </a:r>
            <a:endParaRPr lang="en-US" sz="2400" dirty="0" smtClean="0">
              <a:solidFill>
                <a:srgbClr val="00B050"/>
              </a:solidFill>
            </a:endParaRPr>
          </a:p>
          <a:p>
            <a:endParaRPr lang="en-US" sz="2400" dirty="0">
              <a:solidFill>
                <a:srgbClr val="00B050"/>
              </a:solidFill>
            </a:endParaRPr>
          </a:p>
          <a:p>
            <a:r>
              <a:rPr lang="en-US" sz="2400" dirty="0" smtClean="0">
                <a:solidFill>
                  <a:srgbClr val="00B050"/>
                </a:solidFill>
              </a:rPr>
              <a:t>Possible </a:t>
            </a:r>
            <a:r>
              <a:rPr lang="en-US" sz="2400" dirty="0">
                <a:solidFill>
                  <a:srgbClr val="00B050"/>
                </a:solidFill>
              </a:rPr>
              <a:t>modes: text, xml, </a:t>
            </a:r>
            <a:r>
              <a:rPr lang="en-US" sz="2400" dirty="0" smtClean="0">
                <a:solidFill>
                  <a:srgbClr val="00B050"/>
                </a:solidFill>
              </a:rPr>
              <a:t>html and </a:t>
            </a:r>
            <a:r>
              <a:rPr lang="en-US" sz="2400" dirty="0" err="1" smtClean="0">
                <a:solidFill>
                  <a:srgbClr val="00B050"/>
                </a:solidFill>
              </a:rPr>
              <a:t>xhtml</a:t>
            </a:r>
            <a:endParaRPr lang="en-US" sz="2400" dirty="0">
              <a:solidFill>
                <a:srgbClr val="00B050"/>
              </a:solidFill>
            </a:endParaRPr>
          </a:p>
        </p:txBody>
      </p:sp>
    </p:spTree>
    <p:extLst>
      <p:ext uri="{BB962C8B-B14F-4D97-AF65-F5344CB8AC3E}">
        <p14:creationId xmlns:p14="http://schemas.microsoft.com/office/powerpoint/2010/main" val="354246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47529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487398"/>
            <a:ext cx="5534025" cy="3799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2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48696"/>
            <a:ext cx="9144000" cy="495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11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2" y="1324896"/>
            <a:ext cx="9067800" cy="4988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69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21" y="1219200"/>
            <a:ext cx="841487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65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52" y="1290484"/>
            <a:ext cx="7239000" cy="457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8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0" y="1371600"/>
            <a:ext cx="806540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07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2" y="83491"/>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smtClean="0"/>
              <a:t>XSLT 3.0- Streaming</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52" y="1295400"/>
            <a:ext cx="721193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65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106409"/>
            <a:ext cx="1107786" cy="57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bindhu.charles\AppData\Local\Microsoft\Windows\Temporary Internet Files\Content.Outlook\STFBEI8O\Aspire_ppt_footer.png"/>
          <p:cNvPicPr>
            <a:picLocks noChangeAspect="1" noChangeArrowheads="1"/>
          </p:cNvPicPr>
          <p:nvPr/>
        </p:nvPicPr>
        <p:blipFill>
          <a:blip r:embed="rId3" cstate="print"/>
          <a:srcRect/>
          <a:stretch>
            <a:fillRect/>
          </a:stretch>
        </p:blipFill>
        <p:spPr bwMode="auto">
          <a:xfrm>
            <a:off x="0" y="6534150"/>
            <a:ext cx="9144000" cy="323850"/>
          </a:xfrm>
          <a:prstGeom prst="rect">
            <a:avLst/>
          </a:prstGeom>
          <a:noFill/>
        </p:spPr>
      </p:pic>
      <p:pic>
        <p:nvPicPr>
          <p:cNvPr id="5" name="Picture 2" descr="C:\Users\pollen\Desktop\Enterprise Integration and Information Management  PPT.jpg"/>
          <p:cNvPicPr>
            <a:picLocks noChangeAspect="1" noChangeArrowheads="1"/>
          </p:cNvPicPr>
          <p:nvPr/>
        </p:nvPicPr>
        <p:blipFill>
          <a:blip r:embed="rId4"/>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026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Version 1.0</a:t>
            </a:r>
            <a:endParaRPr lang="en-US" sz="2400" b="1" dirty="0">
              <a:solidFill>
                <a:schemeClr val="bg1"/>
              </a:solidFill>
              <a:latin typeface="Calibri"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53" y="1371600"/>
            <a:ext cx="706734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68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Sequences in XPath 2.0</a:t>
            </a:r>
            <a:endParaRPr lang="en-US" sz="2400" b="1" dirty="0">
              <a:solidFill>
                <a:schemeClr val="bg1"/>
              </a:solidFill>
              <a:latin typeface="Calibri"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65341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8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685800"/>
            <a:ext cx="890802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B0F0"/>
                </a:solidFill>
              </a:rPr>
              <a:t>A stylesheet may now consist of </a:t>
            </a:r>
            <a:r>
              <a:rPr lang="en-US" b="1" dirty="0">
                <a:solidFill>
                  <a:srgbClr val="FF0000"/>
                </a:solidFill>
              </a:rPr>
              <a:t>multiple packages</a:t>
            </a:r>
            <a:r>
              <a:rPr lang="en-US" dirty="0">
                <a:solidFill>
                  <a:srgbClr val="00B0F0"/>
                </a:solidFill>
              </a:rPr>
              <a:t>. </a:t>
            </a:r>
            <a:endParaRPr lang="en-US" dirty="0" smtClean="0">
              <a:solidFill>
                <a:srgbClr val="00B0F0"/>
              </a:solidFill>
            </a:endParaRPr>
          </a:p>
          <a:p>
            <a:pPr marL="285750" indent="-285750">
              <a:buFont typeface="Arial" panose="020B0604020202020204" pitchFamily="34" charset="0"/>
              <a:buChar char="•"/>
            </a:pPr>
            <a:r>
              <a:rPr lang="en-US" dirty="0" smtClean="0">
                <a:solidFill>
                  <a:srgbClr val="00B0F0"/>
                </a:solidFill>
              </a:rPr>
              <a:t>The </a:t>
            </a:r>
            <a:r>
              <a:rPr lang="en-US" dirty="0">
                <a:solidFill>
                  <a:srgbClr val="00B0F0"/>
                </a:solidFill>
              </a:rPr>
              <a:t>language specification for packages has been designed with a view to allowing packages to be compiled independently of each other. </a:t>
            </a:r>
            <a:endParaRPr lang="en-US" dirty="0" smtClean="0">
              <a:solidFill>
                <a:srgbClr val="00B0F0"/>
              </a:solidFill>
            </a:endParaRPr>
          </a:p>
          <a:p>
            <a:pPr marL="285750" indent="-285750">
              <a:buFont typeface="Arial" panose="020B0604020202020204" pitchFamily="34" charset="0"/>
              <a:buChar char="•"/>
            </a:pPr>
            <a:r>
              <a:rPr lang="en-US" dirty="0" smtClean="0">
                <a:solidFill>
                  <a:srgbClr val="00B0F0"/>
                </a:solidFill>
              </a:rPr>
              <a:t>The </a:t>
            </a:r>
            <a:r>
              <a:rPr lang="en-US" dirty="0">
                <a:solidFill>
                  <a:srgbClr val="00B0F0"/>
                </a:solidFill>
              </a:rPr>
              <a:t>specification provides control over the interface offered by a package to other packages; </a:t>
            </a:r>
            <a:endParaRPr lang="en-US" dirty="0" smtClean="0">
              <a:solidFill>
                <a:srgbClr val="00B0F0"/>
              </a:solidFill>
            </a:endParaRPr>
          </a:p>
          <a:p>
            <a:pPr marL="285750" indent="-285750">
              <a:buFont typeface="Arial" panose="020B0604020202020204" pitchFamily="34" charset="0"/>
              <a:buChar char="•"/>
            </a:pPr>
            <a:r>
              <a:rPr lang="en-US" dirty="0" smtClean="0">
                <a:solidFill>
                  <a:srgbClr val="00B0F0"/>
                </a:solidFill>
              </a:rPr>
              <a:t>in </a:t>
            </a:r>
            <a:r>
              <a:rPr lang="en-US" dirty="0">
                <a:solidFill>
                  <a:srgbClr val="00B0F0"/>
                </a:solidFill>
              </a:rPr>
              <a:t>particular it allows functions, variables, named templates and other components to be declared as </a:t>
            </a:r>
            <a:r>
              <a:rPr lang="en-US" b="1" dirty="0">
                <a:solidFill>
                  <a:srgbClr val="FF0000"/>
                </a:solidFill>
              </a:rPr>
              <a:t>public, private, final, or abstract</a:t>
            </a:r>
            <a:r>
              <a:rPr lang="en-US" dirty="0">
                <a:solidFill>
                  <a:srgbClr val="00B0F0"/>
                </a:solidFill>
              </a:rPr>
              <a:t>.</a:t>
            </a:r>
            <a:endParaRPr lang="en-US" dirty="0">
              <a:solidFill>
                <a:srgbClr val="00B0F0"/>
              </a:solidFill>
            </a:endParaRPr>
          </a:p>
        </p:txBody>
      </p:sp>
      <p:sp>
        <p:nvSpPr>
          <p:cNvPr id="6" name="Rectangle 5"/>
          <p:cNvSpPr/>
          <p:nvPr/>
        </p:nvSpPr>
        <p:spPr>
          <a:xfrm>
            <a:off x="83580" y="2920941"/>
            <a:ext cx="8915400" cy="3785652"/>
          </a:xfrm>
          <a:prstGeom prst="rect">
            <a:avLst/>
          </a:prstGeom>
        </p:spPr>
        <p:txBody>
          <a:bodyPr wrap="square">
            <a:spAutoFit/>
          </a:bodyPr>
          <a:lstStyle/>
          <a:p>
            <a:pPr marL="285750" indent="-285750">
              <a:buFont typeface="Wingdings" panose="05000000000000000000" pitchFamily="2" charset="2"/>
              <a:buChar char="§"/>
            </a:pPr>
            <a:r>
              <a:rPr lang="en-US" dirty="0">
                <a:solidFill>
                  <a:srgbClr val="00B050"/>
                </a:solidFill>
              </a:rPr>
              <a:t>A </a:t>
            </a:r>
            <a:r>
              <a:rPr lang="en-US" dirty="0">
                <a:solidFill>
                  <a:srgbClr val="00B050"/>
                </a:solidFill>
              </a:rPr>
              <a:t>new </a:t>
            </a:r>
            <a:r>
              <a:rPr lang="en-US" b="1" dirty="0" err="1">
                <a:solidFill>
                  <a:srgbClr val="FF0000"/>
                </a:solidFill>
              </a:rPr>
              <a:t>xsl:mode</a:t>
            </a:r>
            <a:r>
              <a:rPr lang="en-US" dirty="0">
                <a:solidFill>
                  <a:srgbClr val="00B050"/>
                </a:solidFill>
              </a:rPr>
              <a:t> declaration </a:t>
            </a:r>
            <a:r>
              <a:rPr lang="en-US" dirty="0">
                <a:solidFill>
                  <a:srgbClr val="00B050"/>
                </a:solidFill>
              </a:rPr>
              <a:t>is added.</a:t>
            </a:r>
          </a:p>
          <a:p>
            <a:pPr marL="285750" indent="-285750">
              <a:buFont typeface="Wingdings" panose="05000000000000000000" pitchFamily="2" charset="2"/>
              <a:buChar char="§"/>
            </a:pPr>
            <a:r>
              <a:rPr lang="en-US" dirty="0">
                <a:solidFill>
                  <a:srgbClr val="00B050"/>
                </a:solidFill>
              </a:rPr>
              <a:t>A mode may be declared to be </a:t>
            </a:r>
            <a:r>
              <a:rPr lang="en-US" b="1" dirty="0" err="1">
                <a:solidFill>
                  <a:srgbClr val="FF0000"/>
                </a:solidFill>
              </a:rPr>
              <a:t>streamable</a:t>
            </a:r>
            <a:r>
              <a:rPr lang="en-US" dirty="0">
                <a:solidFill>
                  <a:srgbClr val="00B050"/>
                </a:solidFill>
              </a:rPr>
              <a:t>, and rules are given that constrain what the template rules in a </a:t>
            </a:r>
            <a:r>
              <a:rPr lang="en-US" dirty="0" err="1">
                <a:solidFill>
                  <a:srgbClr val="00B050"/>
                </a:solidFill>
              </a:rPr>
              <a:t>streamable</a:t>
            </a:r>
            <a:r>
              <a:rPr lang="en-US" dirty="0">
                <a:solidFill>
                  <a:srgbClr val="00B050"/>
                </a:solidFill>
              </a:rPr>
              <a:t> mode can do.</a:t>
            </a:r>
          </a:p>
          <a:p>
            <a:pPr marL="285750" indent="-285750">
              <a:buFont typeface="Wingdings" panose="05000000000000000000" pitchFamily="2" charset="2"/>
              <a:buChar char="§"/>
            </a:pPr>
            <a:r>
              <a:rPr lang="en-US" dirty="0">
                <a:solidFill>
                  <a:srgbClr val="00B050"/>
                </a:solidFill>
              </a:rPr>
              <a:t>An </a:t>
            </a:r>
            <a:r>
              <a:rPr lang="en-US" dirty="0" err="1">
                <a:solidFill>
                  <a:srgbClr val="00B050"/>
                </a:solidFill>
              </a:rPr>
              <a:t>xsl:mode</a:t>
            </a:r>
            <a:r>
              <a:rPr lang="en-US" dirty="0">
                <a:solidFill>
                  <a:srgbClr val="00B050"/>
                </a:solidFill>
              </a:rPr>
              <a:t> declaration may define the action to be taken when there is no matching template rule, and the action to be taken when there are multiple matching template rules.</a:t>
            </a:r>
          </a:p>
          <a:p>
            <a:pPr marL="285750" indent="-285750">
              <a:buFont typeface="Wingdings" panose="05000000000000000000" pitchFamily="2" charset="2"/>
              <a:buChar char="§"/>
            </a:pPr>
            <a:r>
              <a:rPr lang="en-US" dirty="0">
                <a:solidFill>
                  <a:srgbClr val="00B050"/>
                </a:solidFill>
              </a:rPr>
              <a:t>An </a:t>
            </a:r>
            <a:r>
              <a:rPr lang="en-US" dirty="0" err="1">
                <a:solidFill>
                  <a:srgbClr val="00B050"/>
                </a:solidFill>
              </a:rPr>
              <a:t>xsl:mode</a:t>
            </a:r>
            <a:r>
              <a:rPr lang="en-US" dirty="0">
                <a:solidFill>
                  <a:srgbClr val="00B050"/>
                </a:solidFill>
              </a:rPr>
              <a:t> declaration may indicate that the template rules in a given mode are designed to process typed (schema-validated) nodes only, or </a:t>
            </a:r>
            <a:r>
              <a:rPr lang="en-US" dirty="0" err="1">
                <a:solidFill>
                  <a:srgbClr val="00B050"/>
                </a:solidFill>
              </a:rPr>
              <a:t>untyped</a:t>
            </a:r>
            <a:r>
              <a:rPr lang="en-US" dirty="0">
                <a:solidFill>
                  <a:srgbClr val="00B050"/>
                </a:solidFill>
              </a:rPr>
              <a:t> nodes only. It may also indicate that element names appearing in match patterns for the mode are only to match elements in the source document that have been validated against the corresponding element declarations in the schema.</a:t>
            </a:r>
          </a:p>
          <a:p>
            <a:pPr marL="285750" indent="-285750">
              <a:buFont typeface="Wingdings" panose="05000000000000000000" pitchFamily="2" charset="2"/>
              <a:buChar char="§"/>
            </a:pPr>
            <a:r>
              <a:rPr lang="en-US" dirty="0">
                <a:solidFill>
                  <a:srgbClr val="00B050"/>
                </a:solidFill>
              </a:rPr>
              <a:t>A default mode can be declared for a stylesheet module, making it easier to reuse existing stylesheet modules to construct a composite stylesheet.</a:t>
            </a:r>
          </a:p>
        </p:txBody>
      </p:sp>
    </p:spTree>
    <p:extLst>
      <p:ext uri="{BB962C8B-B14F-4D97-AF65-F5344CB8AC3E}">
        <p14:creationId xmlns:p14="http://schemas.microsoft.com/office/powerpoint/2010/main" val="184569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685800"/>
            <a:ext cx="890802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B0F0"/>
                </a:solidFill>
              </a:rPr>
              <a:t>A stylesheet may now consist of </a:t>
            </a:r>
            <a:r>
              <a:rPr lang="en-US" b="1" dirty="0">
                <a:solidFill>
                  <a:srgbClr val="FF0000"/>
                </a:solidFill>
              </a:rPr>
              <a:t>multiple packages</a:t>
            </a:r>
            <a:r>
              <a:rPr lang="en-US" dirty="0">
                <a:solidFill>
                  <a:srgbClr val="00B0F0"/>
                </a:solidFill>
              </a:rPr>
              <a:t>. </a:t>
            </a:r>
            <a:endParaRPr lang="en-US" dirty="0" smtClean="0">
              <a:solidFill>
                <a:srgbClr val="00B0F0"/>
              </a:solidFill>
            </a:endParaRPr>
          </a:p>
          <a:p>
            <a:pPr marL="742950" lvl="1" indent="-285750">
              <a:buFont typeface="Arial" panose="020B0604020202020204" pitchFamily="34" charset="0"/>
              <a:buChar char="•"/>
            </a:pPr>
            <a:r>
              <a:rPr lang="en-US" dirty="0" smtClean="0">
                <a:solidFill>
                  <a:srgbClr val="00B0F0"/>
                </a:solidFill>
              </a:rPr>
              <a:t>The </a:t>
            </a:r>
            <a:r>
              <a:rPr lang="en-US" dirty="0">
                <a:solidFill>
                  <a:srgbClr val="00B0F0"/>
                </a:solidFill>
              </a:rPr>
              <a:t>language specification for packages has been designed with a view to allowing packages to be compiled independently of each other. </a:t>
            </a:r>
            <a:endParaRPr lang="en-US" dirty="0" smtClean="0">
              <a:solidFill>
                <a:srgbClr val="00B0F0"/>
              </a:solidFill>
            </a:endParaRPr>
          </a:p>
          <a:p>
            <a:pPr marL="742950" lvl="1" indent="-285750">
              <a:buFont typeface="Arial" panose="020B0604020202020204" pitchFamily="34" charset="0"/>
              <a:buChar char="•"/>
            </a:pPr>
            <a:r>
              <a:rPr lang="en-US" dirty="0" smtClean="0">
                <a:solidFill>
                  <a:srgbClr val="00B0F0"/>
                </a:solidFill>
              </a:rPr>
              <a:t>The </a:t>
            </a:r>
            <a:r>
              <a:rPr lang="en-US" dirty="0">
                <a:solidFill>
                  <a:srgbClr val="00B0F0"/>
                </a:solidFill>
              </a:rPr>
              <a:t>specification provides control over the interface offered by a package to other packages; </a:t>
            </a:r>
            <a:endParaRPr lang="en-US" dirty="0" smtClean="0">
              <a:solidFill>
                <a:srgbClr val="00B0F0"/>
              </a:solidFill>
            </a:endParaRPr>
          </a:p>
          <a:p>
            <a:pPr marL="742950" lvl="1" indent="-285750">
              <a:buFont typeface="Arial" panose="020B0604020202020204" pitchFamily="34" charset="0"/>
              <a:buChar char="•"/>
            </a:pPr>
            <a:r>
              <a:rPr lang="en-US" dirty="0" smtClean="0">
                <a:solidFill>
                  <a:srgbClr val="00B0F0"/>
                </a:solidFill>
              </a:rPr>
              <a:t>in </a:t>
            </a:r>
            <a:r>
              <a:rPr lang="en-US" dirty="0">
                <a:solidFill>
                  <a:srgbClr val="00B0F0"/>
                </a:solidFill>
              </a:rPr>
              <a:t>particular it allows functions, variables, named templates and other components to be declared as </a:t>
            </a:r>
            <a:r>
              <a:rPr lang="en-US" b="1" dirty="0">
                <a:solidFill>
                  <a:srgbClr val="FF0000"/>
                </a:solidFill>
              </a:rPr>
              <a:t>public, private, final, or abstract</a:t>
            </a:r>
            <a:r>
              <a:rPr lang="en-US" dirty="0">
                <a:solidFill>
                  <a:srgbClr val="00B0F0"/>
                </a:solidFill>
              </a:rPr>
              <a:t>.</a:t>
            </a:r>
            <a:endParaRPr lang="en-US" dirty="0">
              <a:solidFill>
                <a:srgbClr val="00B0F0"/>
              </a:solidFill>
            </a:endParaRPr>
          </a:p>
        </p:txBody>
      </p:sp>
      <p:sp>
        <p:nvSpPr>
          <p:cNvPr id="6" name="Rectangle 5"/>
          <p:cNvSpPr/>
          <p:nvPr/>
        </p:nvSpPr>
        <p:spPr>
          <a:xfrm>
            <a:off x="83580" y="2920941"/>
            <a:ext cx="8915400" cy="3785652"/>
          </a:xfrm>
          <a:prstGeom prst="rect">
            <a:avLst/>
          </a:prstGeom>
        </p:spPr>
        <p:txBody>
          <a:bodyPr wrap="square">
            <a:spAutoFit/>
          </a:bodyPr>
          <a:lstStyle/>
          <a:p>
            <a:pPr marL="285750" indent="-285750">
              <a:buFont typeface="Wingdings" panose="05000000000000000000" pitchFamily="2" charset="2"/>
              <a:buChar char="§"/>
            </a:pPr>
            <a:r>
              <a:rPr lang="en-US" dirty="0">
                <a:solidFill>
                  <a:srgbClr val="00B050"/>
                </a:solidFill>
              </a:rPr>
              <a:t>A </a:t>
            </a:r>
            <a:r>
              <a:rPr lang="en-US" dirty="0">
                <a:solidFill>
                  <a:srgbClr val="00B050"/>
                </a:solidFill>
              </a:rPr>
              <a:t>new </a:t>
            </a:r>
            <a:r>
              <a:rPr lang="en-US" b="1" dirty="0" err="1">
                <a:solidFill>
                  <a:srgbClr val="FF0000"/>
                </a:solidFill>
              </a:rPr>
              <a:t>xsl:mode</a:t>
            </a:r>
            <a:r>
              <a:rPr lang="en-US" dirty="0">
                <a:solidFill>
                  <a:srgbClr val="00B050"/>
                </a:solidFill>
              </a:rPr>
              <a:t> declaration </a:t>
            </a:r>
            <a:r>
              <a:rPr lang="en-US" dirty="0">
                <a:solidFill>
                  <a:srgbClr val="00B050"/>
                </a:solidFill>
              </a:rPr>
              <a:t>is added.</a:t>
            </a:r>
          </a:p>
          <a:p>
            <a:pPr marL="742950" lvl="1" indent="-285750">
              <a:buFont typeface="Wingdings" panose="05000000000000000000" pitchFamily="2" charset="2"/>
              <a:buChar char="§"/>
            </a:pPr>
            <a:r>
              <a:rPr lang="en-US" dirty="0">
                <a:solidFill>
                  <a:srgbClr val="00B050"/>
                </a:solidFill>
              </a:rPr>
              <a:t>A mode may be declared to be </a:t>
            </a:r>
            <a:r>
              <a:rPr lang="en-US" b="1" dirty="0" err="1">
                <a:solidFill>
                  <a:srgbClr val="FF0000"/>
                </a:solidFill>
              </a:rPr>
              <a:t>streamable</a:t>
            </a:r>
            <a:r>
              <a:rPr lang="en-US" dirty="0">
                <a:solidFill>
                  <a:srgbClr val="00B050"/>
                </a:solidFill>
              </a:rPr>
              <a:t>, and rules are given that constrain what the template rules in a </a:t>
            </a:r>
            <a:r>
              <a:rPr lang="en-US" dirty="0" err="1">
                <a:solidFill>
                  <a:srgbClr val="00B050"/>
                </a:solidFill>
              </a:rPr>
              <a:t>streamable</a:t>
            </a:r>
            <a:r>
              <a:rPr lang="en-US" dirty="0">
                <a:solidFill>
                  <a:srgbClr val="00B050"/>
                </a:solidFill>
              </a:rPr>
              <a:t> mode can do.</a:t>
            </a:r>
          </a:p>
          <a:p>
            <a:pPr marL="742950" lvl="1" indent="-285750">
              <a:buFont typeface="Wingdings" panose="05000000000000000000" pitchFamily="2" charset="2"/>
              <a:buChar char="§"/>
            </a:pPr>
            <a:r>
              <a:rPr lang="en-US" dirty="0">
                <a:solidFill>
                  <a:srgbClr val="00B050"/>
                </a:solidFill>
              </a:rPr>
              <a:t>An </a:t>
            </a:r>
            <a:r>
              <a:rPr lang="en-US" dirty="0" err="1">
                <a:solidFill>
                  <a:srgbClr val="00B050"/>
                </a:solidFill>
              </a:rPr>
              <a:t>xsl:mode</a:t>
            </a:r>
            <a:r>
              <a:rPr lang="en-US" dirty="0">
                <a:solidFill>
                  <a:srgbClr val="00B050"/>
                </a:solidFill>
              </a:rPr>
              <a:t> declaration may define the action to be taken when there is no matching template rule, and the action to be taken when there are multiple matching template rules.</a:t>
            </a:r>
          </a:p>
          <a:p>
            <a:pPr marL="742950" lvl="1" indent="-285750">
              <a:buFont typeface="Wingdings" panose="05000000000000000000" pitchFamily="2" charset="2"/>
              <a:buChar char="§"/>
            </a:pPr>
            <a:r>
              <a:rPr lang="en-US" dirty="0">
                <a:solidFill>
                  <a:srgbClr val="00B050"/>
                </a:solidFill>
              </a:rPr>
              <a:t>An </a:t>
            </a:r>
            <a:r>
              <a:rPr lang="en-US" dirty="0" err="1">
                <a:solidFill>
                  <a:srgbClr val="00B050"/>
                </a:solidFill>
              </a:rPr>
              <a:t>xsl:mode</a:t>
            </a:r>
            <a:r>
              <a:rPr lang="en-US" dirty="0">
                <a:solidFill>
                  <a:srgbClr val="00B050"/>
                </a:solidFill>
              </a:rPr>
              <a:t> declaration may indicate that the template rules in a given mode are designed to process typed (schema-validated) nodes only, or </a:t>
            </a:r>
            <a:r>
              <a:rPr lang="en-US" dirty="0" err="1">
                <a:solidFill>
                  <a:srgbClr val="00B050"/>
                </a:solidFill>
              </a:rPr>
              <a:t>untyped</a:t>
            </a:r>
            <a:r>
              <a:rPr lang="en-US" dirty="0">
                <a:solidFill>
                  <a:srgbClr val="00B050"/>
                </a:solidFill>
              </a:rPr>
              <a:t> nodes only. It may also indicate that element names appearing in match patterns for the mode are only to match elements in the source document that have been validated against the corresponding element declarations in the schema.</a:t>
            </a:r>
          </a:p>
          <a:p>
            <a:pPr marL="742950" lvl="1" indent="-285750">
              <a:buFont typeface="Wingdings" panose="05000000000000000000" pitchFamily="2" charset="2"/>
              <a:buChar char="§"/>
            </a:pPr>
            <a:r>
              <a:rPr lang="en-US" dirty="0">
                <a:solidFill>
                  <a:srgbClr val="00B050"/>
                </a:solidFill>
              </a:rPr>
              <a:t>A default mode can be declared for a stylesheet module, making it easier to reuse existing stylesheet modules to construct a composite stylesheet.</a:t>
            </a:r>
          </a:p>
        </p:txBody>
      </p:sp>
    </p:spTree>
    <p:extLst>
      <p:ext uri="{BB962C8B-B14F-4D97-AF65-F5344CB8AC3E}">
        <p14:creationId xmlns:p14="http://schemas.microsoft.com/office/powerpoint/2010/main" val="6857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934283"/>
            <a:ext cx="8908020" cy="4247317"/>
          </a:xfrm>
          <a:prstGeom prst="rect">
            <a:avLst/>
          </a:prstGeom>
        </p:spPr>
        <p:txBody>
          <a:bodyPr wrap="square">
            <a:spAutoFit/>
          </a:bodyPr>
          <a:lstStyle/>
          <a:p>
            <a:r>
              <a:rPr lang="en-US" dirty="0"/>
              <a:t>Several new instructions are introduced with the aim of making it easier to write </a:t>
            </a:r>
            <a:r>
              <a:rPr lang="en-US" dirty="0" err="1">
                <a:solidFill>
                  <a:srgbClr val="FF0000"/>
                </a:solidFill>
              </a:rPr>
              <a:t>streamable</a:t>
            </a:r>
            <a:r>
              <a:rPr lang="en-US" dirty="0">
                <a:solidFill>
                  <a:srgbClr val="FF0000"/>
                </a:solidFill>
              </a:rPr>
              <a:t> </a:t>
            </a:r>
            <a:r>
              <a:rPr lang="en-US" dirty="0"/>
              <a:t>transformations, although most of these instructions can also be used without streaming:</a:t>
            </a:r>
          </a:p>
          <a:p>
            <a:pPr marL="742950" lvl="1" indent="-285750">
              <a:buFont typeface="Wingdings" panose="05000000000000000000" pitchFamily="2" charset="2"/>
              <a:buChar char="Ø"/>
            </a:pPr>
            <a:r>
              <a:rPr lang="en-US" dirty="0"/>
              <a:t>The </a:t>
            </a:r>
            <a:r>
              <a:rPr lang="en-US" dirty="0" err="1">
                <a:hlinkClick r:id="rId4"/>
              </a:rPr>
              <a:t>xsl:stream</a:t>
            </a:r>
            <a:r>
              <a:rPr lang="en-US" dirty="0"/>
              <a:t> instruction is provided specifically to read and process an input document using streaming.</a:t>
            </a:r>
          </a:p>
          <a:p>
            <a:pPr marL="742950" lvl="1" indent="-285750">
              <a:buFont typeface="Wingdings" panose="05000000000000000000" pitchFamily="2" charset="2"/>
              <a:buChar char="Ø"/>
            </a:pPr>
            <a:r>
              <a:rPr lang="en-US" dirty="0"/>
              <a:t>The </a:t>
            </a:r>
            <a:r>
              <a:rPr lang="en-US" dirty="0" err="1">
                <a:hlinkClick r:id="rId5"/>
              </a:rPr>
              <a:t>xsl:iterate</a:t>
            </a:r>
            <a:r>
              <a:rPr lang="en-US" dirty="0"/>
              <a:t> instruction allows iterative processing of a sequence, with the ability for the processing of one item to depend on the results of processing of previous items, and with the ability to terminate the iteration before all the items in the sequence have been processed.</a:t>
            </a:r>
          </a:p>
          <a:p>
            <a:pPr marL="742950" lvl="1" indent="-285750">
              <a:buFont typeface="Wingdings" panose="05000000000000000000" pitchFamily="2" charset="2"/>
              <a:buChar char="Ø"/>
            </a:pPr>
            <a:r>
              <a:rPr lang="en-US" dirty="0"/>
              <a:t>The </a:t>
            </a:r>
            <a:r>
              <a:rPr lang="en-US" dirty="0" err="1">
                <a:hlinkClick r:id="rId6"/>
              </a:rPr>
              <a:t>xsl:merge</a:t>
            </a:r>
            <a:r>
              <a:rPr lang="en-US" dirty="0"/>
              <a:t> instruction allows several input sequences to be merged into a single output sequence, based on the value of a merge key.</a:t>
            </a:r>
          </a:p>
          <a:p>
            <a:pPr marL="742950" lvl="1" indent="-285750">
              <a:buFont typeface="Wingdings" panose="05000000000000000000" pitchFamily="2" charset="2"/>
              <a:buChar char="Ø"/>
            </a:pPr>
            <a:r>
              <a:rPr lang="en-US" dirty="0"/>
              <a:t>The </a:t>
            </a:r>
            <a:r>
              <a:rPr lang="en-US" dirty="0" err="1">
                <a:hlinkClick r:id="rId7"/>
              </a:rPr>
              <a:t>xsl:fork</a:t>
            </a:r>
            <a:r>
              <a:rPr lang="en-US" dirty="0"/>
              <a:t> instruction allows multiple results to be computed during a single pass of a streamed input document.</a:t>
            </a:r>
          </a:p>
          <a:p>
            <a:pPr marL="742950" lvl="1" indent="-285750">
              <a:buFont typeface="Wingdings" panose="05000000000000000000" pitchFamily="2" charset="2"/>
              <a:buChar char="Ø"/>
            </a:pPr>
            <a:r>
              <a:rPr lang="en-US" dirty="0"/>
              <a:t>The </a:t>
            </a:r>
            <a:r>
              <a:rPr lang="en-US" dirty="0" err="1">
                <a:hlinkClick r:id="rId8"/>
              </a:rPr>
              <a:t>xsl:sequence</a:t>
            </a:r>
            <a:r>
              <a:rPr lang="en-US" dirty="0"/>
              <a:t> instruction can now contain a sequence constructor as an alternative to using the select attribute. This is primarily for use cases involving </a:t>
            </a:r>
            <a:r>
              <a:rPr lang="en-US" dirty="0" err="1">
                <a:hlinkClick r:id="rId7"/>
              </a:rPr>
              <a:t>xsl:fork</a:t>
            </a:r>
            <a:r>
              <a:rPr lang="en-US" dirty="0"/>
              <a:t>.</a:t>
            </a:r>
          </a:p>
        </p:txBody>
      </p:sp>
    </p:spTree>
    <p:extLst>
      <p:ext uri="{BB962C8B-B14F-4D97-AF65-F5344CB8AC3E}">
        <p14:creationId xmlns:p14="http://schemas.microsoft.com/office/powerpoint/2010/main" val="60995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807291"/>
            <a:ext cx="8908020" cy="2862322"/>
          </a:xfrm>
          <a:prstGeom prst="rect">
            <a:avLst/>
          </a:prstGeom>
        </p:spPr>
        <p:txBody>
          <a:bodyPr wrap="square">
            <a:spAutoFit/>
          </a:bodyPr>
          <a:lstStyle/>
          <a:p>
            <a:r>
              <a:rPr lang="en-US" dirty="0"/>
              <a:t>Other changes introduced to facilitate the writing of </a:t>
            </a:r>
            <a:r>
              <a:rPr lang="en-US" dirty="0" err="1">
                <a:solidFill>
                  <a:srgbClr val="FF0000"/>
                </a:solidFill>
              </a:rPr>
              <a:t>streamable</a:t>
            </a:r>
            <a:r>
              <a:rPr lang="en-US" dirty="0">
                <a:solidFill>
                  <a:srgbClr val="FF0000"/>
                </a:solidFill>
              </a:rPr>
              <a:t> stylesheets </a:t>
            </a:r>
            <a:r>
              <a:rPr lang="en-US" dirty="0"/>
              <a:t>include:</a:t>
            </a:r>
          </a:p>
          <a:p>
            <a:pPr marL="742950" lvl="1" indent="-285750">
              <a:buFont typeface="Arial" panose="020B0604020202020204" pitchFamily="34" charset="0"/>
              <a:buChar char="•"/>
            </a:pPr>
            <a:r>
              <a:rPr lang="en-US" dirty="0"/>
              <a:t>The new </a:t>
            </a:r>
            <a:r>
              <a:rPr lang="en-US" dirty="0">
                <a:hlinkClick r:id="rId4" tooltip="top-level"/>
              </a:rPr>
              <a:t>top-level</a:t>
            </a:r>
            <a:r>
              <a:rPr lang="en-US" dirty="0"/>
              <a:t> declaration </a:t>
            </a:r>
            <a:r>
              <a:rPr lang="en-US" dirty="0" err="1">
                <a:hlinkClick r:id="rId5"/>
              </a:rPr>
              <a:t>xsl:accumulator</a:t>
            </a:r>
            <a:r>
              <a:rPr lang="en-US" dirty="0"/>
              <a:t> is introduced. An accumulator represents information about a node in a document that can be computed during a streamed pass over the document, starting at the start and ending at that node.</a:t>
            </a:r>
          </a:p>
          <a:p>
            <a:pPr marL="742950" lvl="1" indent="-285750">
              <a:buFont typeface="Arial" panose="020B0604020202020204" pitchFamily="34" charset="0"/>
              <a:buChar char="•"/>
            </a:pPr>
            <a:r>
              <a:rPr lang="en-US" dirty="0"/>
              <a:t>New instructions </a:t>
            </a:r>
            <a:r>
              <a:rPr lang="en-US" dirty="0" err="1">
                <a:hlinkClick r:id="rId6"/>
              </a:rPr>
              <a:t>xsl:where-populated</a:t>
            </a:r>
            <a:r>
              <a:rPr lang="en-US" dirty="0"/>
              <a:t>, </a:t>
            </a:r>
            <a:r>
              <a:rPr lang="en-US" dirty="0" err="1">
                <a:hlinkClick r:id="rId7"/>
              </a:rPr>
              <a:t>xsl:on-empty</a:t>
            </a:r>
            <a:r>
              <a:rPr lang="en-US" dirty="0"/>
              <a:t>, and </a:t>
            </a:r>
            <a:r>
              <a:rPr lang="en-US" dirty="0" err="1">
                <a:hlinkClick r:id="rId8"/>
              </a:rPr>
              <a:t>xsl:on-non-empty</a:t>
            </a:r>
            <a:r>
              <a:rPr lang="en-US" dirty="0"/>
              <a:t> are introduced to allow elements to be generated only when relevant content exists (or does not exist), without requiring the input to be processed more than once.</a:t>
            </a:r>
          </a:p>
          <a:p>
            <a:pPr marL="742950" lvl="1" indent="-285750">
              <a:buFont typeface="Arial" panose="020B0604020202020204" pitchFamily="34" charset="0"/>
              <a:buChar char="•"/>
            </a:pPr>
            <a:r>
              <a:rPr lang="en-US" dirty="0"/>
              <a:t>New functions </a:t>
            </a:r>
            <a:r>
              <a:rPr lang="en-US" dirty="0">
                <a:hlinkClick r:id="rId9"/>
              </a:rPr>
              <a:t>copy-of</a:t>
            </a:r>
            <a:r>
              <a:rPr lang="en-US" dirty="0"/>
              <a:t> and </a:t>
            </a:r>
            <a:r>
              <a:rPr lang="en-US" dirty="0">
                <a:hlinkClick r:id="rId10"/>
              </a:rPr>
              <a:t>snapshot</a:t>
            </a:r>
            <a:r>
              <a:rPr lang="en-US" dirty="0"/>
              <a:t> are provided, to enable streaming applications to operate in windowing mode, where the input document is divided into a sequence of small subtrees processed one at a time.</a:t>
            </a:r>
          </a:p>
        </p:txBody>
      </p:sp>
      <p:sp>
        <p:nvSpPr>
          <p:cNvPr id="4" name="Rectangle 3"/>
          <p:cNvSpPr/>
          <p:nvPr/>
        </p:nvSpPr>
        <p:spPr>
          <a:xfrm>
            <a:off x="130893" y="3674529"/>
            <a:ext cx="8882213" cy="1754326"/>
          </a:xfrm>
          <a:prstGeom prst="rect">
            <a:avLst/>
          </a:prstGeom>
        </p:spPr>
        <p:txBody>
          <a:bodyPr wrap="square">
            <a:spAutoFit/>
          </a:bodyPr>
          <a:lstStyle/>
          <a:p>
            <a:r>
              <a:rPr lang="en-US" dirty="0"/>
              <a:t>Some further new instructions are provided, unrelated to streaming:</a:t>
            </a:r>
          </a:p>
          <a:p>
            <a:pPr marL="742950" lvl="1" indent="-285750">
              <a:buFont typeface="Arial" panose="020B0604020202020204" pitchFamily="34" charset="0"/>
              <a:buChar char="•"/>
            </a:pPr>
            <a:r>
              <a:rPr lang="en-US" dirty="0"/>
              <a:t>The </a:t>
            </a:r>
            <a:r>
              <a:rPr lang="en-US" dirty="0" err="1">
                <a:solidFill>
                  <a:srgbClr val="FF0000"/>
                </a:solidFill>
              </a:rPr>
              <a:t>xsl:try</a:t>
            </a:r>
            <a:r>
              <a:rPr lang="en-US" dirty="0">
                <a:solidFill>
                  <a:srgbClr val="FF0000"/>
                </a:solidFill>
              </a:rPr>
              <a:t> </a:t>
            </a:r>
            <a:r>
              <a:rPr lang="en-US" dirty="0"/>
              <a:t>instruction allows recovery from dynamic errors.</a:t>
            </a:r>
          </a:p>
          <a:p>
            <a:pPr marL="742950" lvl="1" indent="-285750">
              <a:buFont typeface="Arial" panose="020B0604020202020204" pitchFamily="34" charset="0"/>
              <a:buChar char="•"/>
            </a:pPr>
            <a:r>
              <a:rPr lang="en-US" dirty="0"/>
              <a:t>A new </a:t>
            </a:r>
            <a:r>
              <a:rPr lang="en-US" dirty="0" err="1">
                <a:solidFill>
                  <a:srgbClr val="FF0000"/>
                </a:solidFill>
              </a:rPr>
              <a:t>xsl:evaluate</a:t>
            </a:r>
            <a:r>
              <a:rPr lang="en-US" dirty="0">
                <a:solidFill>
                  <a:srgbClr val="FF0000"/>
                </a:solidFill>
              </a:rPr>
              <a:t> </a:t>
            </a:r>
            <a:r>
              <a:rPr lang="en-US" dirty="0"/>
              <a:t>instruction is provided, to allow evaluation of XPath expressions constructed dynamically from strings, or read from a source document.</a:t>
            </a:r>
          </a:p>
          <a:p>
            <a:pPr marL="742950" lvl="1" indent="-285750">
              <a:buFont typeface="Arial" panose="020B0604020202020204" pitchFamily="34" charset="0"/>
              <a:buChar char="•"/>
            </a:pPr>
            <a:r>
              <a:rPr lang="en-US" dirty="0"/>
              <a:t>The </a:t>
            </a:r>
            <a:r>
              <a:rPr lang="en-US" dirty="0" err="1">
                <a:solidFill>
                  <a:srgbClr val="FF0000"/>
                </a:solidFill>
              </a:rPr>
              <a:t>xsl:assert</a:t>
            </a:r>
            <a:r>
              <a:rPr lang="en-US" dirty="0">
                <a:solidFill>
                  <a:srgbClr val="FF0000"/>
                </a:solidFill>
              </a:rPr>
              <a:t> </a:t>
            </a:r>
            <a:r>
              <a:rPr lang="en-US" dirty="0"/>
              <a:t>instruction allows arbitrary assertions about the state of variables or the input document, improving testability and robustness.</a:t>
            </a:r>
          </a:p>
        </p:txBody>
      </p:sp>
    </p:spTree>
    <p:extLst>
      <p:ext uri="{BB962C8B-B14F-4D97-AF65-F5344CB8AC3E}">
        <p14:creationId xmlns:p14="http://schemas.microsoft.com/office/powerpoint/2010/main" val="128623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0" name="Text Box 4"/>
          <p:cNvSpPr txBox="1">
            <a:spLocks noChangeArrowheads="1"/>
          </p:cNvSpPr>
          <p:nvPr/>
        </p:nvSpPr>
        <p:spPr bwMode="auto">
          <a:xfrm>
            <a:off x="866053" y="154929"/>
            <a:ext cx="543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t>Changes </a:t>
            </a:r>
            <a:r>
              <a:rPr lang="en-US" sz="2400" dirty="0" smtClean="0"/>
              <a:t>XSLT 2.0 </a:t>
            </a:r>
            <a:r>
              <a:rPr lang="en-US" sz="2400" dirty="0" smtClean="0">
                <a:sym typeface="Wingdings" panose="05000000000000000000" pitchFamily="2" charset="2"/>
              </a:rPr>
              <a:t> XSLT 3.0</a:t>
            </a:r>
            <a:endParaRPr lang="en-US" sz="2400" dirty="0"/>
          </a:p>
        </p:txBody>
      </p:sp>
      <p:sp>
        <p:nvSpPr>
          <p:cNvPr id="3" name="Rectangle 2"/>
          <p:cNvSpPr/>
          <p:nvPr/>
        </p:nvSpPr>
        <p:spPr>
          <a:xfrm>
            <a:off x="83580" y="807291"/>
            <a:ext cx="8908020" cy="4801314"/>
          </a:xfrm>
          <a:prstGeom prst="rect">
            <a:avLst/>
          </a:prstGeom>
        </p:spPr>
        <p:txBody>
          <a:bodyPr wrap="square">
            <a:spAutoFit/>
          </a:bodyPr>
          <a:lstStyle/>
          <a:p>
            <a:pPr marL="285750" indent="-285750">
              <a:buFont typeface="Arial" panose="020B0604020202020204" pitchFamily="34" charset="0"/>
              <a:buChar char="•"/>
            </a:pPr>
            <a:r>
              <a:rPr lang="en-US" dirty="0"/>
              <a:t>Text nodes within a sequence constructor may now contain text value templates (XPath expressions enclosed in curly brackets), if this is enabled by setting expand-text="yes"&gt; on an enclosing element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syntax of patterns has been generalized. Patterns may now match any item (not only nodes). In consequence, </a:t>
            </a:r>
            <a:r>
              <a:rPr lang="en-US" b="1" dirty="0" err="1">
                <a:solidFill>
                  <a:srgbClr val="FF0000"/>
                </a:solidFill>
              </a:rPr>
              <a:t>xsl:apply-templates</a:t>
            </a:r>
            <a:r>
              <a:rPr lang="en-US" dirty="0">
                <a:solidFill>
                  <a:srgbClr val="FF0000"/>
                </a:solidFill>
              </a:rPr>
              <a:t> </a:t>
            </a:r>
            <a:r>
              <a:rPr lang="en-US" dirty="0"/>
              <a:t>can now process sequences of atomic values as well as nodes, and </a:t>
            </a:r>
            <a:r>
              <a:rPr lang="en-US" b="1" dirty="0" err="1">
                <a:solidFill>
                  <a:srgbClr val="FF0000"/>
                </a:solidFill>
              </a:rPr>
              <a:t>xsl:for-each-group</a:t>
            </a:r>
            <a:r>
              <a:rPr lang="en-US" dirty="0">
                <a:solidFill>
                  <a:srgbClr val="FF0000"/>
                </a:solidFill>
              </a:rPr>
              <a:t> </a:t>
            </a:r>
            <a:r>
              <a:rPr lang="en-US" dirty="0"/>
              <a:t>with the group-starting-with and group-ending-with options can also process atomic sequences. As a further consequence, the items in the initial match selection supplied when initiating a transformation are no longer required to be nodes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a:t>
            </a:r>
            <a:r>
              <a:rPr lang="en-US" dirty="0"/>
              <a:t>new datatype, called a </a:t>
            </a:r>
            <a:r>
              <a:rPr lang="en-US" b="1" dirty="0">
                <a:solidFill>
                  <a:srgbClr val="FF0000"/>
                </a:solidFill>
              </a:rPr>
              <a:t>map</a:t>
            </a:r>
            <a:r>
              <a:rPr lang="en-US" dirty="0"/>
              <a:t>, has been introduced, together with supporting functions, operators, and type syntax. </a:t>
            </a:r>
            <a:r>
              <a:rPr lang="en-US" b="1" dirty="0">
                <a:solidFill>
                  <a:srgbClr val="FF0000"/>
                </a:solidFill>
              </a:rPr>
              <a:t>Maps</a:t>
            </a:r>
            <a:r>
              <a:rPr lang="en-US" dirty="0">
                <a:solidFill>
                  <a:srgbClr val="FF0000"/>
                </a:solidFill>
              </a:rPr>
              <a:t> </a:t>
            </a:r>
            <a:r>
              <a:rPr lang="en-US" dirty="0"/>
              <a:t>allow more complex data structures to be created than is possible using atomic values and nodes alone. This has particular applications to streamed processing: since a streamed application can visit each node of its primary input document only once, it often needs more advanced data structures to retain what it has already seen in the document.</a:t>
            </a:r>
            <a:endParaRPr lang="en-US" dirty="0"/>
          </a:p>
        </p:txBody>
      </p:sp>
    </p:spTree>
    <p:extLst>
      <p:ext uri="{BB962C8B-B14F-4D97-AF65-F5344CB8AC3E}">
        <p14:creationId xmlns:p14="http://schemas.microsoft.com/office/powerpoint/2010/main" val="19858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3775</TotalTime>
  <Words>1002</Words>
  <Application>Microsoft Office PowerPoint</Application>
  <PresentationFormat>On-screen Show (4:3)</PresentationFormat>
  <Paragraphs>131</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Anand</dc:creator>
  <cp:lastModifiedBy>Prakash Chakravarthi</cp:lastModifiedBy>
  <cp:revision>187</cp:revision>
  <dcterms:created xsi:type="dcterms:W3CDTF">2006-08-16T00:00:00Z</dcterms:created>
  <dcterms:modified xsi:type="dcterms:W3CDTF">2016-12-20T13:11:30Z</dcterms:modified>
</cp:coreProperties>
</file>