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305" r:id="rId6"/>
    <p:sldId id="306" r:id="rId7"/>
    <p:sldId id="307" r:id="rId8"/>
    <p:sldId id="298" r:id="rId9"/>
    <p:sldId id="309" r:id="rId10"/>
    <p:sldId id="310" r:id="rId11"/>
    <p:sldId id="311" r:id="rId12"/>
    <p:sldId id="313" r:id="rId13"/>
    <p:sldId id="314" r:id="rId14"/>
    <p:sldId id="312" r:id="rId15"/>
    <p:sldId id="299" r:id="rId16"/>
    <p:sldId id="300" r:id="rId17"/>
    <p:sldId id="308" r:id="rId18"/>
    <p:sldId id="304" r:id="rId19"/>
    <p:sldId id="28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D757"/>
    <a:srgbClr val="E18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4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3D729-B52A-4124-87D8-1D3337D36448}" type="datetimeFigureOut">
              <a:rPr lang="en-GB" smtClean="0"/>
              <a:pPr/>
              <a:t>09/10/2014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902E7-3552-4D6B-84FC-C699205E9E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161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This presentation was</a:t>
            </a:r>
            <a:r>
              <a:rPr lang="en-ZA" baseline="0" dirty="0" smtClean="0"/>
              <a:t> prepared for the ‘guided research track’ (GRT) for students starting on a research </a:t>
            </a:r>
            <a:r>
              <a:rPr lang="en-ZA" baseline="0" smtClean="0"/>
              <a:t>thesis.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902E7-3552-4D6B-84FC-C699205E9E03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902E7-3552-4D6B-84FC-C699205E9E03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902E7-3552-4D6B-84FC-C699205E9E03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902E7-3552-4D6B-84FC-C699205E9E03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902E7-3552-4D6B-84FC-C699205E9E03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902E7-3552-4D6B-84FC-C699205E9E03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902E7-3552-4D6B-84FC-C699205E9E03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B5D6-E2DD-4E8F-B8A9-A8EB6561E385}" type="datetimeFigureOut">
              <a:rPr lang="en-GB" smtClean="0"/>
              <a:pPr/>
              <a:t>09/10/2014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57EC-4263-4883-811C-E559FA73088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B5D6-E2DD-4E8F-B8A9-A8EB6561E385}" type="datetimeFigureOut">
              <a:rPr lang="en-GB" smtClean="0"/>
              <a:pPr/>
              <a:t>09/10/2014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57EC-4263-4883-811C-E559FA73088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B5D6-E2DD-4E8F-B8A9-A8EB6561E385}" type="datetimeFigureOut">
              <a:rPr lang="en-GB" smtClean="0"/>
              <a:pPr/>
              <a:t>09/10/2014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57EC-4263-4883-811C-E559FA73088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B5D6-E2DD-4E8F-B8A9-A8EB6561E385}" type="datetimeFigureOut">
              <a:rPr lang="en-GB" smtClean="0"/>
              <a:pPr/>
              <a:t>09/10/2014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57EC-4263-4883-811C-E559FA73088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B5D6-E2DD-4E8F-B8A9-A8EB6561E385}" type="datetimeFigureOut">
              <a:rPr lang="en-GB" smtClean="0"/>
              <a:pPr/>
              <a:t>09/10/2014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57EC-4263-4883-811C-E559FA73088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B5D6-E2DD-4E8F-B8A9-A8EB6561E385}" type="datetimeFigureOut">
              <a:rPr lang="en-GB" smtClean="0"/>
              <a:pPr/>
              <a:t>09/10/2014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57EC-4263-4883-811C-E559FA73088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B5D6-E2DD-4E8F-B8A9-A8EB6561E385}" type="datetimeFigureOut">
              <a:rPr lang="en-GB" smtClean="0"/>
              <a:pPr/>
              <a:t>09/10/2014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57EC-4263-4883-811C-E559FA73088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B5D6-E2DD-4E8F-B8A9-A8EB6561E385}" type="datetimeFigureOut">
              <a:rPr lang="en-GB" smtClean="0"/>
              <a:pPr/>
              <a:t>09/10/2014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57EC-4263-4883-811C-E559FA73088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B5D6-E2DD-4E8F-B8A9-A8EB6561E385}" type="datetimeFigureOut">
              <a:rPr lang="en-GB" smtClean="0"/>
              <a:pPr/>
              <a:t>09/10/2014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57EC-4263-4883-811C-E559FA73088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B5D6-E2DD-4E8F-B8A9-A8EB6561E385}" type="datetimeFigureOut">
              <a:rPr lang="en-GB" smtClean="0"/>
              <a:pPr/>
              <a:t>09/10/2014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57EC-4263-4883-811C-E559FA73088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B5D6-E2DD-4E8F-B8A9-A8EB6561E385}" type="datetimeFigureOut">
              <a:rPr lang="en-GB" smtClean="0"/>
              <a:pPr/>
              <a:t>09/10/2014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57EC-4263-4883-811C-E559FA73088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7B5D6-E2DD-4E8F-B8A9-A8EB6561E385}" type="datetimeFigureOut">
              <a:rPr lang="en-GB" smtClean="0"/>
              <a:pPr/>
              <a:t>09/10/2014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E57EC-4263-4883-811C-E559FA73088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oon 14"/>
          <p:cNvSpPr/>
          <p:nvPr/>
        </p:nvSpPr>
        <p:spPr>
          <a:xfrm rot="1631991">
            <a:off x="7236099" y="3541242"/>
            <a:ext cx="838200" cy="4191000"/>
          </a:xfrm>
          <a:prstGeom prst="moon">
            <a:avLst/>
          </a:prstGeom>
          <a:scene3d>
            <a:camera prst="isometricOffAxis1Top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oon 12"/>
          <p:cNvSpPr/>
          <p:nvPr/>
        </p:nvSpPr>
        <p:spPr>
          <a:xfrm>
            <a:off x="6629400" y="4038600"/>
            <a:ext cx="838200" cy="4191000"/>
          </a:xfrm>
          <a:prstGeom prst="moon">
            <a:avLst/>
          </a:prstGeom>
          <a:scene3d>
            <a:camera prst="isometricOffAxis1Top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162800" y="5257800"/>
            <a:ext cx="1752600" cy="1524000"/>
          </a:xfrm>
          <a:prstGeom prst="ellipse">
            <a:avLst/>
          </a:prstGeom>
          <a:ln/>
          <a:scene3d>
            <a:camera prst="perspectiveAbove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696200" y="4953000"/>
            <a:ext cx="1066800" cy="990600"/>
          </a:xfrm>
          <a:prstGeom prst="ellipse">
            <a:avLst/>
          </a:prstGeom>
          <a:ln/>
          <a:scene3d>
            <a:camera prst="perspectiveRelaxedModerately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467600" y="4953000"/>
            <a:ext cx="609600" cy="609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RelaxedModerately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oon 13"/>
          <p:cNvSpPr/>
          <p:nvPr/>
        </p:nvSpPr>
        <p:spPr>
          <a:xfrm rot="1175069">
            <a:off x="6629400" y="3048591"/>
            <a:ext cx="1371600" cy="5029200"/>
          </a:xfrm>
          <a:prstGeom prst="moon">
            <a:avLst/>
          </a:prstGeom>
          <a:scene3d>
            <a:camera prst="isometricOffAxis1Top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1219200"/>
            <a:ext cx="9144000" cy="1905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3124200"/>
            <a:ext cx="5029200" cy="609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0" y="16002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Introduction &amp; Conclusion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95000"/>
                  </a:schemeClr>
                </a:solidFill>
              </a:rPr>
            </a:b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0" y="3124200"/>
            <a:ext cx="4953000" cy="60960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RRSG Seminar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2" name="Picture 11" descr="rrsg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4581128"/>
            <a:ext cx="2485276" cy="202862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23528" y="3933056"/>
            <a:ext cx="3126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Prepared by Dr. Simon Winberg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99301" y="2348880"/>
            <a:ext cx="5540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en-US" sz="2400" i="1" baseline="30000" dirty="0" smtClean="0">
                <a:solidFill>
                  <a:schemeClr val="bg1">
                    <a:lumMod val="95000"/>
                  </a:schemeClr>
                </a:solidFill>
              </a:rPr>
              <a:t>th</a:t>
            </a:r>
            <a:r>
              <a:rPr lang="en-US" sz="2400" i="1" dirty="0" smtClean="0">
                <a:solidFill>
                  <a:schemeClr val="bg1">
                    <a:lumMod val="95000"/>
                  </a:schemeClr>
                </a:solidFill>
              </a:rPr>
              <a:t> part of the guided research track (GRT)</a:t>
            </a:r>
            <a:endParaRPr lang="en-GB" sz="2400" i="1" dirty="0"/>
          </a:p>
        </p:txBody>
      </p:sp>
      <p:sp>
        <p:nvSpPr>
          <p:cNvPr id="24" name="Rectangle 23"/>
          <p:cNvSpPr/>
          <p:nvPr/>
        </p:nvSpPr>
        <p:spPr>
          <a:xfrm>
            <a:off x="1619672" y="404664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Lit. Review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4499992" y="404664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Design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5940152" y="404664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Results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7380312" y="404664"/>
            <a:ext cx="1440160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 smtClean="0">
                <a:solidFill>
                  <a:schemeClr val="tx1"/>
                </a:solidFill>
              </a:rPr>
              <a:t>Introduction &amp; Conclusion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748" y="142758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 smtClean="0">
                <a:solidFill>
                  <a:schemeClr val="bg1"/>
                </a:solidFill>
              </a:rPr>
              <a:t>W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93546" y="142758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 smtClean="0">
                <a:solidFill>
                  <a:schemeClr val="bg1"/>
                </a:solidFill>
              </a:rPr>
              <a:t>Ch2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33706" y="142758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 smtClean="0">
                <a:solidFill>
                  <a:schemeClr val="bg1"/>
                </a:solidFill>
              </a:rPr>
              <a:t>Ch3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19364" y="142758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 smtClean="0">
                <a:solidFill>
                  <a:schemeClr val="bg1"/>
                </a:solidFill>
              </a:rPr>
              <a:t>Ch4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61774" y="142758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 smtClean="0">
                <a:solidFill>
                  <a:schemeClr val="bg1"/>
                </a:solidFill>
              </a:rPr>
              <a:t>Ch5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01934" y="142758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 smtClean="0">
                <a:solidFill>
                  <a:schemeClr val="bg1"/>
                </a:solidFill>
              </a:rPr>
              <a:t>Ch6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59832" y="404664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bg1"/>
                </a:solidFill>
              </a:rPr>
              <a:t>Methodology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179512" y="404664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Welcome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5076056" y="3284984"/>
            <a:ext cx="404584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Finishing the most-read chapters last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589464" y="1435191"/>
            <a:ext cx="2159000" cy="1473018"/>
            <a:chOff x="6004776" y="5207432"/>
            <a:chExt cx="2159000" cy="1473018"/>
          </a:xfrm>
        </p:grpSpPr>
        <p:pic>
          <p:nvPicPr>
            <p:cNvPr id="40" name="Picture 10" descr="C:\Users\swinberg\Documents\ACTIVE\Supervision\Presentation\Guided_Research_Track\Images\last piece4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4776" y="5245350"/>
              <a:ext cx="2159000" cy="1435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Rectangle 40"/>
            <p:cNvSpPr/>
            <p:nvPr/>
          </p:nvSpPr>
          <p:spPr>
            <a:xfrm>
              <a:off x="6055719" y="5207432"/>
              <a:ext cx="1733231" cy="138499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 report</a:t>
              </a:r>
            </a:p>
            <a:p>
              <a:r>
                <a:rPr lang="en-US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Well</a:t>
              </a:r>
            </a:p>
            <a:p>
              <a:r>
                <a:rPr lang="en-US" sz="2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Structured</a:t>
              </a:r>
              <a:endParaRPr lang="en-US" sz="2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1571" y="43265"/>
            <a:ext cx="77208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#3 Reason </a:t>
            </a:r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for a good introduction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36512" y="764704"/>
            <a:ext cx="8799988" cy="123110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 Explain</a:t>
            </a:r>
          </a:p>
          <a:p>
            <a:pPr algn="ctr"/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</a:t>
            </a:r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Giving a clear explanation 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of what you’re going to do and why)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Notched Right Arrow 3"/>
          <p:cNvSpPr/>
          <p:nvPr/>
        </p:nvSpPr>
        <p:spPr>
          <a:xfrm rot="2613324">
            <a:off x="2267744" y="2492896"/>
            <a:ext cx="1872208" cy="129614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Notched Right Arrow 13"/>
          <p:cNvSpPr/>
          <p:nvPr/>
        </p:nvSpPr>
        <p:spPr>
          <a:xfrm rot="8055389">
            <a:off x="4832864" y="2492896"/>
            <a:ext cx="1872208" cy="129614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Notched Right Arrow 14"/>
          <p:cNvSpPr/>
          <p:nvPr/>
        </p:nvSpPr>
        <p:spPr>
          <a:xfrm rot="12956614">
            <a:off x="4832863" y="4479722"/>
            <a:ext cx="1872208" cy="129614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Notched Right Arrow 16"/>
          <p:cNvSpPr/>
          <p:nvPr/>
        </p:nvSpPr>
        <p:spPr>
          <a:xfrm rot="19513619">
            <a:off x="2267744" y="4554582"/>
            <a:ext cx="1872208" cy="129614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Rectangle 18"/>
          <p:cNvSpPr/>
          <p:nvPr/>
        </p:nvSpPr>
        <p:spPr>
          <a:xfrm>
            <a:off x="20484" y="2840156"/>
            <a:ext cx="8799988" cy="28931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Focus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What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Why</a:t>
            </a:r>
          </a:p>
          <a:p>
            <a:pPr algn="ctr"/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137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51720" y="892812"/>
            <a:ext cx="4768436" cy="4768436"/>
            <a:chOff x="2051720" y="620688"/>
            <a:chExt cx="4768436" cy="4768436"/>
          </a:xfrm>
        </p:grpSpPr>
        <p:sp>
          <p:nvSpPr>
            <p:cNvPr id="5" name="Oval 4"/>
            <p:cNvSpPr/>
            <p:nvPr/>
          </p:nvSpPr>
          <p:spPr>
            <a:xfrm>
              <a:off x="2051720" y="620688"/>
              <a:ext cx="4768436" cy="476843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51019" y="4614685"/>
              <a:ext cx="3528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dirty="0" smtClean="0"/>
                <a:t>This is how it came about &amp; the broader influences</a:t>
              </a:r>
              <a:endParaRPr lang="en-ZA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11533" y="1968533"/>
            <a:ext cx="2684603" cy="2684603"/>
            <a:chOff x="3111533" y="1610165"/>
            <a:chExt cx="2684603" cy="2684603"/>
          </a:xfrm>
        </p:grpSpPr>
        <p:sp>
          <p:nvSpPr>
            <p:cNvPr id="7" name="Oval 6"/>
            <p:cNvSpPr/>
            <p:nvPr/>
          </p:nvSpPr>
          <p:spPr>
            <a:xfrm>
              <a:off x="3111533" y="1610165"/>
              <a:ext cx="2684603" cy="26846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55580" y="3480912"/>
              <a:ext cx="24585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ZA" dirty="0"/>
                <a:t>This is </a:t>
              </a:r>
              <a:r>
                <a:rPr lang="en-ZA" dirty="0" smtClean="0"/>
                <a:t>the scoped and what will be done</a:t>
              </a:r>
              <a:endParaRPr lang="en-ZA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275856" y="2321217"/>
            <a:ext cx="2376264" cy="1512168"/>
            <a:chOff x="3275856" y="2243349"/>
            <a:chExt cx="2376264" cy="1512168"/>
          </a:xfrm>
        </p:grpSpPr>
        <p:sp>
          <p:nvSpPr>
            <p:cNvPr id="2" name="5-Point Star 1"/>
            <p:cNvSpPr/>
            <p:nvPr/>
          </p:nvSpPr>
          <p:spPr>
            <a:xfrm>
              <a:off x="3275856" y="2243349"/>
              <a:ext cx="2376264" cy="1512168"/>
            </a:xfrm>
            <a:prstGeom prst="star5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944024" y="2523040"/>
              <a:ext cx="104323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ZA" dirty="0" smtClean="0"/>
                <a:t>This</a:t>
              </a:r>
            </a:p>
            <a:p>
              <a:pPr algn="ctr"/>
              <a:r>
                <a:rPr lang="en-ZA" dirty="0" smtClean="0"/>
                <a:t>is the</a:t>
              </a:r>
              <a:br>
                <a:rPr lang="en-ZA" dirty="0" smtClean="0"/>
              </a:br>
              <a:r>
                <a:rPr lang="en-ZA" dirty="0" smtClean="0"/>
                <a:t>objective</a:t>
              </a:r>
              <a:endParaRPr lang="en-ZA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919796" y="43265"/>
            <a:ext cx="5304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Introduction Flow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196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>
                <a:solidFill>
                  <a:srgbClr val="FFFF00"/>
                </a:solidFill>
              </a:rPr>
              <a:t>The Introduction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lnSpcReduction="10000"/>
          </a:bodyPr>
          <a:lstStyle/>
          <a:p>
            <a:r>
              <a:rPr lang="en-ZA" dirty="0" smtClean="0"/>
              <a:t>State </a:t>
            </a:r>
            <a:r>
              <a:rPr lang="en-ZA" b="1" dirty="0" smtClean="0"/>
              <a:t>objective</a:t>
            </a:r>
            <a:r>
              <a:rPr lang="en-ZA" dirty="0" smtClean="0"/>
              <a:t> and brief overview</a:t>
            </a:r>
          </a:p>
          <a:p>
            <a:r>
              <a:rPr lang="en-ZA" dirty="0" smtClean="0"/>
              <a:t>Lead-in to background and motivation</a:t>
            </a:r>
          </a:p>
          <a:p>
            <a:r>
              <a:rPr lang="en-ZA" dirty="0" smtClean="0"/>
              <a:t>Important Terminology</a:t>
            </a:r>
          </a:p>
          <a:p>
            <a:r>
              <a:rPr lang="en-ZA" dirty="0" smtClean="0"/>
              <a:t>Background / Motivation</a:t>
            </a:r>
          </a:p>
          <a:p>
            <a:r>
              <a:rPr lang="en-ZA" dirty="0" smtClean="0"/>
              <a:t>Objective  / Hypothesis</a:t>
            </a:r>
          </a:p>
          <a:p>
            <a:r>
              <a:rPr lang="en-ZA" dirty="0" smtClean="0"/>
              <a:t>Problem description</a:t>
            </a:r>
          </a:p>
          <a:p>
            <a:r>
              <a:rPr lang="en-ZA" dirty="0" smtClean="0"/>
              <a:t>Focus</a:t>
            </a:r>
          </a:p>
          <a:p>
            <a:r>
              <a:rPr lang="en-ZA" dirty="0" smtClean="0"/>
              <a:t>Scope and limitations</a:t>
            </a:r>
          </a:p>
          <a:p>
            <a:r>
              <a:rPr lang="en-ZA" dirty="0" smtClean="0"/>
              <a:t>Document outline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 rot="20881787">
            <a:off x="51638" y="137908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FFC000"/>
                </a:solidFill>
              </a:rPr>
              <a:t>NB!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20881787">
            <a:off x="51639" y="196820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FFC000"/>
                </a:solidFill>
              </a:rPr>
              <a:t>NB!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0881787">
            <a:off x="51640" y="297631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FFC000"/>
                </a:solidFill>
              </a:rPr>
              <a:t>NB!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0881787">
            <a:off x="51641" y="355238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FFC000"/>
                </a:solidFill>
              </a:rPr>
              <a:t>NB!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0881787">
            <a:off x="51641" y="513655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FFC000"/>
                </a:solidFill>
              </a:rPr>
              <a:t>NB!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0881787">
            <a:off x="51642" y="571262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FFC000"/>
                </a:solidFill>
              </a:rPr>
              <a:t>NB!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20881787">
            <a:off x="5756622" y="646467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FFC000"/>
                </a:solidFill>
              </a:rPr>
              <a:t>NB!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02059" y="6511439"/>
            <a:ext cx="280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FFD757"/>
                </a:solidFill>
              </a:rPr>
              <a:t>Parts you really should have</a:t>
            </a:r>
            <a:endParaRPr lang="en-GB" dirty="0">
              <a:solidFill>
                <a:srgbClr val="FFD7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116632"/>
            <a:ext cx="8229600" cy="1143000"/>
          </a:xfrm>
        </p:spPr>
        <p:txBody>
          <a:bodyPr/>
          <a:lstStyle/>
          <a:p>
            <a:r>
              <a:rPr lang="en-ZA" dirty="0" smtClean="0">
                <a:solidFill>
                  <a:srgbClr val="FFFF00"/>
                </a:solidFill>
              </a:rPr>
              <a:t>Draft </a:t>
            </a:r>
            <a:r>
              <a:rPr lang="en-ZA" dirty="0" smtClean="0">
                <a:solidFill>
                  <a:srgbClr val="FFFF00"/>
                </a:solidFill>
              </a:rPr>
              <a:t>Introduction(s)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ZA" dirty="0" smtClean="0"/>
              <a:t>The introduction should have been a work in progress from around the first week (to record what the project is about)</a:t>
            </a:r>
          </a:p>
          <a:p>
            <a:r>
              <a:rPr lang="en-ZA" dirty="0" smtClean="0"/>
              <a:t>But I tend to think there isn’t much point in spending much time on the introduction </a:t>
            </a:r>
            <a:r>
              <a:rPr lang="en-ZA" i="1" dirty="0" smtClean="0"/>
              <a:t>until</a:t>
            </a:r>
            <a:r>
              <a:rPr lang="en-ZA" dirty="0" smtClean="0"/>
              <a:t> you’ve actually got most of your results together.</a:t>
            </a:r>
            <a:endParaRPr lang="en-ZA" dirty="0" smtClean="0"/>
          </a:p>
          <a:p>
            <a:r>
              <a:rPr lang="en-ZA" dirty="0" smtClean="0"/>
              <a:t>These should at </a:t>
            </a:r>
            <a:r>
              <a:rPr lang="en-ZA" dirty="0" smtClean="0"/>
              <a:t>least provide:</a:t>
            </a:r>
          </a:p>
          <a:p>
            <a:pPr lvl="1"/>
            <a:r>
              <a:rPr lang="en-ZA" dirty="0" smtClean="0"/>
              <a:t>Objective + Possibly </a:t>
            </a:r>
            <a:r>
              <a:rPr lang="en-ZA" dirty="0" smtClean="0"/>
              <a:t>sub-objectives</a:t>
            </a:r>
          </a:p>
          <a:p>
            <a:pPr lvl="1"/>
            <a:r>
              <a:rPr lang="en-ZA" dirty="0" smtClean="0"/>
              <a:t>Motivation</a:t>
            </a:r>
          </a:p>
          <a:p>
            <a:pPr lvl="1"/>
            <a:r>
              <a:rPr lang="en-ZA" dirty="0" smtClean="0"/>
              <a:t>Background</a:t>
            </a:r>
          </a:p>
          <a:p>
            <a:pPr lvl="1"/>
            <a:r>
              <a:rPr lang="en-ZA" dirty="0" smtClean="0"/>
              <a:t>(Focus – things to do, eg. To build)</a:t>
            </a:r>
          </a:p>
          <a:p>
            <a:pPr lvl="1"/>
            <a:r>
              <a:rPr lang="en-ZA" dirty="0" smtClean="0"/>
              <a:t>Scope and limitations</a:t>
            </a:r>
            <a:endParaRPr lang="en-GB" dirty="0"/>
          </a:p>
        </p:txBody>
      </p:sp>
      <p:pic>
        <p:nvPicPr>
          <p:cNvPr id="4098" name="Picture 2" descr="C:\Users\swinberg\Documents\ACTIVE\Supervision\Presentation\Guided_Research_Track\Images\writing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32656"/>
            <a:ext cx="914400" cy="78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swinberg\Documents\ACTIVE\Supervision\Presentation\Guided_Research_Track\Images\scrunched-pap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797152"/>
            <a:ext cx="2605683" cy="17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50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116632"/>
            <a:ext cx="8229600" cy="1143000"/>
          </a:xfrm>
        </p:spPr>
        <p:txBody>
          <a:bodyPr/>
          <a:lstStyle/>
          <a:p>
            <a:r>
              <a:rPr lang="en-ZA" dirty="0" smtClean="0">
                <a:solidFill>
                  <a:srgbClr val="FFFF00"/>
                </a:solidFill>
              </a:rPr>
              <a:t>Final Introduction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This should just be a process of updating and refining your Draft Introduction</a:t>
            </a:r>
          </a:p>
          <a:p>
            <a:r>
              <a:rPr lang="en-ZA" dirty="0" smtClean="0"/>
              <a:t>Should </a:t>
            </a:r>
            <a:r>
              <a:rPr lang="en-ZA" dirty="0" smtClean="0"/>
              <a:t>at least provide:</a:t>
            </a:r>
          </a:p>
          <a:p>
            <a:pPr lvl="1"/>
            <a:r>
              <a:rPr lang="en-ZA" dirty="0" smtClean="0"/>
              <a:t>Objective + Possibly </a:t>
            </a:r>
            <a:r>
              <a:rPr lang="en-ZA" dirty="0" smtClean="0"/>
              <a:t>sub-objectives</a:t>
            </a:r>
          </a:p>
          <a:p>
            <a:pPr lvl="1"/>
            <a:r>
              <a:rPr lang="en-ZA" dirty="0" smtClean="0"/>
              <a:t>Motivation</a:t>
            </a:r>
          </a:p>
          <a:p>
            <a:pPr lvl="1"/>
            <a:r>
              <a:rPr lang="en-ZA" dirty="0" smtClean="0"/>
              <a:t>Background</a:t>
            </a:r>
          </a:p>
          <a:p>
            <a:pPr lvl="1"/>
            <a:r>
              <a:rPr lang="en-ZA" dirty="0" smtClean="0"/>
              <a:t>(Focus – things to do, eg. To build)</a:t>
            </a:r>
          </a:p>
          <a:p>
            <a:pPr lvl="1"/>
            <a:r>
              <a:rPr lang="en-ZA" dirty="0" smtClean="0"/>
              <a:t>Scope and limitations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612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>
                <a:solidFill>
                  <a:srgbClr val="FFFF00"/>
                </a:solidFill>
              </a:rPr>
              <a:t>Conclusions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fontScale="92500"/>
          </a:bodyPr>
          <a:lstStyle/>
          <a:p>
            <a:r>
              <a:rPr lang="en-ZA" dirty="0" smtClean="0"/>
              <a:t>Summary and discussion of main results / funding</a:t>
            </a:r>
          </a:p>
          <a:p>
            <a:r>
              <a:rPr lang="en-ZA" dirty="0" smtClean="0"/>
              <a:t>Reflect back on the objective</a:t>
            </a:r>
          </a:p>
          <a:p>
            <a:r>
              <a:rPr lang="en-ZA" dirty="0" smtClean="0"/>
              <a:t>Need to show some integration with other parts of the manuscript</a:t>
            </a:r>
          </a:p>
          <a:p>
            <a:r>
              <a:rPr lang="en-ZA" dirty="0" smtClean="0"/>
              <a:t>MAIN THING - </a:t>
            </a:r>
            <a:r>
              <a:rPr lang="en-ZA" dirty="0"/>
              <a:t>You’ve </a:t>
            </a:r>
            <a:r>
              <a:rPr lang="en-ZA" dirty="0" smtClean="0"/>
              <a:t>demonstrated</a:t>
            </a:r>
          </a:p>
          <a:p>
            <a:pPr lvl="1"/>
            <a:r>
              <a:rPr lang="en-ZA" dirty="0" smtClean="0"/>
              <a:t>“Captaincy” : you’ve understood the project and done what is needed</a:t>
            </a:r>
          </a:p>
          <a:p>
            <a:pPr lvl="1"/>
            <a:r>
              <a:rPr lang="en-ZA" dirty="0" smtClean="0"/>
              <a:t>“Contingency” : you’ve shown ways that it can be taken further and scope for refinement/additions</a:t>
            </a:r>
            <a:endParaRPr lang="en-GB" dirty="0"/>
          </a:p>
        </p:txBody>
      </p:sp>
      <p:pic>
        <p:nvPicPr>
          <p:cNvPr id="4" name="Picture 2" descr="H:\aoa\Projects\Supervision\Presentation\Images\cau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188640"/>
            <a:ext cx="1330643" cy="11088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2113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73331" y="2967335"/>
            <a:ext cx="33973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Questions?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19672" y="404664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Lit. Review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4499992" y="404664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Design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5940152" y="404664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Results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7380312" y="404664"/>
            <a:ext cx="1440160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 smtClean="0">
                <a:solidFill>
                  <a:schemeClr val="tx1"/>
                </a:solidFill>
              </a:rPr>
              <a:t>Introduction &amp; Conclusion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748" y="142758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 smtClean="0">
                <a:solidFill>
                  <a:schemeClr val="bg1"/>
                </a:solidFill>
              </a:rPr>
              <a:t>W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93546" y="142758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 smtClean="0">
                <a:solidFill>
                  <a:schemeClr val="bg1"/>
                </a:solidFill>
              </a:rPr>
              <a:t>Ch2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33706" y="142758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 smtClean="0">
                <a:solidFill>
                  <a:schemeClr val="bg1"/>
                </a:solidFill>
              </a:rPr>
              <a:t>Ch3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19364" y="142758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 smtClean="0">
                <a:solidFill>
                  <a:schemeClr val="bg1"/>
                </a:solidFill>
              </a:rPr>
              <a:t>Ch4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61774" y="142758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 smtClean="0">
                <a:solidFill>
                  <a:schemeClr val="bg1"/>
                </a:solidFill>
              </a:rPr>
              <a:t>Ch5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01934" y="142758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 smtClean="0">
                <a:solidFill>
                  <a:schemeClr val="bg1"/>
                </a:solidFill>
              </a:rPr>
              <a:t>Ch6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59832" y="404664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bg1"/>
                </a:solidFill>
              </a:rPr>
              <a:t>Methodology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179512" y="404664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Welcome</a:t>
            </a:r>
            <a:endParaRPr lang="en-GB" dirty="0"/>
          </a:p>
        </p:txBody>
      </p:sp>
      <p:pic>
        <p:nvPicPr>
          <p:cNvPr id="1026" name="Picture 2" descr="C:\Users\swinberg\Documents\ACTIVE\Supervision\Presentation\Guided_Research_Track\Images\ti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88032"/>
            <a:ext cx="708297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43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Outline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Amit :</a:t>
            </a:r>
          </a:p>
          <a:p>
            <a:pPr lvl="1"/>
            <a:r>
              <a:rPr lang="en-ZA" dirty="0" smtClean="0"/>
              <a:t>Using </a:t>
            </a:r>
            <a:r>
              <a:rPr lang="en-ZA" dirty="0" err="1" smtClean="0"/>
              <a:t>mindmaps</a:t>
            </a:r>
            <a:r>
              <a:rPr lang="en-ZA" dirty="0" smtClean="0"/>
              <a:t> to structure your write-up</a:t>
            </a:r>
          </a:p>
          <a:p>
            <a:pPr lvl="1"/>
            <a:r>
              <a:rPr lang="en-ZA" dirty="0" smtClean="0"/>
              <a:t>Rubric</a:t>
            </a:r>
          </a:p>
          <a:p>
            <a:r>
              <a:rPr lang="en-ZA" dirty="0" smtClean="0"/>
              <a:t>The Project</a:t>
            </a:r>
          </a:p>
          <a:p>
            <a:pPr lvl="1"/>
            <a:r>
              <a:rPr lang="en-ZA" dirty="0" smtClean="0"/>
              <a:t>Where are you and where you’ve been</a:t>
            </a:r>
          </a:p>
          <a:p>
            <a:r>
              <a:rPr lang="en-ZA" dirty="0" smtClean="0"/>
              <a:t>Introduction</a:t>
            </a:r>
          </a:p>
          <a:p>
            <a:r>
              <a:rPr lang="en-ZA" dirty="0" smtClean="0"/>
              <a:t>Conclusion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4851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swinberg\Documents\ACTIVE\Supervision\Presentation\Guided_Research_Track\Images\forest pa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91" y="-19161"/>
            <a:ext cx="9169546" cy="687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3"/>
          <p:cNvSpPr txBox="1">
            <a:spLocks/>
          </p:cNvSpPr>
          <p:nvPr/>
        </p:nvSpPr>
        <p:spPr>
          <a:xfrm>
            <a:off x="457200" y="332656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99792" y="1988840"/>
            <a:ext cx="4032448" cy="11521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600" dirty="0">
                <a:solidFill>
                  <a:srgbClr val="FFFF00"/>
                </a:solidFill>
              </a:rPr>
              <a:t>Where are </a:t>
            </a:r>
            <a:r>
              <a:rPr lang="en-ZA" sz="3600" dirty="0" smtClean="0">
                <a:solidFill>
                  <a:srgbClr val="FFFF00"/>
                </a:solidFill>
              </a:rPr>
              <a:t>you</a:t>
            </a:r>
            <a:r>
              <a:rPr lang="en-ZA" sz="3600" dirty="0">
                <a:solidFill>
                  <a:srgbClr val="FFFF00"/>
                </a:solidFill>
              </a:rPr>
              <a:t> </a:t>
            </a:r>
            <a:r>
              <a:rPr lang="en-ZA" sz="3600" dirty="0" smtClean="0">
                <a:solidFill>
                  <a:srgbClr val="FFFF00"/>
                </a:solidFill>
              </a:rPr>
              <a:t>now</a:t>
            </a:r>
            <a:br>
              <a:rPr lang="en-ZA" sz="3600" dirty="0" smtClean="0">
                <a:solidFill>
                  <a:srgbClr val="FFFF00"/>
                </a:solidFill>
              </a:rPr>
            </a:br>
            <a:r>
              <a:rPr lang="en-ZA" sz="3600" dirty="0" smtClean="0">
                <a:solidFill>
                  <a:srgbClr val="FFFF00"/>
                </a:solidFill>
              </a:rPr>
              <a:t>on your project?</a:t>
            </a:r>
            <a:endParaRPr lang="en-GB" sz="3600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07271" y="5013176"/>
            <a:ext cx="69923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?</a:t>
            </a:r>
            <a:endParaRPr lang="en-US" sz="8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414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148064" y="116632"/>
            <a:ext cx="3744416" cy="4228377"/>
            <a:chOff x="5148064" y="116632"/>
            <a:chExt cx="3744416" cy="4228377"/>
          </a:xfrm>
        </p:grpSpPr>
        <p:pic>
          <p:nvPicPr>
            <p:cNvPr id="3075" name="Picture 3" descr="C:\Users\swinberg\Documents\ACTIVE\Supervision\Presentation\Guided_Research_Track\Images\QueenOnIronThrown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7336" y="1254641"/>
              <a:ext cx="2753881" cy="3090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5148064" y="116632"/>
              <a:ext cx="3744416" cy="11521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2400" dirty="0" smtClean="0">
                  <a:solidFill>
                    <a:srgbClr val="FFFF00"/>
                  </a:solidFill>
                </a:rPr>
                <a:t>Well pleased with yourself,</a:t>
              </a:r>
              <a:r>
                <a:rPr lang="en-ZA" dirty="0" smtClean="0">
                  <a:solidFill>
                    <a:srgbClr val="FFFF00"/>
                  </a:solidFill>
                </a:rPr>
                <a:t> but have that sinking feeling you may have ended up in the wrong place</a:t>
              </a:r>
              <a:endParaRPr lang="en-GB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5503" y="4221088"/>
            <a:ext cx="2893107" cy="2472093"/>
            <a:chOff x="115503" y="4221088"/>
            <a:chExt cx="2893107" cy="2472093"/>
          </a:xfrm>
        </p:grpSpPr>
        <p:sp>
          <p:nvSpPr>
            <p:cNvPr id="10" name="Rectangle 9"/>
            <p:cNvSpPr/>
            <p:nvPr/>
          </p:nvSpPr>
          <p:spPr>
            <a:xfrm>
              <a:off x="1279728" y="4345009"/>
              <a:ext cx="1728882" cy="22523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2400" dirty="0" smtClean="0">
                  <a:solidFill>
                    <a:srgbClr val="FFFF00"/>
                  </a:solidFill>
                </a:rPr>
                <a:t>Hoping things will happen magically </a:t>
              </a:r>
              <a:r>
                <a:rPr lang="en-ZA" sz="1600" dirty="0" smtClean="0">
                  <a:solidFill>
                    <a:srgbClr val="FFFF00"/>
                  </a:solidFill>
                </a:rPr>
                <a:t>especially if you are sufficiently cute and confused</a:t>
              </a:r>
              <a:endParaRPr lang="en-GB" sz="1200" dirty="0">
                <a:solidFill>
                  <a:srgbClr val="FFFF00"/>
                </a:solidFill>
              </a:endParaRPr>
            </a:p>
          </p:txBody>
        </p:sp>
        <p:pic>
          <p:nvPicPr>
            <p:cNvPr id="3078" name="Picture 6" descr="C:\Users\swinberg\Documents\ACTIVE\Supervision\Presentation\Guided_Research_Track\Images\Alic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503" y="4221088"/>
              <a:ext cx="1287455" cy="2472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-170480" y="423088"/>
            <a:ext cx="3744416" cy="3637807"/>
            <a:chOff x="-170480" y="423088"/>
            <a:chExt cx="3744416" cy="3637807"/>
          </a:xfrm>
        </p:grpSpPr>
        <p:sp>
          <p:nvSpPr>
            <p:cNvPr id="2" name="Rectangle 1"/>
            <p:cNvSpPr/>
            <p:nvPr/>
          </p:nvSpPr>
          <p:spPr>
            <a:xfrm>
              <a:off x="-170480" y="423088"/>
              <a:ext cx="3744416" cy="8121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1600" dirty="0" smtClean="0">
                  <a:solidFill>
                    <a:srgbClr val="FFFF00"/>
                  </a:solidFill>
                </a:rPr>
                <a:t> </a:t>
              </a:r>
              <a:r>
                <a:rPr lang="en-ZA" sz="2400" dirty="0" smtClean="0">
                  <a:solidFill>
                    <a:srgbClr val="FFFF00"/>
                  </a:solidFill>
                </a:rPr>
                <a:t>Happily on top of the world</a:t>
              </a:r>
              <a:r>
                <a:rPr lang="en-ZA" sz="1600" dirty="0" smtClean="0">
                  <a:solidFill>
                    <a:srgbClr val="FFFF00"/>
                  </a:solidFill>
                </a:rPr>
                <a:t>, successful past all problem of the thesis</a:t>
              </a:r>
              <a:endParaRPr lang="en-GB" sz="1600" dirty="0">
                <a:solidFill>
                  <a:srgbClr val="FFFF00"/>
                </a:solidFill>
              </a:endParaRPr>
            </a:p>
          </p:txBody>
        </p:sp>
        <p:pic>
          <p:nvPicPr>
            <p:cNvPr id="3074" name="Picture 2" descr="C:\Users\swinberg\Documents\ACTIVE\Supervision\Presentation\Guided_Research_Track\Images\Man-On-Top-Of-The-World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096" y="1172551"/>
              <a:ext cx="2160240" cy="2888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ctangle 11"/>
          <p:cNvSpPr/>
          <p:nvPr/>
        </p:nvSpPr>
        <p:spPr>
          <a:xfrm>
            <a:off x="0" y="-67576"/>
            <a:ext cx="504056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600" dirty="0">
                <a:solidFill>
                  <a:srgbClr val="FFFF00"/>
                </a:solidFill>
              </a:rPr>
              <a:t>Where </a:t>
            </a:r>
            <a:r>
              <a:rPr lang="en-ZA" sz="3600" dirty="0" smtClean="0">
                <a:solidFill>
                  <a:srgbClr val="FFFF00"/>
                </a:solidFill>
              </a:rPr>
              <a:t>you might be…</a:t>
            </a:r>
            <a:endParaRPr lang="en-GB" sz="3600" dirty="0">
              <a:solidFill>
                <a:srgbClr val="FFFF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907049"/>
            <a:ext cx="2292163" cy="4304024"/>
            <a:chOff x="3131840" y="907049"/>
            <a:chExt cx="2292163" cy="4304024"/>
          </a:xfrm>
        </p:grpSpPr>
        <p:sp>
          <p:nvSpPr>
            <p:cNvPr id="7" name="Rectangle 6"/>
            <p:cNvSpPr/>
            <p:nvPr/>
          </p:nvSpPr>
          <p:spPr>
            <a:xfrm>
              <a:off x="3210496" y="907049"/>
              <a:ext cx="2113400" cy="9016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FFFF00"/>
                </a:solidFill>
              </a:endParaRPr>
            </a:p>
          </p:txBody>
        </p:sp>
        <p:pic>
          <p:nvPicPr>
            <p:cNvPr id="3076" name="Picture 4" descr="C:\Users\swinberg\Documents\ACTIVE\Supervision\Presentation\Guided_Research_Track\Images\lost in the garden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0" y="1769428"/>
              <a:ext cx="2292163" cy="3441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3149387" y="1040558"/>
              <a:ext cx="221470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ZA" sz="2400" dirty="0">
                  <a:solidFill>
                    <a:srgbClr val="FFFF00"/>
                  </a:solidFill>
                </a:rPr>
                <a:t>Haven’t a clue</a:t>
              </a:r>
              <a:r>
                <a:rPr lang="en-ZA" dirty="0">
                  <a:solidFill>
                    <a:srgbClr val="FFFF00"/>
                  </a:solidFill>
                </a:rPr>
                <a:t> where you are!</a:t>
              </a:r>
              <a:endParaRPr lang="en-GB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131840" y="3904584"/>
            <a:ext cx="2374466" cy="2919495"/>
            <a:chOff x="3131840" y="3904584"/>
            <a:chExt cx="2374466" cy="2919495"/>
          </a:xfrm>
        </p:grpSpPr>
        <p:pic>
          <p:nvPicPr>
            <p:cNvPr id="3079" name="Picture 7" descr="C:\Users\swinberg\Documents\ACTIVE\Supervision\Presentation\Guided_Research_Track\Images\mad hatter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9386" y="3904584"/>
              <a:ext cx="2356920" cy="1991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3131840" y="5795216"/>
              <a:ext cx="2364418" cy="10288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2400" dirty="0" smtClean="0">
                  <a:solidFill>
                    <a:srgbClr val="FFFF00"/>
                  </a:solidFill>
                </a:rPr>
                <a:t>Aware of some problems </a:t>
              </a:r>
              <a:r>
                <a:rPr lang="en-ZA" sz="1600" dirty="0" smtClean="0">
                  <a:solidFill>
                    <a:srgbClr val="FFFF00"/>
                  </a:solidFill>
                </a:rPr>
                <a:t>but hoping no one will see them</a:t>
              </a:r>
              <a:endParaRPr lang="en-GB" sz="12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04776" y="4478132"/>
            <a:ext cx="2166384" cy="2202318"/>
            <a:chOff x="6004776" y="4478132"/>
            <a:chExt cx="2166384" cy="2202318"/>
          </a:xfrm>
        </p:grpSpPr>
        <p:sp>
          <p:nvSpPr>
            <p:cNvPr id="28" name="Rectangle 27"/>
            <p:cNvSpPr/>
            <p:nvPr/>
          </p:nvSpPr>
          <p:spPr>
            <a:xfrm>
              <a:off x="6012160" y="4478132"/>
              <a:ext cx="2159000" cy="8121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2000" dirty="0" smtClean="0">
                  <a:solidFill>
                    <a:srgbClr val="FFFF00"/>
                  </a:solidFill>
                </a:rPr>
                <a:t>Doing the</a:t>
              </a:r>
              <a:br>
                <a:rPr lang="en-ZA" sz="2000" dirty="0" smtClean="0">
                  <a:solidFill>
                    <a:srgbClr val="FFFF00"/>
                  </a:solidFill>
                </a:rPr>
              </a:br>
              <a:r>
                <a:rPr lang="en-ZA" sz="2000" dirty="0" smtClean="0">
                  <a:solidFill>
                    <a:srgbClr val="FFFF00"/>
                  </a:solidFill>
                </a:rPr>
                <a:t> finishing touches</a:t>
              </a:r>
              <a:endParaRPr lang="en-GB" sz="2000" dirty="0">
                <a:solidFill>
                  <a:srgbClr val="FFFF00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6004776" y="5207432"/>
              <a:ext cx="2159000" cy="1473018"/>
              <a:chOff x="6004776" y="5207432"/>
              <a:chExt cx="2159000" cy="1473018"/>
            </a:xfrm>
          </p:grpSpPr>
          <p:pic>
            <p:nvPicPr>
              <p:cNvPr id="3082" name="Picture 10" descr="C:\Users\swinberg\Documents\ACTIVE\Supervision\Presentation\Guided_Research_Track\Images\last piece4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4776" y="5245350"/>
                <a:ext cx="2159000" cy="1435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6055719" y="5207432"/>
                <a:ext cx="1733231" cy="138499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2800" b="0" cap="none" spc="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A report</a:t>
                </a:r>
              </a:p>
              <a:p>
                <a:r>
                  <a:rPr lang="en-US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Well</a:t>
                </a:r>
              </a:p>
              <a:p>
                <a:r>
                  <a:rPr lang="en-US" sz="2800" b="0" cap="none" spc="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Structured</a:t>
                </a:r>
                <a:endParaRPr lang="en-US" sz="2800" b="0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8" name="Notched Right Arrow 17"/>
          <p:cNvSpPr/>
          <p:nvPr/>
        </p:nvSpPr>
        <p:spPr>
          <a:xfrm rot="8604041">
            <a:off x="7968623" y="4553247"/>
            <a:ext cx="1008112" cy="936104"/>
          </a:xfrm>
          <a:prstGeom prst="notch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4117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Arrow Connector 114"/>
          <p:cNvCxnSpPr/>
          <p:nvPr/>
        </p:nvCxnSpPr>
        <p:spPr>
          <a:xfrm flipV="1">
            <a:off x="576447" y="3623978"/>
            <a:ext cx="235418" cy="552754"/>
          </a:xfrm>
          <a:prstGeom prst="straightConnector1">
            <a:avLst/>
          </a:prstGeom>
          <a:ln w="285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90" idx="2"/>
          </p:cNvCxnSpPr>
          <p:nvPr/>
        </p:nvCxnSpPr>
        <p:spPr>
          <a:xfrm flipH="1" flipV="1">
            <a:off x="1198239" y="3623978"/>
            <a:ext cx="232285" cy="368088"/>
          </a:xfrm>
          <a:prstGeom prst="straightConnector1">
            <a:avLst/>
          </a:prstGeom>
          <a:ln w="285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>
            <a:normAutofit/>
          </a:bodyPr>
          <a:lstStyle/>
          <a:p>
            <a:r>
              <a:rPr lang="en-ZA" dirty="0" smtClean="0">
                <a:solidFill>
                  <a:srgbClr val="FFFF00"/>
                </a:solidFill>
              </a:rPr>
              <a:t>The last week </a:t>
            </a:r>
            <a:r>
              <a:rPr lang="en-ZA" sz="2800" dirty="0" smtClean="0">
                <a:solidFill>
                  <a:srgbClr val="FFFF00"/>
                </a:solidFill>
              </a:rPr>
              <a:t>and a bit</a:t>
            </a:r>
            <a:r>
              <a:rPr lang="en-ZA" dirty="0" smtClean="0">
                <a:solidFill>
                  <a:srgbClr val="FFFF00"/>
                </a:solidFill>
              </a:rPr>
              <a:t> (phase 6)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0340" y="1169064"/>
            <a:ext cx="1172854" cy="558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The Proposal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868142" y="1228256"/>
            <a:ext cx="2292615" cy="945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 smtClean="0"/>
              <a:t>Start Literature</a:t>
            </a:r>
          </a:p>
          <a:p>
            <a:pPr algn="ctr"/>
            <a:r>
              <a:rPr lang="en-ZA" sz="2400" dirty="0" smtClean="0"/>
              <a:t>Review (take1)</a:t>
            </a:r>
            <a:endParaRPr lang="en-GB" sz="2400" dirty="0"/>
          </a:p>
        </p:txBody>
      </p:sp>
      <p:sp>
        <p:nvSpPr>
          <p:cNvPr id="7" name="Rectangle 6"/>
          <p:cNvSpPr/>
          <p:nvPr/>
        </p:nvSpPr>
        <p:spPr>
          <a:xfrm>
            <a:off x="3311860" y="1048744"/>
            <a:ext cx="1728192" cy="945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Initial meeting with supervisor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820535" y="2466736"/>
            <a:ext cx="2148599" cy="7163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 smtClean="0">
                <a:solidFill>
                  <a:schemeClr val="tx1"/>
                </a:solidFill>
              </a:rPr>
              <a:t>Prepare Initial Attempt at ELO tracking form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92080" y="3909538"/>
            <a:ext cx="2016224" cy="945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Initial Exploration  </a:t>
            </a:r>
            <a:r>
              <a:rPr lang="en-ZA" sz="1600" dirty="0" smtClean="0"/>
              <a:t>Design &amp; Develop</a:t>
            </a:r>
            <a:endParaRPr lang="en-GB" sz="1200" dirty="0"/>
          </a:p>
        </p:txBody>
      </p:sp>
      <p:sp>
        <p:nvSpPr>
          <p:cNvPr id="10" name="Rectangle 9"/>
          <p:cNvSpPr/>
          <p:nvPr/>
        </p:nvSpPr>
        <p:spPr>
          <a:xfrm>
            <a:off x="5296933" y="5005765"/>
            <a:ext cx="2016224" cy="727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Revise Literature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266572" y="5933178"/>
            <a:ext cx="1440160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lang="en-ZA" dirty="0" smtClean="0"/>
              <a:t>ends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>
            <a:off x="2843194" y="1448281"/>
            <a:ext cx="468666" cy="73016"/>
          </a:xfrm>
          <a:prstGeom prst="straightConnector1">
            <a:avLst/>
          </a:prstGeom>
          <a:ln w="285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6" idx="1"/>
          </p:cNvCxnSpPr>
          <p:nvPr/>
        </p:nvCxnSpPr>
        <p:spPr>
          <a:xfrm>
            <a:off x="5040052" y="1521297"/>
            <a:ext cx="828090" cy="179512"/>
          </a:xfrm>
          <a:prstGeom prst="straightConnector1">
            <a:avLst/>
          </a:prstGeom>
          <a:ln w="285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5"/>
            <a:endCxn id="5" idx="1"/>
          </p:cNvCxnSpPr>
          <p:nvPr/>
        </p:nvCxnSpPr>
        <p:spPr>
          <a:xfrm>
            <a:off x="1190708" y="1263290"/>
            <a:ext cx="479632" cy="184991"/>
          </a:xfrm>
          <a:prstGeom prst="straightConnector1">
            <a:avLst/>
          </a:prstGeom>
          <a:ln w="285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12765" y="662682"/>
            <a:ext cx="1028574" cy="703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lang="en-ZA" dirty="0" smtClean="0"/>
              <a:t>start</a:t>
            </a:r>
            <a:endParaRPr lang="en-GB" dirty="0"/>
          </a:p>
        </p:txBody>
      </p:sp>
      <p:cxnSp>
        <p:nvCxnSpPr>
          <p:cNvPr id="21" name="Straight Arrow Connector 20"/>
          <p:cNvCxnSpPr>
            <a:stCxn id="6" idx="2"/>
            <a:endCxn id="8" idx="0"/>
          </p:cNvCxnSpPr>
          <p:nvPr/>
        </p:nvCxnSpPr>
        <p:spPr>
          <a:xfrm>
            <a:off x="7014450" y="2173361"/>
            <a:ext cx="880385" cy="293375"/>
          </a:xfrm>
          <a:prstGeom prst="straightConnector1">
            <a:avLst/>
          </a:prstGeom>
          <a:ln w="285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1"/>
            <a:endCxn id="9" idx="0"/>
          </p:cNvCxnSpPr>
          <p:nvPr/>
        </p:nvCxnSpPr>
        <p:spPr>
          <a:xfrm flipH="1">
            <a:off x="6300192" y="2824903"/>
            <a:ext cx="520343" cy="1084635"/>
          </a:xfrm>
          <a:prstGeom prst="straightConnector1">
            <a:avLst/>
          </a:prstGeom>
          <a:ln w="285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10" idx="3"/>
          </p:cNvCxnSpPr>
          <p:nvPr/>
        </p:nvCxnSpPr>
        <p:spPr>
          <a:xfrm flipH="1">
            <a:off x="7313157" y="3183070"/>
            <a:ext cx="581678" cy="2186441"/>
          </a:xfrm>
          <a:prstGeom prst="straightConnector1">
            <a:avLst/>
          </a:prstGeom>
          <a:ln w="285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1"/>
            <a:endCxn id="29" idx="3"/>
          </p:cNvCxnSpPr>
          <p:nvPr/>
        </p:nvCxnSpPr>
        <p:spPr>
          <a:xfrm flipH="1">
            <a:off x="4982280" y="4382091"/>
            <a:ext cx="309800" cy="483363"/>
          </a:xfrm>
          <a:prstGeom prst="straightConnector1">
            <a:avLst/>
          </a:prstGeom>
          <a:ln w="285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1"/>
            <a:endCxn id="29" idx="3"/>
          </p:cNvCxnSpPr>
          <p:nvPr/>
        </p:nvCxnSpPr>
        <p:spPr>
          <a:xfrm flipH="1" flipV="1">
            <a:off x="4982280" y="4865454"/>
            <a:ext cx="314653" cy="504057"/>
          </a:xfrm>
          <a:prstGeom prst="straightConnector1">
            <a:avLst/>
          </a:prstGeom>
          <a:ln w="285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470112" y="4361398"/>
            <a:ext cx="151216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 smtClean="0"/>
              <a:t>Refine Methodology and Experiment Design</a:t>
            </a:r>
            <a:endParaRPr lang="en-GB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2746225" y="548680"/>
            <a:ext cx="2482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000" i="1" dirty="0" smtClean="0">
                <a:solidFill>
                  <a:srgbClr val="FFFF00"/>
                </a:solidFill>
              </a:rPr>
              <a:t>A suggested approach</a:t>
            </a:r>
            <a:endParaRPr lang="en-GB" sz="2000" i="1" dirty="0">
              <a:solidFill>
                <a:srgbClr val="FFFF00"/>
              </a:solidFill>
            </a:endParaRPr>
          </a:p>
        </p:txBody>
      </p:sp>
      <p:sp>
        <p:nvSpPr>
          <p:cNvPr id="50" name="Right Arrow 49"/>
          <p:cNvSpPr/>
          <p:nvPr/>
        </p:nvSpPr>
        <p:spPr>
          <a:xfrm rot="8233983">
            <a:off x="2087189" y="2613367"/>
            <a:ext cx="689715" cy="61935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/>
          <p:cNvSpPr txBox="1"/>
          <p:nvPr/>
        </p:nvSpPr>
        <p:spPr>
          <a:xfrm>
            <a:off x="2208154" y="2276872"/>
            <a:ext cx="173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You are here (?!)</a:t>
            </a:r>
            <a:endParaRPr lang="en-GB" dirty="0"/>
          </a:p>
        </p:txBody>
      </p:sp>
      <p:sp>
        <p:nvSpPr>
          <p:cNvPr id="49" name="Rectangle 48"/>
          <p:cNvSpPr/>
          <p:nvPr/>
        </p:nvSpPr>
        <p:spPr>
          <a:xfrm>
            <a:off x="4335950" y="2474153"/>
            <a:ext cx="2144649" cy="945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 smtClean="0"/>
              <a:t>Deciding on &amp; ordering components</a:t>
            </a:r>
            <a:endParaRPr lang="en-GB" sz="2000" dirty="0"/>
          </a:p>
        </p:txBody>
      </p:sp>
      <p:cxnSp>
        <p:nvCxnSpPr>
          <p:cNvPr id="52" name="Straight Arrow Connector 51"/>
          <p:cNvCxnSpPr>
            <a:stCxn id="6" idx="1"/>
            <a:endCxn id="49" idx="0"/>
          </p:cNvCxnSpPr>
          <p:nvPr/>
        </p:nvCxnSpPr>
        <p:spPr>
          <a:xfrm flipH="1">
            <a:off x="5408275" y="1700809"/>
            <a:ext cx="459867" cy="773344"/>
          </a:xfrm>
          <a:prstGeom prst="straightConnector1">
            <a:avLst/>
          </a:prstGeom>
          <a:ln w="285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9" idx="2"/>
            <a:endCxn id="9" idx="0"/>
          </p:cNvCxnSpPr>
          <p:nvPr/>
        </p:nvCxnSpPr>
        <p:spPr>
          <a:xfrm>
            <a:off x="5408275" y="3419258"/>
            <a:ext cx="891917" cy="490280"/>
          </a:xfrm>
          <a:prstGeom prst="straightConnector1">
            <a:avLst/>
          </a:prstGeom>
          <a:ln w="285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5981983" y="4595027"/>
            <a:ext cx="636418" cy="668241"/>
            <a:chOff x="6516215" y="4823987"/>
            <a:chExt cx="1427741" cy="1499132"/>
          </a:xfrm>
        </p:grpSpPr>
        <p:sp>
          <p:nvSpPr>
            <p:cNvPr id="64" name="Curved Down Arrow 63"/>
            <p:cNvSpPr/>
            <p:nvPr/>
          </p:nvSpPr>
          <p:spPr>
            <a:xfrm rot="10800000">
              <a:off x="6516215" y="5579113"/>
              <a:ext cx="1272838" cy="744006"/>
            </a:xfrm>
            <a:prstGeom prst="curvedDownArrow">
              <a:avLst>
                <a:gd name="adj1" fmla="val 27881"/>
                <a:gd name="adj2" fmla="val 78022"/>
                <a:gd name="adj3" fmla="val 25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Curved Down Arrow 64"/>
            <p:cNvSpPr/>
            <p:nvPr/>
          </p:nvSpPr>
          <p:spPr>
            <a:xfrm>
              <a:off x="6671118" y="4823987"/>
              <a:ext cx="1272838" cy="744006"/>
            </a:xfrm>
            <a:prstGeom prst="curvedDownArrow">
              <a:avLst>
                <a:gd name="adj1" fmla="val 27881"/>
                <a:gd name="adj2" fmla="val 78022"/>
                <a:gd name="adj3" fmla="val 25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7" name="Rectangle 66"/>
          <p:cNvSpPr/>
          <p:nvPr/>
        </p:nvSpPr>
        <p:spPr>
          <a:xfrm>
            <a:off x="1181572" y="3981564"/>
            <a:ext cx="2130288" cy="945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Main Development </a:t>
            </a:r>
            <a:r>
              <a:rPr lang="en-ZA" sz="1600" dirty="0" smtClean="0"/>
              <a:t>Design &amp; Develop</a:t>
            </a:r>
            <a:endParaRPr lang="en-GB" sz="1200" dirty="0"/>
          </a:p>
        </p:txBody>
      </p:sp>
      <p:sp>
        <p:nvSpPr>
          <p:cNvPr id="68" name="Rectangle 67"/>
          <p:cNvSpPr/>
          <p:nvPr/>
        </p:nvSpPr>
        <p:spPr>
          <a:xfrm>
            <a:off x="2369705" y="5005765"/>
            <a:ext cx="942155" cy="727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" rIns="10800" rtlCol="0" anchor="ctr"/>
          <a:lstStyle/>
          <a:p>
            <a:pPr algn="ctr"/>
            <a:r>
              <a:rPr lang="en-ZA" sz="1700" dirty="0" smtClean="0"/>
              <a:t>Revise Literature</a:t>
            </a:r>
            <a:endParaRPr lang="en-GB" sz="1700" dirty="0"/>
          </a:p>
        </p:txBody>
      </p:sp>
      <p:sp>
        <p:nvSpPr>
          <p:cNvPr id="89" name="Rectangle 88"/>
          <p:cNvSpPr/>
          <p:nvPr/>
        </p:nvSpPr>
        <p:spPr>
          <a:xfrm>
            <a:off x="37529" y="3981564"/>
            <a:ext cx="1077837" cy="1751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Work on Report Chapters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44758" y="2564904"/>
            <a:ext cx="1706962" cy="105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 smtClean="0"/>
              <a:t>Finish off the report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183307" y="5005765"/>
            <a:ext cx="1122175" cy="727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" rIns="10800" rtlCol="0" anchor="ctr"/>
          <a:lstStyle/>
          <a:p>
            <a:pPr algn="ctr"/>
            <a:r>
              <a:rPr lang="en-ZA" sz="1700" dirty="0" smtClean="0"/>
              <a:t>Experiment</a:t>
            </a:r>
            <a:endParaRPr lang="en-GB" sz="1700" dirty="0"/>
          </a:p>
        </p:txBody>
      </p:sp>
      <p:grpSp>
        <p:nvGrpSpPr>
          <p:cNvPr id="69" name="Group 68"/>
          <p:cNvGrpSpPr/>
          <p:nvPr/>
        </p:nvGrpSpPr>
        <p:grpSpPr>
          <a:xfrm>
            <a:off x="868216" y="4487275"/>
            <a:ext cx="636418" cy="668241"/>
            <a:chOff x="6516215" y="4823987"/>
            <a:chExt cx="1427741" cy="1499132"/>
          </a:xfrm>
        </p:grpSpPr>
        <p:sp>
          <p:nvSpPr>
            <p:cNvPr id="70" name="Curved Down Arrow 69"/>
            <p:cNvSpPr/>
            <p:nvPr/>
          </p:nvSpPr>
          <p:spPr>
            <a:xfrm rot="10800000">
              <a:off x="6516215" y="5579113"/>
              <a:ext cx="1272838" cy="744006"/>
            </a:xfrm>
            <a:prstGeom prst="curvedDownArrow">
              <a:avLst>
                <a:gd name="adj1" fmla="val 27881"/>
                <a:gd name="adj2" fmla="val 78022"/>
                <a:gd name="adj3" fmla="val 25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1" name="Curved Down Arrow 70"/>
            <p:cNvSpPr/>
            <p:nvPr/>
          </p:nvSpPr>
          <p:spPr>
            <a:xfrm>
              <a:off x="6671118" y="4823987"/>
              <a:ext cx="1272838" cy="744006"/>
            </a:xfrm>
            <a:prstGeom prst="curvedDownArrow">
              <a:avLst>
                <a:gd name="adj1" fmla="val 27881"/>
                <a:gd name="adj2" fmla="val 78022"/>
                <a:gd name="adj3" fmla="val 25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Rectangle 91"/>
          <p:cNvSpPr/>
          <p:nvPr/>
        </p:nvSpPr>
        <p:spPr>
          <a:xfrm>
            <a:off x="1638096" y="1094600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9525" cmpd="sng">
                  <a:solidFill>
                    <a:srgbClr val="FFFF00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en-US" b="1" cap="none" spc="0" dirty="0">
              <a:ln w="9525" cmpd="sng">
                <a:solidFill>
                  <a:srgbClr val="FFFF00"/>
                </a:solidFill>
                <a:prstDash val="solid"/>
              </a:ln>
              <a:solidFill>
                <a:schemeClr val="accent1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275461" y="984259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9525" cmpd="sng">
                  <a:solidFill>
                    <a:srgbClr val="FFFF00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en-US" b="1" cap="none" spc="0" dirty="0">
              <a:ln w="9525" cmpd="sng">
                <a:solidFill>
                  <a:srgbClr val="FFFF00"/>
                </a:solidFill>
                <a:prstDash val="solid"/>
              </a:ln>
              <a:solidFill>
                <a:schemeClr val="accent1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827881" y="1167968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9525" cmpd="sng">
                  <a:solidFill>
                    <a:srgbClr val="FFFF00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en-US" b="1" cap="none" spc="0" dirty="0">
              <a:ln w="9525" cmpd="sng">
                <a:solidFill>
                  <a:srgbClr val="FFFF00"/>
                </a:solidFill>
                <a:prstDash val="solid"/>
              </a:ln>
              <a:solidFill>
                <a:schemeClr val="accent1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315854" y="2409368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9525" cmpd="sng">
                  <a:solidFill>
                    <a:srgbClr val="FFFF00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en-US" b="1" cap="none" spc="0" dirty="0">
              <a:ln w="9525" cmpd="sng">
                <a:solidFill>
                  <a:srgbClr val="FFFF00"/>
                </a:solidFill>
                <a:prstDash val="solid"/>
              </a:ln>
              <a:solidFill>
                <a:schemeClr val="accent1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251888" y="3846670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9525" cmpd="sng">
                  <a:solidFill>
                    <a:srgbClr val="FFFF00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en-US" b="1" cap="none" spc="0" dirty="0">
              <a:ln w="9525" cmpd="sng">
                <a:solidFill>
                  <a:srgbClr val="FFFF00"/>
                </a:solidFill>
                <a:prstDash val="solid"/>
              </a:ln>
              <a:solidFill>
                <a:schemeClr val="accent1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464455" y="4331254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9525" cmpd="sng">
                  <a:solidFill>
                    <a:srgbClr val="FFFF00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endParaRPr lang="en-US" b="1" cap="none" spc="0" dirty="0">
              <a:ln w="9525" cmpd="sng">
                <a:solidFill>
                  <a:srgbClr val="FFFF00"/>
                </a:solidFill>
                <a:prstDash val="solid"/>
              </a:ln>
              <a:solidFill>
                <a:schemeClr val="accent1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15729" y="3992066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9525" cmpd="sng">
                  <a:solidFill>
                    <a:srgbClr val="FFFF00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5</a:t>
            </a:r>
            <a:endParaRPr lang="en-US" b="1" cap="none" spc="0" dirty="0">
              <a:ln w="9525" cmpd="sng">
                <a:solidFill>
                  <a:srgbClr val="FFFF00"/>
                </a:solidFill>
                <a:prstDash val="solid"/>
              </a:ln>
              <a:solidFill>
                <a:schemeClr val="accent1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30094" y="2564904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9525" cmpd="sng">
                  <a:solidFill>
                    <a:srgbClr val="FFFF00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6</a:t>
            </a:r>
            <a:endParaRPr lang="en-US" b="1" cap="none" spc="0" dirty="0">
              <a:ln w="9525" cmpd="sng">
                <a:solidFill>
                  <a:srgbClr val="FFFF00"/>
                </a:solidFill>
                <a:prstDash val="solid"/>
              </a:ln>
              <a:solidFill>
                <a:schemeClr val="accent1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780343" y="2390286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9525" cmpd="sng">
                  <a:solidFill>
                    <a:srgbClr val="FFFF00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en-US" b="1" cap="none" spc="0" dirty="0">
              <a:ln w="9525" cmpd="sng">
                <a:solidFill>
                  <a:srgbClr val="FFFF00"/>
                </a:solidFill>
                <a:prstDash val="solid"/>
              </a:ln>
              <a:solidFill>
                <a:schemeClr val="accent1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09" name="Straight Arrow Connector 108"/>
          <p:cNvCxnSpPr>
            <a:stCxn id="29" idx="0"/>
          </p:cNvCxnSpPr>
          <p:nvPr/>
        </p:nvCxnSpPr>
        <p:spPr>
          <a:xfrm flipH="1" flipV="1">
            <a:off x="3311860" y="4031336"/>
            <a:ext cx="914336" cy="330062"/>
          </a:xfrm>
          <a:prstGeom prst="straightConnector1">
            <a:avLst/>
          </a:prstGeom>
          <a:ln w="285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swinberg\Documents\ACTIVE\Supervision\Presentation\Guided_Research_Track\Images\submit-butt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" y="1848247"/>
            <a:ext cx="100012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/>
          <p:cNvCxnSpPr>
            <a:stCxn id="90" idx="0"/>
            <a:endCxn id="1026" idx="2"/>
          </p:cNvCxnSpPr>
          <p:nvPr/>
        </p:nvCxnSpPr>
        <p:spPr>
          <a:xfrm flipH="1" flipV="1">
            <a:off x="1191618" y="2276872"/>
            <a:ext cx="6621" cy="288032"/>
          </a:xfrm>
          <a:prstGeom prst="straightConnector1">
            <a:avLst/>
          </a:prstGeom>
          <a:ln w="285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2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9330" y="2967335"/>
            <a:ext cx="548534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 Introduction…</a:t>
            </a:r>
          </a:p>
          <a:p>
            <a:pPr algn="ctr"/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Serious Stuff.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455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75390" y="43265"/>
            <a:ext cx="49932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 Introduction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911622"/>
            <a:ext cx="7015212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There are a whole lot of reasons why you need a good introduction…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7584" y="2708920"/>
            <a:ext cx="7015212" cy="20005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I’ll give you </a:t>
            </a:r>
          </a:p>
          <a:p>
            <a:pPr algn="ctr"/>
            <a:r>
              <a:rPr lang="en-US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</a:p>
          <a:p>
            <a:pPr algn="ctr"/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reasons…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547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6753" y="43265"/>
            <a:ext cx="7730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#1 Reason </a:t>
            </a:r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for a good Introduction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36512" y="764704"/>
            <a:ext cx="8799988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It’s the first impression…</a:t>
            </a:r>
          </a:p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&amp;</a:t>
            </a:r>
          </a:p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First impressions count </a:t>
            </a:r>
            <a:r>
              <a:rPr lang="en-U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alot</a:t>
            </a: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and say </a:t>
            </a:r>
            <a:r>
              <a:rPr lang="en-U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alot</a:t>
            </a: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about you.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6387" y="3328289"/>
            <a:ext cx="2399952" cy="2044927"/>
            <a:chOff x="306387" y="3328289"/>
            <a:chExt cx="2399952" cy="2044927"/>
          </a:xfrm>
        </p:grpSpPr>
        <p:pic>
          <p:nvPicPr>
            <p:cNvPr id="5123" name="Picture 3" descr="C:\Users\swinberg\Documents\ACTIVE\Supervision\Presentation\Guided_Research_Track\Images\needy handshake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387" y="3328289"/>
              <a:ext cx="2177381" cy="1425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06387" y="4726885"/>
              <a:ext cx="23999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>
                  <a:ln>
                    <a:solidFill>
                      <a:schemeClr val="tx1"/>
                    </a:solidFill>
                  </a:ln>
                </a:rPr>
                <a:t>The needy handshake</a:t>
              </a:r>
            </a:p>
            <a:p>
              <a:r>
                <a:rPr lang="en-ZA" dirty="0" smtClean="0">
                  <a:ln>
                    <a:solidFill>
                      <a:schemeClr val="tx1"/>
                    </a:solidFill>
                  </a:ln>
                </a:rPr>
                <a:t>“Oh dear, this is a drag”</a:t>
              </a:r>
              <a:endParaRPr lang="en-ZA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830752" y="3667302"/>
            <a:ext cx="3037392" cy="2642018"/>
            <a:chOff x="2830752" y="3667302"/>
            <a:chExt cx="3037392" cy="2642018"/>
          </a:xfrm>
        </p:grpSpPr>
        <p:pic>
          <p:nvPicPr>
            <p:cNvPr id="5122" name="Picture 2" descr="C:\Users\swinberg\Documents\ACTIVE\Supervision\Presentation\Guided_Research_Track\Images\handshakes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0752" y="3667302"/>
              <a:ext cx="3037392" cy="1995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100394" y="5662989"/>
              <a:ext cx="26202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ZA" dirty="0" smtClean="0">
                  <a:ln>
                    <a:solidFill>
                      <a:schemeClr val="tx1"/>
                    </a:solidFill>
                  </a:ln>
                </a:rPr>
                <a:t>Good handshake</a:t>
              </a:r>
            </a:p>
            <a:p>
              <a:pPr algn="ctr"/>
              <a:r>
                <a:rPr lang="en-ZA" dirty="0" smtClean="0">
                  <a:ln>
                    <a:solidFill>
                      <a:schemeClr val="tx1"/>
                    </a:solidFill>
                  </a:ln>
                </a:rPr>
                <a:t>“Yes – We’re in business!”</a:t>
              </a:r>
              <a:endParaRPr lang="en-ZA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56176" y="3009912"/>
            <a:ext cx="2811516" cy="2723344"/>
            <a:chOff x="6156176" y="3009912"/>
            <a:chExt cx="2811516" cy="2723344"/>
          </a:xfrm>
        </p:grpSpPr>
        <p:pic>
          <p:nvPicPr>
            <p:cNvPr id="5124" name="Picture 4" descr="C:\Users\swinberg\Documents\ACTIVE\Supervision\Presentation\Guided_Research_Track\Images\fishy-handshake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176" y="3009912"/>
              <a:ext cx="2811516" cy="2080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6295051" y="5086925"/>
              <a:ext cx="25976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ZA" dirty="0" err="1" smtClean="0">
                  <a:ln>
                    <a:solidFill>
                      <a:schemeClr val="tx1"/>
                    </a:solidFill>
                  </a:ln>
                </a:rPr>
                <a:t>Deadfish</a:t>
              </a:r>
              <a:r>
                <a:rPr lang="en-ZA" dirty="0" smtClean="0">
                  <a:ln>
                    <a:solidFill>
                      <a:schemeClr val="tx1"/>
                    </a:solidFill>
                  </a:ln>
                </a:rPr>
                <a:t> handshake </a:t>
              </a:r>
            </a:p>
            <a:p>
              <a:pPr algn="ctr"/>
              <a:r>
                <a:rPr lang="en-ZA" dirty="0" smtClean="0">
                  <a:ln>
                    <a:solidFill>
                      <a:schemeClr val="tx1"/>
                    </a:solidFill>
                  </a:ln>
                </a:rPr>
                <a:t>“I really shouldn’t have…”</a:t>
              </a:r>
              <a:endParaRPr lang="en-ZA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79512" y="5517232"/>
            <a:ext cx="2427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(and what the examiner</a:t>
            </a:r>
            <a:br>
              <a:rPr lang="en-ZA" dirty="0" smtClean="0"/>
            </a:br>
            <a:r>
              <a:rPr lang="en-ZA" dirty="0" smtClean="0"/>
              <a:t>might think)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9663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1571" y="43265"/>
            <a:ext cx="77208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#2 Reason </a:t>
            </a:r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for a good introduction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36512" y="764704"/>
            <a:ext cx="8799988" cy="123110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 Show you Know</a:t>
            </a:r>
          </a:p>
          <a:p>
            <a:pPr algn="ctr"/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(to show you can ‘talk like a professional’ and have a good logical structure)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023929" y="2636912"/>
            <a:ext cx="1848455" cy="2718065"/>
            <a:chOff x="7023929" y="2636912"/>
            <a:chExt cx="1848455" cy="2718065"/>
          </a:xfrm>
        </p:grpSpPr>
        <p:sp>
          <p:nvSpPr>
            <p:cNvPr id="10" name="TextBox 9"/>
            <p:cNvSpPr txBox="1"/>
            <p:nvPr/>
          </p:nvSpPr>
          <p:spPr>
            <a:xfrm>
              <a:off x="7023929" y="4431647"/>
              <a:ext cx="18484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ZA" dirty="0" smtClean="0"/>
                <a:t>You don’t want to</a:t>
              </a:r>
            </a:p>
            <a:p>
              <a:pPr algn="ctr"/>
              <a:r>
                <a:rPr lang="en-ZA" dirty="0" smtClean="0"/>
                <a:t>show that you</a:t>
              </a:r>
              <a:br>
                <a:rPr lang="en-ZA" dirty="0" smtClean="0"/>
              </a:br>
              <a:r>
                <a:rPr lang="en-ZA" dirty="0" smtClean="0"/>
                <a:t>don’t know</a:t>
              </a:r>
              <a:endParaRPr lang="en-ZA" dirty="0"/>
            </a:p>
          </p:txBody>
        </p:sp>
        <p:pic>
          <p:nvPicPr>
            <p:cNvPr id="6146" name="Picture 2" descr="C:\Users\swinberg\Documents\ACTIVE\Supervision\Presentation\Guided_Research_Track\Images\clown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5420" y="2636912"/>
              <a:ext cx="1598056" cy="1804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107504" y="2395959"/>
            <a:ext cx="3048000" cy="2932331"/>
            <a:chOff x="107504" y="2395959"/>
            <a:chExt cx="3048000" cy="2932331"/>
          </a:xfrm>
        </p:grpSpPr>
        <p:pic>
          <p:nvPicPr>
            <p:cNvPr id="6147" name="Picture 3" descr="C:\Users\swinberg\Documents\ACTIVE\Supervision\Presentation\Guided_Research_Track\Images\confusions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2395959"/>
              <a:ext cx="30480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07504" y="4681959"/>
              <a:ext cx="3048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dirty="0" smtClean="0"/>
                <a:t>You don’t want to make a confusing mess of things</a:t>
              </a:r>
              <a:endParaRPr lang="en-ZA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03848" y="3020459"/>
            <a:ext cx="3766186" cy="3217655"/>
            <a:chOff x="3203848" y="3020459"/>
            <a:chExt cx="3766186" cy="3217655"/>
          </a:xfrm>
        </p:grpSpPr>
        <p:pic>
          <p:nvPicPr>
            <p:cNvPr id="6148" name="Picture 4" descr="C:\Users\swinberg\Documents\ACTIVE\Supervision\Presentation\Guided_Research_Track\Images\professional_presentation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1290" y="3020459"/>
              <a:ext cx="3648744" cy="2307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3203848" y="5314784"/>
              <a:ext cx="36841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dirty="0" smtClean="0"/>
                <a:t>Yes – you want to show you are a professional and can engage with other professionals</a:t>
              </a:r>
              <a:endParaRPr lang="en-ZA" dirty="0"/>
            </a:p>
          </p:txBody>
        </p:sp>
      </p:grpSp>
    </p:spTree>
    <p:extLst>
      <p:ext uri="{BB962C8B-B14F-4D97-AF65-F5344CB8AC3E}">
        <p14:creationId xmlns:p14="http://schemas.microsoft.com/office/powerpoint/2010/main" val="395140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S030003957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3" ma:contentTypeDescription="Create a new document." ma:contentTypeScope="" ma:versionID="37d3ec2b48d53e45b233ad8f52fe1b11"/>
</file>

<file path=customXml/itemProps1.xml><?xml version="1.0" encoding="utf-8"?>
<ds:datastoreItem xmlns:ds="http://schemas.openxmlformats.org/officeDocument/2006/customXml" ds:itemID="{4AEA772B-8962-450B-A9C1-C4A2F21A1F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2B8EA4-AC57-4618-A0DC-367970F8A20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8916C38-821E-4E62-9B8D-EC0425373C11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TS030003957</Template>
  <TotalTime>1139</TotalTime>
  <Words>699</Words>
  <Application>Microsoft Office PowerPoint</Application>
  <PresentationFormat>On-screen Show (4:3)</PresentationFormat>
  <Paragraphs>168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TS030003957</vt:lpstr>
      <vt:lpstr>Introduction &amp; Conclusion </vt:lpstr>
      <vt:lpstr>Outline</vt:lpstr>
      <vt:lpstr>PowerPoint Presentation</vt:lpstr>
      <vt:lpstr>PowerPoint Presentation</vt:lpstr>
      <vt:lpstr>The last week and a bit (phase 6)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Introduction</vt:lpstr>
      <vt:lpstr>Draft Introduction(s)</vt:lpstr>
      <vt:lpstr>Final Introduction</vt:lpstr>
      <vt:lpstr>Conclusions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Simon L Winberg</dc:creator>
  <cp:lastModifiedBy>Simon Winberg</cp:lastModifiedBy>
  <cp:revision>102</cp:revision>
  <dcterms:created xsi:type="dcterms:W3CDTF">2011-08-01T16:56:32Z</dcterms:created>
  <dcterms:modified xsi:type="dcterms:W3CDTF">2014-10-09T09:01:17Z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TC300039579990</vt:lpwstr>
  </property>
</Properties>
</file>