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sldIdLst>
    <p:sldId id="256" r:id="rId5"/>
    <p:sldId id="276" r:id="rId6"/>
    <p:sldId id="273" r:id="rId7"/>
    <p:sldId id="278" r:id="rId8"/>
    <p:sldId id="274" r:id="rId9"/>
    <p:sldId id="275" r:id="rId10"/>
    <p:sldId id="279" r:id="rId11"/>
    <p:sldId id="292" r:id="rId12"/>
    <p:sldId id="293" r:id="rId13"/>
    <p:sldId id="296" r:id="rId14"/>
    <p:sldId id="303" r:id="rId15"/>
    <p:sldId id="304" r:id="rId16"/>
    <p:sldId id="305" r:id="rId17"/>
    <p:sldId id="306" r:id="rId18"/>
    <p:sldId id="307" r:id="rId19"/>
    <p:sldId id="308" r:id="rId20"/>
    <p:sldId id="301" r:id="rId21"/>
    <p:sldId id="302" r:id="rId22"/>
    <p:sldId id="309" r:id="rId23"/>
    <p:sldId id="310" r:id="rId24"/>
    <p:sldId id="311" r:id="rId25"/>
    <p:sldId id="280" r:id="rId26"/>
    <p:sldId id="281" r:id="rId27"/>
    <p:sldId id="282" r:id="rId28"/>
    <p:sldId id="283" r:id="rId29"/>
    <p:sldId id="288" r:id="rId30"/>
    <p:sldId id="289" r:id="rId31"/>
    <p:sldId id="284" r:id="rId32"/>
    <p:sldId id="287" r:id="rId33"/>
    <p:sldId id="290" r:id="rId34"/>
    <p:sldId id="297" r:id="rId35"/>
    <p:sldId id="298" r:id="rId36"/>
    <p:sldId id="272" r:id="rId37"/>
    <p:sldId id="299" r:id="rId38"/>
    <p:sldId id="300" r:id="rId39"/>
    <p:sldId id="294" r:id="rId40"/>
    <p:sldId id="295" r:id="rId41"/>
    <p:sldId id="285" r:id="rId42"/>
    <p:sldId id="28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57"/>
    <a:srgbClr val="FFFF99"/>
    <a:srgbClr val="E188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3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23D729-B52A-4124-87D8-1D3337D36448}" type="datetimeFigureOut">
              <a:rPr lang="en-GB" smtClean="0"/>
              <a:pPr/>
              <a:t>23/05/2018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D902E7-3552-4D6B-84FC-C699205E9E03}" type="slidenum">
              <a:rPr lang="en-GB" smtClean="0"/>
              <a:pPr/>
              <a:t>‹#›</a:t>
            </a:fld>
            <a:endParaRPr lang="en-GB"/>
          </a:p>
        </p:txBody>
      </p:sp>
    </p:spTree>
    <p:extLst>
      <p:ext uri="{BB962C8B-B14F-4D97-AF65-F5344CB8AC3E}">
        <p14:creationId xmlns:p14="http://schemas.microsoft.com/office/powerpoint/2010/main" val="3790161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smtClean="0"/>
              <a:t>This presentation was</a:t>
            </a:r>
            <a:r>
              <a:rPr lang="en-ZA" baseline="0" dirty="0" smtClean="0"/>
              <a:t> prepared for the ‘guided research track’ (GRT) for new grad students</a:t>
            </a:r>
            <a:endParaRPr lang="en-GB" dirty="0"/>
          </a:p>
        </p:txBody>
      </p:sp>
      <p:sp>
        <p:nvSpPr>
          <p:cNvPr id="4" name="Slide Number Placeholder 3"/>
          <p:cNvSpPr>
            <a:spLocks noGrp="1"/>
          </p:cNvSpPr>
          <p:nvPr>
            <p:ph type="sldNum" sz="quarter" idx="10"/>
          </p:nvPr>
        </p:nvSpPr>
        <p:spPr/>
        <p:txBody>
          <a:bodyPr/>
          <a:lstStyle/>
          <a:p>
            <a:fld id="{9DD902E7-3552-4D6B-84FC-C699205E9E03}" type="slidenum">
              <a:rPr lang="en-GB" smtClean="0"/>
              <a:pPr/>
              <a:t>1</a:t>
            </a:fld>
            <a:endParaRPr lang="en-GB"/>
          </a:p>
        </p:txBody>
      </p:sp>
    </p:spTree>
    <p:extLst>
      <p:ext uri="{BB962C8B-B14F-4D97-AF65-F5344CB8AC3E}">
        <p14:creationId xmlns:p14="http://schemas.microsoft.com/office/powerpoint/2010/main" val="1692678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24</a:t>
            </a:fld>
            <a:endParaRPr lang="en-GB"/>
          </a:p>
        </p:txBody>
      </p:sp>
    </p:spTree>
    <p:extLst>
      <p:ext uri="{BB962C8B-B14F-4D97-AF65-F5344CB8AC3E}">
        <p14:creationId xmlns:p14="http://schemas.microsoft.com/office/powerpoint/2010/main" val="412451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25</a:t>
            </a:fld>
            <a:endParaRPr lang="en-GB"/>
          </a:p>
        </p:txBody>
      </p:sp>
    </p:spTree>
    <p:extLst>
      <p:ext uri="{BB962C8B-B14F-4D97-AF65-F5344CB8AC3E}">
        <p14:creationId xmlns:p14="http://schemas.microsoft.com/office/powerpoint/2010/main" val="3229191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26</a:t>
            </a:fld>
            <a:endParaRPr lang="en-GB"/>
          </a:p>
        </p:txBody>
      </p:sp>
    </p:spTree>
    <p:extLst>
      <p:ext uri="{BB962C8B-B14F-4D97-AF65-F5344CB8AC3E}">
        <p14:creationId xmlns:p14="http://schemas.microsoft.com/office/powerpoint/2010/main" val="127437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27</a:t>
            </a:fld>
            <a:endParaRPr lang="en-GB"/>
          </a:p>
        </p:txBody>
      </p:sp>
    </p:spTree>
    <p:extLst>
      <p:ext uri="{BB962C8B-B14F-4D97-AF65-F5344CB8AC3E}">
        <p14:creationId xmlns:p14="http://schemas.microsoft.com/office/powerpoint/2010/main" val="1617739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28</a:t>
            </a:fld>
            <a:endParaRPr lang="en-GB"/>
          </a:p>
        </p:txBody>
      </p:sp>
    </p:spTree>
    <p:extLst>
      <p:ext uri="{BB962C8B-B14F-4D97-AF65-F5344CB8AC3E}">
        <p14:creationId xmlns:p14="http://schemas.microsoft.com/office/powerpoint/2010/main" val="545442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29</a:t>
            </a:fld>
            <a:endParaRPr lang="en-GB"/>
          </a:p>
        </p:txBody>
      </p:sp>
    </p:spTree>
    <p:extLst>
      <p:ext uri="{BB962C8B-B14F-4D97-AF65-F5344CB8AC3E}">
        <p14:creationId xmlns:p14="http://schemas.microsoft.com/office/powerpoint/2010/main" val="1358715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30</a:t>
            </a:fld>
            <a:endParaRPr lang="en-GB"/>
          </a:p>
        </p:txBody>
      </p:sp>
    </p:spTree>
    <p:extLst>
      <p:ext uri="{BB962C8B-B14F-4D97-AF65-F5344CB8AC3E}">
        <p14:creationId xmlns:p14="http://schemas.microsoft.com/office/powerpoint/2010/main" val="128930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33</a:t>
            </a:fld>
            <a:endParaRPr lang="en-GB"/>
          </a:p>
        </p:txBody>
      </p:sp>
    </p:spTree>
    <p:extLst>
      <p:ext uri="{BB962C8B-B14F-4D97-AF65-F5344CB8AC3E}">
        <p14:creationId xmlns:p14="http://schemas.microsoft.com/office/powerpoint/2010/main" val="3747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38</a:t>
            </a:fld>
            <a:endParaRPr lang="en-GB"/>
          </a:p>
        </p:txBody>
      </p:sp>
    </p:spTree>
    <p:extLst>
      <p:ext uri="{BB962C8B-B14F-4D97-AF65-F5344CB8AC3E}">
        <p14:creationId xmlns:p14="http://schemas.microsoft.com/office/powerpoint/2010/main" val="942784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39</a:t>
            </a:fld>
            <a:endParaRPr lang="en-GB"/>
          </a:p>
        </p:txBody>
      </p:sp>
    </p:spTree>
    <p:extLst>
      <p:ext uri="{BB962C8B-B14F-4D97-AF65-F5344CB8AC3E}">
        <p14:creationId xmlns:p14="http://schemas.microsoft.com/office/powerpoint/2010/main" val="2493620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2</a:t>
            </a:fld>
            <a:endParaRPr lang="en-GB"/>
          </a:p>
        </p:txBody>
      </p:sp>
    </p:spTree>
    <p:extLst>
      <p:ext uri="{BB962C8B-B14F-4D97-AF65-F5344CB8AC3E}">
        <p14:creationId xmlns:p14="http://schemas.microsoft.com/office/powerpoint/2010/main" val="2330207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3</a:t>
            </a:fld>
            <a:endParaRPr lang="en-GB"/>
          </a:p>
        </p:txBody>
      </p:sp>
    </p:spTree>
    <p:extLst>
      <p:ext uri="{BB962C8B-B14F-4D97-AF65-F5344CB8AC3E}">
        <p14:creationId xmlns:p14="http://schemas.microsoft.com/office/powerpoint/2010/main" val="3791777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4</a:t>
            </a:fld>
            <a:endParaRPr lang="en-GB"/>
          </a:p>
        </p:txBody>
      </p:sp>
    </p:spTree>
    <p:extLst>
      <p:ext uri="{BB962C8B-B14F-4D97-AF65-F5344CB8AC3E}">
        <p14:creationId xmlns:p14="http://schemas.microsoft.com/office/powerpoint/2010/main" val="491353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5</a:t>
            </a:fld>
            <a:endParaRPr lang="en-GB"/>
          </a:p>
        </p:txBody>
      </p:sp>
    </p:spTree>
    <p:extLst>
      <p:ext uri="{BB962C8B-B14F-4D97-AF65-F5344CB8AC3E}">
        <p14:creationId xmlns:p14="http://schemas.microsoft.com/office/powerpoint/2010/main" val="530900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6</a:t>
            </a:fld>
            <a:endParaRPr lang="en-GB"/>
          </a:p>
        </p:txBody>
      </p:sp>
    </p:spTree>
    <p:extLst>
      <p:ext uri="{BB962C8B-B14F-4D97-AF65-F5344CB8AC3E}">
        <p14:creationId xmlns:p14="http://schemas.microsoft.com/office/powerpoint/2010/main" val="1702378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7</a:t>
            </a:fld>
            <a:endParaRPr lang="en-GB"/>
          </a:p>
        </p:txBody>
      </p:sp>
    </p:spTree>
    <p:extLst>
      <p:ext uri="{BB962C8B-B14F-4D97-AF65-F5344CB8AC3E}">
        <p14:creationId xmlns:p14="http://schemas.microsoft.com/office/powerpoint/2010/main" val="2001306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22</a:t>
            </a:fld>
            <a:endParaRPr lang="en-GB"/>
          </a:p>
        </p:txBody>
      </p:sp>
    </p:spTree>
    <p:extLst>
      <p:ext uri="{BB962C8B-B14F-4D97-AF65-F5344CB8AC3E}">
        <p14:creationId xmlns:p14="http://schemas.microsoft.com/office/powerpoint/2010/main" val="1418830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23</a:t>
            </a:fld>
            <a:endParaRPr lang="en-GB"/>
          </a:p>
        </p:txBody>
      </p:sp>
    </p:spTree>
    <p:extLst>
      <p:ext uri="{BB962C8B-B14F-4D97-AF65-F5344CB8AC3E}">
        <p14:creationId xmlns:p14="http://schemas.microsoft.com/office/powerpoint/2010/main" val="2203199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8497B5D6-E2DD-4E8F-B8A9-A8EB6561E385}" type="datetimeFigureOut">
              <a:rPr lang="en-GB" smtClean="0"/>
              <a:pPr/>
              <a:t>23/05/2018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8497B5D6-E2DD-4E8F-B8A9-A8EB6561E385}" type="datetimeFigureOut">
              <a:rPr lang="en-GB" smtClean="0"/>
              <a:pPr/>
              <a:t>23/05/2018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8497B5D6-E2DD-4E8F-B8A9-A8EB6561E385}" type="datetimeFigureOut">
              <a:rPr lang="en-GB" smtClean="0"/>
              <a:pPr/>
              <a:t>23/05/2018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8497B5D6-E2DD-4E8F-B8A9-A8EB6561E385}" type="datetimeFigureOut">
              <a:rPr lang="en-GB" smtClean="0"/>
              <a:pPr/>
              <a:t>23/05/2018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8497B5D6-E2DD-4E8F-B8A9-A8EB6561E385}" type="datetimeFigureOut">
              <a:rPr lang="en-GB" smtClean="0"/>
              <a:pPr/>
              <a:t>23/05/2018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8497B5D6-E2DD-4E8F-B8A9-A8EB6561E385}" type="datetimeFigureOut">
              <a:rPr lang="en-GB" smtClean="0"/>
              <a:pPr/>
              <a:t>23/05/2018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8497B5D6-E2DD-4E8F-B8A9-A8EB6561E385}" type="datetimeFigureOut">
              <a:rPr lang="en-GB" smtClean="0"/>
              <a:pPr/>
              <a:t>23/05/2018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8497B5D6-E2DD-4E8F-B8A9-A8EB6561E385}" type="datetimeFigureOut">
              <a:rPr lang="en-GB" smtClean="0"/>
              <a:pPr/>
              <a:t>23/05/2018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97B5D6-E2DD-4E8F-B8A9-A8EB6561E385}" type="datetimeFigureOut">
              <a:rPr lang="en-GB" smtClean="0"/>
              <a:pPr/>
              <a:t>23/05/2018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497B5D6-E2DD-4E8F-B8A9-A8EB6561E385}" type="datetimeFigureOut">
              <a:rPr lang="en-GB" smtClean="0"/>
              <a:pPr/>
              <a:t>23/05/2018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497B5D6-E2DD-4E8F-B8A9-A8EB6561E385}" type="datetimeFigureOut">
              <a:rPr lang="en-GB" smtClean="0"/>
              <a:pPr/>
              <a:t>23/05/2018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7B5D6-E2DD-4E8F-B8A9-A8EB6561E385}" type="datetimeFigureOut">
              <a:rPr lang="en-GB" smtClean="0"/>
              <a:pPr/>
              <a:t>23/05/2018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E57EC-4263-4883-811C-E559FA73088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iansommerville.com/software-engineering-book/files/2014/07/Spiral-model.jpg"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V-Model"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ieee.org/membership_services/membership/students/potentials.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8.gif"/><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oon 14"/>
          <p:cNvSpPr/>
          <p:nvPr/>
        </p:nvSpPr>
        <p:spPr>
          <a:xfrm rot="1631991">
            <a:off x="7236099" y="3541242"/>
            <a:ext cx="838200" cy="4191000"/>
          </a:xfrm>
          <a:prstGeom prst="moon">
            <a:avLst/>
          </a:prstGeom>
          <a:scene3d>
            <a:camera prst="isometricOffAxis1Top"/>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 name="Moon 12"/>
          <p:cNvSpPr/>
          <p:nvPr/>
        </p:nvSpPr>
        <p:spPr>
          <a:xfrm>
            <a:off x="6629400" y="4038600"/>
            <a:ext cx="838200" cy="4191000"/>
          </a:xfrm>
          <a:prstGeom prst="moon">
            <a:avLst/>
          </a:prstGeom>
          <a:scene3d>
            <a:camera prst="isometricOffAxis1Top"/>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 name="Oval 3"/>
          <p:cNvSpPr/>
          <p:nvPr/>
        </p:nvSpPr>
        <p:spPr>
          <a:xfrm>
            <a:off x="7162800" y="5257800"/>
            <a:ext cx="1752600" cy="1524000"/>
          </a:xfrm>
          <a:prstGeom prst="ellipse">
            <a:avLst/>
          </a:prstGeom>
          <a:ln/>
          <a:scene3d>
            <a:camera prst="perspectiveAbove"/>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Oval 7"/>
          <p:cNvSpPr/>
          <p:nvPr/>
        </p:nvSpPr>
        <p:spPr>
          <a:xfrm>
            <a:off x="7696200" y="4953000"/>
            <a:ext cx="1066800" cy="990600"/>
          </a:xfrm>
          <a:prstGeom prst="ellipse">
            <a:avLst/>
          </a:prstGeom>
          <a:ln/>
          <a:scene3d>
            <a:camera prst="perspectiveRelaxedModerately"/>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Oval 4"/>
          <p:cNvSpPr/>
          <p:nvPr/>
        </p:nvSpPr>
        <p:spPr>
          <a:xfrm>
            <a:off x="7467600" y="4953000"/>
            <a:ext cx="609600" cy="609600"/>
          </a:xfrm>
          <a:prstGeom prst="ellipse">
            <a:avLst/>
          </a:prstGeom>
          <a:ln>
            <a:noFill/>
          </a:ln>
          <a:effectLst>
            <a:outerShdw blurRad="44450" dist="27940" dir="5400000" algn="ctr">
              <a:srgbClr val="000000">
                <a:alpha val="32000"/>
              </a:srgbClr>
            </a:outerShdw>
          </a:effectLst>
          <a:scene3d>
            <a:camera prst="perspectiveRelaxedModerately"/>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Moon 13"/>
          <p:cNvSpPr/>
          <p:nvPr/>
        </p:nvSpPr>
        <p:spPr>
          <a:xfrm rot="1175069">
            <a:off x="6629400" y="3048591"/>
            <a:ext cx="1371600" cy="5029200"/>
          </a:xfrm>
          <a:prstGeom prst="moon">
            <a:avLst/>
          </a:prstGeom>
          <a:scene3d>
            <a:camera prst="isometricOffAxis1Top"/>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6" name="Rectangle 15"/>
          <p:cNvSpPr/>
          <p:nvPr/>
        </p:nvSpPr>
        <p:spPr>
          <a:xfrm>
            <a:off x="0" y="1219200"/>
            <a:ext cx="9144000" cy="1905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7" name="Rectangle 16"/>
          <p:cNvSpPr/>
          <p:nvPr/>
        </p:nvSpPr>
        <p:spPr>
          <a:xfrm>
            <a:off x="0" y="3124200"/>
            <a:ext cx="50292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0" name="Title 9"/>
          <p:cNvSpPr>
            <a:spLocks noGrp="1"/>
          </p:cNvSpPr>
          <p:nvPr>
            <p:ph type="ctrTitle"/>
          </p:nvPr>
        </p:nvSpPr>
        <p:spPr>
          <a:xfrm>
            <a:off x="0" y="1600200"/>
            <a:ext cx="7772400" cy="1470025"/>
          </a:xfrm>
        </p:spPr>
        <p:txBody>
          <a:bodyPr>
            <a:normAutofit/>
          </a:bodyPr>
          <a:lstStyle/>
          <a:p>
            <a:pPr algn="l"/>
            <a:r>
              <a:rPr lang="en-US" dirty="0" smtClean="0">
                <a:solidFill>
                  <a:schemeClr val="bg1">
                    <a:lumMod val="95000"/>
                  </a:schemeClr>
                </a:solidFill>
              </a:rPr>
              <a:t>Research Methodology</a:t>
            </a:r>
            <a:br>
              <a:rPr lang="en-US" dirty="0" smtClean="0">
                <a:solidFill>
                  <a:schemeClr val="bg1">
                    <a:lumMod val="95000"/>
                  </a:schemeClr>
                </a:solidFill>
              </a:rPr>
            </a:br>
            <a:endParaRPr lang="en-US" dirty="0">
              <a:solidFill>
                <a:schemeClr val="bg1">
                  <a:lumMod val="95000"/>
                </a:schemeClr>
              </a:solidFill>
            </a:endParaRPr>
          </a:p>
        </p:txBody>
      </p:sp>
      <p:sp>
        <p:nvSpPr>
          <p:cNvPr id="11" name="Subtitle 10"/>
          <p:cNvSpPr>
            <a:spLocks noGrp="1"/>
          </p:cNvSpPr>
          <p:nvPr>
            <p:ph type="subTitle" idx="1"/>
          </p:nvPr>
        </p:nvSpPr>
        <p:spPr>
          <a:xfrm>
            <a:off x="0" y="3124200"/>
            <a:ext cx="4953000" cy="609600"/>
          </a:xfrm>
        </p:spPr>
        <p:txBody>
          <a:bodyPr/>
          <a:lstStyle/>
          <a:p>
            <a:r>
              <a:rPr lang="en-US" dirty="0" smtClean="0">
                <a:solidFill>
                  <a:srgbClr val="7030A0"/>
                </a:solidFill>
              </a:rPr>
              <a:t>RRSG Seminar</a:t>
            </a:r>
            <a:endParaRPr lang="en-US" dirty="0">
              <a:solidFill>
                <a:srgbClr val="7030A0"/>
              </a:solidFill>
            </a:endParaRPr>
          </a:p>
        </p:txBody>
      </p:sp>
      <p:pic>
        <p:nvPicPr>
          <p:cNvPr id="12" name="Picture 11" descr="rrsglogo.gif"/>
          <p:cNvPicPr>
            <a:picLocks noChangeAspect="1"/>
          </p:cNvPicPr>
          <p:nvPr/>
        </p:nvPicPr>
        <p:blipFill>
          <a:blip r:embed="rId3" cstate="print"/>
          <a:stretch>
            <a:fillRect/>
          </a:stretch>
        </p:blipFill>
        <p:spPr>
          <a:xfrm>
            <a:off x="1259632" y="4581128"/>
            <a:ext cx="2485276" cy="2028627"/>
          </a:xfrm>
          <a:prstGeom prst="rect">
            <a:avLst/>
          </a:prstGeom>
        </p:spPr>
      </p:pic>
      <p:sp>
        <p:nvSpPr>
          <p:cNvPr id="18" name="TextBox 17"/>
          <p:cNvSpPr txBox="1"/>
          <p:nvPr/>
        </p:nvSpPr>
        <p:spPr>
          <a:xfrm>
            <a:off x="323528" y="3933056"/>
            <a:ext cx="3126305" cy="369332"/>
          </a:xfrm>
          <a:prstGeom prst="rect">
            <a:avLst/>
          </a:prstGeom>
          <a:noFill/>
        </p:spPr>
        <p:txBody>
          <a:bodyPr wrap="none" rtlCol="0">
            <a:spAutoFit/>
          </a:bodyPr>
          <a:lstStyle/>
          <a:p>
            <a:r>
              <a:rPr lang="en-ZA" dirty="0" smtClean="0"/>
              <a:t>Prepared by Dr. Simon Winberg</a:t>
            </a:r>
            <a:endParaRPr lang="en-GB" dirty="0"/>
          </a:p>
        </p:txBody>
      </p:sp>
      <p:sp>
        <p:nvSpPr>
          <p:cNvPr id="21" name="Rectangle 20"/>
          <p:cNvSpPr/>
          <p:nvPr/>
        </p:nvSpPr>
        <p:spPr>
          <a:xfrm>
            <a:off x="6156176" y="1628800"/>
            <a:ext cx="2736304" cy="2952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026" name="Picture 2" descr="C:\aoa\Supervision\Presentation\Methodology\Images\puzzl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1057" y="1814512"/>
            <a:ext cx="2352675" cy="26193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rot="20124051">
            <a:off x="7581880" y="3808951"/>
            <a:ext cx="1073692" cy="369332"/>
          </a:xfrm>
          <a:prstGeom prst="rect">
            <a:avLst/>
          </a:prstGeom>
          <a:noFill/>
        </p:spPr>
        <p:txBody>
          <a:bodyPr wrap="none" rtlCol="0">
            <a:spAutoFit/>
          </a:bodyPr>
          <a:lstStyle/>
          <a:p>
            <a:r>
              <a:rPr lang="en-US" dirty="0" smtClean="0">
                <a:solidFill>
                  <a:srgbClr val="00B050"/>
                </a:solidFill>
              </a:rPr>
              <a:t>Objective</a:t>
            </a:r>
            <a:endParaRPr lang="en-US" dirty="0">
              <a:solidFill>
                <a:srgbClr val="00B050"/>
              </a:solidFill>
            </a:endParaRPr>
          </a:p>
        </p:txBody>
      </p:sp>
      <p:sp>
        <p:nvSpPr>
          <p:cNvPr id="19" name="TextBox 18"/>
          <p:cNvSpPr txBox="1"/>
          <p:nvPr/>
        </p:nvSpPr>
        <p:spPr>
          <a:xfrm rot="20124051">
            <a:off x="7669241" y="2632311"/>
            <a:ext cx="1262974" cy="369332"/>
          </a:xfrm>
          <a:prstGeom prst="rect">
            <a:avLst/>
          </a:prstGeom>
          <a:noFill/>
        </p:spPr>
        <p:txBody>
          <a:bodyPr wrap="none" rtlCol="0">
            <a:spAutoFit/>
          </a:bodyPr>
          <a:lstStyle/>
          <a:p>
            <a:r>
              <a:rPr lang="en-US" dirty="0" smtClean="0">
                <a:solidFill>
                  <a:srgbClr val="00B050"/>
                </a:solidFill>
              </a:rPr>
              <a:t>Experiment</a:t>
            </a:r>
            <a:endParaRPr lang="en-US" dirty="0">
              <a:solidFill>
                <a:srgbClr val="00B050"/>
              </a:solidFill>
            </a:endParaRPr>
          </a:p>
        </p:txBody>
      </p:sp>
      <p:sp>
        <p:nvSpPr>
          <p:cNvPr id="20" name="TextBox 19"/>
          <p:cNvSpPr txBox="1"/>
          <p:nvPr/>
        </p:nvSpPr>
        <p:spPr>
          <a:xfrm rot="20124051">
            <a:off x="7773323" y="1987034"/>
            <a:ext cx="960519" cy="369332"/>
          </a:xfrm>
          <a:prstGeom prst="rect">
            <a:avLst/>
          </a:prstGeom>
          <a:noFill/>
        </p:spPr>
        <p:txBody>
          <a:bodyPr wrap="none" rtlCol="0">
            <a:spAutoFit/>
          </a:bodyPr>
          <a:lstStyle/>
          <a:p>
            <a:r>
              <a:rPr lang="en-US" dirty="0" smtClean="0">
                <a:solidFill>
                  <a:srgbClr val="00B050"/>
                </a:solidFill>
              </a:rPr>
              <a:t>Findings</a:t>
            </a:r>
            <a:endParaRPr lang="en-US" dirty="0">
              <a:solidFill>
                <a:srgbClr val="00B050"/>
              </a:solidFill>
            </a:endParaRPr>
          </a:p>
        </p:txBody>
      </p:sp>
      <p:sp>
        <p:nvSpPr>
          <p:cNvPr id="22" name="Rectangle 21"/>
          <p:cNvSpPr/>
          <p:nvPr/>
        </p:nvSpPr>
        <p:spPr>
          <a:xfrm>
            <a:off x="99301" y="2348880"/>
            <a:ext cx="5524782" cy="461665"/>
          </a:xfrm>
          <a:prstGeom prst="rect">
            <a:avLst/>
          </a:prstGeom>
        </p:spPr>
        <p:txBody>
          <a:bodyPr wrap="none">
            <a:spAutoFit/>
          </a:bodyPr>
          <a:lstStyle/>
          <a:p>
            <a:r>
              <a:rPr lang="en-US" sz="2400" i="1" dirty="0" smtClean="0">
                <a:solidFill>
                  <a:schemeClr val="bg1">
                    <a:lumMod val="95000"/>
                  </a:schemeClr>
                </a:solidFill>
              </a:rPr>
              <a:t>3</a:t>
            </a:r>
            <a:r>
              <a:rPr lang="en-US" sz="2400" i="1" baseline="30000" dirty="0" smtClean="0">
                <a:solidFill>
                  <a:schemeClr val="bg1">
                    <a:lumMod val="95000"/>
                  </a:schemeClr>
                </a:solidFill>
              </a:rPr>
              <a:t>rd</a:t>
            </a:r>
            <a:r>
              <a:rPr lang="en-US" sz="2400" i="1" dirty="0" smtClean="0">
                <a:solidFill>
                  <a:schemeClr val="bg1">
                    <a:lumMod val="95000"/>
                  </a:schemeClr>
                </a:solidFill>
              </a:rPr>
              <a:t> part of the guided research track (GRT)</a:t>
            </a:r>
            <a:endParaRPr lang="en-GB" sz="2400" i="1" dirty="0"/>
          </a:p>
        </p:txBody>
      </p:sp>
      <p:sp>
        <p:nvSpPr>
          <p:cNvPr id="23" name="Rectangle 22"/>
          <p:cNvSpPr/>
          <p:nvPr/>
        </p:nvSpPr>
        <p:spPr>
          <a:xfrm>
            <a:off x="17951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Welcome</a:t>
            </a:r>
            <a:endParaRPr lang="en-GB" dirty="0"/>
          </a:p>
        </p:txBody>
      </p:sp>
      <p:sp>
        <p:nvSpPr>
          <p:cNvPr id="24" name="Rectangle 23"/>
          <p:cNvSpPr/>
          <p:nvPr/>
        </p:nvSpPr>
        <p:spPr>
          <a:xfrm>
            <a:off x="161967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Lit. Review</a:t>
            </a:r>
            <a:endParaRPr lang="en-GB" dirty="0"/>
          </a:p>
        </p:txBody>
      </p:sp>
      <p:sp>
        <p:nvSpPr>
          <p:cNvPr id="25" name="Rectangle 24"/>
          <p:cNvSpPr/>
          <p:nvPr/>
        </p:nvSpPr>
        <p:spPr>
          <a:xfrm>
            <a:off x="3059832" y="404664"/>
            <a:ext cx="1440160" cy="432048"/>
          </a:xfrm>
          <a:prstGeom prst="rect">
            <a:avLst/>
          </a:prstGeom>
          <a:solidFill>
            <a:schemeClr val="accent4">
              <a:lumMod val="60000"/>
              <a:lumOff val="40000"/>
            </a:schemeClr>
          </a:solidFill>
          <a:ln>
            <a:solidFill>
              <a:schemeClr val="bg2">
                <a:lumMod val="1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chemeClr val="tx1">
                    <a:lumMod val="95000"/>
                    <a:lumOff val="5000"/>
                  </a:schemeClr>
                </a:solidFill>
              </a:rPr>
              <a:t>Methodology</a:t>
            </a:r>
            <a:endParaRPr lang="en-GB" dirty="0">
              <a:solidFill>
                <a:schemeClr val="tx1">
                  <a:lumMod val="95000"/>
                  <a:lumOff val="5000"/>
                </a:schemeClr>
              </a:solidFill>
            </a:endParaRPr>
          </a:p>
        </p:txBody>
      </p:sp>
      <p:sp>
        <p:nvSpPr>
          <p:cNvPr id="26" name="Rectangle 25"/>
          <p:cNvSpPr/>
          <p:nvPr/>
        </p:nvSpPr>
        <p:spPr>
          <a:xfrm>
            <a:off x="449999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Design</a:t>
            </a:r>
            <a:endParaRPr lang="en-GB" dirty="0"/>
          </a:p>
        </p:txBody>
      </p:sp>
      <p:sp>
        <p:nvSpPr>
          <p:cNvPr id="27" name="Rectangle 26"/>
          <p:cNvSpPr/>
          <p:nvPr/>
        </p:nvSpPr>
        <p:spPr>
          <a:xfrm>
            <a:off x="594015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Results</a:t>
            </a:r>
            <a:endParaRPr lang="en-GB" dirty="0"/>
          </a:p>
        </p:txBody>
      </p:sp>
      <p:sp>
        <p:nvSpPr>
          <p:cNvPr id="28" name="Rectangle 27"/>
          <p:cNvSpPr/>
          <p:nvPr/>
        </p:nvSpPr>
        <p:spPr>
          <a:xfrm>
            <a:off x="738031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Introduction &amp; Conclusions</a:t>
            </a:r>
            <a:endParaRPr lang="en-GB" sz="1400" dirty="0"/>
          </a:p>
        </p:txBody>
      </p:sp>
      <p:sp>
        <p:nvSpPr>
          <p:cNvPr id="29" name="TextBox 28"/>
          <p:cNvSpPr txBox="1"/>
          <p:nvPr/>
        </p:nvSpPr>
        <p:spPr>
          <a:xfrm>
            <a:off x="87748" y="142758"/>
            <a:ext cx="466794" cy="307777"/>
          </a:xfrm>
          <a:prstGeom prst="rect">
            <a:avLst/>
          </a:prstGeom>
          <a:noFill/>
        </p:spPr>
        <p:txBody>
          <a:bodyPr wrap="none" rtlCol="0">
            <a:spAutoFit/>
          </a:bodyPr>
          <a:lstStyle/>
          <a:p>
            <a:r>
              <a:rPr lang="en-ZA" sz="1400" dirty="0" smtClean="0">
                <a:solidFill>
                  <a:schemeClr val="bg1"/>
                </a:solidFill>
              </a:rPr>
              <a:t>Ch1</a:t>
            </a:r>
            <a:endParaRPr lang="en-GB" sz="1400" dirty="0">
              <a:solidFill>
                <a:schemeClr val="bg1"/>
              </a:solidFill>
            </a:endParaRPr>
          </a:p>
        </p:txBody>
      </p:sp>
      <p:sp>
        <p:nvSpPr>
          <p:cNvPr id="30" name="TextBox 29"/>
          <p:cNvSpPr txBox="1"/>
          <p:nvPr/>
        </p:nvSpPr>
        <p:spPr>
          <a:xfrm>
            <a:off x="1593546" y="142758"/>
            <a:ext cx="466794" cy="307777"/>
          </a:xfrm>
          <a:prstGeom prst="rect">
            <a:avLst/>
          </a:prstGeom>
          <a:noFill/>
        </p:spPr>
        <p:txBody>
          <a:bodyPr wrap="none" rtlCol="0">
            <a:spAutoFit/>
          </a:bodyPr>
          <a:lstStyle/>
          <a:p>
            <a:r>
              <a:rPr lang="en-ZA" sz="1400" dirty="0" smtClean="0">
                <a:solidFill>
                  <a:schemeClr val="bg1"/>
                </a:solidFill>
              </a:rPr>
              <a:t>Ch2</a:t>
            </a:r>
            <a:endParaRPr lang="en-GB" sz="1400" dirty="0">
              <a:solidFill>
                <a:schemeClr val="bg1"/>
              </a:solidFill>
            </a:endParaRPr>
          </a:p>
        </p:txBody>
      </p:sp>
      <p:sp>
        <p:nvSpPr>
          <p:cNvPr id="31" name="TextBox 30"/>
          <p:cNvSpPr txBox="1"/>
          <p:nvPr/>
        </p:nvSpPr>
        <p:spPr>
          <a:xfrm>
            <a:off x="3033706" y="142758"/>
            <a:ext cx="466794" cy="307777"/>
          </a:xfrm>
          <a:prstGeom prst="rect">
            <a:avLst/>
          </a:prstGeom>
          <a:noFill/>
        </p:spPr>
        <p:txBody>
          <a:bodyPr wrap="none" rtlCol="0">
            <a:spAutoFit/>
          </a:bodyPr>
          <a:lstStyle/>
          <a:p>
            <a:r>
              <a:rPr lang="en-ZA" sz="1400" dirty="0" smtClean="0">
                <a:solidFill>
                  <a:schemeClr val="bg1"/>
                </a:solidFill>
              </a:rPr>
              <a:t>Ch3</a:t>
            </a:r>
            <a:endParaRPr lang="en-GB" sz="1400" dirty="0">
              <a:solidFill>
                <a:schemeClr val="bg1"/>
              </a:solidFill>
            </a:endParaRPr>
          </a:p>
        </p:txBody>
      </p:sp>
      <p:sp>
        <p:nvSpPr>
          <p:cNvPr id="32" name="TextBox 31"/>
          <p:cNvSpPr txBox="1"/>
          <p:nvPr/>
        </p:nvSpPr>
        <p:spPr>
          <a:xfrm>
            <a:off x="4419364" y="142758"/>
            <a:ext cx="466794" cy="307777"/>
          </a:xfrm>
          <a:prstGeom prst="rect">
            <a:avLst/>
          </a:prstGeom>
          <a:noFill/>
        </p:spPr>
        <p:txBody>
          <a:bodyPr wrap="none" rtlCol="0">
            <a:spAutoFit/>
          </a:bodyPr>
          <a:lstStyle/>
          <a:p>
            <a:r>
              <a:rPr lang="en-ZA" sz="1400" dirty="0" smtClean="0">
                <a:solidFill>
                  <a:schemeClr val="bg1"/>
                </a:solidFill>
              </a:rPr>
              <a:t>Ch4</a:t>
            </a:r>
            <a:endParaRPr lang="en-GB" sz="1400" dirty="0">
              <a:solidFill>
                <a:schemeClr val="bg1"/>
              </a:solidFill>
            </a:endParaRPr>
          </a:p>
        </p:txBody>
      </p:sp>
      <p:sp>
        <p:nvSpPr>
          <p:cNvPr id="33" name="TextBox 32"/>
          <p:cNvSpPr txBox="1"/>
          <p:nvPr/>
        </p:nvSpPr>
        <p:spPr>
          <a:xfrm>
            <a:off x="5861774" y="142758"/>
            <a:ext cx="466794" cy="307777"/>
          </a:xfrm>
          <a:prstGeom prst="rect">
            <a:avLst/>
          </a:prstGeom>
          <a:noFill/>
        </p:spPr>
        <p:txBody>
          <a:bodyPr wrap="none" rtlCol="0">
            <a:spAutoFit/>
          </a:bodyPr>
          <a:lstStyle/>
          <a:p>
            <a:r>
              <a:rPr lang="en-ZA" sz="1400" dirty="0" smtClean="0">
                <a:solidFill>
                  <a:schemeClr val="bg1"/>
                </a:solidFill>
              </a:rPr>
              <a:t>Ch5</a:t>
            </a:r>
            <a:endParaRPr lang="en-GB" sz="1400" dirty="0">
              <a:solidFill>
                <a:schemeClr val="bg1"/>
              </a:solidFill>
            </a:endParaRPr>
          </a:p>
        </p:txBody>
      </p:sp>
      <p:sp>
        <p:nvSpPr>
          <p:cNvPr id="34" name="TextBox 33"/>
          <p:cNvSpPr txBox="1"/>
          <p:nvPr/>
        </p:nvSpPr>
        <p:spPr>
          <a:xfrm>
            <a:off x="7301934" y="142758"/>
            <a:ext cx="466794" cy="307777"/>
          </a:xfrm>
          <a:prstGeom prst="rect">
            <a:avLst/>
          </a:prstGeom>
          <a:noFill/>
        </p:spPr>
        <p:txBody>
          <a:bodyPr wrap="none" rtlCol="0">
            <a:spAutoFit/>
          </a:bodyPr>
          <a:lstStyle/>
          <a:p>
            <a:r>
              <a:rPr lang="en-ZA" sz="1400" dirty="0" smtClean="0">
                <a:solidFill>
                  <a:schemeClr val="bg1"/>
                </a:solidFill>
              </a:rPr>
              <a:t>Ch6</a:t>
            </a:r>
            <a:endParaRPr lang="en-GB" sz="14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FF00"/>
                </a:solidFill>
              </a:rPr>
              <a:t>Example methodology overview diagram</a:t>
            </a:r>
            <a:endParaRPr lang="en-Z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417638"/>
            <a:ext cx="6671348" cy="4824536"/>
          </a:xfrm>
          <a:prstGeom prst="rect">
            <a:avLst/>
          </a:prstGeom>
        </p:spPr>
      </p:pic>
      <p:sp>
        <p:nvSpPr>
          <p:cNvPr id="4" name="Rectangle 3"/>
          <p:cNvSpPr/>
          <p:nvPr/>
        </p:nvSpPr>
        <p:spPr>
          <a:xfrm>
            <a:off x="5265941" y="6565845"/>
            <a:ext cx="3883243" cy="276999"/>
          </a:xfrm>
          <a:prstGeom prst="rect">
            <a:avLst/>
          </a:prstGeom>
        </p:spPr>
        <p:txBody>
          <a:bodyPr wrap="none">
            <a:spAutoFit/>
          </a:bodyPr>
          <a:lstStyle/>
          <a:p>
            <a:r>
              <a:rPr lang="en-ZA" sz="1200" dirty="0" smtClean="0"/>
              <a:t>Excerpt from BSc Thesis by </a:t>
            </a:r>
            <a:r>
              <a:rPr lang="en-ZA" sz="1200" dirty="0"/>
              <a:t>Alexander Cohen</a:t>
            </a:r>
            <a:r>
              <a:rPr lang="en-ZA" sz="1200" dirty="0" smtClean="0"/>
              <a:t>, October 2015</a:t>
            </a:r>
            <a:endParaRPr lang="en-ZA" sz="1200" dirty="0"/>
          </a:p>
        </p:txBody>
      </p:sp>
    </p:spTree>
    <p:extLst>
      <p:ext uri="{BB962C8B-B14F-4D97-AF65-F5344CB8AC3E}">
        <p14:creationId xmlns:p14="http://schemas.microsoft.com/office/powerpoint/2010/main" val="2053812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ZA" dirty="0" smtClean="0"/>
              <a:t>Brief View and Recap of process models…</a:t>
            </a:r>
            <a:endParaRPr lang="en-ZA" dirty="0"/>
          </a:p>
        </p:txBody>
      </p:sp>
      <p:sp>
        <p:nvSpPr>
          <p:cNvPr id="4" name="Text Placeholder 3"/>
          <p:cNvSpPr>
            <a:spLocks noGrp="1"/>
          </p:cNvSpPr>
          <p:nvPr>
            <p:ph type="body" idx="1"/>
          </p:nvPr>
        </p:nvSpPr>
        <p:spPr/>
        <p:txBody>
          <a:bodyPr/>
          <a:lstStyle/>
          <a:p>
            <a:r>
              <a:rPr lang="en-ZA" dirty="0" smtClean="0">
                <a:solidFill>
                  <a:srgbClr val="FFFF00"/>
                </a:solidFill>
              </a:rPr>
              <a:t>GRT</a:t>
            </a:r>
            <a:endParaRPr lang="en-ZA" dirty="0">
              <a:solidFill>
                <a:srgbClr val="FFFF00"/>
              </a:solidFill>
            </a:endParaRPr>
          </a:p>
        </p:txBody>
      </p:sp>
    </p:spTree>
    <p:extLst>
      <p:ext uri="{BB962C8B-B14F-4D97-AF65-F5344CB8AC3E}">
        <p14:creationId xmlns:p14="http://schemas.microsoft.com/office/powerpoint/2010/main" val="569867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smtClean="0">
                <a:solidFill>
                  <a:srgbClr val="FFFF00"/>
                </a:solidFill>
              </a:rPr>
              <a:t>Process Models</a:t>
            </a:r>
            <a:endParaRPr lang="en-ZA" dirty="0">
              <a:solidFill>
                <a:srgbClr val="FFFF00"/>
              </a:solidFill>
            </a:endParaRPr>
          </a:p>
        </p:txBody>
      </p:sp>
      <p:sp>
        <p:nvSpPr>
          <p:cNvPr id="5" name="Content Placeholder 4"/>
          <p:cNvSpPr>
            <a:spLocks noGrp="1"/>
          </p:cNvSpPr>
          <p:nvPr>
            <p:ph idx="1"/>
          </p:nvPr>
        </p:nvSpPr>
        <p:spPr/>
        <p:txBody>
          <a:bodyPr/>
          <a:lstStyle/>
          <a:p>
            <a:r>
              <a:rPr lang="en-ZA" dirty="0" smtClean="0"/>
              <a:t>Spiral Model</a:t>
            </a:r>
          </a:p>
          <a:p>
            <a:r>
              <a:rPr lang="en-ZA" dirty="0" smtClean="0"/>
              <a:t>Waterfall Model</a:t>
            </a:r>
          </a:p>
          <a:p>
            <a:r>
              <a:rPr lang="en-ZA" dirty="0" smtClean="0"/>
              <a:t>V-Model</a:t>
            </a:r>
            <a:endParaRPr lang="en-ZA" dirty="0"/>
          </a:p>
        </p:txBody>
      </p:sp>
      <p:sp>
        <p:nvSpPr>
          <p:cNvPr id="6" name="Rectangle 5"/>
          <p:cNvSpPr/>
          <p:nvPr/>
        </p:nvSpPr>
        <p:spPr>
          <a:xfrm>
            <a:off x="556072" y="3645024"/>
            <a:ext cx="8147248" cy="1477328"/>
          </a:xfrm>
          <a:prstGeom prst="rect">
            <a:avLst/>
          </a:prstGeom>
        </p:spPr>
        <p:txBody>
          <a:bodyPr wrap="square">
            <a:spAutoFit/>
          </a:bodyPr>
          <a:lstStyle/>
          <a:p>
            <a:r>
              <a:rPr lang="en-ZA" dirty="0" smtClean="0"/>
              <a:t>A process model helps in planning the methodology for your project, the major phases of the project and considering the linkages between the different phases.</a:t>
            </a:r>
          </a:p>
          <a:p>
            <a:endParaRPr lang="en-ZA" dirty="0"/>
          </a:p>
          <a:p>
            <a:r>
              <a:rPr lang="en-ZA" dirty="0" smtClean="0"/>
              <a:t>We recommend considering the V-Model which has a tight connection between design stages and validation stages.</a:t>
            </a:r>
            <a:endParaRPr lang="en-ZA" dirty="0"/>
          </a:p>
        </p:txBody>
      </p:sp>
    </p:spTree>
    <p:extLst>
      <p:ext uri="{BB962C8B-B14F-4D97-AF65-F5344CB8AC3E}">
        <p14:creationId xmlns:p14="http://schemas.microsoft.com/office/powerpoint/2010/main" val="272191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rgbClr val="FFFF00"/>
                </a:solidFill>
              </a:rPr>
              <a:t>Spiral Model</a:t>
            </a:r>
            <a:endParaRPr lang="en-ZA" dirty="0">
              <a:solidFill>
                <a:srgbClr val="FFFF00"/>
              </a:solidFill>
            </a:endParaRPr>
          </a:p>
        </p:txBody>
      </p:sp>
      <p:sp>
        <p:nvSpPr>
          <p:cNvPr id="3" name="Content Placeholder 2"/>
          <p:cNvSpPr>
            <a:spLocks noGrp="1"/>
          </p:cNvSpPr>
          <p:nvPr>
            <p:ph idx="1"/>
          </p:nvPr>
        </p:nvSpPr>
        <p:spPr>
          <a:xfrm>
            <a:off x="457200" y="1417638"/>
            <a:ext cx="8229600" cy="5107706"/>
          </a:xfrm>
        </p:spPr>
        <p:txBody>
          <a:bodyPr>
            <a:normAutofit fontScale="92500" lnSpcReduction="20000"/>
          </a:bodyPr>
          <a:lstStyle/>
          <a:p>
            <a:r>
              <a:rPr lang="en-ZA" dirty="0" smtClean="0"/>
              <a:t>Also known as the </a:t>
            </a:r>
            <a:r>
              <a:rPr lang="en-ZA" i="1" dirty="0" smtClean="0"/>
              <a:t>Boehm’s Spiral Model</a:t>
            </a:r>
            <a:r>
              <a:rPr lang="en-ZA" dirty="0" smtClean="0"/>
              <a:t>, Introduced </a:t>
            </a:r>
            <a:r>
              <a:rPr lang="en-ZA" dirty="0"/>
              <a:t>by Boehm </a:t>
            </a:r>
            <a:r>
              <a:rPr lang="en-ZA" dirty="0" smtClean="0"/>
              <a:t>1988</a:t>
            </a:r>
            <a:endParaRPr lang="en-ZA" dirty="0"/>
          </a:p>
          <a:p>
            <a:r>
              <a:rPr lang="en-ZA" dirty="0" smtClean="0"/>
              <a:t>The development </a:t>
            </a:r>
            <a:r>
              <a:rPr lang="en-ZA" dirty="0"/>
              <a:t>process </a:t>
            </a:r>
            <a:r>
              <a:rPr lang="en-ZA" dirty="0" smtClean="0"/>
              <a:t>is viewed as </a:t>
            </a:r>
            <a:r>
              <a:rPr lang="en-ZA" dirty="0"/>
              <a:t>a series of </a:t>
            </a:r>
            <a:r>
              <a:rPr lang="en-ZA" dirty="0" smtClean="0"/>
              <a:t>iterative cycles</a:t>
            </a:r>
            <a:endParaRPr lang="en-ZA" dirty="0"/>
          </a:p>
          <a:p>
            <a:r>
              <a:rPr lang="en-ZA" dirty="0" smtClean="0"/>
              <a:t>Good model to use for prototyping.</a:t>
            </a:r>
            <a:endParaRPr lang="en-ZA" dirty="0"/>
          </a:p>
          <a:p>
            <a:r>
              <a:rPr lang="en-ZA" dirty="0"/>
              <a:t>As you </a:t>
            </a:r>
            <a:r>
              <a:rPr lang="en-ZA" dirty="0" smtClean="0"/>
              <a:t>progress outwards from the origin </a:t>
            </a:r>
            <a:r>
              <a:rPr lang="en-ZA" dirty="0"/>
              <a:t>of </a:t>
            </a:r>
            <a:r>
              <a:rPr lang="en-ZA" dirty="0" smtClean="0"/>
              <a:t>the spiral</a:t>
            </a:r>
            <a:r>
              <a:rPr lang="en-ZA" dirty="0"/>
              <a:t>, </a:t>
            </a:r>
            <a:r>
              <a:rPr lang="en-ZA" dirty="0" smtClean="0"/>
              <a:t>the system becomes progressively more complete</a:t>
            </a:r>
            <a:endParaRPr lang="en-ZA" dirty="0"/>
          </a:p>
          <a:p>
            <a:r>
              <a:rPr lang="en-ZA" dirty="0" smtClean="0"/>
              <a:t>Sequence of repeated </a:t>
            </a:r>
            <a:r>
              <a:rPr lang="en-ZA" dirty="0"/>
              <a:t>activities </a:t>
            </a:r>
            <a:r>
              <a:rPr lang="en-ZA" dirty="0" smtClean="0"/>
              <a:t>for each quadrant that the spiral traverses (see next slide)</a:t>
            </a:r>
          </a:p>
          <a:p>
            <a:r>
              <a:rPr lang="en-ZA" dirty="0" smtClean="0"/>
              <a:t>After sufficiently many cycles the objective (final version) of the project is reached</a:t>
            </a:r>
            <a:endParaRPr lang="en-ZA" dirty="0"/>
          </a:p>
        </p:txBody>
      </p:sp>
    </p:spTree>
    <p:extLst>
      <p:ext uri="{BB962C8B-B14F-4D97-AF65-F5344CB8AC3E}">
        <p14:creationId xmlns:p14="http://schemas.microsoft.com/office/powerpoint/2010/main" val="3531269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rgbClr val="FFFF00"/>
                </a:solidFill>
              </a:rPr>
              <a:t>Spiral Model</a:t>
            </a:r>
            <a:endParaRPr lang="en-ZA" dirty="0">
              <a:solidFill>
                <a:srgbClr val="FFFF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9901" y="1196752"/>
            <a:ext cx="7304197" cy="4968552"/>
          </a:xfrm>
        </p:spPr>
      </p:pic>
      <p:sp>
        <p:nvSpPr>
          <p:cNvPr id="5" name="Rectangle 4"/>
          <p:cNvSpPr/>
          <p:nvPr/>
        </p:nvSpPr>
        <p:spPr>
          <a:xfrm>
            <a:off x="3203848" y="6578436"/>
            <a:ext cx="5832648" cy="253916"/>
          </a:xfrm>
          <a:prstGeom prst="rect">
            <a:avLst/>
          </a:prstGeom>
        </p:spPr>
        <p:txBody>
          <a:bodyPr wrap="square">
            <a:spAutoFit/>
          </a:bodyPr>
          <a:lstStyle/>
          <a:p>
            <a:r>
              <a:rPr lang="en-ZA" sz="1050" dirty="0" smtClean="0"/>
              <a:t>Image Source: </a:t>
            </a:r>
            <a:r>
              <a:rPr lang="en-ZA" sz="1050" dirty="0" smtClean="0">
                <a:hlinkClick r:id="rId3"/>
              </a:rPr>
              <a:t>http</a:t>
            </a:r>
            <a:r>
              <a:rPr lang="en-ZA" sz="1050" dirty="0">
                <a:hlinkClick r:id="rId3"/>
              </a:rPr>
              <a:t>://</a:t>
            </a:r>
            <a:r>
              <a:rPr lang="en-ZA" sz="1050" dirty="0" smtClean="0">
                <a:hlinkClick r:id="rId3"/>
              </a:rPr>
              <a:t>iansommerville.com/software-engineering-book/files/2014/07/Spiral-model.jpg</a:t>
            </a:r>
            <a:endParaRPr lang="en-ZA" sz="1050" dirty="0"/>
          </a:p>
        </p:txBody>
      </p:sp>
    </p:spTree>
    <p:extLst>
      <p:ext uri="{BB962C8B-B14F-4D97-AF65-F5344CB8AC3E}">
        <p14:creationId xmlns:p14="http://schemas.microsoft.com/office/powerpoint/2010/main" val="3234799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rgbClr val="FFFF00"/>
                </a:solidFill>
              </a:rPr>
              <a:t>Waterfall Model</a:t>
            </a:r>
            <a:endParaRPr lang="en-ZA" dirty="0">
              <a:solidFill>
                <a:srgbClr val="FFFF00"/>
              </a:solidFill>
            </a:endParaRPr>
          </a:p>
        </p:txBody>
      </p:sp>
      <p:sp>
        <p:nvSpPr>
          <p:cNvPr id="3" name="Content Placeholder 2"/>
          <p:cNvSpPr>
            <a:spLocks noGrp="1"/>
          </p:cNvSpPr>
          <p:nvPr>
            <p:ph idx="1"/>
          </p:nvPr>
        </p:nvSpPr>
        <p:spPr/>
        <p:txBody>
          <a:bodyPr/>
          <a:lstStyle/>
          <a:p>
            <a:r>
              <a:rPr lang="en-ZA" dirty="0" smtClean="0"/>
              <a:t>The waterfall model by Royce 1970. Also called “Classic </a:t>
            </a:r>
            <a:r>
              <a:rPr lang="en-ZA" dirty="0"/>
              <a:t>Life Cycle </a:t>
            </a:r>
            <a:r>
              <a:rPr lang="en-ZA" dirty="0" smtClean="0"/>
              <a:t>model”</a:t>
            </a:r>
            <a:endParaRPr lang="en-ZA" dirty="0"/>
          </a:p>
          <a:p>
            <a:r>
              <a:rPr lang="en-ZA" dirty="0" smtClean="0"/>
              <a:t>A progression of 7 phases of a transformation-based </a:t>
            </a:r>
            <a:r>
              <a:rPr lang="en-ZA" dirty="0"/>
              <a:t>life cycle </a:t>
            </a:r>
            <a:r>
              <a:rPr lang="en-ZA" dirty="0" smtClean="0"/>
              <a:t>for the product developed</a:t>
            </a:r>
            <a:endParaRPr lang="en-ZA" dirty="0"/>
          </a:p>
          <a:p>
            <a:r>
              <a:rPr lang="en-ZA" dirty="0" smtClean="0"/>
              <a:t>Shows a sequence of major stages carried out during a </a:t>
            </a:r>
            <a:r>
              <a:rPr lang="en-ZA" dirty="0"/>
              <a:t>development </a:t>
            </a:r>
            <a:r>
              <a:rPr lang="en-ZA" dirty="0" smtClean="0"/>
              <a:t>process</a:t>
            </a:r>
            <a:endParaRPr lang="en-ZA" dirty="0"/>
          </a:p>
        </p:txBody>
      </p:sp>
    </p:spTree>
    <p:extLst>
      <p:ext uri="{BB962C8B-B14F-4D97-AF65-F5344CB8AC3E}">
        <p14:creationId xmlns:p14="http://schemas.microsoft.com/office/powerpoint/2010/main" val="1600666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rgbClr val="FFFF00"/>
                </a:solidFill>
              </a:rPr>
              <a:t>Waterfall Model</a:t>
            </a:r>
            <a:endParaRPr lang="en-ZA" dirty="0">
              <a:solidFill>
                <a:srgbClr val="FFFF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1417638"/>
            <a:ext cx="3527858" cy="5022998"/>
          </a:xfrm>
          <a:prstGeom prst="rect">
            <a:avLst/>
          </a:prstGeom>
        </p:spPr>
      </p:pic>
      <p:sp>
        <p:nvSpPr>
          <p:cNvPr id="5" name="TextBox 4"/>
          <p:cNvSpPr txBox="1"/>
          <p:nvPr/>
        </p:nvSpPr>
        <p:spPr>
          <a:xfrm>
            <a:off x="457200" y="1700808"/>
            <a:ext cx="3610744" cy="3416320"/>
          </a:xfrm>
          <a:prstGeom prst="rect">
            <a:avLst/>
          </a:prstGeom>
          <a:noFill/>
        </p:spPr>
        <p:txBody>
          <a:bodyPr wrap="square" rtlCol="0">
            <a:spAutoFit/>
          </a:bodyPr>
          <a:lstStyle/>
          <a:p>
            <a:r>
              <a:rPr lang="en-ZA" dirty="0" smtClean="0"/>
              <a:t>Characteristics of Waterfall model:</a:t>
            </a:r>
          </a:p>
          <a:p>
            <a:endParaRPr lang="en-ZA" dirty="0"/>
          </a:p>
          <a:p>
            <a:pPr marL="285750" indent="-285750">
              <a:buFont typeface="Arial" panose="020B0604020202020204" pitchFamily="34" charset="0"/>
              <a:buChar char="•"/>
            </a:pPr>
            <a:r>
              <a:rPr lang="en-ZA" dirty="0" smtClean="0"/>
              <a:t>Sequence of phases from requirements to retirement</a:t>
            </a:r>
          </a:p>
          <a:p>
            <a:pPr marL="285750" indent="-285750">
              <a:buFont typeface="Arial" panose="020B0604020202020204" pitchFamily="34" charset="0"/>
              <a:buChar char="•"/>
            </a:pPr>
            <a:r>
              <a:rPr lang="en-ZA" dirty="0" smtClean="0"/>
              <a:t>Feedback loops showing maintenance activities and phases repeated</a:t>
            </a:r>
          </a:p>
          <a:p>
            <a:pPr marL="285750" indent="-285750">
              <a:buFont typeface="Arial" panose="020B0604020202020204" pitchFamily="34" charset="0"/>
              <a:buChar char="•"/>
            </a:pPr>
            <a:r>
              <a:rPr lang="en-ZA" dirty="0" smtClean="0"/>
              <a:t>Sequential operation and completion of each phase before the next one starts generally not possible, mainly overlay of the general progression.</a:t>
            </a:r>
          </a:p>
        </p:txBody>
      </p:sp>
    </p:spTree>
    <p:extLst>
      <p:ext uri="{BB962C8B-B14F-4D97-AF65-F5344CB8AC3E}">
        <p14:creationId xmlns:p14="http://schemas.microsoft.com/office/powerpoint/2010/main" val="3092193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rgbClr val="FFFF00"/>
                </a:solidFill>
              </a:rPr>
              <a:t>V-Model</a:t>
            </a:r>
            <a:endParaRPr lang="en-ZA" dirty="0">
              <a:solidFill>
                <a:srgbClr val="FFFF00"/>
              </a:solidFill>
            </a:endParaRPr>
          </a:p>
        </p:txBody>
      </p:sp>
      <p:sp>
        <p:nvSpPr>
          <p:cNvPr id="3" name="TextBox 2"/>
          <p:cNvSpPr txBox="1"/>
          <p:nvPr/>
        </p:nvSpPr>
        <p:spPr>
          <a:xfrm>
            <a:off x="971600" y="1556792"/>
            <a:ext cx="7519174" cy="830997"/>
          </a:xfrm>
          <a:prstGeom prst="rect">
            <a:avLst/>
          </a:prstGeom>
          <a:noFill/>
        </p:spPr>
        <p:txBody>
          <a:bodyPr wrap="none" rtlCol="0">
            <a:spAutoFit/>
          </a:bodyPr>
          <a:lstStyle/>
          <a:p>
            <a:r>
              <a:rPr lang="en-ZA" sz="2400" dirty="0" smtClean="0"/>
              <a:t>A systems engineering development model that connects</a:t>
            </a:r>
          </a:p>
          <a:p>
            <a:r>
              <a:rPr lang="en-ZA" sz="2400" dirty="0" smtClean="0"/>
              <a:t>design stages with validation (or process checking) stages.</a:t>
            </a:r>
            <a:endParaRPr lang="en-ZA" sz="2400" dirty="0"/>
          </a:p>
        </p:txBody>
      </p:sp>
    </p:spTree>
    <p:extLst>
      <p:ext uri="{BB962C8B-B14F-4D97-AF65-F5344CB8AC3E}">
        <p14:creationId xmlns:p14="http://schemas.microsoft.com/office/powerpoint/2010/main" val="1166350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rgbClr val="FFFF00"/>
                </a:solidFill>
              </a:rPr>
              <a:t>V-Model</a:t>
            </a:r>
            <a:endParaRPr lang="en-ZA" dirty="0">
              <a:solidFill>
                <a:srgbClr val="FFFF00"/>
              </a:solidFill>
            </a:endParaRPr>
          </a:p>
        </p:txBody>
      </p:sp>
      <p:sp>
        <p:nvSpPr>
          <p:cNvPr id="3" name="Content Placeholder 2"/>
          <p:cNvSpPr>
            <a:spLocks noGrp="1"/>
          </p:cNvSpPr>
          <p:nvPr>
            <p:ph idx="1"/>
          </p:nvPr>
        </p:nvSpPr>
        <p:spPr/>
        <p:txBody>
          <a:bodyPr>
            <a:normAutofit fontScale="92500" lnSpcReduction="20000"/>
          </a:bodyPr>
          <a:lstStyle/>
          <a:p>
            <a:r>
              <a:rPr lang="en-ZA" dirty="0" smtClean="0"/>
              <a:t>The V-Model can be considered a variation of the Waterfall </a:t>
            </a:r>
            <a:r>
              <a:rPr lang="en-ZA" dirty="0"/>
              <a:t>model – Waterfall is “pulled” to a ‘V’ at implementation phase</a:t>
            </a:r>
          </a:p>
          <a:p>
            <a:r>
              <a:rPr lang="en-ZA" dirty="0"/>
              <a:t>Viewed as several horizontal process layers</a:t>
            </a:r>
          </a:p>
          <a:p>
            <a:r>
              <a:rPr lang="en-ZA" dirty="0"/>
              <a:t>Each phase, except for implementation, has process checking </a:t>
            </a:r>
            <a:r>
              <a:rPr lang="en-ZA" dirty="0" smtClean="0"/>
              <a:t>mechanisms (horizontal connections between the sides of the V)</a:t>
            </a:r>
            <a:endParaRPr lang="en-ZA" dirty="0"/>
          </a:p>
          <a:p>
            <a:r>
              <a:rPr lang="en-ZA" dirty="0"/>
              <a:t>Detailed design validated by </a:t>
            </a:r>
            <a:r>
              <a:rPr lang="en-ZA" dirty="0" smtClean="0"/>
              <a:t>unit/module tests</a:t>
            </a:r>
            <a:endParaRPr lang="en-ZA" dirty="0"/>
          </a:p>
          <a:p>
            <a:r>
              <a:rPr lang="en-ZA" dirty="0"/>
              <a:t>High level design validated by </a:t>
            </a:r>
            <a:r>
              <a:rPr lang="en-ZA" dirty="0" smtClean="0"/>
              <a:t>component integration test</a:t>
            </a:r>
            <a:endParaRPr lang="en-ZA" dirty="0"/>
          </a:p>
          <a:p>
            <a:endParaRPr lang="en-ZA" dirty="0"/>
          </a:p>
        </p:txBody>
      </p:sp>
    </p:spTree>
    <p:extLst>
      <p:ext uri="{BB962C8B-B14F-4D97-AF65-F5344CB8AC3E}">
        <p14:creationId xmlns:p14="http://schemas.microsoft.com/office/powerpoint/2010/main" val="3876358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solidFill>
                  <a:srgbClr val="FFFF00"/>
                </a:solidFill>
              </a:rPr>
              <a:t>V-Model</a:t>
            </a:r>
            <a:endParaRPr lang="en-ZA" dirty="0"/>
          </a:p>
        </p:txBody>
      </p:sp>
      <p:sp>
        <p:nvSpPr>
          <p:cNvPr id="3" name="Content Placeholder 2"/>
          <p:cNvSpPr>
            <a:spLocks noGrp="1"/>
          </p:cNvSpPr>
          <p:nvPr>
            <p:ph idx="1"/>
          </p:nvPr>
        </p:nvSpPr>
        <p:spPr/>
        <p:txBody>
          <a:bodyPr>
            <a:normAutofit lnSpcReduction="10000"/>
          </a:bodyPr>
          <a:lstStyle/>
          <a:p>
            <a:r>
              <a:rPr lang="en-ZA" dirty="0"/>
              <a:t>Each </a:t>
            </a:r>
            <a:r>
              <a:rPr lang="en-ZA" dirty="0" smtClean="0"/>
              <a:t>layer of the V:</a:t>
            </a:r>
          </a:p>
          <a:p>
            <a:pPr lvl="1"/>
            <a:r>
              <a:rPr lang="en-ZA" dirty="0" smtClean="0"/>
              <a:t>A </a:t>
            </a:r>
            <a:r>
              <a:rPr lang="en-ZA" dirty="0"/>
              <a:t>level of abstraction </a:t>
            </a:r>
            <a:endParaRPr lang="en-ZA" dirty="0" smtClean="0"/>
          </a:p>
          <a:p>
            <a:pPr lvl="1"/>
            <a:r>
              <a:rPr lang="en-ZA" dirty="0" smtClean="0"/>
              <a:t>With three </a:t>
            </a:r>
            <a:r>
              <a:rPr lang="en-ZA" dirty="0"/>
              <a:t>process partitions, each </a:t>
            </a:r>
            <a:r>
              <a:rPr lang="en-ZA" dirty="0" smtClean="0"/>
              <a:t>one represents </a:t>
            </a:r>
            <a:r>
              <a:rPr lang="en-ZA" dirty="0"/>
              <a:t>a class of project </a:t>
            </a:r>
            <a:r>
              <a:rPr lang="en-ZA" dirty="0" smtClean="0"/>
              <a:t>activity…</a:t>
            </a:r>
            <a:endParaRPr lang="en-ZA" dirty="0"/>
          </a:p>
          <a:p>
            <a:r>
              <a:rPr lang="en-ZA" dirty="0" smtClean="0"/>
              <a:t>Classes of project activity (which should technically be documented):</a:t>
            </a:r>
          </a:p>
          <a:p>
            <a:pPr lvl="1"/>
            <a:r>
              <a:rPr lang="en-ZA" dirty="0" smtClean="0"/>
              <a:t>Creation</a:t>
            </a:r>
          </a:p>
          <a:p>
            <a:pPr lvl="1"/>
            <a:r>
              <a:rPr lang="en-ZA" dirty="0" smtClean="0"/>
              <a:t>Evaluation</a:t>
            </a:r>
          </a:p>
          <a:p>
            <a:pPr lvl="1"/>
            <a:r>
              <a:rPr lang="en-ZA" dirty="0" smtClean="0"/>
              <a:t>Operation</a:t>
            </a:r>
            <a:endParaRPr lang="en-ZA" dirty="0"/>
          </a:p>
        </p:txBody>
      </p:sp>
    </p:spTree>
    <p:extLst>
      <p:ext uri="{BB962C8B-B14F-4D97-AF65-F5344CB8AC3E}">
        <p14:creationId xmlns:p14="http://schemas.microsoft.com/office/powerpoint/2010/main" val="1161251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69776"/>
            <a:ext cx="8229600" cy="1143000"/>
          </a:xfrm>
        </p:spPr>
        <p:txBody>
          <a:bodyPr/>
          <a:lstStyle/>
          <a:p>
            <a:r>
              <a:rPr lang="en-AU" u="sng" dirty="0" smtClean="0">
                <a:solidFill>
                  <a:srgbClr val="FFFF00"/>
                </a:solidFill>
              </a:rPr>
              <a:t>Q:</a:t>
            </a:r>
            <a:r>
              <a:rPr lang="en-AU" dirty="0" smtClean="0">
                <a:solidFill>
                  <a:srgbClr val="FFFF00"/>
                </a:solidFill>
              </a:rPr>
              <a:t> What </a:t>
            </a:r>
            <a:r>
              <a:rPr lang="en-AU" dirty="0">
                <a:solidFill>
                  <a:srgbClr val="FFFF00"/>
                </a:solidFill>
              </a:rPr>
              <a:t>is Research?</a:t>
            </a:r>
          </a:p>
        </p:txBody>
      </p:sp>
      <p:sp>
        <p:nvSpPr>
          <p:cNvPr id="5123" name="Rectangle 3"/>
          <p:cNvSpPr>
            <a:spLocks noGrp="1" noChangeArrowheads="1"/>
          </p:cNvSpPr>
          <p:nvPr>
            <p:ph type="body" idx="1"/>
          </p:nvPr>
        </p:nvSpPr>
        <p:spPr>
          <a:xfrm>
            <a:off x="590872" y="1340768"/>
            <a:ext cx="8229600" cy="4525963"/>
          </a:xfrm>
        </p:spPr>
        <p:txBody>
          <a:bodyPr/>
          <a:lstStyle/>
          <a:p>
            <a:r>
              <a:rPr lang="en-AU" dirty="0" smtClean="0"/>
              <a:t>Discovering new things *</a:t>
            </a:r>
          </a:p>
          <a:p>
            <a:r>
              <a:rPr lang="en-AU" dirty="0" smtClean="0"/>
              <a:t>Reporting on the discoveries</a:t>
            </a:r>
          </a:p>
          <a:p>
            <a:r>
              <a:rPr lang="en-AU" dirty="0" smtClean="0"/>
              <a:t>Building on knowledge and facts that </a:t>
            </a:r>
            <a:r>
              <a:rPr lang="en-AU" dirty="0"/>
              <a:t>have been independently verified by other </a:t>
            </a:r>
            <a:r>
              <a:rPr lang="en-AU" dirty="0" smtClean="0"/>
              <a:t>professionals</a:t>
            </a:r>
            <a:endParaRPr lang="en-AU" dirty="0"/>
          </a:p>
        </p:txBody>
      </p:sp>
      <p:sp>
        <p:nvSpPr>
          <p:cNvPr id="2" name="Rectangle 1"/>
          <p:cNvSpPr/>
          <p:nvPr/>
        </p:nvSpPr>
        <p:spPr>
          <a:xfrm>
            <a:off x="251520" y="116632"/>
            <a:ext cx="6562759" cy="369332"/>
          </a:xfrm>
          <a:prstGeom prst="rect">
            <a:avLst/>
          </a:prstGeom>
        </p:spPr>
        <p:txBody>
          <a:bodyPr wrap="none">
            <a:spAutoFit/>
          </a:bodyPr>
          <a:lstStyle/>
          <a:p>
            <a:r>
              <a:rPr lang="en-AU" i="1" dirty="0" smtClean="0">
                <a:solidFill>
                  <a:schemeClr val="tx2">
                    <a:lumMod val="20000"/>
                    <a:lumOff val="80000"/>
                  </a:schemeClr>
                </a:solidFill>
              </a:rPr>
              <a:t>Before explaining the concept of a research methodology… consider:</a:t>
            </a:r>
            <a:endParaRPr lang="en-US" i="1" dirty="0">
              <a:solidFill>
                <a:schemeClr val="tx2">
                  <a:lumMod val="20000"/>
                  <a:lumOff val="80000"/>
                </a:schemeClr>
              </a:solidFill>
            </a:endParaRPr>
          </a:p>
        </p:txBody>
      </p:sp>
      <p:pic>
        <p:nvPicPr>
          <p:cNvPr id="3074" name="Picture 2" descr="C:\aoa\Supervision\Presentation\Methodology\Images\startre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3893521"/>
            <a:ext cx="2880320" cy="184504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929885" y="5734850"/>
            <a:ext cx="2347181" cy="369332"/>
          </a:xfrm>
          <a:prstGeom prst="rect">
            <a:avLst/>
          </a:prstGeom>
        </p:spPr>
        <p:txBody>
          <a:bodyPr wrap="none">
            <a:spAutoFit/>
          </a:bodyPr>
          <a:lstStyle/>
          <a:p>
            <a:r>
              <a:rPr lang="en-AU" i="1" dirty="0"/>
              <a:t>Discovering </a:t>
            </a:r>
            <a:r>
              <a:rPr lang="en-AU" i="1" dirty="0" smtClean="0"/>
              <a:t>new things</a:t>
            </a:r>
            <a:endParaRPr lang="en-US" i="1" dirty="0"/>
          </a:p>
        </p:txBody>
      </p:sp>
      <p:sp>
        <p:nvSpPr>
          <p:cNvPr id="11" name="Rectangle 10"/>
          <p:cNvSpPr/>
          <p:nvPr/>
        </p:nvSpPr>
        <p:spPr>
          <a:xfrm>
            <a:off x="61784" y="6032071"/>
            <a:ext cx="5688632" cy="830997"/>
          </a:xfrm>
          <a:prstGeom prst="rect">
            <a:avLst/>
          </a:prstGeom>
        </p:spPr>
        <p:txBody>
          <a:bodyPr wrap="square">
            <a:spAutoFit/>
          </a:bodyPr>
          <a:lstStyle/>
          <a:p>
            <a:r>
              <a:rPr lang="en-AU" sz="1600" i="1" dirty="0"/>
              <a:t>* Discovering new things for yourself; applying existing techniques (BSc level). Handing a complex problem &amp; tools (MSc level). Discovering new things for the world at large (PhD level).</a:t>
            </a:r>
            <a:endParaRPr lang="en-US" sz="1600" i="1" dirty="0"/>
          </a:p>
        </p:txBody>
      </p:sp>
      <p:sp>
        <p:nvSpPr>
          <p:cNvPr id="6" name="Rectangle 5"/>
          <p:cNvSpPr/>
          <p:nvPr/>
        </p:nvSpPr>
        <p:spPr>
          <a:xfrm>
            <a:off x="290104" y="4122946"/>
            <a:ext cx="5001975" cy="1754326"/>
          </a:xfrm>
          <a:prstGeom prst="rect">
            <a:avLst/>
          </a:prstGeom>
        </p:spPr>
        <p:txBody>
          <a:bodyPr wrap="square">
            <a:spAutoFit/>
          </a:bodyPr>
          <a:lstStyle/>
          <a:p>
            <a:r>
              <a:rPr lang="en-US" dirty="0" smtClean="0"/>
              <a:t>Research: </a:t>
            </a:r>
            <a:r>
              <a:rPr lang="en-US" i="1" dirty="0" smtClean="0"/>
              <a:t>noun.</a:t>
            </a:r>
            <a:r>
              <a:rPr lang="en-US" dirty="0" smtClean="0"/>
              <a:t> “Studious </a:t>
            </a:r>
            <a:r>
              <a:rPr lang="en-US" dirty="0"/>
              <a:t>inquiry or examination; especially investigation or experimentation aimed at the discovery and interpretation of facts, revision of accepted theories or laws in the light of new facts, or practical application of such new or revised theories or </a:t>
            </a:r>
            <a:r>
              <a:rPr lang="en-US" dirty="0" smtClean="0"/>
              <a:t>laws”  </a:t>
            </a:r>
            <a:r>
              <a:rPr lang="en-US" sz="1400" i="1" dirty="0" smtClean="0"/>
              <a:t>-- Merriam-Webster’s Dictionary 2011</a:t>
            </a:r>
            <a:endParaRPr lang="en-US" i="1" dirty="0"/>
          </a:p>
        </p:txBody>
      </p:sp>
      <p:sp>
        <p:nvSpPr>
          <p:cNvPr id="7" name="Rectangle 6"/>
          <p:cNvSpPr/>
          <p:nvPr/>
        </p:nvSpPr>
        <p:spPr>
          <a:xfrm>
            <a:off x="72312" y="1328729"/>
            <a:ext cx="639919" cy="584775"/>
          </a:xfrm>
          <a:prstGeom prst="rect">
            <a:avLst/>
          </a:prstGeom>
        </p:spPr>
        <p:txBody>
          <a:bodyPr wrap="none">
            <a:spAutoFit/>
          </a:bodyPr>
          <a:lstStyle/>
          <a:p>
            <a:r>
              <a:rPr lang="en-AU" sz="3200" b="1" u="sng" dirty="0" smtClean="0"/>
              <a:t>A:</a:t>
            </a:r>
            <a:r>
              <a:rPr lang="en-AU" sz="3200" b="1" dirty="0" smtClean="0"/>
              <a:t> </a:t>
            </a:r>
            <a:endParaRPr lang="en-US" sz="3200" b="1" dirty="0"/>
          </a:p>
        </p:txBody>
      </p:sp>
      <p:sp>
        <p:nvSpPr>
          <p:cNvPr id="10" name="Rectangle 9"/>
          <p:cNvSpPr/>
          <p:nvPr/>
        </p:nvSpPr>
        <p:spPr>
          <a:xfrm>
            <a:off x="5580112" y="6093296"/>
            <a:ext cx="3096344" cy="369332"/>
          </a:xfrm>
          <a:prstGeom prst="rect">
            <a:avLst/>
          </a:prstGeom>
        </p:spPr>
        <p:txBody>
          <a:bodyPr wrap="square">
            <a:spAutoFit/>
          </a:bodyPr>
          <a:lstStyle/>
          <a:p>
            <a:r>
              <a:rPr lang="en-AU" sz="900" i="1" dirty="0" smtClean="0"/>
              <a:t>Ideally “to go where no one has gone before” – but that’s usually</a:t>
            </a:r>
            <a:r>
              <a:rPr lang="en-US" sz="900" i="1" dirty="0" smtClean="0"/>
              <a:t> only in the area of PhD.</a:t>
            </a:r>
            <a:endParaRPr lang="en-AU" sz="900" i="1" dirty="0" smtClean="0"/>
          </a:p>
        </p:txBody>
      </p:sp>
    </p:spTree>
    <p:extLst>
      <p:ext uri="{BB962C8B-B14F-4D97-AF65-F5344CB8AC3E}">
        <p14:creationId xmlns:p14="http://schemas.microsoft.com/office/powerpoint/2010/main" val="730239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rgbClr val="FFFF00"/>
                </a:solidFill>
              </a:rPr>
              <a:t>V-Model</a:t>
            </a:r>
            <a:endParaRPr lang="en-ZA" dirty="0">
              <a:solidFill>
                <a:srgbClr val="FFFF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417638"/>
            <a:ext cx="7196089" cy="3992116"/>
          </a:xfrm>
        </p:spPr>
      </p:pic>
      <p:sp>
        <p:nvSpPr>
          <p:cNvPr id="5" name="Rectangle 4"/>
          <p:cNvSpPr/>
          <p:nvPr/>
        </p:nvSpPr>
        <p:spPr>
          <a:xfrm>
            <a:off x="2631661" y="6368088"/>
            <a:ext cx="3880678" cy="369332"/>
          </a:xfrm>
          <a:prstGeom prst="rect">
            <a:avLst/>
          </a:prstGeom>
        </p:spPr>
        <p:txBody>
          <a:bodyPr wrap="none">
            <a:spAutoFit/>
          </a:bodyPr>
          <a:lstStyle/>
          <a:p>
            <a:r>
              <a:rPr lang="en-ZA" dirty="0">
                <a:hlinkClick r:id="rId3"/>
              </a:rPr>
              <a:t>https://</a:t>
            </a:r>
            <a:r>
              <a:rPr lang="en-ZA" dirty="0" smtClean="0">
                <a:hlinkClick r:id="rId3"/>
              </a:rPr>
              <a:t>en.wikipedia.org/wiki/V-Model</a:t>
            </a:r>
            <a:endParaRPr lang="en-ZA" dirty="0"/>
          </a:p>
        </p:txBody>
      </p:sp>
    </p:spTree>
    <p:extLst>
      <p:ext uri="{BB962C8B-B14F-4D97-AF65-F5344CB8AC3E}">
        <p14:creationId xmlns:p14="http://schemas.microsoft.com/office/powerpoint/2010/main" val="3354696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ZA" dirty="0" smtClean="0"/>
              <a:t>Main principals in documenting the methodology for your project</a:t>
            </a:r>
            <a:endParaRPr lang="en-ZA" dirty="0"/>
          </a:p>
        </p:txBody>
      </p:sp>
      <p:sp>
        <p:nvSpPr>
          <p:cNvPr id="5" name="Text Placeholder 4"/>
          <p:cNvSpPr>
            <a:spLocks noGrp="1"/>
          </p:cNvSpPr>
          <p:nvPr>
            <p:ph type="body" idx="1"/>
          </p:nvPr>
        </p:nvSpPr>
        <p:spPr/>
        <p:txBody>
          <a:bodyPr/>
          <a:lstStyle/>
          <a:p>
            <a:r>
              <a:rPr lang="en-ZA" dirty="0" smtClean="0">
                <a:solidFill>
                  <a:srgbClr val="FFFF00"/>
                </a:solidFill>
              </a:rPr>
              <a:t>GRT</a:t>
            </a:r>
            <a:endParaRPr lang="en-ZA" dirty="0">
              <a:solidFill>
                <a:srgbClr val="FFFF00"/>
              </a:solidFill>
            </a:endParaRPr>
          </a:p>
        </p:txBody>
      </p:sp>
    </p:spTree>
    <p:extLst>
      <p:ext uri="{BB962C8B-B14F-4D97-AF65-F5344CB8AC3E}">
        <p14:creationId xmlns:p14="http://schemas.microsoft.com/office/powerpoint/2010/main" val="329055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Explaining the Phases / Steps</a:t>
            </a:r>
            <a:endParaRPr lang="en-US" dirty="0">
              <a:solidFill>
                <a:srgbClr val="FFFF00"/>
              </a:solidFill>
            </a:endParaRPr>
          </a:p>
        </p:txBody>
      </p:sp>
      <p:sp>
        <p:nvSpPr>
          <p:cNvPr id="3" name="Content Placeholder 2"/>
          <p:cNvSpPr>
            <a:spLocks noGrp="1"/>
          </p:cNvSpPr>
          <p:nvPr>
            <p:ph idx="1"/>
          </p:nvPr>
        </p:nvSpPr>
        <p:spPr>
          <a:xfrm>
            <a:off x="302298" y="1567542"/>
            <a:ext cx="8723312" cy="4525963"/>
          </a:xfrm>
        </p:spPr>
        <p:txBody>
          <a:bodyPr/>
          <a:lstStyle/>
          <a:p>
            <a:r>
              <a:rPr lang="en-US" dirty="0" smtClean="0"/>
              <a:t>Breaking things down, done in sequence of steps</a:t>
            </a:r>
          </a:p>
          <a:p>
            <a:r>
              <a:rPr lang="en-US" dirty="0" smtClean="0"/>
              <a:t>Elaborate what each step involves</a:t>
            </a:r>
          </a:p>
          <a:p>
            <a:r>
              <a:rPr lang="en-US" dirty="0" smtClean="0"/>
              <a:t>Each step might address one particular sub-objective or research question</a:t>
            </a:r>
          </a:p>
          <a:p>
            <a:r>
              <a:rPr lang="en-US" dirty="0" smtClean="0"/>
              <a:t>And don’t forget to…</a:t>
            </a:r>
            <a:br>
              <a:rPr lang="en-US" dirty="0" smtClean="0"/>
            </a:br>
            <a:endParaRPr lang="en-US" i="1" dirty="0" smtClean="0"/>
          </a:p>
        </p:txBody>
      </p:sp>
      <p:grpSp>
        <p:nvGrpSpPr>
          <p:cNvPr id="6" name="Group 5"/>
          <p:cNvGrpSpPr/>
          <p:nvPr/>
        </p:nvGrpSpPr>
        <p:grpSpPr>
          <a:xfrm>
            <a:off x="6387033" y="4178682"/>
            <a:ext cx="2350021" cy="2133771"/>
            <a:chOff x="6387033" y="4178682"/>
            <a:chExt cx="2350021" cy="2133771"/>
          </a:xfrm>
        </p:grpSpPr>
        <p:sp>
          <p:nvSpPr>
            <p:cNvPr id="4" name="TextBox 3"/>
            <p:cNvSpPr txBox="1"/>
            <p:nvPr/>
          </p:nvSpPr>
          <p:spPr>
            <a:xfrm rot="20700000">
              <a:off x="6387033" y="4178682"/>
              <a:ext cx="2305661" cy="646331"/>
            </a:xfrm>
            <a:prstGeom prst="rect">
              <a:avLst/>
            </a:prstGeom>
            <a:noFill/>
          </p:spPr>
          <p:txBody>
            <a:bodyPr wrap="square" rtlCol="0">
              <a:spAutoFit/>
            </a:bodyPr>
            <a:lstStyle/>
            <a:p>
              <a:r>
                <a:rPr lang="en-US" dirty="0" smtClean="0">
                  <a:latin typeface="Comic Sans MS" panose="030F0702030302020204" pitchFamily="66" charset="0"/>
                </a:rPr>
                <a:t>Keep your eye on the </a:t>
              </a:r>
              <a:r>
                <a:rPr lang="en-US" strike="sngStrike" dirty="0" smtClean="0">
                  <a:latin typeface="Comic Sans MS" panose="030F0702030302020204" pitchFamily="66" charset="0"/>
                </a:rPr>
                <a:t>ball</a:t>
              </a:r>
              <a:r>
                <a:rPr lang="en-US" dirty="0" smtClean="0">
                  <a:latin typeface="Comic Sans MS" panose="030F0702030302020204" pitchFamily="66" charset="0"/>
                </a:rPr>
                <a:t> objectives</a:t>
              </a:r>
              <a:endParaRPr lang="en-US" dirty="0">
                <a:latin typeface="Comic Sans MS" panose="030F0702030302020204" pitchFamily="66" charset="0"/>
              </a:endParaRPr>
            </a:p>
          </p:txBody>
        </p:sp>
        <p:pic>
          <p:nvPicPr>
            <p:cNvPr id="2052" name="Picture 4" descr="C:\Users\swinberg\Documents\ACTIVE\Supervision\Presentation\Guided_Research_Track\Images\eye_on_ball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4883703"/>
              <a:ext cx="1428750" cy="1428750"/>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827584" y="4419878"/>
            <a:ext cx="4572000" cy="1384995"/>
          </a:xfrm>
          <a:prstGeom prst="rect">
            <a:avLst/>
          </a:prstGeom>
        </p:spPr>
        <p:txBody>
          <a:bodyPr>
            <a:spAutoFit/>
          </a:bodyPr>
          <a:lstStyle/>
          <a:p>
            <a:r>
              <a:rPr lang="en-US" sz="2800" i="1" dirty="0"/>
              <a:t> connect with the objectives</a:t>
            </a:r>
            <a:br>
              <a:rPr lang="en-US" sz="2800" i="1" dirty="0"/>
            </a:br>
            <a:r>
              <a:rPr lang="en-US" sz="2800" i="1" dirty="0"/>
              <a:t>  &amp; requirements described in</a:t>
            </a:r>
            <a:br>
              <a:rPr lang="en-US" sz="2800" i="1" dirty="0"/>
            </a:br>
            <a:r>
              <a:rPr lang="en-US" sz="2800" i="1" dirty="0"/>
              <a:t>  the introduction</a:t>
            </a:r>
            <a:endParaRPr lang="en-US" sz="2800" dirty="0"/>
          </a:p>
        </p:txBody>
      </p:sp>
    </p:spTree>
    <p:extLst>
      <p:ext uri="{BB962C8B-B14F-4D97-AF65-F5344CB8AC3E}">
        <p14:creationId xmlns:p14="http://schemas.microsoft.com/office/powerpoint/2010/main" val="45704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Things to set up</a:t>
            </a:r>
            <a:endParaRPr lang="en-US" dirty="0">
              <a:solidFill>
                <a:srgbClr val="FFFF00"/>
              </a:solidFill>
            </a:endParaRPr>
          </a:p>
        </p:txBody>
      </p:sp>
      <p:sp>
        <p:nvSpPr>
          <p:cNvPr id="3" name="Content Placeholder 2"/>
          <p:cNvSpPr>
            <a:spLocks noGrp="1"/>
          </p:cNvSpPr>
          <p:nvPr>
            <p:ph idx="1"/>
          </p:nvPr>
        </p:nvSpPr>
        <p:spPr>
          <a:xfrm>
            <a:off x="323528" y="1600200"/>
            <a:ext cx="8363272" cy="4525963"/>
          </a:xfrm>
        </p:spPr>
        <p:txBody>
          <a:bodyPr/>
          <a:lstStyle/>
          <a:p>
            <a:r>
              <a:rPr lang="en-US" dirty="0" smtClean="0"/>
              <a:t>Examples:</a:t>
            </a:r>
          </a:p>
          <a:p>
            <a:pPr lvl="1"/>
            <a:r>
              <a:rPr lang="en-US" dirty="0" smtClean="0"/>
              <a:t>Explaining what the simulation environment comprises and how it is set up</a:t>
            </a:r>
          </a:p>
          <a:p>
            <a:pPr lvl="1"/>
            <a:r>
              <a:rPr lang="en-US" dirty="0" smtClean="0"/>
              <a:t>Describing what measurement instrumentation is needed, and how it is connected up</a:t>
            </a:r>
          </a:p>
          <a:p>
            <a:pPr lvl="1"/>
            <a:r>
              <a:rPr lang="en-US" dirty="0" smtClean="0"/>
              <a:t>etc.</a:t>
            </a:r>
            <a:endParaRPr lang="en-US" dirty="0"/>
          </a:p>
        </p:txBody>
      </p:sp>
      <p:sp>
        <p:nvSpPr>
          <p:cNvPr id="4" name="TextBox 3"/>
          <p:cNvSpPr txBox="1"/>
          <p:nvPr/>
        </p:nvSpPr>
        <p:spPr>
          <a:xfrm>
            <a:off x="4283968" y="1196752"/>
            <a:ext cx="4673202" cy="369332"/>
          </a:xfrm>
          <a:prstGeom prst="rect">
            <a:avLst/>
          </a:prstGeom>
          <a:noFill/>
        </p:spPr>
        <p:txBody>
          <a:bodyPr wrap="none" rtlCol="0">
            <a:spAutoFit/>
          </a:bodyPr>
          <a:lstStyle/>
          <a:p>
            <a:r>
              <a:rPr lang="en-US" dirty="0" smtClean="0">
                <a:solidFill>
                  <a:srgbClr val="FFFF99"/>
                </a:solidFill>
              </a:rPr>
              <a:t>(Development Environment / Test Environment)</a:t>
            </a:r>
            <a:endParaRPr lang="en-US" dirty="0">
              <a:solidFill>
                <a:srgbClr val="FFFF99"/>
              </a:solidFill>
            </a:endParaRPr>
          </a:p>
        </p:txBody>
      </p:sp>
    </p:spTree>
    <p:extLst>
      <p:ext uri="{BB962C8B-B14F-4D97-AF65-F5344CB8AC3E}">
        <p14:creationId xmlns:p14="http://schemas.microsoft.com/office/powerpoint/2010/main" val="15387058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normAutofit/>
          </a:bodyPr>
          <a:lstStyle/>
          <a:p>
            <a:r>
              <a:rPr lang="en-US" dirty="0" smtClean="0">
                <a:solidFill>
                  <a:srgbClr val="FFFF00"/>
                </a:solidFill>
              </a:rPr>
              <a:t>Things to build</a:t>
            </a:r>
            <a:endParaRPr lang="en-US" sz="3100" dirty="0"/>
          </a:p>
        </p:txBody>
      </p:sp>
      <p:sp>
        <p:nvSpPr>
          <p:cNvPr id="3" name="Content Placeholder 2"/>
          <p:cNvSpPr>
            <a:spLocks noGrp="1"/>
          </p:cNvSpPr>
          <p:nvPr>
            <p:ph idx="1"/>
          </p:nvPr>
        </p:nvSpPr>
        <p:spPr>
          <a:xfrm>
            <a:off x="323528" y="1600200"/>
            <a:ext cx="8363272" cy="4525963"/>
          </a:xfrm>
        </p:spPr>
        <p:txBody>
          <a:bodyPr/>
          <a:lstStyle/>
          <a:p>
            <a:r>
              <a:rPr lang="en-US" dirty="0" smtClean="0"/>
              <a:t>Most (all!?) of the projects involve building something</a:t>
            </a:r>
          </a:p>
          <a:p>
            <a:r>
              <a:rPr lang="en-US" dirty="0" smtClean="0"/>
              <a:t>In this part you’d outline steps on what is to be build, but you </a:t>
            </a:r>
            <a:r>
              <a:rPr lang="en-US" i="1" dirty="0" smtClean="0"/>
              <a:t>don’t</a:t>
            </a:r>
            <a:r>
              <a:rPr lang="en-US" dirty="0" smtClean="0"/>
              <a:t> go into design details – put all the design details into the Design chapter</a:t>
            </a:r>
            <a:endParaRPr lang="en-US" dirty="0"/>
          </a:p>
        </p:txBody>
      </p:sp>
      <p:sp>
        <p:nvSpPr>
          <p:cNvPr id="4" name="Rectangle 3"/>
          <p:cNvSpPr/>
          <p:nvPr/>
        </p:nvSpPr>
        <p:spPr>
          <a:xfrm>
            <a:off x="4283968" y="980728"/>
            <a:ext cx="4398384" cy="369332"/>
          </a:xfrm>
          <a:prstGeom prst="rect">
            <a:avLst/>
          </a:prstGeom>
        </p:spPr>
        <p:txBody>
          <a:bodyPr wrap="none">
            <a:spAutoFit/>
          </a:bodyPr>
          <a:lstStyle/>
          <a:p>
            <a:r>
              <a:rPr lang="en-US" dirty="0">
                <a:solidFill>
                  <a:srgbClr val="FFFF99"/>
                </a:solidFill>
              </a:rPr>
              <a:t>(things needed to carry out the experiments)</a:t>
            </a:r>
          </a:p>
        </p:txBody>
      </p:sp>
    </p:spTree>
    <p:extLst>
      <p:ext uri="{BB962C8B-B14F-4D97-AF65-F5344CB8AC3E}">
        <p14:creationId xmlns:p14="http://schemas.microsoft.com/office/powerpoint/2010/main" val="24309266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Experiments</a:t>
            </a:r>
            <a:endParaRPr lang="en-US" dirty="0">
              <a:solidFill>
                <a:srgbClr val="FFFF00"/>
              </a:solidFill>
            </a:endParaRPr>
          </a:p>
        </p:txBody>
      </p:sp>
      <p:sp>
        <p:nvSpPr>
          <p:cNvPr id="3" name="Content Placeholder 2"/>
          <p:cNvSpPr>
            <a:spLocks noGrp="1"/>
          </p:cNvSpPr>
          <p:nvPr>
            <p:ph idx="1"/>
          </p:nvPr>
        </p:nvSpPr>
        <p:spPr/>
        <p:txBody>
          <a:bodyPr/>
          <a:lstStyle/>
          <a:p>
            <a:r>
              <a:rPr lang="en-US" dirty="0" smtClean="0"/>
              <a:t>What tests are going to be done</a:t>
            </a:r>
          </a:p>
          <a:p>
            <a:r>
              <a:rPr lang="en-US" dirty="0" smtClean="0"/>
              <a:t>These should focus on investigating or testing your research questions/hypotheses</a:t>
            </a:r>
          </a:p>
          <a:p>
            <a:pPr lvl="1"/>
            <a:r>
              <a:rPr lang="en-US" dirty="0" smtClean="0"/>
              <a:t>(not discussing tests of the software or devices built to do testing of the hypotheses – unless the main research focus is on building the device)</a:t>
            </a:r>
            <a:endParaRPr lang="en-US" dirty="0"/>
          </a:p>
        </p:txBody>
      </p:sp>
    </p:spTree>
    <p:extLst>
      <p:ext uri="{BB962C8B-B14F-4D97-AF65-F5344CB8AC3E}">
        <p14:creationId xmlns:p14="http://schemas.microsoft.com/office/powerpoint/2010/main" val="37161478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rgbClr val="FFFF00"/>
                </a:solidFill>
              </a:rPr>
              <a:t>Data Collection</a:t>
            </a:r>
            <a:endParaRPr lang="en-ZA" dirty="0">
              <a:solidFill>
                <a:srgbClr val="FFFF00"/>
              </a:solidFill>
            </a:endParaRPr>
          </a:p>
        </p:txBody>
      </p:sp>
      <p:sp>
        <p:nvSpPr>
          <p:cNvPr id="3" name="Content Placeholder 2"/>
          <p:cNvSpPr>
            <a:spLocks noGrp="1"/>
          </p:cNvSpPr>
          <p:nvPr>
            <p:ph idx="1"/>
          </p:nvPr>
        </p:nvSpPr>
        <p:spPr/>
        <p:txBody>
          <a:bodyPr/>
          <a:lstStyle/>
          <a:p>
            <a:r>
              <a:rPr lang="en-ZA" dirty="0" smtClean="0"/>
              <a:t>But what is DATA?</a:t>
            </a:r>
            <a:endParaRPr lang="en-ZA" dirty="0"/>
          </a:p>
        </p:txBody>
      </p:sp>
      <p:sp>
        <p:nvSpPr>
          <p:cNvPr id="4" name="TextBox 3"/>
          <p:cNvSpPr txBox="1"/>
          <p:nvPr/>
        </p:nvSpPr>
        <p:spPr>
          <a:xfrm>
            <a:off x="971600" y="3717032"/>
            <a:ext cx="5108899" cy="646331"/>
          </a:xfrm>
          <a:prstGeom prst="rect">
            <a:avLst/>
          </a:prstGeom>
          <a:noFill/>
        </p:spPr>
        <p:txBody>
          <a:bodyPr wrap="none" rtlCol="0">
            <a:spAutoFit/>
          </a:bodyPr>
          <a:lstStyle/>
          <a:p>
            <a:r>
              <a:rPr lang="en-ZA" dirty="0" smtClean="0"/>
              <a:t>The term has sometimes been abused in the context</a:t>
            </a:r>
          </a:p>
          <a:p>
            <a:r>
              <a:rPr lang="en-ZA" dirty="0" smtClean="0"/>
              <a:t>of computers and programming.</a:t>
            </a:r>
            <a:endParaRPr lang="en-ZA" dirty="0"/>
          </a:p>
        </p:txBody>
      </p:sp>
      <p:sp>
        <p:nvSpPr>
          <p:cNvPr id="5" name="TextBox 4"/>
          <p:cNvSpPr txBox="1"/>
          <p:nvPr/>
        </p:nvSpPr>
        <p:spPr>
          <a:xfrm>
            <a:off x="971600" y="2564904"/>
            <a:ext cx="4461093" cy="369332"/>
          </a:xfrm>
          <a:prstGeom prst="rect">
            <a:avLst/>
          </a:prstGeom>
          <a:noFill/>
        </p:spPr>
        <p:txBody>
          <a:bodyPr wrap="none" rtlCol="0">
            <a:spAutoFit/>
          </a:bodyPr>
          <a:lstStyle/>
          <a:p>
            <a:r>
              <a:rPr lang="en-ZA" dirty="0" smtClean="0"/>
              <a:t>It is a term that has existed for a long time…</a:t>
            </a:r>
            <a:endParaRPr lang="en-ZA" dirty="0"/>
          </a:p>
        </p:txBody>
      </p:sp>
      <p:sp>
        <p:nvSpPr>
          <p:cNvPr id="6" name="TextBox 5"/>
          <p:cNvSpPr txBox="1"/>
          <p:nvPr/>
        </p:nvSpPr>
        <p:spPr>
          <a:xfrm>
            <a:off x="971600" y="3131676"/>
            <a:ext cx="4948471" cy="369332"/>
          </a:xfrm>
          <a:prstGeom prst="rect">
            <a:avLst/>
          </a:prstGeom>
          <a:noFill/>
        </p:spPr>
        <p:txBody>
          <a:bodyPr wrap="none" rtlCol="0">
            <a:spAutoFit/>
          </a:bodyPr>
          <a:lstStyle/>
          <a:p>
            <a:r>
              <a:rPr lang="en-ZA" dirty="0" smtClean="0"/>
              <a:t>For much longer than computers have been about.</a:t>
            </a:r>
            <a:endParaRPr lang="en-ZA" dirty="0"/>
          </a:p>
        </p:txBody>
      </p:sp>
      <p:pic>
        <p:nvPicPr>
          <p:cNvPr id="4097" name="Picture 1" descr="C:\aoa\Projects\Supervision\Presentation\Methodology\Images\data.jpg"/>
          <p:cNvPicPr>
            <a:picLocks noChangeAspect="1" noChangeArrowheads="1"/>
          </p:cNvPicPr>
          <p:nvPr/>
        </p:nvPicPr>
        <p:blipFill>
          <a:blip r:embed="rId3" cstate="print"/>
          <a:srcRect/>
          <a:stretch>
            <a:fillRect/>
          </a:stretch>
        </p:blipFill>
        <p:spPr bwMode="auto">
          <a:xfrm>
            <a:off x="4716016" y="1457352"/>
            <a:ext cx="1143000" cy="105727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3206" name="Rectangle 1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ZA"/>
          </a:p>
        </p:txBody>
      </p:sp>
      <p:grpSp>
        <p:nvGrpSpPr>
          <p:cNvPr id="3073" name="Group 1"/>
          <p:cNvGrpSpPr>
            <a:grpSpLocks noChangeAspect="1"/>
          </p:cNvGrpSpPr>
          <p:nvPr/>
        </p:nvGrpSpPr>
        <p:grpSpPr bwMode="auto">
          <a:xfrm>
            <a:off x="130460" y="908720"/>
            <a:ext cx="8651817" cy="5544616"/>
            <a:chOff x="0" y="0"/>
            <a:chExt cx="8589" cy="5505"/>
          </a:xfrm>
        </p:grpSpPr>
        <p:sp>
          <p:nvSpPr>
            <p:cNvPr id="3205" name="AutoShape 133"/>
            <p:cNvSpPr>
              <a:spLocks noChangeAspect="1" noChangeArrowheads="1" noTextEdit="1"/>
            </p:cNvSpPr>
            <p:nvPr/>
          </p:nvSpPr>
          <p:spPr bwMode="auto">
            <a:xfrm>
              <a:off x="0" y="0"/>
              <a:ext cx="8589" cy="5505"/>
            </a:xfrm>
            <a:prstGeom prst="rect">
              <a:avLst/>
            </a:prstGeom>
            <a:noFill/>
          </p:spPr>
          <p:txBody>
            <a:bodyPr vert="horz" wrap="square" lIns="91440" tIns="45720" rIns="91440" bIns="45720" numCol="1" anchor="t" anchorCtr="0" compatLnSpc="1">
              <a:prstTxWarp prst="textNoShape">
                <a:avLst/>
              </a:prstTxWarp>
            </a:bodyPr>
            <a:lstStyle/>
            <a:p>
              <a:endParaRPr lang="en-ZA" dirty="0"/>
            </a:p>
          </p:txBody>
        </p:sp>
        <p:sp>
          <p:nvSpPr>
            <p:cNvPr id="3204" name="Rectangle 132"/>
            <p:cNvSpPr>
              <a:spLocks noChangeArrowheads="1"/>
            </p:cNvSpPr>
            <p:nvPr/>
          </p:nvSpPr>
          <p:spPr bwMode="auto">
            <a:xfrm>
              <a:off x="684" y="4594"/>
              <a:ext cx="552" cy="3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Data</a:t>
              </a:r>
              <a:endParaRPr kumimoji="0" lang="en-US" sz="3200" b="0" i="0" u="none" strike="noStrike" cap="none" normalizeH="0" baseline="0" dirty="0" smtClean="0">
                <a:ln>
                  <a:noFill/>
                </a:ln>
                <a:solidFill>
                  <a:schemeClr val="tx1"/>
                </a:solidFill>
                <a:effectLst/>
                <a:latin typeface="Arial" pitchFamily="34" charset="0"/>
              </a:endParaRPr>
            </a:p>
          </p:txBody>
        </p:sp>
        <p:sp>
          <p:nvSpPr>
            <p:cNvPr id="3203" name="Rectangle 131"/>
            <p:cNvSpPr>
              <a:spLocks noChangeArrowheads="1"/>
            </p:cNvSpPr>
            <p:nvPr/>
          </p:nvSpPr>
          <p:spPr bwMode="auto">
            <a:xfrm>
              <a:off x="316" y="531"/>
              <a:ext cx="1359" cy="3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Knowledge</a:t>
              </a:r>
              <a:endParaRPr kumimoji="0" lang="en-US" sz="3200" b="0" i="0" u="none" strike="noStrike" cap="none" normalizeH="0" baseline="0" dirty="0" smtClean="0">
                <a:ln>
                  <a:noFill/>
                </a:ln>
                <a:solidFill>
                  <a:schemeClr val="tx1"/>
                </a:solidFill>
                <a:effectLst/>
                <a:latin typeface="Arial" pitchFamily="34" charset="0"/>
              </a:endParaRPr>
            </a:p>
          </p:txBody>
        </p:sp>
        <p:sp>
          <p:nvSpPr>
            <p:cNvPr id="3202" name="Freeform 130"/>
            <p:cNvSpPr>
              <a:spLocks/>
            </p:cNvSpPr>
            <p:nvPr/>
          </p:nvSpPr>
          <p:spPr bwMode="auto">
            <a:xfrm>
              <a:off x="4680" y="1893"/>
              <a:ext cx="2209" cy="1949"/>
            </a:xfrm>
            <a:custGeom>
              <a:avLst/>
              <a:gdLst/>
              <a:ahLst/>
              <a:cxnLst>
                <a:cxn ang="0">
                  <a:pos x="6627" y="5848"/>
                </a:cxn>
                <a:cxn ang="0">
                  <a:pos x="0" y="5848"/>
                </a:cxn>
                <a:cxn ang="0">
                  <a:pos x="0" y="922"/>
                </a:cxn>
                <a:cxn ang="0">
                  <a:pos x="1045" y="0"/>
                </a:cxn>
                <a:cxn ang="0">
                  <a:pos x="6627" y="0"/>
                </a:cxn>
                <a:cxn ang="0">
                  <a:pos x="6627" y="5848"/>
                </a:cxn>
              </a:cxnLst>
              <a:rect l="0" t="0" r="r" b="b"/>
              <a:pathLst>
                <a:path w="6627" h="5848">
                  <a:moveTo>
                    <a:pt x="6627" y="5848"/>
                  </a:moveTo>
                  <a:lnTo>
                    <a:pt x="0" y="5848"/>
                  </a:lnTo>
                  <a:lnTo>
                    <a:pt x="0" y="922"/>
                  </a:lnTo>
                  <a:lnTo>
                    <a:pt x="1045" y="0"/>
                  </a:lnTo>
                  <a:lnTo>
                    <a:pt x="6627" y="0"/>
                  </a:lnTo>
                  <a:lnTo>
                    <a:pt x="6627" y="584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201" name="Freeform 129"/>
            <p:cNvSpPr>
              <a:spLocks/>
            </p:cNvSpPr>
            <p:nvPr/>
          </p:nvSpPr>
          <p:spPr bwMode="auto">
            <a:xfrm>
              <a:off x="4680" y="1893"/>
              <a:ext cx="2209" cy="1949"/>
            </a:xfrm>
            <a:custGeom>
              <a:avLst/>
              <a:gdLst/>
              <a:ahLst/>
              <a:cxnLst>
                <a:cxn ang="0">
                  <a:pos x="6627" y="5848"/>
                </a:cxn>
                <a:cxn ang="0">
                  <a:pos x="0" y="5848"/>
                </a:cxn>
                <a:cxn ang="0">
                  <a:pos x="0" y="922"/>
                </a:cxn>
                <a:cxn ang="0">
                  <a:pos x="1045" y="0"/>
                </a:cxn>
                <a:cxn ang="0">
                  <a:pos x="6627" y="0"/>
                </a:cxn>
                <a:cxn ang="0">
                  <a:pos x="6627" y="5848"/>
                </a:cxn>
              </a:cxnLst>
              <a:rect l="0" t="0" r="r" b="b"/>
              <a:pathLst>
                <a:path w="6627" h="5848">
                  <a:moveTo>
                    <a:pt x="6627" y="5848"/>
                  </a:moveTo>
                  <a:lnTo>
                    <a:pt x="0" y="5848"/>
                  </a:lnTo>
                  <a:lnTo>
                    <a:pt x="0" y="922"/>
                  </a:lnTo>
                  <a:lnTo>
                    <a:pt x="1045" y="0"/>
                  </a:lnTo>
                  <a:lnTo>
                    <a:pt x="6627" y="0"/>
                  </a:lnTo>
                  <a:lnTo>
                    <a:pt x="6627" y="5848"/>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200" name="Freeform 128"/>
            <p:cNvSpPr>
              <a:spLocks/>
            </p:cNvSpPr>
            <p:nvPr/>
          </p:nvSpPr>
          <p:spPr bwMode="auto">
            <a:xfrm>
              <a:off x="4680" y="1893"/>
              <a:ext cx="348" cy="307"/>
            </a:xfrm>
            <a:custGeom>
              <a:avLst/>
              <a:gdLst/>
              <a:ahLst/>
              <a:cxnLst>
                <a:cxn ang="0">
                  <a:pos x="1045" y="0"/>
                </a:cxn>
                <a:cxn ang="0">
                  <a:pos x="773" y="922"/>
                </a:cxn>
                <a:cxn ang="0">
                  <a:pos x="687" y="882"/>
                </a:cxn>
                <a:cxn ang="0">
                  <a:pos x="650" y="869"/>
                </a:cxn>
                <a:cxn ang="0">
                  <a:pos x="615" y="858"/>
                </a:cxn>
                <a:cxn ang="0">
                  <a:pos x="584" y="852"/>
                </a:cxn>
                <a:cxn ang="0">
                  <a:pos x="551" y="849"/>
                </a:cxn>
                <a:cxn ang="0">
                  <a:pos x="520" y="848"/>
                </a:cxn>
                <a:cxn ang="0">
                  <a:pos x="486" y="851"/>
                </a:cxn>
                <a:cxn ang="0">
                  <a:pos x="0" y="922"/>
                </a:cxn>
                <a:cxn ang="0">
                  <a:pos x="1045" y="0"/>
                </a:cxn>
              </a:cxnLst>
              <a:rect l="0" t="0" r="r" b="b"/>
              <a:pathLst>
                <a:path w="1045" h="922">
                  <a:moveTo>
                    <a:pt x="1045" y="0"/>
                  </a:moveTo>
                  <a:lnTo>
                    <a:pt x="773" y="922"/>
                  </a:lnTo>
                  <a:lnTo>
                    <a:pt x="687" y="882"/>
                  </a:lnTo>
                  <a:lnTo>
                    <a:pt x="650" y="869"/>
                  </a:lnTo>
                  <a:lnTo>
                    <a:pt x="615" y="858"/>
                  </a:lnTo>
                  <a:lnTo>
                    <a:pt x="584" y="852"/>
                  </a:lnTo>
                  <a:lnTo>
                    <a:pt x="551" y="849"/>
                  </a:lnTo>
                  <a:lnTo>
                    <a:pt x="520" y="848"/>
                  </a:lnTo>
                  <a:lnTo>
                    <a:pt x="486" y="851"/>
                  </a:lnTo>
                  <a:lnTo>
                    <a:pt x="0" y="922"/>
                  </a:lnTo>
                  <a:lnTo>
                    <a:pt x="1045" y="0"/>
                  </a:lnTo>
                  <a:close/>
                </a:path>
              </a:pathLst>
            </a:custGeom>
            <a:solidFill>
              <a:srgbClr val="DBDBDB"/>
            </a:solidFill>
            <a:ln w="9525">
              <a:no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99" name="Freeform 127"/>
            <p:cNvSpPr>
              <a:spLocks/>
            </p:cNvSpPr>
            <p:nvPr/>
          </p:nvSpPr>
          <p:spPr bwMode="auto">
            <a:xfrm>
              <a:off x="4680" y="1893"/>
              <a:ext cx="348" cy="307"/>
            </a:xfrm>
            <a:custGeom>
              <a:avLst/>
              <a:gdLst/>
              <a:ahLst/>
              <a:cxnLst>
                <a:cxn ang="0">
                  <a:pos x="1045" y="0"/>
                </a:cxn>
                <a:cxn ang="0">
                  <a:pos x="773" y="922"/>
                </a:cxn>
                <a:cxn ang="0">
                  <a:pos x="687" y="882"/>
                </a:cxn>
                <a:cxn ang="0">
                  <a:pos x="650" y="869"/>
                </a:cxn>
                <a:cxn ang="0">
                  <a:pos x="615" y="858"/>
                </a:cxn>
                <a:cxn ang="0">
                  <a:pos x="584" y="852"/>
                </a:cxn>
                <a:cxn ang="0">
                  <a:pos x="551" y="849"/>
                </a:cxn>
                <a:cxn ang="0">
                  <a:pos x="520" y="848"/>
                </a:cxn>
                <a:cxn ang="0">
                  <a:pos x="486" y="851"/>
                </a:cxn>
                <a:cxn ang="0">
                  <a:pos x="0" y="922"/>
                </a:cxn>
                <a:cxn ang="0">
                  <a:pos x="1045" y="0"/>
                </a:cxn>
              </a:cxnLst>
              <a:rect l="0" t="0" r="r" b="b"/>
              <a:pathLst>
                <a:path w="1045" h="922">
                  <a:moveTo>
                    <a:pt x="1045" y="0"/>
                  </a:moveTo>
                  <a:lnTo>
                    <a:pt x="773" y="922"/>
                  </a:lnTo>
                  <a:lnTo>
                    <a:pt x="687" y="882"/>
                  </a:lnTo>
                  <a:lnTo>
                    <a:pt x="650" y="869"/>
                  </a:lnTo>
                  <a:lnTo>
                    <a:pt x="615" y="858"/>
                  </a:lnTo>
                  <a:lnTo>
                    <a:pt x="584" y="852"/>
                  </a:lnTo>
                  <a:lnTo>
                    <a:pt x="551" y="849"/>
                  </a:lnTo>
                  <a:lnTo>
                    <a:pt x="520" y="848"/>
                  </a:lnTo>
                  <a:lnTo>
                    <a:pt x="486" y="851"/>
                  </a:lnTo>
                  <a:lnTo>
                    <a:pt x="0" y="922"/>
                  </a:lnTo>
                  <a:lnTo>
                    <a:pt x="1045" y="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98" name="Rectangle 126"/>
            <p:cNvSpPr>
              <a:spLocks noChangeArrowheads="1"/>
            </p:cNvSpPr>
            <p:nvPr/>
          </p:nvSpPr>
          <p:spPr bwMode="auto">
            <a:xfrm>
              <a:off x="5140" y="1890"/>
              <a:ext cx="630" cy="34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smtClean="0">
                  <a:ln>
                    <a:noFill/>
                  </a:ln>
                  <a:solidFill>
                    <a:srgbClr val="000000"/>
                  </a:solidFill>
                  <a:effectLst/>
                  <a:latin typeface="Arial" pitchFamily="34" charset="0"/>
                  <a:ea typeface="Times New Roman" pitchFamily="18" charset="0"/>
                  <a:cs typeface="Arial" pitchFamily="34" charset="0"/>
                </a:rPr>
                <a:t>A Bank</a:t>
              </a:r>
              <a:endParaRPr kumimoji="0" lang="en-US" sz="1800" b="0" i="0" u="none" strike="noStrike" cap="none" normalizeH="0" baseline="0" smtClean="0">
                <a:ln>
                  <a:noFill/>
                </a:ln>
                <a:solidFill>
                  <a:schemeClr val="tx1"/>
                </a:solidFill>
                <a:effectLst/>
                <a:latin typeface="Arial" pitchFamily="34" charset="0"/>
              </a:endParaRPr>
            </a:p>
          </p:txBody>
        </p:sp>
        <p:sp>
          <p:nvSpPr>
            <p:cNvPr id="3197" name="Rectangle 125"/>
            <p:cNvSpPr>
              <a:spLocks noChangeArrowheads="1"/>
            </p:cNvSpPr>
            <p:nvPr/>
          </p:nvSpPr>
          <p:spPr bwMode="auto">
            <a:xfrm>
              <a:off x="5140" y="2086"/>
              <a:ext cx="1620" cy="34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Statement for 04/06</a:t>
              </a:r>
              <a:endParaRPr kumimoji="0" lang="en-US" sz="1800" b="0" i="0" u="none" strike="noStrike" cap="none" normalizeH="0" baseline="0" smtClean="0">
                <a:ln>
                  <a:noFill/>
                </a:ln>
                <a:solidFill>
                  <a:schemeClr val="tx1"/>
                </a:solidFill>
                <a:effectLst/>
                <a:latin typeface="Arial" pitchFamily="34" charset="0"/>
              </a:endParaRPr>
            </a:p>
          </p:txBody>
        </p:sp>
        <p:sp>
          <p:nvSpPr>
            <p:cNvPr id="3196" name="Rectangle 124"/>
            <p:cNvSpPr>
              <a:spLocks noChangeArrowheads="1"/>
            </p:cNvSpPr>
            <p:nvPr/>
          </p:nvSpPr>
          <p:spPr bwMode="auto">
            <a:xfrm>
              <a:off x="5140" y="2279"/>
              <a:ext cx="1485" cy="34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Account: 1234567</a:t>
              </a:r>
              <a:endParaRPr kumimoji="0" lang="en-US" sz="1800" b="0" i="0" u="none" strike="noStrike" cap="none" normalizeH="0" baseline="0" smtClean="0">
                <a:ln>
                  <a:noFill/>
                </a:ln>
                <a:solidFill>
                  <a:schemeClr val="tx1"/>
                </a:solidFill>
                <a:effectLst/>
                <a:latin typeface="Arial" pitchFamily="34" charset="0"/>
              </a:endParaRPr>
            </a:p>
          </p:txBody>
        </p:sp>
        <p:sp>
          <p:nvSpPr>
            <p:cNvPr id="3195" name="Freeform 123"/>
            <p:cNvSpPr>
              <a:spLocks/>
            </p:cNvSpPr>
            <p:nvPr/>
          </p:nvSpPr>
          <p:spPr bwMode="auto">
            <a:xfrm>
              <a:off x="6310" y="224"/>
              <a:ext cx="1894" cy="1052"/>
            </a:xfrm>
            <a:custGeom>
              <a:avLst/>
              <a:gdLst/>
              <a:ahLst/>
              <a:cxnLst>
                <a:cxn ang="0">
                  <a:pos x="494" y="900"/>
                </a:cxn>
                <a:cxn ang="0">
                  <a:pos x="608" y="635"/>
                </a:cxn>
                <a:cxn ang="0">
                  <a:pos x="942" y="385"/>
                </a:cxn>
                <a:cxn ang="0">
                  <a:pos x="1385" y="288"/>
                </a:cxn>
                <a:cxn ang="0">
                  <a:pos x="1674" y="323"/>
                </a:cxn>
                <a:cxn ang="0">
                  <a:pos x="1884" y="316"/>
                </a:cxn>
                <a:cxn ang="0">
                  <a:pos x="2053" y="189"/>
                </a:cxn>
                <a:cxn ang="0">
                  <a:pos x="2264" y="113"/>
                </a:cxn>
                <a:cxn ang="0">
                  <a:pos x="2521" y="98"/>
                </a:cxn>
                <a:cxn ang="0">
                  <a:pos x="2840" y="183"/>
                </a:cxn>
                <a:cxn ang="0">
                  <a:pos x="3011" y="167"/>
                </a:cxn>
                <a:cxn ang="0">
                  <a:pos x="3157" y="65"/>
                </a:cxn>
                <a:cxn ang="0">
                  <a:pos x="3339" y="9"/>
                </a:cxn>
                <a:cxn ang="0">
                  <a:pos x="3591" y="12"/>
                </a:cxn>
                <a:cxn ang="0">
                  <a:pos x="3844" y="115"/>
                </a:cxn>
                <a:cxn ang="0">
                  <a:pos x="3958" y="131"/>
                </a:cxn>
                <a:cxn ang="0">
                  <a:pos x="4262" y="12"/>
                </a:cxn>
                <a:cxn ang="0">
                  <a:pos x="4569" y="16"/>
                </a:cxn>
                <a:cxn ang="0">
                  <a:pos x="4807" y="110"/>
                </a:cxn>
                <a:cxn ang="0">
                  <a:pos x="4973" y="273"/>
                </a:cxn>
                <a:cxn ang="0">
                  <a:pos x="5132" y="426"/>
                </a:cxn>
                <a:cxn ang="0">
                  <a:pos x="5357" y="553"/>
                </a:cxn>
                <a:cxn ang="0">
                  <a:pos x="5499" y="735"/>
                </a:cxn>
                <a:cxn ang="0">
                  <a:pos x="5538" y="935"/>
                </a:cxn>
                <a:cxn ang="0">
                  <a:pos x="5506" y="1067"/>
                </a:cxn>
                <a:cxn ang="0">
                  <a:pos x="5597" y="1261"/>
                </a:cxn>
                <a:cxn ang="0">
                  <a:pos x="5667" y="1418"/>
                </a:cxn>
                <a:cxn ang="0">
                  <a:pos x="5676" y="1591"/>
                </a:cxn>
                <a:cxn ang="0">
                  <a:pos x="5550" y="1872"/>
                </a:cxn>
                <a:cxn ang="0">
                  <a:pos x="5278" y="2084"/>
                </a:cxn>
                <a:cxn ang="0">
                  <a:pos x="4904" y="2193"/>
                </a:cxn>
                <a:cxn ang="0">
                  <a:pos x="4813" y="2467"/>
                </a:cxn>
                <a:cxn ang="0">
                  <a:pos x="4572" y="2667"/>
                </a:cxn>
                <a:cxn ang="0">
                  <a:pos x="4225" y="2761"/>
                </a:cxn>
                <a:cxn ang="0">
                  <a:pos x="3937" y="2742"/>
                </a:cxn>
                <a:cxn ang="0">
                  <a:pos x="3721" y="2727"/>
                </a:cxn>
                <a:cxn ang="0">
                  <a:pos x="3530" y="2950"/>
                </a:cxn>
                <a:cxn ang="0">
                  <a:pos x="3241" y="3101"/>
                </a:cxn>
                <a:cxn ang="0">
                  <a:pos x="2892" y="3156"/>
                </a:cxn>
                <a:cxn ang="0">
                  <a:pos x="2478" y="3073"/>
                </a:cxn>
                <a:cxn ang="0">
                  <a:pos x="2263" y="2947"/>
                </a:cxn>
                <a:cxn ang="0">
                  <a:pos x="2109" y="2876"/>
                </a:cxn>
                <a:cxn ang="0">
                  <a:pos x="1986" y="2941"/>
                </a:cxn>
                <a:cxn ang="0">
                  <a:pos x="1571" y="2962"/>
                </a:cxn>
                <a:cxn ang="0">
                  <a:pos x="1248" y="2904"/>
                </a:cxn>
                <a:cxn ang="0">
                  <a:pos x="971" y="2773"/>
                </a:cxn>
                <a:cxn ang="0">
                  <a:pos x="762" y="2576"/>
                </a:cxn>
                <a:cxn ang="0">
                  <a:pos x="428" y="2521"/>
                </a:cxn>
                <a:cxn ang="0">
                  <a:pos x="216" y="2382"/>
                </a:cxn>
                <a:cxn ang="0">
                  <a:pos x="128" y="2185"/>
                </a:cxn>
                <a:cxn ang="0">
                  <a:pos x="136" y="2060"/>
                </a:cxn>
                <a:cxn ang="0">
                  <a:pos x="176" y="1965"/>
                </a:cxn>
                <a:cxn ang="0">
                  <a:pos x="280" y="1846"/>
                </a:cxn>
                <a:cxn ang="0">
                  <a:pos x="136" y="1761"/>
                </a:cxn>
                <a:cxn ang="0">
                  <a:pos x="42" y="1646"/>
                </a:cxn>
                <a:cxn ang="0">
                  <a:pos x="2" y="1507"/>
                </a:cxn>
                <a:cxn ang="0">
                  <a:pos x="39" y="1319"/>
                </a:cxn>
                <a:cxn ang="0">
                  <a:pos x="182" y="1160"/>
                </a:cxn>
                <a:cxn ang="0">
                  <a:pos x="403" y="1061"/>
                </a:cxn>
              </a:cxnLst>
              <a:rect l="0" t="0" r="r" b="b"/>
              <a:pathLst>
                <a:path w="5681" h="3156">
                  <a:moveTo>
                    <a:pt x="507" y="1045"/>
                  </a:moveTo>
                  <a:lnTo>
                    <a:pt x="500" y="1009"/>
                  </a:lnTo>
                  <a:lnTo>
                    <a:pt x="494" y="972"/>
                  </a:lnTo>
                  <a:lnTo>
                    <a:pt x="492" y="936"/>
                  </a:lnTo>
                  <a:lnTo>
                    <a:pt x="494" y="900"/>
                  </a:lnTo>
                  <a:lnTo>
                    <a:pt x="500" y="866"/>
                  </a:lnTo>
                  <a:lnTo>
                    <a:pt x="507" y="830"/>
                  </a:lnTo>
                  <a:lnTo>
                    <a:pt x="531" y="763"/>
                  </a:lnTo>
                  <a:lnTo>
                    <a:pt x="565" y="698"/>
                  </a:lnTo>
                  <a:lnTo>
                    <a:pt x="608" y="635"/>
                  </a:lnTo>
                  <a:lnTo>
                    <a:pt x="661" y="575"/>
                  </a:lnTo>
                  <a:lnTo>
                    <a:pt x="722" y="520"/>
                  </a:lnTo>
                  <a:lnTo>
                    <a:pt x="789" y="470"/>
                  </a:lnTo>
                  <a:lnTo>
                    <a:pt x="863" y="425"/>
                  </a:lnTo>
                  <a:lnTo>
                    <a:pt x="942" y="385"/>
                  </a:lnTo>
                  <a:lnTo>
                    <a:pt x="1026" y="352"/>
                  </a:lnTo>
                  <a:lnTo>
                    <a:pt x="1112" y="325"/>
                  </a:lnTo>
                  <a:lnTo>
                    <a:pt x="1202" y="304"/>
                  </a:lnTo>
                  <a:lnTo>
                    <a:pt x="1293" y="292"/>
                  </a:lnTo>
                  <a:lnTo>
                    <a:pt x="1385" y="288"/>
                  </a:lnTo>
                  <a:lnTo>
                    <a:pt x="1443" y="288"/>
                  </a:lnTo>
                  <a:lnTo>
                    <a:pt x="1501" y="292"/>
                  </a:lnTo>
                  <a:lnTo>
                    <a:pt x="1559" y="300"/>
                  </a:lnTo>
                  <a:lnTo>
                    <a:pt x="1618" y="311"/>
                  </a:lnTo>
                  <a:lnTo>
                    <a:pt x="1674" y="323"/>
                  </a:lnTo>
                  <a:lnTo>
                    <a:pt x="1729" y="340"/>
                  </a:lnTo>
                  <a:lnTo>
                    <a:pt x="1781" y="358"/>
                  </a:lnTo>
                  <a:lnTo>
                    <a:pt x="1832" y="379"/>
                  </a:lnTo>
                  <a:lnTo>
                    <a:pt x="1857" y="346"/>
                  </a:lnTo>
                  <a:lnTo>
                    <a:pt x="1884" y="316"/>
                  </a:lnTo>
                  <a:lnTo>
                    <a:pt x="1914" y="288"/>
                  </a:lnTo>
                  <a:lnTo>
                    <a:pt x="1945" y="259"/>
                  </a:lnTo>
                  <a:lnTo>
                    <a:pt x="1980" y="234"/>
                  </a:lnTo>
                  <a:lnTo>
                    <a:pt x="2015" y="212"/>
                  </a:lnTo>
                  <a:lnTo>
                    <a:pt x="2053" y="189"/>
                  </a:lnTo>
                  <a:lnTo>
                    <a:pt x="2093" y="170"/>
                  </a:lnTo>
                  <a:lnTo>
                    <a:pt x="2133" y="153"/>
                  </a:lnTo>
                  <a:lnTo>
                    <a:pt x="2176" y="137"/>
                  </a:lnTo>
                  <a:lnTo>
                    <a:pt x="2220" y="125"/>
                  </a:lnTo>
                  <a:lnTo>
                    <a:pt x="2264" y="113"/>
                  </a:lnTo>
                  <a:lnTo>
                    <a:pt x="2311" y="106"/>
                  </a:lnTo>
                  <a:lnTo>
                    <a:pt x="2358" y="98"/>
                  </a:lnTo>
                  <a:lnTo>
                    <a:pt x="2406" y="95"/>
                  </a:lnTo>
                  <a:lnTo>
                    <a:pt x="2455" y="94"/>
                  </a:lnTo>
                  <a:lnTo>
                    <a:pt x="2521" y="98"/>
                  </a:lnTo>
                  <a:lnTo>
                    <a:pt x="2588" y="107"/>
                  </a:lnTo>
                  <a:lnTo>
                    <a:pt x="2653" y="119"/>
                  </a:lnTo>
                  <a:lnTo>
                    <a:pt x="2718" y="137"/>
                  </a:lnTo>
                  <a:lnTo>
                    <a:pt x="2780" y="158"/>
                  </a:lnTo>
                  <a:lnTo>
                    <a:pt x="2840" y="183"/>
                  </a:lnTo>
                  <a:lnTo>
                    <a:pt x="2895" y="213"/>
                  </a:lnTo>
                  <a:lnTo>
                    <a:pt x="2947" y="247"/>
                  </a:lnTo>
                  <a:lnTo>
                    <a:pt x="2966" y="219"/>
                  </a:lnTo>
                  <a:lnTo>
                    <a:pt x="2987" y="192"/>
                  </a:lnTo>
                  <a:lnTo>
                    <a:pt x="3011" y="167"/>
                  </a:lnTo>
                  <a:lnTo>
                    <a:pt x="3037" y="143"/>
                  </a:lnTo>
                  <a:lnTo>
                    <a:pt x="3065" y="121"/>
                  </a:lnTo>
                  <a:lnTo>
                    <a:pt x="3093" y="100"/>
                  </a:lnTo>
                  <a:lnTo>
                    <a:pt x="3124" y="82"/>
                  </a:lnTo>
                  <a:lnTo>
                    <a:pt x="3157" y="65"/>
                  </a:lnTo>
                  <a:lnTo>
                    <a:pt x="3192" y="51"/>
                  </a:lnTo>
                  <a:lnTo>
                    <a:pt x="3227" y="37"/>
                  </a:lnTo>
                  <a:lnTo>
                    <a:pt x="3263" y="25"/>
                  </a:lnTo>
                  <a:lnTo>
                    <a:pt x="3300" y="16"/>
                  </a:lnTo>
                  <a:lnTo>
                    <a:pt x="3339" y="9"/>
                  </a:lnTo>
                  <a:lnTo>
                    <a:pt x="3378" y="4"/>
                  </a:lnTo>
                  <a:lnTo>
                    <a:pt x="3418" y="1"/>
                  </a:lnTo>
                  <a:lnTo>
                    <a:pt x="3458" y="0"/>
                  </a:lnTo>
                  <a:lnTo>
                    <a:pt x="3525" y="3"/>
                  </a:lnTo>
                  <a:lnTo>
                    <a:pt x="3591" y="12"/>
                  </a:lnTo>
                  <a:lnTo>
                    <a:pt x="3654" y="27"/>
                  </a:lnTo>
                  <a:lnTo>
                    <a:pt x="3713" y="46"/>
                  </a:lnTo>
                  <a:lnTo>
                    <a:pt x="3768" y="70"/>
                  </a:lnTo>
                  <a:lnTo>
                    <a:pt x="3821" y="100"/>
                  </a:lnTo>
                  <a:lnTo>
                    <a:pt x="3844" y="115"/>
                  </a:lnTo>
                  <a:lnTo>
                    <a:pt x="3868" y="133"/>
                  </a:lnTo>
                  <a:lnTo>
                    <a:pt x="3889" y="150"/>
                  </a:lnTo>
                  <a:lnTo>
                    <a:pt x="3910" y="168"/>
                  </a:lnTo>
                  <a:lnTo>
                    <a:pt x="3934" y="149"/>
                  </a:lnTo>
                  <a:lnTo>
                    <a:pt x="3958" y="131"/>
                  </a:lnTo>
                  <a:lnTo>
                    <a:pt x="4011" y="98"/>
                  </a:lnTo>
                  <a:lnTo>
                    <a:pt x="4070" y="68"/>
                  </a:lnTo>
                  <a:lnTo>
                    <a:pt x="4131" y="45"/>
                  </a:lnTo>
                  <a:lnTo>
                    <a:pt x="4195" y="25"/>
                  </a:lnTo>
                  <a:lnTo>
                    <a:pt x="4262" y="12"/>
                  </a:lnTo>
                  <a:lnTo>
                    <a:pt x="4332" y="3"/>
                  </a:lnTo>
                  <a:lnTo>
                    <a:pt x="4402" y="0"/>
                  </a:lnTo>
                  <a:lnTo>
                    <a:pt x="4459" y="1"/>
                  </a:lnTo>
                  <a:lnTo>
                    <a:pt x="4515" y="7"/>
                  </a:lnTo>
                  <a:lnTo>
                    <a:pt x="4569" y="16"/>
                  </a:lnTo>
                  <a:lnTo>
                    <a:pt x="4621" y="30"/>
                  </a:lnTo>
                  <a:lnTo>
                    <a:pt x="4672" y="45"/>
                  </a:lnTo>
                  <a:lnTo>
                    <a:pt x="4719" y="64"/>
                  </a:lnTo>
                  <a:lnTo>
                    <a:pt x="4766" y="86"/>
                  </a:lnTo>
                  <a:lnTo>
                    <a:pt x="4807" y="110"/>
                  </a:lnTo>
                  <a:lnTo>
                    <a:pt x="4848" y="139"/>
                  </a:lnTo>
                  <a:lnTo>
                    <a:pt x="4885" y="168"/>
                  </a:lnTo>
                  <a:lnTo>
                    <a:pt x="4918" y="201"/>
                  </a:lnTo>
                  <a:lnTo>
                    <a:pt x="4947" y="235"/>
                  </a:lnTo>
                  <a:lnTo>
                    <a:pt x="4973" y="273"/>
                  </a:lnTo>
                  <a:lnTo>
                    <a:pt x="4995" y="311"/>
                  </a:lnTo>
                  <a:lnTo>
                    <a:pt x="5012" y="352"/>
                  </a:lnTo>
                  <a:lnTo>
                    <a:pt x="5025" y="395"/>
                  </a:lnTo>
                  <a:lnTo>
                    <a:pt x="5080" y="408"/>
                  </a:lnTo>
                  <a:lnTo>
                    <a:pt x="5132" y="426"/>
                  </a:lnTo>
                  <a:lnTo>
                    <a:pt x="5183" y="446"/>
                  </a:lnTo>
                  <a:lnTo>
                    <a:pt x="5231" y="468"/>
                  </a:lnTo>
                  <a:lnTo>
                    <a:pt x="5275" y="493"/>
                  </a:lnTo>
                  <a:lnTo>
                    <a:pt x="5319" y="522"/>
                  </a:lnTo>
                  <a:lnTo>
                    <a:pt x="5357" y="553"/>
                  </a:lnTo>
                  <a:lnTo>
                    <a:pt x="5393" y="586"/>
                  </a:lnTo>
                  <a:lnTo>
                    <a:pt x="5426" y="620"/>
                  </a:lnTo>
                  <a:lnTo>
                    <a:pt x="5454" y="657"/>
                  </a:lnTo>
                  <a:lnTo>
                    <a:pt x="5478" y="696"/>
                  </a:lnTo>
                  <a:lnTo>
                    <a:pt x="5499" y="735"/>
                  </a:lnTo>
                  <a:lnTo>
                    <a:pt x="5515" y="777"/>
                  </a:lnTo>
                  <a:lnTo>
                    <a:pt x="5527" y="820"/>
                  </a:lnTo>
                  <a:lnTo>
                    <a:pt x="5535" y="863"/>
                  </a:lnTo>
                  <a:lnTo>
                    <a:pt x="5538" y="908"/>
                  </a:lnTo>
                  <a:lnTo>
                    <a:pt x="5538" y="935"/>
                  </a:lnTo>
                  <a:lnTo>
                    <a:pt x="5535" y="961"/>
                  </a:lnTo>
                  <a:lnTo>
                    <a:pt x="5530" y="988"/>
                  </a:lnTo>
                  <a:lnTo>
                    <a:pt x="5524" y="1015"/>
                  </a:lnTo>
                  <a:lnTo>
                    <a:pt x="5517" y="1042"/>
                  </a:lnTo>
                  <a:lnTo>
                    <a:pt x="5506" y="1067"/>
                  </a:lnTo>
                  <a:lnTo>
                    <a:pt x="5493" y="1093"/>
                  </a:lnTo>
                  <a:lnTo>
                    <a:pt x="5478" y="1118"/>
                  </a:lnTo>
                  <a:lnTo>
                    <a:pt x="5523" y="1163"/>
                  </a:lnTo>
                  <a:lnTo>
                    <a:pt x="5563" y="1210"/>
                  </a:lnTo>
                  <a:lnTo>
                    <a:pt x="5597" y="1261"/>
                  </a:lnTo>
                  <a:lnTo>
                    <a:pt x="5627" y="1312"/>
                  </a:lnTo>
                  <a:lnTo>
                    <a:pt x="5639" y="1339"/>
                  </a:lnTo>
                  <a:lnTo>
                    <a:pt x="5650" y="1364"/>
                  </a:lnTo>
                  <a:lnTo>
                    <a:pt x="5658" y="1391"/>
                  </a:lnTo>
                  <a:lnTo>
                    <a:pt x="5667" y="1418"/>
                  </a:lnTo>
                  <a:lnTo>
                    <a:pt x="5673" y="1446"/>
                  </a:lnTo>
                  <a:lnTo>
                    <a:pt x="5678" y="1473"/>
                  </a:lnTo>
                  <a:lnTo>
                    <a:pt x="5679" y="1500"/>
                  </a:lnTo>
                  <a:lnTo>
                    <a:pt x="5681" y="1528"/>
                  </a:lnTo>
                  <a:lnTo>
                    <a:pt x="5676" y="1591"/>
                  </a:lnTo>
                  <a:lnTo>
                    <a:pt x="5666" y="1650"/>
                  </a:lnTo>
                  <a:lnTo>
                    <a:pt x="5647" y="1710"/>
                  </a:lnTo>
                  <a:lnTo>
                    <a:pt x="5621" y="1767"/>
                  </a:lnTo>
                  <a:lnTo>
                    <a:pt x="5588" y="1820"/>
                  </a:lnTo>
                  <a:lnTo>
                    <a:pt x="5550" y="1872"/>
                  </a:lnTo>
                  <a:lnTo>
                    <a:pt x="5506" y="1922"/>
                  </a:lnTo>
                  <a:lnTo>
                    <a:pt x="5456" y="1968"/>
                  </a:lnTo>
                  <a:lnTo>
                    <a:pt x="5402" y="2010"/>
                  </a:lnTo>
                  <a:lnTo>
                    <a:pt x="5342" y="2048"/>
                  </a:lnTo>
                  <a:lnTo>
                    <a:pt x="5278" y="2084"/>
                  </a:lnTo>
                  <a:lnTo>
                    <a:pt x="5210" y="2115"/>
                  </a:lnTo>
                  <a:lnTo>
                    <a:pt x="5138" y="2142"/>
                  </a:lnTo>
                  <a:lnTo>
                    <a:pt x="5064" y="2165"/>
                  </a:lnTo>
                  <a:lnTo>
                    <a:pt x="4985" y="2181"/>
                  </a:lnTo>
                  <a:lnTo>
                    <a:pt x="4904" y="2193"/>
                  </a:lnTo>
                  <a:lnTo>
                    <a:pt x="4900" y="2253"/>
                  </a:lnTo>
                  <a:lnTo>
                    <a:pt x="4889" y="2309"/>
                  </a:lnTo>
                  <a:lnTo>
                    <a:pt x="4870" y="2364"/>
                  </a:lnTo>
                  <a:lnTo>
                    <a:pt x="4845" y="2417"/>
                  </a:lnTo>
                  <a:lnTo>
                    <a:pt x="4813" y="2467"/>
                  </a:lnTo>
                  <a:lnTo>
                    <a:pt x="4776" y="2513"/>
                  </a:lnTo>
                  <a:lnTo>
                    <a:pt x="4731" y="2558"/>
                  </a:lnTo>
                  <a:lnTo>
                    <a:pt x="4684" y="2598"/>
                  </a:lnTo>
                  <a:lnTo>
                    <a:pt x="4630" y="2634"/>
                  </a:lnTo>
                  <a:lnTo>
                    <a:pt x="4572" y="2667"/>
                  </a:lnTo>
                  <a:lnTo>
                    <a:pt x="4509" y="2695"/>
                  </a:lnTo>
                  <a:lnTo>
                    <a:pt x="4442" y="2719"/>
                  </a:lnTo>
                  <a:lnTo>
                    <a:pt x="4374" y="2739"/>
                  </a:lnTo>
                  <a:lnTo>
                    <a:pt x="4301" y="2752"/>
                  </a:lnTo>
                  <a:lnTo>
                    <a:pt x="4225" y="2761"/>
                  </a:lnTo>
                  <a:lnTo>
                    <a:pt x="4147" y="2764"/>
                  </a:lnTo>
                  <a:lnTo>
                    <a:pt x="4093" y="2762"/>
                  </a:lnTo>
                  <a:lnTo>
                    <a:pt x="4040" y="2758"/>
                  </a:lnTo>
                  <a:lnTo>
                    <a:pt x="3988" y="2751"/>
                  </a:lnTo>
                  <a:lnTo>
                    <a:pt x="3937" y="2742"/>
                  </a:lnTo>
                  <a:lnTo>
                    <a:pt x="3886" y="2728"/>
                  </a:lnTo>
                  <a:lnTo>
                    <a:pt x="3838" y="2713"/>
                  </a:lnTo>
                  <a:lnTo>
                    <a:pt x="3791" y="2695"/>
                  </a:lnTo>
                  <a:lnTo>
                    <a:pt x="3745" y="2674"/>
                  </a:lnTo>
                  <a:lnTo>
                    <a:pt x="3721" y="2727"/>
                  </a:lnTo>
                  <a:lnTo>
                    <a:pt x="3692" y="2776"/>
                  </a:lnTo>
                  <a:lnTo>
                    <a:pt x="3658" y="2824"/>
                  </a:lnTo>
                  <a:lnTo>
                    <a:pt x="3619" y="2868"/>
                  </a:lnTo>
                  <a:lnTo>
                    <a:pt x="3578" y="2912"/>
                  </a:lnTo>
                  <a:lnTo>
                    <a:pt x="3530" y="2950"/>
                  </a:lnTo>
                  <a:lnTo>
                    <a:pt x="3479" y="2988"/>
                  </a:lnTo>
                  <a:lnTo>
                    <a:pt x="3424" y="3020"/>
                  </a:lnTo>
                  <a:lnTo>
                    <a:pt x="3366" y="3052"/>
                  </a:lnTo>
                  <a:lnTo>
                    <a:pt x="3305" y="3078"/>
                  </a:lnTo>
                  <a:lnTo>
                    <a:pt x="3241" y="3101"/>
                  </a:lnTo>
                  <a:lnTo>
                    <a:pt x="3175" y="3120"/>
                  </a:lnTo>
                  <a:lnTo>
                    <a:pt x="3107" y="3135"/>
                  </a:lnTo>
                  <a:lnTo>
                    <a:pt x="3037" y="3147"/>
                  </a:lnTo>
                  <a:lnTo>
                    <a:pt x="2965" y="3153"/>
                  </a:lnTo>
                  <a:lnTo>
                    <a:pt x="2892" y="3156"/>
                  </a:lnTo>
                  <a:lnTo>
                    <a:pt x="2837" y="3155"/>
                  </a:lnTo>
                  <a:lnTo>
                    <a:pt x="2783" y="3150"/>
                  </a:lnTo>
                  <a:lnTo>
                    <a:pt x="2677" y="3135"/>
                  </a:lnTo>
                  <a:lnTo>
                    <a:pt x="2574" y="3108"/>
                  </a:lnTo>
                  <a:lnTo>
                    <a:pt x="2478" y="3073"/>
                  </a:lnTo>
                  <a:lnTo>
                    <a:pt x="2431" y="3052"/>
                  </a:lnTo>
                  <a:lnTo>
                    <a:pt x="2387" y="3029"/>
                  </a:lnTo>
                  <a:lnTo>
                    <a:pt x="2343" y="3004"/>
                  </a:lnTo>
                  <a:lnTo>
                    <a:pt x="2302" y="2977"/>
                  </a:lnTo>
                  <a:lnTo>
                    <a:pt x="2263" y="2947"/>
                  </a:lnTo>
                  <a:lnTo>
                    <a:pt x="2226" y="2917"/>
                  </a:lnTo>
                  <a:lnTo>
                    <a:pt x="2191" y="2885"/>
                  </a:lnTo>
                  <a:lnTo>
                    <a:pt x="2159" y="2850"/>
                  </a:lnTo>
                  <a:lnTo>
                    <a:pt x="2132" y="2864"/>
                  </a:lnTo>
                  <a:lnTo>
                    <a:pt x="2109" y="2876"/>
                  </a:lnTo>
                  <a:lnTo>
                    <a:pt x="2075" y="2898"/>
                  </a:lnTo>
                  <a:lnTo>
                    <a:pt x="2044" y="2917"/>
                  </a:lnTo>
                  <a:lnTo>
                    <a:pt x="2027" y="2926"/>
                  </a:lnTo>
                  <a:lnTo>
                    <a:pt x="2008" y="2934"/>
                  </a:lnTo>
                  <a:lnTo>
                    <a:pt x="1986" y="2941"/>
                  </a:lnTo>
                  <a:lnTo>
                    <a:pt x="1959" y="2947"/>
                  </a:lnTo>
                  <a:lnTo>
                    <a:pt x="1887" y="2956"/>
                  </a:lnTo>
                  <a:lnTo>
                    <a:pt x="1784" y="2962"/>
                  </a:lnTo>
                  <a:lnTo>
                    <a:pt x="1640" y="2964"/>
                  </a:lnTo>
                  <a:lnTo>
                    <a:pt x="1571" y="2962"/>
                  </a:lnTo>
                  <a:lnTo>
                    <a:pt x="1504" y="2956"/>
                  </a:lnTo>
                  <a:lnTo>
                    <a:pt x="1439" y="2949"/>
                  </a:lnTo>
                  <a:lnTo>
                    <a:pt x="1373" y="2937"/>
                  </a:lnTo>
                  <a:lnTo>
                    <a:pt x="1310" y="2922"/>
                  </a:lnTo>
                  <a:lnTo>
                    <a:pt x="1248" y="2904"/>
                  </a:lnTo>
                  <a:lnTo>
                    <a:pt x="1188" y="2883"/>
                  </a:lnTo>
                  <a:lnTo>
                    <a:pt x="1130" y="2859"/>
                  </a:lnTo>
                  <a:lnTo>
                    <a:pt x="1073" y="2834"/>
                  </a:lnTo>
                  <a:lnTo>
                    <a:pt x="1021" y="2804"/>
                  </a:lnTo>
                  <a:lnTo>
                    <a:pt x="971" y="2773"/>
                  </a:lnTo>
                  <a:lnTo>
                    <a:pt x="921" y="2739"/>
                  </a:lnTo>
                  <a:lnTo>
                    <a:pt x="877" y="2701"/>
                  </a:lnTo>
                  <a:lnTo>
                    <a:pt x="835" y="2661"/>
                  </a:lnTo>
                  <a:lnTo>
                    <a:pt x="796" y="2619"/>
                  </a:lnTo>
                  <a:lnTo>
                    <a:pt x="762" y="2576"/>
                  </a:lnTo>
                  <a:lnTo>
                    <a:pt x="686" y="2573"/>
                  </a:lnTo>
                  <a:lnTo>
                    <a:pt x="614" y="2566"/>
                  </a:lnTo>
                  <a:lnTo>
                    <a:pt x="547" y="2554"/>
                  </a:lnTo>
                  <a:lnTo>
                    <a:pt x="485" y="2539"/>
                  </a:lnTo>
                  <a:lnTo>
                    <a:pt x="428" y="2521"/>
                  </a:lnTo>
                  <a:lnTo>
                    <a:pt x="376" y="2499"/>
                  </a:lnTo>
                  <a:lnTo>
                    <a:pt x="328" y="2475"/>
                  </a:lnTo>
                  <a:lnTo>
                    <a:pt x="286" y="2446"/>
                  </a:lnTo>
                  <a:lnTo>
                    <a:pt x="249" y="2415"/>
                  </a:lnTo>
                  <a:lnTo>
                    <a:pt x="216" y="2382"/>
                  </a:lnTo>
                  <a:lnTo>
                    <a:pt x="188" y="2346"/>
                  </a:lnTo>
                  <a:lnTo>
                    <a:pt x="166" y="2309"/>
                  </a:lnTo>
                  <a:lnTo>
                    <a:pt x="148" y="2269"/>
                  </a:lnTo>
                  <a:lnTo>
                    <a:pt x="136" y="2229"/>
                  </a:lnTo>
                  <a:lnTo>
                    <a:pt x="128" y="2185"/>
                  </a:lnTo>
                  <a:lnTo>
                    <a:pt x="125" y="2141"/>
                  </a:lnTo>
                  <a:lnTo>
                    <a:pt x="125" y="2120"/>
                  </a:lnTo>
                  <a:lnTo>
                    <a:pt x="128" y="2100"/>
                  </a:lnTo>
                  <a:lnTo>
                    <a:pt x="131" y="2080"/>
                  </a:lnTo>
                  <a:lnTo>
                    <a:pt x="136" y="2060"/>
                  </a:lnTo>
                  <a:lnTo>
                    <a:pt x="142" y="2041"/>
                  </a:lnTo>
                  <a:lnTo>
                    <a:pt x="148" y="2021"/>
                  </a:lnTo>
                  <a:lnTo>
                    <a:pt x="157" y="2002"/>
                  </a:lnTo>
                  <a:lnTo>
                    <a:pt x="166" y="1983"/>
                  </a:lnTo>
                  <a:lnTo>
                    <a:pt x="176" y="1965"/>
                  </a:lnTo>
                  <a:lnTo>
                    <a:pt x="188" y="1947"/>
                  </a:lnTo>
                  <a:lnTo>
                    <a:pt x="200" y="1929"/>
                  </a:lnTo>
                  <a:lnTo>
                    <a:pt x="213" y="1911"/>
                  </a:lnTo>
                  <a:lnTo>
                    <a:pt x="245" y="1878"/>
                  </a:lnTo>
                  <a:lnTo>
                    <a:pt x="280" y="1846"/>
                  </a:lnTo>
                  <a:lnTo>
                    <a:pt x="248" y="1832"/>
                  </a:lnTo>
                  <a:lnTo>
                    <a:pt x="216" y="1816"/>
                  </a:lnTo>
                  <a:lnTo>
                    <a:pt x="188" y="1799"/>
                  </a:lnTo>
                  <a:lnTo>
                    <a:pt x="161" y="1781"/>
                  </a:lnTo>
                  <a:lnTo>
                    <a:pt x="136" y="1761"/>
                  </a:lnTo>
                  <a:lnTo>
                    <a:pt x="112" y="1740"/>
                  </a:lnTo>
                  <a:lnTo>
                    <a:pt x="91" y="1719"/>
                  </a:lnTo>
                  <a:lnTo>
                    <a:pt x="73" y="1695"/>
                  </a:lnTo>
                  <a:lnTo>
                    <a:pt x="55" y="1671"/>
                  </a:lnTo>
                  <a:lnTo>
                    <a:pt x="42" y="1646"/>
                  </a:lnTo>
                  <a:lnTo>
                    <a:pt x="29" y="1619"/>
                  </a:lnTo>
                  <a:lnTo>
                    <a:pt x="18" y="1592"/>
                  </a:lnTo>
                  <a:lnTo>
                    <a:pt x="11" y="1565"/>
                  </a:lnTo>
                  <a:lnTo>
                    <a:pt x="5" y="1535"/>
                  </a:lnTo>
                  <a:lnTo>
                    <a:pt x="2" y="1507"/>
                  </a:lnTo>
                  <a:lnTo>
                    <a:pt x="0" y="1477"/>
                  </a:lnTo>
                  <a:lnTo>
                    <a:pt x="3" y="1436"/>
                  </a:lnTo>
                  <a:lnTo>
                    <a:pt x="11" y="1395"/>
                  </a:lnTo>
                  <a:lnTo>
                    <a:pt x="23" y="1357"/>
                  </a:lnTo>
                  <a:lnTo>
                    <a:pt x="39" y="1319"/>
                  </a:lnTo>
                  <a:lnTo>
                    <a:pt x="60" y="1284"/>
                  </a:lnTo>
                  <a:lnTo>
                    <a:pt x="85" y="1249"/>
                  </a:lnTo>
                  <a:lnTo>
                    <a:pt x="114" y="1216"/>
                  </a:lnTo>
                  <a:lnTo>
                    <a:pt x="146" y="1187"/>
                  </a:lnTo>
                  <a:lnTo>
                    <a:pt x="182" y="1160"/>
                  </a:lnTo>
                  <a:lnTo>
                    <a:pt x="221" y="1134"/>
                  </a:lnTo>
                  <a:lnTo>
                    <a:pt x="263" y="1112"/>
                  </a:lnTo>
                  <a:lnTo>
                    <a:pt x="307" y="1091"/>
                  </a:lnTo>
                  <a:lnTo>
                    <a:pt x="354" y="1075"/>
                  </a:lnTo>
                  <a:lnTo>
                    <a:pt x="403" y="1061"/>
                  </a:lnTo>
                  <a:lnTo>
                    <a:pt x="455" y="1051"/>
                  </a:lnTo>
                  <a:lnTo>
                    <a:pt x="507" y="104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94" name="Freeform 122"/>
            <p:cNvSpPr>
              <a:spLocks/>
            </p:cNvSpPr>
            <p:nvPr/>
          </p:nvSpPr>
          <p:spPr bwMode="auto">
            <a:xfrm>
              <a:off x="6310" y="224"/>
              <a:ext cx="1894" cy="1052"/>
            </a:xfrm>
            <a:custGeom>
              <a:avLst/>
              <a:gdLst/>
              <a:ahLst/>
              <a:cxnLst>
                <a:cxn ang="0">
                  <a:pos x="494" y="900"/>
                </a:cxn>
                <a:cxn ang="0">
                  <a:pos x="608" y="635"/>
                </a:cxn>
                <a:cxn ang="0">
                  <a:pos x="942" y="385"/>
                </a:cxn>
                <a:cxn ang="0">
                  <a:pos x="1385" y="288"/>
                </a:cxn>
                <a:cxn ang="0">
                  <a:pos x="1674" y="323"/>
                </a:cxn>
                <a:cxn ang="0">
                  <a:pos x="1884" y="316"/>
                </a:cxn>
                <a:cxn ang="0">
                  <a:pos x="2053" y="189"/>
                </a:cxn>
                <a:cxn ang="0">
                  <a:pos x="2264" y="113"/>
                </a:cxn>
                <a:cxn ang="0">
                  <a:pos x="2521" y="98"/>
                </a:cxn>
                <a:cxn ang="0">
                  <a:pos x="2840" y="183"/>
                </a:cxn>
                <a:cxn ang="0">
                  <a:pos x="3011" y="167"/>
                </a:cxn>
                <a:cxn ang="0">
                  <a:pos x="3157" y="65"/>
                </a:cxn>
                <a:cxn ang="0">
                  <a:pos x="3339" y="9"/>
                </a:cxn>
                <a:cxn ang="0">
                  <a:pos x="3591" y="12"/>
                </a:cxn>
                <a:cxn ang="0">
                  <a:pos x="3844" y="115"/>
                </a:cxn>
                <a:cxn ang="0">
                  <a:pos x="3958" y="131"/>
                </a:cxn>
                <a:cxn ang="0">
                  <a:pos x="4262" y="12"/>
                </a:cxn>
                <a:cxn ang="0">
                  <a:pos x="4569" y="16"/>
                </a:cxn>
                <a:cxn ang="0">
                  <a:pos x="4807" y="110"/>
                </a:cxn>
                <a:cxn ang="0">
                  <a:pos x="4973" y="273"/>
                </a:cxn>
                <a:cxn ang="0">
                  <a:pos x="5132" y="426"/>
                </a:cxn>
                <a:cxn ang="0">
                  <a:pos x="5357" y="553"/>
                </a:cxn>
                <a:cxn ang="0">
                  <a:pos x="5499" y="735"/>
                </a:cxn>
                <a:cxn ang="0">
                  <a:pos x="5538" y="935"/>
                </a:cxn>
                <a:cxn ang="0">
                  <a:pos x="5506" y="1067"/>
                </a:cxn>
                <a:cxn ang="0">
                  <a:pos x="5597" y="1261"/>
                </a:cxn>
                <a:cxn ang="0">
                  <a:pos x="5667" y="1418"/>
                </a:cxn>
                <a:cxn ang="0">
                  <a:pos x="5676" y="1591"/>
                </a:cxn>
                <a:cxn ang="0">
                  <a:pos x="5550" y="1872"/>
                </a:cxn>
                <a:cxn ang="0">
                  <a:pos x="5278" y="2084"/>
                </a:cxn>
                <a:cxn ang="0">
                  <a:pos x="4904" y="2193"/>
                </a:cxn>
                <a:cxn ang="0">
                  <a:pos x="4813" y="2467"/>
                </a:cxn>
                <a:cxn ang="0">
                  <a:pos x="4572" y="2667"/>
                </a:cxn>
                <a:cxn ang="0">
                  <a:pos x="4225" y="2761"/>
                </a:cxn>
                <a:cxn ang="0">
                  <a:pos x="3937" y="2742"/>
                </a:cxn>
                <a:cxn ang="0">
                  <a:pos x="3721" y="2727"/>
                </a:cxn>
                <a:cxn ang="0">
                  <a:pos x="3530" y="2950"/>
                </a:cxn>
                <a:cxn ang="0">
                  <a:pos x="3241" y="3101"/>
                </a:cxn>
                <a:cxn ang="0">
                  <a:pos x="2892" y="3156"/>
                </a:cxn>
                <a:cxn ang="0">
                  <a:pos x="2478" y="3073"/>
                </a:cxn>
                <a:cxn ang="0">
                  <a:pos x="2263" y="2947"/>
                </a:cxn>
                <a:cxn ang="0">
                  <a:pos x="2109" y="2876"/>
                </a:cxn>
                <a:cxn ang="0">
                  <a:pos x="1986" y="2941"/>
                </a:cxn>
                <a:cxn ang="0">
                  <a:pos x="1571" y="2962"/>
                </a:cxn>
                <a:cxn ang="0">
                  <a:pos x="1248" y="2904"/>
                </a:cxn>
                <a:cxn ang="0">
                  <a:pos x="971" y="2773"/>
                </a:cxn>
                <a:cxn ang="0">
                  <a:pos x="762" y="2576"/>
                </a:cxn>
                <a:cxn ang="0">
                  <a:pos x="428" y="2521"/>
                </a:cxn>
                <a:cxn ang="0">
                  <a:pos x="216" y="2382"/>
                </a:cxn>
                <a:cxn ang="0">
                  <a:pos x="128" y="2185"/>
                </a:cxn>
                <a:cxn ang="0">
                  <a:pos x="136" y="2060"/>
                </a:cxn>
                <a:cxn ang="0">
                  <a:pos x="176" y="1965"/>
                </a:cxn>
                <a:cxn ang="0">
                  <a:pos x="280" y="1846"/>
                </a:cxn>
                <a:cxn ang="0">
                  <a:pos x="136" y="1761"/>
                </a:cxn>
                <a:cxn ang="0">
                  <a:pos x="42" y="1646"/>
                </a:cxn>
                <a:cxn ang="0">
                  <a:pos x="2" y="1507"/>
                </a:cxn>
                <a:cxn ang="0">
                  <a:pos x="39" y="1319"/>
                </a:cxn>
                <a:cxn ang="0">
                  <a:pos x="182" y="1160"/>
                </a:cxn>
                <a:cxn ang="0">
                  <a:pos x="403" y="1061"/>
                </a:cxn>
              </a:cxnLst>
              <a:rect l="0" t="0" r="r" b="b"/>
              <a:pathLst>
                <a:path w="5681" h="3156">
                  <a:moveTo>
                    <a:pt x="507" y="1045"/>
                  </a:moveTo>
                  <a:lnTo>
                    <a:pt x="500" y="1009"/>
                  </a:lnTo>
                  <a:lnTo>
                    <a:pt x="494" y="972"/>
                  </a:lnTo>
                  <a:lnTo>
                    <a:pt x="492" y="936"/>
                  </a:lnTo>
                  <a:lnTo>
                    <a:pt x="494" y="900"/>
                  </a:lnTo>
                  <a:lnTo>
                    <a:pt x="500" y="866"/>
                  </a:lnTo>
                  <a:lnTo>
                    <a:pt x="507" y="830"/>
                  </a:lnTo>
                  <a:lnTo>
                    <a:pt x="531" y="763"/>
                  </a:lnTo>
                  <a:lnTo>
                    <a:pt x="565" y="698"/>
                  </a:lnTo>
                  <a:lnTo>
                    <a:pt x="608" y="635"/>
                  </a:lnTo>
                  <a:lnTo>
                    <a:pt x="661" y="575"/>
                  </a:lnTo>
                  <a:lnTo>
                    <a:pt x="722" y="520"/>
                  </a:lnTo>
                  <a:lnTo>
                    <a:pt x="789" y="470"/>
                  </a:lnTo>
                  <a:lnTo>
                    <a:pt x="863" y="425"/>
                  </a:lnTo>
                  <a:lnTo>
                    <a:pt x="942" y="385"/>
                  </a:lnTo>
                  <a:lnTo>
                    <a:pt x="1026" y="352"/>
                  </a:lnTo>
                  <a:lnTo>
                    <a:pt x="1112" y="325"/>
                  </a:lnTo>
                  <a:lnTo>
                    <a:pt x="1202" y="304"/>
                  </a:lnTo>
                  <a:lnTo>
                    <a:pt x="1293" y="292"/>
                  </a:lnTo>
                  <a:lnTo>
                    <a:pt x="1385" y="288"/>
                  </a:lnTo>
                  <a:lnTo>
                    <a:pt x="1443" y="288"/>
                  </a:lnTo>
                  <a:lnTo>
                    <a:pt x="1501" y="292"/>
                  </a:lnTo>
                  <a:lnTo>
                    <a:pt x="1559" y="300"/>
                  </a:lnTo>
                  <a:lnTo>
                    <a:pt x="1618" y="311"/>
                  </a:lnTo>
                  <a:lnTo>
                    <a:pt x="1674" y="323"/>
                  </a:lnTo>
                  <a:lnTo>
                    <a:pt x="1729" y="340"/>
                  </a:lnTo>
                  <a:lnTo>
                    <a:pt x="1781" y="358"/>
                  </a:lnTo>
                  <a:lnTo>
                    <a:pt x="1832" y="379"/>
                  </a:lnTo>
                  <a:lnTo>
                    <a:pt x="1857" y="346"/>
                  </a:lnTo>
                  <a:lnTo>
                    <a:pt x="1884" y="316"/>
                  </a:lnTo>
                  <a:lnTo>
                    <a:pt x="1914" y="288"/>
                  </a:lnTo>
                  <a:lnTo>
                    <a:pt x="1945" y="259"/>
                  </a:lnTo>
                  <a:lnTo>
                    <a:pt x="1980" y="234"/>
                  </a:lnTo>
                  <a:lnTo>
                    <a:pt x="2015" y="212"/>
                  </a:lnTo>
                  <a:lnTo>
                    <a:pt x="2053" y="189"/>
                  </a:lnTo>
                  <a:lnTo>
                    <a:pt x="2093" y="170"/>
                  </a:lnTo>
                  <a:lnTo>
                    <a:pt x="2133" y="153"/>
                  </a:lnTo>
                  <a:lnTo>
                    <a:pt x="2176" y="137"/>
                  </a:lnTo>
                  <a:lnTo>
                    <a:pt x="2220" y="125"/>
                  </a:lnTo>
                  <a:lnTo>
                    <a:pt x="2264" y="113"/>
                  </a:lnTo>
                  <a:lnTo>
                    <a:pt x="2311" y="106"/>
                  </a:lnTo>
                  <a:lnTo>
                    <a:pt x="2358" y="98"/>
                  </a:lnTo>
                  <a:lnTo>
                    <a:pt x="2406" y="95"/>
                  </a:lnTo>
                  <a:lnTo>
                    <a:pt x="2455" y="94"/>
                  </a:lnTo>
                  <a:lnTo>
                    <a:pt x="2521" y="98"/>
                  </a:lnTo>
                  <a:lnTo>
                    <a:pt x="2588" y="107"/>
                  </a:lnTo>
                  <a:lnTo>
                    <a:pt x="2653" y="119"/>
                  </a:lnTo>
                  <a:lnTo>
                    <a:pt x="2718" y="137"/>
                  </a:lnTo>
                  <a:lnTo>
                    <a:pt x="2780" y="158"/>
                  </a:lnTo>
                  <a:lnTo>
                    <a:pt x="2840" y="183"/>
                  </a:lnTo>
                  <a:lnTo>
                    <a:pt x="2895" y="213"/>
                  </a:lnTo>
                  <a:lnTo>
                    <a:pt x="2947" y="247"/>
                  </a:lnTo>
                  <a:lnTo>
                    <a:pt x="2966" y="219"/>
                  </a:lnTo>
                  <a:lnTo>
                    <a:pt x="2987" y="192"/>
                  </a:lnTo>
                  <a:lnTo>
                    <a:pt x="3011" y="167"/>
                  </a:lnTo>
                  <a:lnTo>
                    <a:pt x="3037" y="143"/>
                  </a:lnTo>
                  <a:lnTo>
                    <a:pt x="3065" y="121"/>
                  </a:lnTo>
                  <a:lnTo>
                    <a:pt x="3093" y="100"/>
                  </a:lnTo>
                  <a:lnTo>
                    <a:pt x="3124" y="82"/>
                  </a:lnTo>
                  <a:lnTo>
                    <a:pt x="3157" y="65"/>
                  </a:lnTo>
                  <a:lnTo>
                    <a:pt x="3192" y="51"/>
                  </a:lnTo>
                  <a:lnTo>
                    <a:pt x="3227" y="37"/>
                  </a:lnTo>
                  <a:lnTo>
                    <a:pt x="3263" y="25"/>
                  </a:lnTo>
                  <a:lnTo>
                    <a:pt x="3300" y="16"/>
                  </a:lnTo>
                  <a:lnTo>
                    <a:pt x="3339" y="9"/>
                  </a:lnTo>
                  <a:lnTo>
                    <a:pt x="3378" y="4"/>
                  </a:lnTo>
                  <a:lnTo>
                    <a:pt x="3418" y="1"/>
                  </a:lnTo>
                  <a:lnTo>
                    <a:pt x="3458" y="0"/>
                  </a:lnTo>
                  <a:lnTo>
                    <a:pt x="3525" y="3"/>
                  </a:lnTo>
                  <a:lnTo>
                    <a:pt x="3591" y="12"/>
                  </a:lnTo>
                  <a:lnTo>
                    <a:pt x="3654" y="27"/>
                  </a:lnTo>
                  <a:lnTo>
                    <a:pt x="3713" y="46"/>
                  </a:lnTo>
                  <a:lnTo>
                    <a:pt x="3768" y="70"/>
                  </a:lnTo>
                  <a:lnTo>
                    <a:pt x="3821" y="100"/>
                  </a:lnTo>
                  <a:lnTo>
                    <a:pt x="3844" y="115"/>
                  </a:lnTo>
                  <a:lnTo>
                    <a:pt x="3868" y="133"/>
                  </a:lnTo>
                  <a:lnTo>
                    <a:pt x="3889" y="150"/>
                  </a:lnTo>
                  <a:lnTo>
                    <a:pt x="3910" y="168"/>
                  </a:lnTo>
                  <a:lnTo>
                    <a:pt x="3934" y="149"/>
                  </a:lnTo>
                  <a:lnTo>
                    <a:pt x="3958" y="131"/>
                  </a:lnTo>
                  <a:lnTo>
                    <a:pt x="4011" y="98"/>
                  </a:lnTo>
                  <a:lnTo>
                    <a:pt x="4070" y="68"/>
                  </a:lnTo>
                  <a:lnTo>
                    <a:pt x="4131" y="45"/>
                  </a:lnTo>
                  <a:lnTo>
                    <a:pt x="4195" y="25"/>
                  </a:lnTo>
                  <a:lnTo>
                    <a:pt x="4262" y="12"/>
                  </a:lnTo>
                  <a:lnTo>
                    <a:pt x="4332" y="3"/>
                  </a:lnTo>
                  <a:lnTo>
                    <a:pt x="4402" y="0"/>
                  </a:lnTo>
                  <a:lnTo>
                    <a:pt x="4459" y="1"/>
                  </a:lnTo>
                  <a:lnTo>
                    <a:pt x="4515" y="7"/>
                  </a:lnTo>
                  <a:lnTo>
                    <a:pt x="4569" y="16"/>
                  </a:lnTo>
                  <a:lnTo>
                    <a:pt x="4621" y="30"/>
                  </a:lnTo>
                  <a:lnTo>
                    <a:pt x="4672" y="45"/>
                  </a:lnTo>
                  <a:lnTo>
                    <a:pt x="4719" y="64"/>
                  </a:lnTo>
                  <a:lnTo>
                    <a:pt x="4766" y="86"/>
                  </a:lnTo>
                  <a:lnTo>
                    <a:pt x="4807" y="110"/>
                  </a:lnTo>
                  <a:lnTo>
                    <a:pt x="4848" y="139"/>
                  </a:lnTo>
                  <a:lnTo>
                    <a:pt x="4885" y="168"/>
                  </a:lnTo>
                  <a:lnTo>
                    <a:pt x="4918" y="201"/>
                  </a:lnTo>
                  <a:lnTo>
                    <a:pt x="4947" y="235"/>
                  </a:lnTo>
                  <a:lnTo>
                    <a:pt x="4973" y="273"/>
                  </a:lnTo>
                  <a:lnTo>
                    <a:pt x="4995" y="311"/>
                  </a:lnTo>
                  <a:lnTo>
                    <a:pt x="5012" y="352"/>
                  </a:lnTo>
                  <a:lnTo>
                    <a:pt x="5025" y="395"/>
                  </a:lnTo>
                  <a:lnTo>
                    <a:pt x="5080" y="408"/>
                  </a:lnTo>
                  <a:lnTo>
                    <a:pt x="5132" y="426"/>
                  </a:lnTo>
                  <a:lnTo>
                    <a:pt x="5183" y="446"/>
                  </a:lnTo>
                  <a:lnTo>
                    <a:pt x="5231" y="468"/>
                  </a:lnTo>
                  <a:lnTo>
                    <a:pt x="5275" y="493"/>
                  </a:lnTo>
                  <a:lnTo>
                    <a:pt x="5319" y="522"/>
                  </a:lnTo>
                  <a:lnTo>
                    <a:pt x="5357" y="553"/>
                  </a:lnTo>
                  <a:lnTo>
                    <a:pt x="5393" y="586"/>
                  </a:lnTo>
                  <a:lnTo>
                    <a:pt x="5426" y="620"/>
                  </a:lnTo>
                  <a:lnTo>
                    <a:pt x="5454" y="657"/>
                  </a:lnTo>
                  <a:lnTo>
                    <a:pt x="5478" y="696"/>
                  </a:lnTo>
                  <a:lnTo>
                    <a:pt x="5499" y="735"/>
                  </a:lnTo>
                  <a:lnTo>
                    <a:pt x="5515" y="777"/>
                  </a:lnTo>
                  <a:lnTo>
                    <a:pt x="5527" y="820"/>
                  </a:lnTo>
                  <a:lnTo>
                    <a:pt x="5535" y="863"/>
                  </a:lnTo>
                  <a:lnTo>
                    <a:pt x="5538" y="908"/>
                  </a:lnTo>
                  <a:lnTo>
                    <a:pt x="5538" y="935"/>
                  </a:lnTo>
                  <a:lnTo>
                    <a:pt x="5535" y="961"/>
                  </a:lnTo>
                  <a:lnTo>
                    <a:pt x="5530" y="988"/>
                  </a:lnTo>
                  <a:lnTo>
                    <a:pt x="5524" y="1015"/>
                  </a:lnTo>
                  <a:lnTo>
                    <a:pt x="5517" y="1042"/>
                  </a:lnTo>
                  <a:lnTo>
                    <a:pt x="5506" y="1067"/>
                  </a:lnTo>
                  <a:lnTo>
                    <a:pt x="5493" y="1093"/>
                  </a:lnTo>
                  <a:lnTo>
                    <a:pt x="5478" y="1118"/>
                  </a:lnTo>
                  <a:lnTo>
                    <a:pt x="5523" y="1163"/>
                  </a:lnTo>
                  <a:lnTo>
                    <a:pt x="5563" y="1210"/>
                  </a:lnTo>
                  <a:lnTo>
                    <a:pt x="5597" y="1261"/>
                  </a:lnTo>
                  <a:lnTo>
                    <a:pt x="5627" y="1312"/>
                  </a:lnTo>
                  <a:lnTo>
                    <a:pt x="5639" y="1339"/>
                  </a:lnTo>
                  <a:lnTo>
                    <a:pt x="5650" y="1364"/>
                  </a:lnTo>
                  <a:lnTo>
                    <a:pt x="5658" y="1391"/>
                  </a:lnTo>
                  <a:lnTo>
                    <a:pt x="5667" y="1418"/>
                  </a:lnTo>
                  <a:lnTo>
                    <a:pt x="5673" y="1446"/>
                  </a:lnTo>
                  <a:lnTo>
                    <a:pt x="5678" y="1473"/>
                  </a:lnTo>
                  <a:lnTo>
                    <a:pt x="5679" y="1500"/>
                  </a:lnTo>
                  <a:lnTo>
                    <a:pt x="5681" y="1528"/>
                  </a:lnTo>
                  <a:lnTo>
                    <a:pt x="5676" y="1591"/>
                  </a:lnTo>
                  <a:lnTo>
                    <a:pt x="5666" y="1650"/>
                  </a:lnTo>
                  <a:lnTo>
                    <a:pt x="5647" y="1710"/>
                  </a:lnTo>
                  <a:lnTo>
                    <a:pt x="5621" y="1767"/>
                  </a:lnTo>
                  <a:lnTo>
                    <a:pt x="5588" y="1820"/>
                  </a:lnTo>
                  <a:lnTo>
                    <a:pt x="5550" y="1872"/>
                  </a:lnTo>
                  <a:lnTo>
                    <a:pt x="5506" y="1922"/>
                  </a:lnTo>
                  <a:lnTo>
                    <a:pt x="5456" y="1968"/>
                  </a:lnTo>
                  <a:lnTo>
                    <a:pt x="5402" y="2010"/>
                  </a:lnTo>
                  <a:lnTo>
                    <a:pt x="5342" y="2048"/>
                  </a:lnTo>
                  <a:lnTo>
                    <a:pt x="5278" y="2084"/>
                  </a:lnTo>
                  <a:lnTo>
                    <a:pt x="5210" y="2115"/>
                  </a:lnTo>
                  <a:lnTo>
                    <a:pt x="5138" y="2142"/>
                  </a:lnTo>
                  <a:lnTo>
                    <a:pt x="5064" y="2165"/>
                  </a:lnTo>
                  <a:lnTo>
                    <a:pt x="4985" y="2181"/>
                  </a:lnTo>
                  <a:lnTo>
                    <a:pt x="4904" y="2193"/>
                  </a:lnTo>
                  <a:lnTo>
                    <a:pt x="4900" y="2253"/>
                  </a:lnTo>
                  <a:lnTo>
                    <a:pt x="4889" y="2309"/>
                  </a:lnTo>
                  <a:lnTo>
                    <a:pt x="4870" y="2364"/>
                  </a:lnTo>
                  <a:lnTo>
                    <a:pt x="4845" y="2417"/>
                  </a:lnTo>
                  <a:lnTo>
                    <a:pt x="4813" y="2467"/>
                  </a:lnTo>
                  <a:lnTo>
                    <a:pt x="4776" y="2513"/>
                  </a:lnTo>
                  <a:lnTo>
                    <a:pt x="4731" y="2558"/>
                  </a:lnTo>
                  <a:lnTo>
                    <a:pt x="4684" y="2598"/>
                  </a:lnTo>
                  <a:lnTo>
                    <a:pt x="4630" y="2634"/>
                  </a:lnTo>
                  <a:lnTo>
                    <a:pt x="4572" y="2667"/>
                  </a:lnTo>
                  <a:lnTo>
                    <a:pt x="4509" y="2695"/>
                  </a:lnTo>
                  <a:lnTo>
                    <a:pt x="4442" y="2719"/>
                  </a:lnTo>
                  <a:lnTo>
                    <a:pt x="4374" y="2739"/>
                  </a:lnTo>
                  <a:lnTo>
                    <a:pt x="4301" y="2752"/>
                  </a:lnTo>
                  <a:lnTo>
                    <a:pt x="4225" y="2761"/>
                  </a:lnTo>
                  <a:lnTo>
                    <a:pt x="4147" y="2764"/>
                  </a:lnTo>
                  <a:lnTo>
                    <a:pt x="4093" y="2762"/>
                  </a:lnTo>
                  <a:lnTo>
                    <a:pt x="4040" y="2758"/>
                  </a:lnTo>
                  <a:lnTo>
                    <a:pt x="3988" y="2751"/>
                  </a:lnTo>
                  <a:lnTo>
                    <a:pt x="3937" y="2742"/>
                  </a:lnTo>
                  <a:lnTo>
                    <a:pt x="3886" y="2728"/>
                  </a:lnTo>
                  <a:lnTo>
                    <a:pt x="3838" y="2713"/>
                  </a:lnTo>
                  <a:lnTo>
                    <a:pt x="3791" y="2695"/>
                  </a:lnTo>
                  <a:lnTo>
                    <a:pt x="3745" y="2674"/>
                  </a:lnTo>
                  <a:lnTo>
                    <a:pt x="3721" y="2727"/>
                  </a:lnTo>
                  <a:lnTo>
                    <a:pt x="3692" y="2776"/>
                  </a:lnTo>
                  <a:lnTo>
                    <a:pt x="3658" y="2824"/>
                  </a:lnTo>
                  <a:lnTo>
                    <a:pt x="3619" y="2868"/>
                  </a:lnTo>
                  <a:lnTo>
                    <a:pt x="3578" y="2912"/>
                  </a:lnTo>
                  <a:lnTo>
                    <a:pt x="3530" y="2950"/>
                  </a:lnTo>
                  <a:lnTo>
                    <a:pt x="3479" y="2988"/>
                  </a:lnTo>
                  <a:lnTo>
                    <a:pt x="3424" y="3020"/>
                  </a:lnTo>
                  <a:lnTo>
                    <a:pt x="3366" y="3052"/>
                  </a:lnTo>
                  <a:lnTo>
                    <a:pt x="3305" y="3078"/>
                  </a:lnTo>
                  <a:lnTo>
                    <a:pt x="3241" y="3101"/>
                  </a:lnTo>
                  <a:lnTo>
                    <a:pt x="3175" y="3120"/>
                  </a:lnTo>
                  <a:lnTo>
                    <a:pt x="3107" y="3135"/>
                  </a:lnTo>
                  <a:lnTo>
                    <a:pt x="3037" y="3147"/>
                  </a:lnTo>
                  <a:lnTo>
                    <a:pt x="2965" y="3153"/>
                  </a:lnTo>
                  <a:lnTo>
                    <a:pt x="2892" y="3156"/>
                  </a:lnTo>
                  <a:lnTo>
                    <a:pt x="2837" y="3155"/>
                  </a:lnTo>
                  <a:lnTo>
                    <a:pt x="2783" y="3150"/>
                  </a:lnTo>
                  <a:lnTo>
                    <a:pt x="2677" y="3135"/>
                  </a:lnTo>
                  <a:lnTo>
                    <a:pt x="2574" y="3108"/>
                  </a:lnTo>
                  <a:lnTo>
                    <a:pt x="2478" y="3073"/>
                  </a:lnTo>
                  <a:lnTo>
                    <a:pt x="2431" y="3052"/>
                  </a:lnTo>
                  <a:lnTo>
                    <a:pt x="2387" y="3029"/>
                  </a:lnTo>
                  <a:lnTo>
                    <a:pt x="2343" y="3004"/>
                  </a:lnTo>
                  <a:lnTo>
                    <a:pt x="2302" y="2977"/>
                  </a:lnTo>
                  <a:lnTo>
                    <a:pt x="2263" y="2947"/>
                  </a:lnTo>
                  <a:lnTo>
                    <a:pt x="2226" y="2917"/>
                  </a:lnTo>
                  <a:lnTo>
                    <a:pt x="2191" y="2885"/>
                  </a:lnTo>
                  <a:lnTo>
                    <a:pt x="2159" y="2850"/>
                  </a:lnTo>
                  <a:lnTo>
                    <a:pt x="2132" y="2864"/>
                  </a:lnTo>
                  <a:lnTo>
                    <a:pt x="2109" y="2876"/>
                  </a:lnTo>
                  <a:lnTo>
                    <a:pt x="2075" y="2898"/>
                  </a:lnTo>
                  <a:lnTo>
                    <a:pt x="2044" y="2917"/>
                  </a:lnTo>
                  <a:lnTo>
                    <a:pt x="2027" y="2926"/>
                  </a:lnTo>
                  <a:lnTo>
                    <a:pt x="2008" y="2934"/>
                  </a:lnTo>
                  <a:lnTo>
                    <a:pt x="1986" y="2941"/>
                  </a:lnTo>
                  <a:lnTo>
                    <a:pt x="1959" y="2947"/>
                  </a:lnTo>
                  <a:lnTo>
                    <a:pt x="1887" y="2956"/>
                  </a:lnTo>
                  <a:lnTo>
                    <a:pt x="1784" y="2962"/>
                  </a:lnTo>
                  <a:lnTo>
                    <a:pt x="1640" y="2964"/>
                  </a:lnTo>
                  <a:lnTo>
                    <a:pt x="1571" y="2962"/>
                  </a:lnTo>
                  <a:lnTo>
                    <a:pt x="1504" y="2956"/>
                  </a:lnTo>
                  <a:lnTo>
                    <a:pt x="1439" y="2949"/>
                  </a:lnTo>
                  <a:lnTo>
                    <a:pt x="1373" y="2937"/>
                  </a:lnTo>
                  <a:lnTo>
                    <a:pt x="1310" y="2922"/>
                  </a:lnTo>
                  <a:lnTo>
                    <a:pt x="1248" y="2904"/>
                  </a:lnTo>
                  <a:lnTo>
                    <a:pt x="1188" y="2883"/>
                  </a:lnTo>
                  <a:lnTo>
                    <a:pt x="1130" y="2859"/>
                  </a:lnTo>
                  <a:lnTo>
                    <a:pt x="1073" y="2834"/>
                  </a:lnTo>
                  <a:lnTo>
                    <a:pt x="1021" y="2804"/>
                  </a:lnTo>
                  <a:lnTo>
                    <a:pt x="971" y="2773"/>
                  </a:lnTo>
                  <a:lnTo>
                    <a:pt x="921" y="2739"/>
                  </a:lnTo>
                  <a:lnTo>
                    <a:pt x="877" y="2701"/>
                  </a:lnTo>
                  <a:lnTo>
                    <a:pt x="835" y="2661"/>
                  </a:lnTo>
                  <a:lnTo>
                    <a:pt x="796" y="2619"/>
                  </a:lnTo>
                  <a:lnTo>
                    <a:pt x="762" y="2576"/>
                  </a:lnTo>
                  <a:lnTo>
                    <a:pt x="686" y="2573"/>
                  </a:lnTo>
                  <a:lnTo>
                    <a:pt x="614" y="2566"/>
                  </a:lnTo>
                  <a:lnTo>
                    <a:pt x="547" y="2554"/>
                  </a:lnTo>
                  <a:lnTo>
                    <a:pt x="485" y="2539"/>
                  </a:lnTo>
                  <a:lnTo>
                    <a:pt x="428" y="2521"/>
                  </a:lnTo>
                  <a:lnTo>
                    <a:pt x="376" y="2499"/>
                  </a:lnTo>
                  <a:lnTo>
                    <a:pt x="328" y="2475"/>
                  </a:lnTo>
                  <a:lnTo>
                    <a:pt x="286" y="2446"/>
                  </a:lnTo>
                  <a:lnTo>
                    <a:pt x="249" y="2415"/>
                  </a:lnTo>
                  <a:lnTo>
                    <a:pt x="216" y="2382"/>
                  </a:lnTo>
                  <a:lnTo>
                    <a:pt x="188" y="2346"/>
                  </a:lnTo>
                  <a:lnTo>
                    <a:pt x="166" y="2309"/>
                  </a:lnTo>
                  <a:lnTo>
                    <a:pt x="148" y="2269"/>
                  </a:lnTo>
                  <a:lnTo>
                    <a:pt x="136" y="2229"/>
                  </a:lnTo>
                  <a:lnTo>
                    <a:pt x="128" y="2185"/>
                  </a:lnTo>
                  <a:lnTo>
                    <a:pt x="125" y="2141"/>
                  </a:lnTo>
                  <a:lnTo>
                    <a:pt x="125" y="2120"/>
                  </a:lnTo>
                  <a:lnTo>
                    <a:pt x="128" y="2100"/>
                  </a:lnTo>
                  <a:lnTo>
                    <a:pt x="131" y="2080"/>
                  </a:lnTo>
                  <a:lnTo>
                    <a:pt x="136" y="2060"/>
                  </a:lnTo>
                  <a:lnTo>
                    <a:pt x="142" y="2041"/>
                  </a:lnTo>
                  <a:lnTo>
                    <a:pt x="148" y="2021"/>
                  </a:lnTo>
                  <a:lnTo>
                    <a:pt x="157" y="2002"/>
                  </a:lnTo>
                  <a:lnTo>
                    <a:pt x="166" y="1983"/>
                  </a:lnTo>
                  <a:lnTo>
                    <a:pt x="176" y="1965"/>
                  </a:lnTo>
                  <a:lnTo>
                    <a:pt x="188" y="1947"/>
                  </a:lnTo>
                  <a:lnTo>
                    <a:pt x="200" y="1929"/>
                  </a:lnTo>
                  <a:lnTo>
                    <a:pt x="213" y="1911"/>
                  </a:lnTo>
                  <a:lnTo>
                    <a:pt x="245" y="1878"/>
                  </a:lnTo>
                  <a:lnTo>
                    <a:pt x="280" y="1846"/>
                  </a:lnTo>
                  <a:lnTo>
                    <a:pt x="248" y="1832"/>
                  </a:lnTo>
                  <a:lnTo>
                    <a:pt x="216" y="1816"/>
                  </a:lnTo>
                  <a:lnTo>
                    <a:pt x="188" y="1799"/>
                  </a:lnTo>
                  <a:lnTo>
                    <a:pt x="161" y="1781"/>
                  </a:lnTo>
                  <a:lnTo>
                    <a:pt x="136" y="1761"/>
                  </a:lnTo>
                  <a:lnTo>
                    <a:pt x="112" y="1740"/>
                  </a:lnTo>
                  <a:lnTo>
                    <a:pt x="91" y="1719"/>
                  </a:lnTo>
                  <a:lnTo>
                    <a:pt x="73" y="1695"/>
                  </a:lnTo>
                  <a:lnTo>
                    <a:pt x="55" y="1671"/>
                  </a:lnTo>
                  <a:lnTo>
                    <a:pt x="42" y="1646"/>
                  </a:lnTo>
                  <a:lnTo>
                    <a:pt x="29" y="1619"/>
                  </a:lnTo>
                  <a:lnTo>
                    <a:pt x="18" y="1592"/>
                  </a:lnTo>
                  <a:lnTo>
                    <a:pt x="11" y="1565"/>
                  </a:lnTo>
                  <a:lnTo>
                    <a:pt x="5" y="1535"/>
                  </a:lnTo>
                  <a:lnTo>
                    <a:pt x="2" y="1507"/>
                  </a:lnTo>
                  <a:lnTo>
                    <a:pt x="0" y="1477"/>
                  </a:lnTo>
                  <a:lnTo>
                    <a:pt x="3" y="1436"/>
                  </a:lnTo>
                  <a:lnTo>
                    <a:pt x="11" y="1395"/>
                  </a:lnTo>
                  <a:lnTo>
                    <a:pt x="23" y="1357"/>
                  </a:lnTo>
                  <a:lnTo>
                    <a:pt x="39" y="1319"/>
                  </a:lnTo>
                  <a:lnTo>
                    <a:pt x="60" y="1284"/>
                  </a:lnTo>
                  <a:lnTo>
                    <a:pt x="85" y="1249"/>
                  </a:lnTo>
                  <a:lnTo>
                    <a:pt x="114" y="1216"/>
                  </a:lnTo>
                  <a:lnTo>
                    <a:pt x="146" y="1187"/>
                  </a:lnTo>
                  <a:lnTo>
                    <a:pt x="182" y="1160"/>
                  </a:lnTo>
                  <a:lnTo>
                    <a:pt x="221" y="1134"/>
                  </a:lnTo>
                  <a:lnTo>
                    <a:pt x="263" y="1112"/>
                  </a:lnTo>
                  <a:lnTo>
                    <a:pt x="307" y="1091"/>
                  </a:lnTo>
                  <a:lnTo>
                    <a:pt x="354" y="1075"/>
                  </a:lnTo>
                  <a:lnTo>
                    <a:pt x="403" y="1061"/>
                  </a:lnTo>
                  <a:lnTo>
                    <a:pt x="455" y="1051"/>
                  </a:lnTo>
                  <a:lnTo>
                    <a:pt x="507" y="1045"/>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93" name="Freeform 121"/>
            <p:cNvSpPr>
              <a:spLocks/>
            </p:cNvSpPr>
            <p:nvPr/>
          </p:nvSpPr>
          <p:spPr bwMode="auto">
            <a:xfrm>
              <a:off x="6479" y="572"/>
              <a:ext cx="14" cy="37"/>
            </a:xfrm>
            <a:custGeom>
              <a:avLst/>
              <a:gdLst/>
              <a:ahLst/>
              <a:cxnLst>
                <a:cxn ang="0">
                  <a:pos x="0" y="0"/>
                </a:cxn>
                <a:cxn ang="0">
                  <a:pos x="3" y="13"/>
                </a:cxn>
                <a:cxn ang="0">
                  <a:pos x="7" y="28"/>
                </a:cxn>
                <a:cxn ang="0">
                  <a:pos x="12" y="43"/>
                </a:cxn>
                <a:cxn ang="0">
                  <a:pos x="18" y="57"/>
                </a:cxn>
                <a:cxn ang="0">
                  <a:pos x="42" y="112"/>
                </a:cxn>
              </a:cxnLst>
              <a:rect l="0" t="0" r="r" b="b"/>
              <a:pathLst>
                <a:path w="42" h="112">
                  <a:moveTo>
                    <a:pt x="0" y="0"/>
                  </a:moveTo>
                  <a:lnTo>
                    <a:pt x="3" y="13"/>
                  </a:lnTo>
                  <a:lnTo>
                    <a:pt x="7" y="28"/>
                  </a:lnTo>
                  <a:lnTo>
                    <a:pt x="12" y="43"/>
                  </a:lnTo>
                  <a:lnTo>
                    <a:pt x="18" y="57"/>
                  </a:lnTo>
                  <a:lnTo>
                    <a:pt x="42" y="112"/>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92" name="Freeform 120"/>
            <p:cNvSpPr>
              <a:spLocks/>
            </p:cNvSpPr>
            <p:nvPr/>
          </p:nvSpPr>
          <p:spPr bwMode="auto">
            <a:xfrm>
              <a:off x="6921" y="350"/>
              <a:ext cx="61" cy="35"/>
            </a:xfrm>
            <a:custGeom>
              <a:avLst/>
              <a:gdLst/>
              <a:ahLst/>
              <a:cxnLst>
                <a:cxn ang="0">
                  <a:pos x="0" y="0"/>
                </a:cxn>
                <a:cxn ang="0">
                  <a:pos x="48" y="22"/>
                </a:cxn>
                <a:cxn ang="0">
                  <a:pos x="97" y="47"/>
                </a:cxn>
                <a:cxn ang="0">
                  <a:pos x="143" y="76"/>
                </a:cxn>
                <a:cxn ang="0">
                  <a:pos x="166" y="89"/>
                </a:cxn>
                <a:cxn ang="0">
                  <a:pos x="185" y="104"/>
                </a:cxn>
              </a:cxnLst>
              <a:rect l="0" t="0" r="r" b="b"/>
              <a:pathLst>
                <a:path w="185" h="104">
                  <a:moveTo>
                    <a:pt x="0" y="0"/>
                  </a:moveTo>
                  <a:lnTo>
                    <a:pt x="48" y="22"/>
                  </a:lnTo>
                  <a:lnTo>
                    <a:pt x="97" y="47"/>
                  </a:lnTo>
                  <a:lnTo>
                    <a:pt x="143" y="76"/>
                  </a:lnTo>
                  <a:lnTo>
                    <a:pt x="166" y="89"/>
                  </a:lnTo>
                  <a:lnTo>
                    <a:pt x="185" y="104"/>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91" name="Freeform 119"/>
            <p:cNvSpPr>
              <a:spLocks/>
            </p:cNvSpPr>
            <p:nvPr/>
          </p:nvSpPr>
          <p:spPr bwMode="auto">
            <a:xfrm>
              <a:off x="7277" y="306"/>
              <a:ext cx="15" cy="34"/>
            </a:xfrm>
            <a:custGeom>
              <a:avLst/>
              <a:gdLst/>
              <a:ahLst/>
              <a:cxnLst>
                <a:cxn ang="0">
                  <a:pos x="46" y="0"/>
                </a:cxn>
                <a:cxn ang="0">
                  <a:pos x="39" y="12"/>
                </a:cxn>
                <a:cxn ang="0">
                  <a:pos x="31" y="24"/>
                </a:cxn>
                <a:cxn ang="0">
                  <a:pos x="25" y="38"/>
                </a:cxn>
                <a:cxn ang="0">
                  <a:pos x="19" y="50"/>
                </a:cxn>
                <a:cxn ang="0">
                  <a:pos x="9" y="76"/>
                </a:cxn>
                <a:cxn ang="0">
                  <a:pos x="0" y="103"/>
                </a:cxn>
              </a:cxnLst>
              <a:rect l="0" t="0" r="r" b="b"/>
              <a:pathLst>
                <a:path w="46" h="103">
                  <a:moveTo>
                    <a:pt x="46" y="0"/>
                  </a:moveTo>
                  <a:lnTo>
                    <a:pt x="39" y="12"/>
                  </a:lnTo>
                  <a:lnTo>
                    <a:pt x="31" y="24"/>
                  </a:lnTo>
                  <a:lnTo>
                    <a:pt x="25" y="38"/>
                  </a:lnTo>
                  <a:lnTo>
                    <a:pt x="19" y="50"/>
                  </a:lnTo>
                  <a:lnTo>
                    <a:pt x="9" y="76"/>
                  </a:lnTo>
                  <a:lnTo>
                    <a:pt x="0" y="103"/>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90" name="Freeform 118"/>
            <p:cNvSpPr>
              <a:spLocks/>
            </p:cNvSpPr>
            <p:nvPr/>
          </p:nvSpPr>
          <p:spPr bwMode="auto">
            <a:xfrm>
              <a:off x="7585" y="280"/>
              <a:ext cx="28" cy="41"/>
            </a:xfrm>
            <a:custGeom>
              <a:avLst/>
              <a:gdLst/>
              <a:ahLst/>
              <a:cxnLst>
                <a:cxn ang="0">
                  <a:pos x="86" y="0"/>
                </a:cxn>
                <a:cxn ang="0">
                  <a:pos x="73" y="14"/>
                </a:cxn>
                <a:cxn ang="0">
                  <a:pos x="61" y="29"/>
                </a:cxn>
                <a:cxn ang="0">
                  <a:pos x="49" y="44"/>
                </a:cxn>
                <a:cxn ang="0">
                  <a:pos x="38" y="60"/>
                </a:cxn>
                <a:cxn ang="0">
                  <a:pos x="0" y="124"/>
                </a:cxn>
              </a:cxnLst>
              <a:rect l="0" t="0" r="r" b="b"/>
              <a:pathLst>
                <a:path w="86" h="124">
                  <a:moveTo>
                    <a:pt x="86" y="0"/>
                  </a:moveTo>
                  <a:lnTo>
                    <a:pt x="73" y="14"/>
                  </a:lnTo>
                  <a:lnTo>
                    <a:pt x="61" y="29"/>
                  </a:lnTo>
                  <a:lnTo>
                    <a:pt x="49" y="44"/>
                  </a:lnTo>
                  <a:lnTo>
                    <a:pt x="38" y="60"/>
                  </a:lnTo>
                  <a:lnTo>
                    <a:pt x="0" y="124"/>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89" name="Freeform 117"/>
            <p:cNvSpPr>
              <a:spLocks/>
            </p:cNvSpPr>
            <p:nvPr/>
          </p:nvSpPr>
          <p:spPr bwMode="auto">
            <a:xfrm>
              <a:off x="7985" y="355"/>
              <a:ext cx="8" cy="33"/>
            </a:xfrm>
            <a:custGeom>
              <a:avLst/>
              <a:gdLst/>
              <a:ahLst/>
              <a:cxnLst>
                <a:cxn ang="0">
                  <a:pos x="0" y="0"/>
                </a:cxn>
                <a:cxn ang="0">
                  <a:pos x="3" y="12"/>
                </a:cxn>
                <a:cxn ang="0">
                  <a:pos x="7" y="25"/>
                </a:cxn>
                <a:cxn ang="0">
                  <a:pos x="16" y="54"/>
                </a:cxn>
                <a:cxn ang="0">
                  <a:pos x="21" y="69"/>
                </a:cxn>
                <a:cxn ang="0">
                  <a:pos x="22" y="75"/>
                </a:cxn>
                <a:cxn ang="0">
                  <a:pos x="22" y="80"/>
                </a:cxn>
                <a:cxn ang="0">
                  <a:pos x="24" y="86"/>
                </a:cxn>
                <a:cxn ang="0">
                  <a:pos x="24" y="91"/>
                </a:cxn>
                <a:cxn ang="0">
                  <a:pos x="22" y="94"/>
                </a:cxn>
                <a:cxn ang="0">
                  <a:pos x="22" y="95"/>
                </a:cxn>
                <a:cxn ang="0">
                  <a:pos x="22" y="97"/>
                </a:cxn>
                <a:cxn ang="0">
                  <a:pos x="21" y="98"/>
                </a:cxn>
              </a:cxnLst>
              <a:rect l="0" t="0" r="r" b="b"/>
              <a:pathLst>
                <a:path w="24" h="98">
                  <a:moveTo>
                    <a:pt x="0" y="0"/>
                  </a:moveTo>
                  <a:lnTo>
                    <a:pt x="3" y="12"/>
                  </a:lnTo>
                  <a:lnTo>
                    <a:pt x="7" y="25"/>
                  </a:lnTo>
                  <a:lnTo>
                    <a:pt x="16" y="54"/>
                  </a:lnTo>
                  <a:lnTo>
                    <a:pt x="21" y="69"/>
                  </a:lnTo>
                  <a:lnTo>
                    <a:pt x="22" y="75"/>
                  </a:lnTo>
                  <a:lnTo>
                    <a:pt x="22" y="80"/>
                  </a:lnTo>
                  <a:lnTo>
                    <a:pt x="24" y="86"/>
                  </a:lnTo>
                  <a:lnTo>
                    <a:pt x="24" y="91"/>
                  </a:lnTo>
                  <a:lnTo>
                    <a:pt x="22" y="94"/>
                  </a:lnTo>
                  <a:lnTo>
                    <a:pt x="22" y="95"/>
                  </a:lnTo>
                  <a:lnTo>
                    <a:pt x="22" y="97"/>
                  </a:lnTo>
                  <a:lnTo>
                    <a:pt x="21" y="98"/>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88" name="Freeform 116"/>
            <p:cNvSpPr>
              <a:spLocks/>
            </p:cNvSpPr>
            <p:nvPr/>
          </p:nvSpPr>
          <p:spPr bwMode="auto">
            <a:xfrm>
              <a:off x="8073" y="596"/>
              <a:ext cx="63" cy="65"/>
            </a:xfrm>
            <a:custGeom>
              <a:avLst/>
              <a:gdLst/>
              <a:ahLst/>
              <a:cxnLst>
                <a:cxn ang="0">
                  <a:pos x="189" y="0"/>
                </a:cxn>
                <a:cxn ang="0">
                  <a:pos x="171" y="27"/>
                </a:cxn>
                <a:cxn ang="0">
                  <a:pos x="152" y="54"/>
                </a:cxn>
                <a:cxn ang="0">
                  <a:pos x="131" y="81"/>
                </a:cxn>
                <a:cxn ang="0">
                  <a:pos x="109" y="104"/>
                </a:cxn>
                <a:cxn ang="0">
                  <a:pos x="85" y="128"/>
                </a:cxn>
                <a:cxn ang="0">
                  <a:pos x="58" y="152"/>
                </a:cxn>
                <a:cxn ang="0">
                  <a:pos x="30" y="174"/>
                </a:cxn>
                <a:cxn ang="0">
                  <a:pos x="0" y="195"/>
                </a:cxn>
              </a:cxnLst>
              <a:rect l="0" t="0" r="r" b="b"/>
              <a:pathLst>
                <a:path w="189" h="195">
                  <a:moveTo>
                    <a:pt x="189" y="0"/>
                  </a:moveTo>
                  <a:lnTo>
                    <a:pt x="171" y="27"/>
                  </a:lnTo>
                  <a:lnTo>
                    <a:pt x="152" y="54"/>
                  </a:lnTo>
                  <a:lnTo>
                    <a:pt x="131" y="81"/>
                  </a:lnTo>
                  <a:lnTo>
                    <a:pt x="109" y="104"/>
                  </a:lnTo>
                  <a:lnTo>
                    <a:pt x="85" y="128"/>
                  </a:lnTo>
                  <a:lnTo>
                    <a:pt x="58" y="152"/>
                  </a:lnTo>
                  <a:lnTo>
                    <a:pt x="30" y="174"/>
                  </a:lnTo>
                  <a:lnTo>
                    <a:pt x="0" y="195"/>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87" name="Freeform 115"/>
            <p:cNvSpPr>
              <a:spLocks/>
            </p:cNvSpPr>
            <p:nvPr/>
          </p:nvSpPr>
          <p:spPr bwMode="auto">
            <a:xfrm>
              <a:off x="7800" y="781"/>
              <a:ext cx="146" cy="174"/>
            </a:xfrm>
            <a:custGeom>
              <a:avLst/>
              <a:gdLst/>
              <a:ahLst/>
              <a:cxnLst>
                <a:cxn ang="0">
                  <a:pos x="437" y="520"/>
                </a:cxn>
                <a:cxn ang="0">
                  <a:pos x="439" y="496"/>
                </a:cxn>
                <a:cxn ang="0">
                  <a:pos x="439" y="468"/>
                </a:cxn>
                <a:cxn ang="0">
                  <a:pos x="434" y="436"/>
                </a:cxn>
                <a:cxn ang="0">
                  <a:pos x="425" y="404"/>
                </a:cxn>
                <a:cxn ang="0">
                  <a:pos x="413" y="368"/>
                </a:cxn>
                <a:cxn ang="0">
                  <a:pos x="397" y="332"/>
                </a:cxn>
                <a:cxn ang="0">
                  <a:pos x="378" y="293"/>
                </a:cxn>
                <a:cxn ang="0">
                  <a:pos x="354" y="256"/>
                </a:cxn>
                <a:cxn ang="0">
                  <a:pos x="325" y="217"/>
                </a:cxn>
                <a:cxn ang="0">
                  <a:pos x="293" y="180"/>
                </a:cxn>
                <a:cxn ang="0">
                  <a:pos x="255" y="144"/>
                </a:cxn>
                <a:cxn ang="0">
                  <a:pos x="214" y="110"/>
                </a:cxn>
                <a:cxn ang="0">
                  <a:pos x="167" y="77"/>
                </a:cxn>
                <a:cxn ang="0">
                  <a:pos x="117" y="49"/>
                </a:cxn>
                <a:cxn ang="0">
                  <a:pos x="62" y="22"/>
                </a:cxn>
                <a:cxn ang="0">
                  <a:pos x="0" y="0"/>
                </a:cxn>
              </a:cxnLst>
              <a:rect l="0" t="0" r="r" b="b"/>
              <a:pathLst>
                <a:path w="439" h="520">
                  <a:moveTo>
                    <a:pt x="437" y="520"/>
                  </a:moveTo>
                  <a:lnTo>
                    <a:pt x="439" y="496"/>
                  </a:lnTo>
                  <a:lnTo>
                    <a:pt x="439" y="468"/>
                  </a:lnTo>
                  <a:lnTo>
                    <a:pt x="434" y="436"/>
                  </a:lnTo>
                  <a:lnTo>
                    <a:pt x="425" y="404"/>
                  </a:lnTo>
                  <a:lnTo>
                    <a:pt x="413" y="368"/>
                  </a:lnTo>
                  <a:lnTo>
                    <a:pt x="397" y="332"/>
                  </a:lnTo>
                  <a:lnTo>
                    <a:pt x="378" y="293"/>
                  </a:lnTo>
                  <a:lnTo>
                    <a:pt x="354" y="256"/>
                  </a:lnTo>
                  <a:lnTo>
                    <a:pt x="325" y="217"/>
                  </a:lnTo>
                  <a:lnTo>
                    <a:pt x="293" y="180"/>
                  </a:lnTo>
                  <a:lnTo>
                    <a:pt x="255" y="144"/>
                  </a:lnTo>
                  <a:lnTo>
                    <a:pt x="214" y="110"/>
                  </a:lnTo>
                  <a:lnTo>
                    <a:pt x="167" y="77"/>
                  </a:lnTo>
                  <a:lnTo>
                    <a:pt x="117" y="49"/>
                  </a:lnTo>
                  <a:lnTo>
                    <a:pt x="62" y="22"/>
                  </a:lnTo>
                  <a:lnTo>
                    <a:pt x="0" y="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86" name="Freeform 114"/>
            <p:cNvSpPr>
              <a:spLocks/>
            </p:cNvSpPr>
            <p:nvPr/>
          </p:nvSpPr>
          <p:spPr bwMode="auto">
            <a:xfrm>
              <a:off x="7558" y="1069"/>
              <a:ext cx="12" cy="46"/>
            </a:xfrm>
            <a:custGeom>
              <a:avLst/>
              <a:gdLst/>
              <a:ahLst/>
              <a:cxnLst>
                <a:cxn ang="0">
                  <a:pos x="0" y="138"/>
                </a:cxn>
                <a:cxn ang="0">
                  <a:pos x="7" y="121"/>
                </a:cxn>
                <a:cxn ang="0">
                  <a:pos x="13" y="103"/>
                </a:cxn>
                <a:cxn ang="0">
                  <a:pos x="17" y="86"/>
                </a:cxn>
                <a:cxn ang="0">
                  <a:pos x="22" y="68"/>
                </a:cxn>
                <a:cxn ang="0">
                  <a:pos x="29" y="34"/>
                </a:cxn>
                <a:cxn ang="0">
                  <a:pos x="34" y="0"/>
                </a:cxn>
              </a:cxnLst>
              <a:rect l="0" t="0" r="r" b="b"/>
              <a:pathLst>
                <a:path w="34" h="138">
                  <a:moveTo>
                    <a:pt x="0" y="138"/>
                  </a:moveTo>
                  <a:lnTo>
                    <a:pt x="7" y="121"/>
                  </a:lnTo>
                  <a:lnTo>
                    <a:pt x="13" y="103"/>
                  </a:lnTo>
                  <a:lnTo>
                    <a:pt x="17" y="86"/>
                  </a:lnTo>
                  <a:lnTo>
                    <a:pt x="22" y="68"/>
                  </a:lnTo>
                  <a:lnTo>
                    <a:pt x="29" y="34"/>
                  </a:lnTo>
                  <a:lnTo>
                    <a:pt x="34" y="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85" name="Freeform 113"/>
            <p:cNvSpPr>
              <a:spLocks/>
            </p:cNvSpPr>
            <p:nvPr/>
          </p:nvSpPr>
          <p:spPr bwMode="auto">
            <a:xfrm>
              <a:off x="6999" y="1131"/>
              <a:ext cx="32" cy="43"/>
            </a:xfrm>
            <a:custGeom>
              <a:avLst/>
              <a:gdLst/>
              <a:ahLst/>
              <a:cxnLst>
                <a:cxn ang="0">
                  <a:pos x="96" y="128"/>
                </a:cxn>
                <a:cxn ang="0">
                  <a:pos x="81" y="113"/>
                </a:cxn>
                <a:cxn ang="0">
                  <a:pos x="67" y="99"/>
                </a:cxn>
                <a:cxn ang="0">
                  <a:pos x="54" y="84"/>
                </a:cxn>
                <a:cxn ang="0">
                  <a:pos x="42" y="67"/>
                </a:cxn>
                <a:cxn ang="0">
                  <a:pos x="31" y="51"/>
                </a:cxn>
                <a:cxn ang="0">
                  <a:pos x="21" y="34"/>
                </a:cxn>
                <a:cxn ang="0">
                  <a:pos x="0" y="0"/>
                </a:cxn>
              </a:cxnLst>
              <a:rect l="0" t="0" r="r" b="b"/>
              <a:pathLst>
                <a:path w="96" h="128">
                  <a:moveTo>
                    <a:pt x="96" y="128"/>
                  </a:moveTo>
                  <a:lnTo>
                    <a:pt x="81" y="113"/>
                  </a:lnTo>
                  <a:lnTo>
                    <a:pt x="67" y="99"/>
                  </a:lnTo>
                  <a:lnTo>
                    <a:pt x="54" y="84"/>
                  </a:lnTo>
                  <a:lnTo>
                    <a:pt x="42" y="67"/>
                  </a:lnTo>
                  <a:lnTo>
                    <a:pt x="31" y="51"/>
                  </a:lnTo>
                  <a:lnTo>
                    <a:pt x="21" y="34"/>
                  </a:lnTo>
                  <a:lnTo>
                    <a:pt x="0" y="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84" name="Freeform 112"/>
            <p:cNvSpPr>
              <a:spLocks/>
            </p:cNvSpPr>
            <p:nvPr/>
          </p:nvSpPr>
          <p:spPr bwMode="auto">
            <a:xfrm>
              <a:off x="6564" y="1073"/>
              <a:ext cx="49" cy="9"/>
            </a:xfrm>
            <a:custGeom>
              <a:avLst/>
              <a:gdLst/>
              <a:ahLst/>
              <a:cxnLst>
                <a:cxn ang="0">
                  <a:pos x="0" y="27"/>
                </a:cxn>
                <a:cxn ang="0">
                  <a:pos x="37" y="23"/>
                </a:cxn>
                <a:cxn ang="0">
                  <a:pos x="74" y="17"/>
                </a:cxn>
                <a:cxn ang="0">
                  <a:pos x="112" y="9"/>
                </a:cxn>
                <a:cxn ang="0">
                  <a:pos x="147" y="0"/>
                </a:cxn>
              </a:cxnLst>
              <a:rect l="0" t="0" r="r" b="b"/>
              <a:pathLst>
                <a:path w="147" h="27">
                  <a:moveTo>
                    <a:pt x="0" y="27"/>
                  </a:moveTo>
                  <a:lnTo>
                    <a:pt x="37" y="23"/>
                  </a:lnTo>
                  <a:lnTo>
                    <a:pt x="74" y="17"/>
                  </a:lnTo>
                  <a:lnTo>
                    <a:pt x="112" y="9"/>
                  </a:lnTo>
                  <a:lnTo>
                    <a:pt x="147" y="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83" name="Freeform 111"/>
            <p:cNvSpPr>
              <a:spLocks/>
            </p:cNvSpPr>
            <p:nvPr/>
          </p:nvSpPr>
          <p:spPr bwMode="auto">
            <a:xfrm>
              <a:off x="6403" y="839"/>
              <a:ext cx="111" cy="21"/>
            </a:xfrm>
            <a:custGeom>
              <a:avLst/>
              <a:gdLst/>
              <a:ahLst/>
              <a:cxnLst>
                <a:cxn ang="0">
                  <a:pos x="0" y="0"/>
                </a:cxn>
                <a:cxn ang="0">
                  <a:pos x="35" y="14"/>
                </a:cxn>
                <a:cxn ang="0">
                  <a:pos x="69" y="26"/>
                </a:cxn>
                <a:cxn ang="0">
                  <a:pos x="106" y="38"/>
                </a:cxn>
                <a:cxn ang="0">
                  <a:pos x="145" y="49"/>
                </a:cxn>
                <a:cxn ang="0">
                  <a:pos x="187" y="56"/>
                </a:cxn>
                <a:cxn ang="0">
                  <a:pos x="233" y="61"/>
                </a:cxn>
                <a:cxn ang="0">
                  <a:pos x="281" y="62"/>
                </a:cxn>
                <a:cxn ang="0">
                  <a:pos x="333" y="59"/>
                </a:cxn>
              </a:cxnLst>
              <a:rect l="0" t="0" r="r" b="b"/>
              <a:pathLst>
                <a:path w="333" h="62">
                  <a:moveTo>
                    <a:pt x="0" y="0"/>
                  </a:moveTo>
                  <a:lnTo>
                    <a:pt x="35" y="14"/>
                  </a:lnTo>
                  <a:lnTo>
                    <a:pt x="69" y="26"/>
                  </a:lnTo>
                  <a:lnTo>
                    <a:pt x="106" y="38"/>
                  </a:lnTo>
                  <a:lnTo>
                    <a:pt x="145" y="49"/>
                  </a:lnTo>
                  <a:lnTo>
                    <a:pt x="187" y="56"/>
                  </a:lnTo>
                  <a:lnTo>
                    <a:pt x="233" y="61"/>
                  </a:lnTo>
                  <a:lnTo>
                    <a:pt x="281" y="62"/>
                  </a:lnTo>
                  <a:lnTo>
                    <a:pt x="333" y="59"/>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82" name="Freeform 110"/>
            <p:cNvSpPr>
              <a:spLocks/>
            </p:cNvSpPr>
            <p:nvPr/>
          </p:nvSpPr>
          <p:spPr bwMode="auto">
            <a:xfrm>
              <a:off x="6210" y="265"/>
              <a:ext cx="315" cy="174"/>
            </a:xfrm>
            <a:custGeom>
              <a:avLst/>
              <a:gdLst/>
              <a:ahLst/>
              <a:cxnLst>
                <a:cxn ang="0">
                  <a:pos x="522" y="1"/>
                </a:cxn>
                <a:cxn ang="0">
                  <a:pos x="616" y="12"/>
                </a:cxn>
                <a:cxn ang="0">
                  <a:pos x="701" y="31"/>
                </a:cxn>
                <a:cxn ang="0">
                  <a:pos x="777" y="58"/>
                </a:cxn>
                <a:cxn ang="0">
                  <a:pos x="839" y="94"/>
                </a:cxn>
                <a:cxn ang="0">
                  <a:pos x="890" y="135"/>
                </a:cxn>
                <a:cxn ang="0">
                  <a:pos x="924" y="182"/>
                </a:cxn>
                <a:cxn ang="0">
                  <a:pos x="939" y="220"/>
                </a:cxn>
                <a:cxn ang="0">
                  <a:pos x="945" y="247"/>
                </a:cxn>
                <a:cxn ang="0">
                  <a:pos x="945" y="274"/>
                </a:cxn>
                <a:cxn ang="0">
                  <a:pos x="939" y="301"/>
                </a:cxn>
                <a:cxn ang="0">
                  <a:pos x="924" y="340"/>
                </a:cxn>
                <a:cxn ang="0">
                  <a:pos x="890" y="387"/>
                </a:cxn>
                <a:cxn ang="0">
                  <a:pos x="839" y="429"/>
                </a:cxn>
                <a:cxn ang="0">
                  <a:pos x="777" y="463"/>
                </a:cxn>
                <a:cxn ang="0">
                  <a:pos x="701" y="492"/>
                </a:cxn>
                <a:cxn ang="0">
                  <a:pos x="616" y="511"/>
                </a:cxn>
                <a:cxn ang="0">
                  <a:pos x="522" y="521"/>
                </a:cxn>
                <a:cxn ang="0">
                  <a:pos x="423" y="521"/>
                </a:cxn>
                <a:cxn ang="0">
                  <a:pos x="330" y="511"/>
                </a:cxn>
                <a:cxn ang="0">
                  <a:pos x="245" y="492"/>
                </a:cxn>
                <a:cxn ang="0">
                  <a:pos x="169" y="463"/>
                </a:cxn>
                <a:cxn ang="0">
                  <a:pos x="106" y="429"/>
                </a:cxn>
                <a:cxn ang="0">
                  <a:pos x="55" y="387"/>
                </a:cxn>
                <a:cxn ang="0">
                  <a:pos x="21" y="340"/>
                </a:cxn>
                <a:cxn ang="0">
                  <a:pos x="6" y="301"/>
                </a:cxn>
                <a:cxn ang="0">
                  <a:pos x="0" y="274"/>
                </a:cxn>
                <a:cxn ang="0">
                  <a:pos x="0" y="247"/>
                </a:cxn>
                <a:cxn ang="0">
                  <a:pos x="6" y="220"/>
                </a:cxn>
                <a:cxn ang="0">
                  <a:pos x="21" y="182"/>
                </a:cxn>
                <a:cxn ang="0">
                  <a:pos x="55" y="135"/>
                </a:cxn>
                <a:cxn ang="0">
                  <a:pos x="106" y="94"/>
                </a:cxn>
                <a:cxn ang="0">
                  <a:pos x="169" y="58"/>
                </a:cxn>
                <a:cxn ang="0">
                  <a:pos x="245" y="31"/>
                </a:cxn>
                <a:cxn ang="0">
                  <a:pos x="330" y="12"/>
                </a:cxn>
                <a:cxn ang="0">
                  <a:pos x="423" y="1"/>
                </a:cxn>
              </a:cxnLst>
              <a:rect l="0" t="0" r="r" b="b"/>
              <a:pathLst>
                <a:path w="945" h="523">
                  <a:moveTo>
                    <a:pt x="473" y="0"/>
                  </a:moveTo>
                  <a:lnTo>
                    <a:pt x="522" y="1"/>
                  </a:lnTo>
                  <a:lnTo>
                    <a:pt x="570" y="4"/>
                  </a:lnTo>
                  <a:lnTo>
                    <a:pt x="616" y="12"/>
                  </a:lnTo>
                  <a:lnTo>
                    <a:pt x="659" y="19"/>
                  </a:lnTo>
                  <a:lnTo>
                    <a:pt x="701" y="31"/>
                  </a:lnTo>
                  <a:lnTo>
                    <a:pt x="739" y="43"/>
                  </a:lnTo>
                  <a:lnTo>
                    <a:pt x="777" y="58"/>
                  </a:lnTo>
                  <a:lnTo>
                    <a:pt x="810" y="74"/>
                  </a:lnTo>
                  <a:lnTo>
                    <a:pt x="839" y="94"/>
                  </a:lnTo>
                  <a:lnTo>
                    <a:pt x="866" y="113"/>
                  </a:lnTo>
                  <a:lnTo>
                    <a:pt x="890" y="135"/>
                  </a:lnTo>
                  <a:lnTo>
                    <a:pt x="909" y="158"/>
                  </a:lnTo>
                  <a:lnTo>
                    <a:pt x="924" y="182"/>
                  </a:lnTo>
                  <a:lnTo>
                    <a:pt x="936" y="207"/>
                  </a:lnTo>
                  <a:lnTo>
                    <a:pt x="939" y="220"/>
                  </a:lnTo>
                  <a:lnTo>
                    <a:pt x="942" y="234"/>
                  </a:lnTo>
                  <a:lnTo>
                    <a:pt x="945" y="247"/>
                  </a:lnTo>
                  <a:lnTo>
                    <a:pt x="945" y="261"/>
                  </a:lnTo>
                  <a:lnTo>
                    <a:pt x="945" y="274"/>
                  </a:lnTo>
                  <a:lnTo>
                    <a:pt x="942" y="287"/>
                  </a:lnTo>
                  <a:lnTo>
                    <a:pt x="939" y="301"/>
                  </a:lnTo>
                  <a:lnTo>
                    <a:pt x="936" y="314"/>
                  </a:lnTo>
                  <a:lnTo>
                    <a:pt x="924" y="340"/>
                  </a:lnTo>
                  <a:lnTo>
                    <a:pt x="909" y="363"/>
                  </a:lnTo>
                  <a:lnTo>
                    <a:pt x="890" y="387"/>
                  </a:lnTo>
                  <a:lnTo>
                    <a:pt x="866" y="408"/>
                  </a:lnTo>
                  <a:lnTo>
                    <a:pt x="839" y="429"/>
                  </a:lnTo>
                  <a:lnTo>
                    <a:pt x="810" y="447"/>
                  </a:lnTo>
                  <a:lnTo>
                    <a:pt x="777" y="463"/>
                  </a:lnTo>
                  <a:lnTo>
                    <a:pt x="739" y="478"/>
                  </a:lnTo>
                  <a:lnTo>
                    <a:pt x="701" y="492"/>
                  </a:lnTo>
                  <a:lnTo>
                    <a:pt x="659" y="502"/>
                  </a:lnTo>
                  <a:lnTo>
                    <a:pt x="616" y="511"/>
                  </a:lnTo>
                  <a:lnTo>
                    <a:pt x="570" y="517"/>
                  </a:lnTo>
                  <a:lnTo>
                    <a:pt x="522" y="521"/>
                  </a:lnTo>
                  <a:lnTo>
                    <a:pt x="473" y="523"/>
                  </a:lnTo>
                  <a:lnTo>
                    <a:pt x="423" y="521"/>
                  </a:lnTo>
                  <a:lnTo>
                    <a:pt x="376" y="517"/>
                  </a:lnTo>
                  <a:lnTo>
                    <a:pt x="330" y="511"/>
                  </a:lnTo>
                  <a:lnTo>
                    <a:pt x="286" y="502"/>
                  </a:lnTo>
                  <a:lnTo>
                    <a:pt x="245" y="492"/>
                  </a:lnTo>
                  <a:lnTo>
                    <a:pt x="206" y="478"/>
                  </a:lnTo>
                  <a:lnTo>
                    <a:pt x="169" y="463"/>
                  </a:lnTo>
                  <a:lnTo>
                    <a:pt x="136" y="447"/>
                  </a:lnTo>
                  <a:lnTo>
                    <a:pt x="106" y="429"/>
                  </a:lnTo>
                  <a:lnTo>
                    <a:pt x="79" y="408"/>
                  </a:lnTo>
                  <a:lnTo>
                    <a:pt x="55" y="387"/>
                  </a:lnTo>
                  <a:lnTo>
                    <a:pt x="36" y="363"/>
                  </a:lnTo>
                  <a:lnTo>
                    <a:pt x="21" y="340"/>
                  </a:lnTo>
                  <a:lnTo>
                    <a:pt x="9" y="314"/>
                  </a:lnTo>
                  <a:lnTo>
                    <a:pt x="6" y="301"/>
                  </a:lnTo>
                  <a:lnTo>
                    <a:pt x="3" y="287"/>
                  </a:lnTo>
                  <a:lnTo>
                    <a:pt x="0" y="274"/>
                  </a:lnTo>
                  <a:lnTo>
                    <a:pt x="0" y="261"/>
                  </a:lnTo>
                  <a:lnTo>
                    <a:pt x="0" y="247"/>
                  </a:lnTo>
                  <a:lnTo>
                    <a:pt x="3" y="234"/>
                  </a:lnTo>
                  <a:lnTo>
                    <a:pt x="6" y="220"/>
                  </a:lnTo>
                  <a:lnTo>
                    <a:pt x="9" y="207"/>
                  </a:lnTo>
                  <a:lnTo>
                    <a:pt x="21" y="182"/>
                  </a:lnTo>
                  <a:lnTo>
                    <a:pt x="36" y="158"/>
                  </a:lnTo>
                  <a:lnTo>
                    <a:pt x="55" y="135"/>
                  </a:lnTo>
                  <a:lnTo>
                    <a:pt x="79" y="113"/>
                  </a:lnTo>
                  <a:lnTo>
                    <a:pt x="106" y="94"/>
                  </a:lnTo>
                  <a:lnTo>
                    <a:pt x="136" y="74"/>
                  </a:lnTo>
                  <a:lnTo>
                    <a:pt x="169" y="58"/>
                  </a:lnTo>
                  <a:lnTo>
                    <a:pt x="206" y="43"/>
                  </a:lnTo>
                  <a:lnTo>
                    <a:pt x="245" y="31"/>
                  </a:lnTo>
                  <a:lnTo>
                    <a:pt x="286" y="19"/>
                  </a:lnTo>
                  <a:lnTo>
                    <a:pt x="330" y="12"/>
                  </a:lnTo>
                  <a:lnTo>
                    <a:pt x="376" y="4"/>
                  </a:lnTo>
                  <a:lnTo>
                    <a:pt x="423" y="1"/>
                  </a:lnTo>
                  <a:lnTo>
                    <a:pt x="47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81" name="Freeform 109"/>
            <p:cNvSpPr>
              <a:spLocks/>
            </p:cNvSpPr>
            <p:nvPr/>
          </p:nvSpPr>
          <p:spPr bwMode="auto">
            <a:xfrm>
              <a:off x="6210" y="265"/>
              <a:ext cx="315" cy="174"/>
            </a:xfrm>
            <a:custGeom>
              <a:avLst/>
              <a:gdLst/>
              <a:ahLst/>
              <a:cxnLst>
                <a:cxn ang="0">
                  <a:pos x="522" y="1"/>
                </a:cxn>
                <a:cxn ang="0">
                  <a:pos x="616" y="12"/>
                </a:cxn>
                <a:cxn ang="0">
                  <a:pos x="701" y="31"/>
                </a:cxn>
                <a:cxn ang="0">
                  <a:pos x="777" y="58"/>
                </a:cxn>
                <a:cxn ang="0">
                  <a:pos x="839" y="94"/>
                </a:cxn>
                <a:cxn ang="0">
                  <a:pos x="890" y="135"/>
                </a:cxn>
                <a:cxn ang="0">
                  <a:pos x="924" y="182"/>
                </a:cxn>
                <a:cxn ang="0">
                  <a:pos x="939" y="220"/>
                </a:cxn>
                <a:cxn ang="0">
                  <a:pos x="945" y="247"/>
                </a:cxn>
                <a:cxn ang="0">
                  <a:pos x="945" y="274"/>
                </a:cxn>
                <a:cxn ang="0">
                  <a:pos x="939" y="301"/>
                </a:cxn>
                <a:cxn ang="0">
                  <a:pos x="924" y="340"/>
                </a:cxn>
                <a:cxn ang="0">
                  <a:pos x="890" y="387"/>
                </a:cxn>
                <a:cxn ang="0">
                  <a:pos x="839" y="429"/>
                </a:cxn>
                <a:cxn ang="0">
                  <a:pos x="777" y="463"/>
                </a:cxn>
                <a:cxn ang="0">
                  <a:pos x="701" y="492"/>
                </a:cxn>
                <a:cxn ang="0">
                  <a:pos x="616" y="511"/>
                </a:cxn>
                <a:cxn ang="0">
                  <a:pos x="522" y="521"/>
                </a:cxn>
                <a:cxn ang="0">
                  <a:pos x="423" y="521"/>
                </a:cxn>
                <a:cxn ang="0">
                  <a:pos x="330" y="511"/>
                </a:cxn>
                <a:cxn ang="0">
                  <a:pos x="245" y="492"/>
                </a:cxn>
                <a:cxn ang="0">
                  <a:pos x="169" y="463"/>
                </a:cxn>
                <a:cxn ang="0">
                  <a:pos x="106" y="429"/>
                </a:cxn>
                <a:cxn ang="0">
                  <a:pos x="55" y="387"/>
                </a:cxn>
                <a:cxn ang="0">
                  <a:pos x="21" y="340"/>
                </a:cxn>
                <a:cxn ang="0">
                  <a:pos x="6" y="301"/>
                </a:cxn>
                <a:cxn ang="0">
                  <a:pos x="0" y="274"/>
                </a:cxn>
                <a:cxn ang="0">
                  <a:pos x="0" y="247"/>
                </a:cxn>
                <a:cxn ang="0">
                  <a:pos x="6" y="220"/>
                </a:cxn>
                <a:cxn ang="0">
                  <a:pos x="21" y="182"/>
                </a:cxn>
                <a:cxn ang="0">
                  <a:pos x="55" y="135"/>
                </a:cxn>
                <a:cxn ang="0">
                  <a:pos x="106" y="94"/>
                </a:cxn>
                <a:cxn ang="0">
                  <a:pos x="169" y="58"/>
                </a:cxn>
                <a:cxn ang="0">
                  <a:pos x="245" y="31"/>
                </a:cxn>
                <a:cxn ang="0">
                  <a:pos x="330" y="12"/>
                </a:cxn>
                <a:cxn ang="0">
                  <a:pos x="423" y="1"/>
                </a:cxn>
              </a:cxnLst>
              <a:rect l="0" t="0" r="r" b="b"/>
              <a:pathLst>
                <a:path w="945" h="523">
                  <a:moveTo>
                    <a:pt x="473" y="0"/>
                  </a:moveTo>
                  <a:lnTo>
                    <a:pt x="522" y="1"/>
                  </a:lnTo>
                  <a:lnTo>
                    <a:pt x="570" y="4"/>
                  </a:lnTo>
                  <a:lnTo>
                    <a:pt x="616" y="12"/>
                  </a:lnTo>
                  <a:lnTo>
                    <a:pt x="659" y="19"/>
                  </a:lnTo>
                  <a:lnTo>
                    <a:pt x="701" y="31"/>
                  </a:lnTo>
                  <a:lnTo>
                    <a:pt x="739" y="43"/>
                  </a:lnTo>
                  <a:lnTo>
                    <a:pt x="777" y="58"/>
                  </a:lnTo>
                  <a:lnTo>
                    <a:pt x="810" y="74"/>
                  </a:lnTo>
                  <a:lnTo>
                    <a:pt x="839" y="94"/>
                  </a:lnTo>
                  <a:lnTo>
                    <a:pt x="866" y="113"/>
                  </a:lnTo>
                  <a:lnTo>
                    <a:pt x="890" y="135"/>
                  </a:lnTo>
                  <a:lnTo>
                    <a:pt x="909" y="158"/>
                  </a:lnTo>
                  <a:lnTo>
                    <a:pt x="924" y="182"/>
                  </a:lnTo>
                  <a:lnTo>
                    <a:pt x="936" y="207"/>
                  </a:lnTo>
                  <a:lnTo>
                    <a:pt x="939" y="220"/>
                  </a:lnTo>
                  <a:lnTo>
                    <a:pt x="942" y="234"/>
                  </a:lnTo>
                  <a:lnTo>
                    <a:pt x="945" y="247"/>
                  </a:lnTo>
                  <a:lnTo>
                    <a:pt x="945" y="261"/>
                  </a:lnTo>
                  <a:lnTo>
                    <a:pt x="945" y="274"/>
                  </a:lnTo>
                  <a:lnTo>
                    <a:pt x="942" y="287"/>
                  </a:lnTo>
                  <a:lnTo>
                    <a:pt x="939" y="301"/>
                  </a:lnTo>
                  <a:lnTo>
                    <a:pt x="936" y="314"/>
                  </a:lnTo>
                  <a:lnTo>
                    <a:pt x="924" y="340"/>
                  </a:lnTo>
                  <a:lnTo>
                    <a:pt x="909" y="363"/>
                  </a:lnTo>
                  <a:lnTo>
                    <a:pt x="890" y="387"/>
                  </a:lnTo>
                  <a:lnTo>
                    <a:pt x="866" y="408"/>
                  </a:lnTo>
                  <a:lnTo>
                    <a:pt x="839" y="429"/>
                  </a:lnTo>
                  <a:lnTo>
                    <a:pt x="810" y="447"/>
                  </a:lnTo>
                  <a:lnTo>
                    <a:pt x="777" y="463"/>
                  </a:lnTo>
                  <a:lnTo>
                    <a:pt x="739" y="478"/>
                  </a:lnTo>
                  <a:lnTo>
                    <a:pt x="701" y="492"/>
                  </a:lnTo>
                  <a:lnTo>
                    <a:pt x="659" y="502"/>
                  </a:lnTo>
                  <a:lnTo>
                    <a:pt x="616" y="511"/>
                  </a:lnTo>
                  <a:lnTo>
                    <a:pt x="570" y="517"/>
                  </a:lnTo>
                  <a:lnTo>
                    <a:pt x="522" y="521"/>
                  </a:lnTo>
                  <a:lnTo>
                    <a:pt x="473" y="523"/>
                  </a:lnTo>
                  <a:lnTo>
                    <a:pt x="423" y="521"/>
                  </a:lnTo>
                  <a:lnTo>
                    <a:pt x="376" y="517"/>
                  </a:lnTo>
                  <a:lnTo>
                    <a:pt x="330" y="511"/>
                  </a:lnTo>
                  <a:lnTo>
                    <a:pt x="286" y="502"/>
                  </a:lnTo>
                  <a:lnTo>
                    <a:pt x="245" y="492"/>
                  </a:lnTo>
                  <a:lnTo>
                    <a:pt x="206" y="478"/>
                  </a:lnTo>
                  <a:lnTo>
                    <a:pt x="169" y="463"/>
                  </a:lnTo>
                  <a:lnTo>
                    <a:pt x="136" y="447"/>
                  </a:lnTo>
                  <a:lnTo>
                    <a:pt x="106" y="429"/>
                  </a:lnTo>
                  <a:lnTo>
                    <a:pt x="79" y="408"/>
                  </a:lnTo>
                  <a:lnTo>
                    <a:pt x="55" y="387"/>
                  </a:lnTo>
                  <a:lnTo>
                    <a:pt x="36" y="363"/>
                  </a:lnTo>
                  <a:lnTo>
                    <a:pt x="21" y="340"/>
                  </a:lnTo>
                  <a:lnTo>
                    <a:pt x="9" y="314"/>
                  </a:lnTo>
                  <a:lnTo>
                    <a:pt x="6" y="301"/>
                  </a:lnTo>
                  <a:lnTo>
                    <a:pt x="3" y="287"/>
                  </a:lnTo>
                  <a:lnTo>
                    <a:pt x="0" y="274"/>
                  </a:lnTo>
                  <a:lnTo>
                    <a:pt x="0" y="261"/>
                  </a:lnTo>
                  <a:lnTo>
                    <a:pt x="0" y="247"/>
                  </a:lnTo>
                  <a:lnTo>
                    <a:pt x="3" y="234"/>
                  </a:lnTo>
                  <a:lnTo>
                    <a:pt x="6" y="220"/>
                  </a:lnTo>
                  <a:lnTo>
                    <a:pt x="9" y="207"/>
                  </a:lnTo>
                  <a:lnTo>
                    <a:pt x="21" y="182"/>
                  </a:lnTo>
                  <a:lnTo>
                    <a:pt x="36" y="158"/>
                  </a:lnTo>
                  <a:lnTo>
                    <a:pt x="55" y="135"/>
                  </a:lnTo>
                  <a:lnTo>
                    <a:pt x="79" y="113"/>
                  </a:lnTo>
                  <a:lnTo>
                    <a:pt x="106" y="94"/>
                  </a:lnTo>
                  <a:lnTo>
                    <a:pt x="136" y="74"/>
                  </a:lnTo>
                  <a:lnTo>
                    <a:pt x="169" y="58"/>
                  </a:lnTo>
                  <a:lnTo>
                    <a:pt x="206" y="43"/>
                  </a:lnTo>
                  <a:lnTo>
                    <a:pt x="245" y="31"/>
                  </a:lnTo>
                  <a:lnTo>
                    <a:pt x="286" y="19"/>
                  </a:lnTo>
                  <a:lnTo>
                    <a:pt x="330" y="12"/>
                  </a:lnTo>
                  <a:lnTo>
                    <a:pt x="376" y="4"/>
                  </a:lnTo>
                  <a:lnTo>
                    <a:pt x="423" y="1"/>
                  </a:lnTo>
                  <a:lnTo>
                    <a:pt x="473" y="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80" name="Freeform 108"/>
            <p:cNvSpPr>
              <a:spLocks/>
            </p:cNvSpPr>
            <p:nvPr/>
          </p:nvSpPr>
          <p:spPr bwMode="auto">
            <a:xfrm>
              <a:off x="5989" y="173"/>
              <a:ext cx="209" cy="116"/>
            </a:xfrm>
            <a:custGeom>
              <a:avLst/>
              <a:gdLst/>
              <a:ahLst/>
              <a:cxnLst>
                <a:cxn ang="0">
                  <a:pos x="347" y="1"/>
                </a:cxn>
                <a:cxn ang="0">
                  <a:pos x="410" y="7"/>
                </a:cxn>
                <a:cxn ang="0">
                  <a:pos x="466" y="21"/>
                </a:cxn>
                <a:cxn ang="0">
                  <a:pos x="516" y="39"/>
                </a:cxn>
                <a:cxn ang="0">
                  <a:pos x="559" y="62"/>
                </a:cxn>
                <a:cxn ang="0">
                  <a:pos x="592" y="91"/>
                </a:cxn>
                <a:cxn ang="0">
                  <a:pos x="615" y="122"/>
                </a:cxn>
                <a:cxn ang="0">
                  <a:pos x="626" y="147"/>
                </a:cxn>
                <a:cxn ang="0">
                  <a:pos x="629" y="165"/>
                </a:cxn>
                <a:cxn ang="0">
                  <a:pos x="629" y="183"/>
                </a:cxn>
                <a:cxn ang="0">
                  <a:pos x="626" y="201"/>
                </a:cxn>
                <a:cxn ang="0">
                  <a:pos x="615" y="226"/>
                </a:cxn>
                <a:cxn ang="0">
                  <a:pos x="592" y="258"/>
                </a:cxn>
                <a:cxn ang="0">
                  <a:pos x="559" y="286"/>
                </a:cxn>
                <a:cxn ang="0">
                  <a:pos x="516" y="310"/>
                </a:cxn>
                <a:cxn ang="0">
                  <a:pos x="466" y="328"/>
                </a:cxn>
                <a:cxn ang="0">
                  <a:pos x="410" y="341"/>
                </a:cxn>
                <a:cxn ang="0">
                  <a:pos x="347" y="347"/>
                </a:cxn>
                <a:cxn ang="0">
                  <a:pos x="282" y="347"/>
                </a:cxn>
                <a:cxn ang="0">
                  <a:pos x="219" y="341"/>
                </a:cxn>
                <a:cxn ang="0">
                  <a:pos x="162" y="328"/>
                </a:cxn>
                <a:cxn ang="0">
                  <a:pos x="113" y="310"/>
                </a:cxn>
                <a:cxn ang="0">
                  <a:pos x="70" y="286"/>
                </a:cxn>
                <a:cxn ang="0">
                  <a:pos x="37" y="258"/>
                </a:cxn>
                <a:cxn ang="0">
                  <a:pos x="13" y="226"/>
                </a:cxn>
                <a:cxn ang="0">
                  <a:pos x="3" y="201"/>
                </a:cxn>
                <a:cxn ang="0">
                  <a:pos x="0" y="183"/>
                </a:cxn>
                <a:cxn ang="0">
                  <a:pos x="0" y="165"/>
                </a:cxn>
                <a:cxn ang="0">
                  <a:pos x="3" y="147"/>
                </a:cxn>
                <a:cxn ang="0">
                  <a:pos x="13" y="122"/>
                </a:cxn>
                <a:cxn ang="0">
                  <a:pos x="37" y="91"/>
                </a:cxn>
                <a:cxn ang="0">
                  <a:pos x="70" y="62"/>
                </a:cxn>
                <a:cxn ang="0">
                  <a:pos x="113" y="39"/>
                </a:cxn>
                <a:cxn ang="0">
                  <a:pos x="162" y="21"/>
                </a:cxn>
                <a:cxn ang="0">
                  <a:pos x="219" y="7"/>
                </a:cxn>
                <a:cxn ang="0">
                  <a:pos x="282" y="1"/>
                </a:cxn>
              </a:cxnLst>
              <a:rect l="0" t="0" r="r" b="b"/>
              <a:pathLst>
                <a:path w="629" h="349">
                  <a:moveTo>
                    <a:pt x="314" y="0"/>
                  </a:moveTo>
                  <a:lnTo>
                    <a:pt x="347" y="1"/>
                  </a:lnTo>
                  <a:lnTo>
                    <a:pt x="378" y="3"/>
                  </a:lnTo>
                  <a:lnTo>
                    <a:pt x="410" y="7"/>
                  </a:lnTo>
                  <a:lnTo>
                    <a:pt x="438" y="13"/>
                  </a:lnTo>
                  <a:lnTo>
                    <a:pt x="466" y="21"/>
                  </a:lnTo>
                  <a:lnTo>
                    <a:pt x="492" y="30"/>
                  </a:lnTo>
                  <a:lnTo>
                    <a:pt x="516" y="39"/>
                  </a:lnTo>
                  <a:lnTo>
                    <a:pt x="538" y="51"/>
                  </a:lnTo>
                  <a:lnTo>
                    <a:pt x="559" y="62"/>
                  </a:lnTo>
                  <a:lnTo>
                    <a:pt x="577" y="76"/>
                  </a:lnTo>
                  <a:lnTo>
                    <a:pt x="592" y="91"/>
                  </a:lnTo>
                  <a:lnTo>
                    <a:pt x="605" y="106"/>
                  </a:lnTo>
                  <a:lnTo>
                    <a:pt x="615" y="122"/>
                  </a:lnTo>
                  <a:lnTo>
                    <a:pt x="623" y="138"/>
                  </a:lnTo>
                  <a:lnTo>
                    <a:pt x="626" y="147"/>
                  </a:lnTo>
                  <a:lnTo>
                    <a:pt x="627" y="156"/>
                  </a:lnTo>
                  <a:lnTo>
                    <a:pt x="629" y="165"/>
                  </a:lnTo>
                  <a:lnTo>
                    <a:pt x="629" y="174"/>
                  </a:lnTo>
                  <a:lnTo>
                    <a:pt x="629" y="183"/>
                  </a:lnTo>
                  <a:lnTo>
                    <a:pt x="627" y="192"/>
                  </a:lnTo>
                  <a:lnTo>
                    <a:pt x="626" y="201"/>
                  </a:lnTo>
                  <a:lnTo>
                    <a:pt x="623" y="210"/>
                  </a:lnTo>
                  <a:lnTo>
                    <a:pt x="615" y="226"/>
                  </a:lnTo>
                  <a:lnTo>
                    <a:pt x="605" y="243"/>
                  </a:lnTo>
                  <a:lnTo>
                    <a:pt x="592" y="258"/>
                  </a:lnTo>
                  <a:lnTo>
                    <a:pt x="577" y="273"/>
                  </a:lnTo>
                  <a:lnTo>
                    <a:pt x="559" y="286"/>
                  </a:lnTo>
                  <a:lnTo>
                    <a:pt x="538" y="298"/>
                  </a:lnTo>
                  <a:lnTo>
                    <a:pt x="516" y="310"/>
                  </a:lnTo>
                  <a:lnTo>
                    <a:pt x="492" y="319"/>
                  </a:lnTo>
                  <a:lnTo>
                    <a:pt x="466" y="328"/>
                  </a:lnTo>
                  <a:lnTo>
                    <a:pt x="438" y="335"/>
                  </a:lnTo>
                  <a:lnTo>
                    <a:pt x="410" y="341"/>
                  </a:lnTo>
                  <a:lnTo>
                    <a:pt x="378" y="346"/>
                  </a:lnTo>
                  <a:lnTo>
                    <a:pt x="347" y="347"/>
                  </a:lnTo>
                  <a:lnTo>
                    <a:pt x="314" y="349"/>
                  </a:lnTo>
                  <a:lnTo>
                    <a:pt x="282" y="347"/>
                  </a:lnTo>
                  <a:lnTo>
                    <a:pt x="250" y="346"/>
                  </a:lnTo>
                  <a:lnTo>
                    <a:pt x="219" y="341"/>
                  </a:lnTo>
                  <a:lnTo>
                    <a:pt x="191" y="335"/>
                  </a:lnTo>
                  <a:lnTo>
                    <a:pt x="162" y="328"/>
                  </a:lnTo>
                  <a:lnTo>
                    <a:pt x="137" y="319"/>
                  </a:lnTo>
                  <a:lnTo>
                    <a:pt x="113" y="310"/>
                  </a:lnTo>
                  <a:lnTo>
                    <a:pt x="91" y="298"/>
                  </a:lnTo>
                  <a:lnTo>
                    <a:pt x="70" y="286"/>
                  </a:lnTo>
                  <a:lnTo>
                    <a:pt x="52" y="273"/>
                  </a:lnTo>
                  <a:lnTo>
                    <a:pt x="37" y="258"/>
                  </a:lnTo>
                  <a:lnTo>
                    <a:pt x="24" y="243"/>
                  </a:lnTo>
                  <a:lnTo>
                    <a:pt x="13" y="226"/>
                  </a:lnTo>
                  <a:lnTo>
                    <a:pt x="6" y="210"/>
                  </a:lnTo>
                  <a:lnTo>
                    <a:pt x="3" y="201"/>
                  </a:lnTo>
                  <a:lnTo>
                    <a:pt x="1" y="192"/>
                  </a:lnTo>
                  <a:lnTo>
                    <a:pt x="0" y="183"/>
                  </a:lnTo>
                  <a:lnTo>
                    <a:pt x="0" y="174"/>
                  </a:lnTo>
                  <a:lnTo>
                    <a:pt x="0" y="165"/>
                  </a:lnTo>
                  <a:lnTo>
                    <a:pt x="1" y="156"/>
                  </a:lnTo>
                  <a:lnTo>
                    <a:pt x="3" y="147"/>
                  </a:lnTo>
                  <a:lnTo>
                    <a:pt x="6" y="138"/>
                  </a:lnTo>
                  <a:lnTo>
                    <a:pt x="13" y="122"/>
                  </a:lnTo>
                  <a:lnTo>
                    <a:pt x="24" y="106"/>
                  </a:lnTo>
                  <a:lnTo>
                    <a:pt x="37" y="91"/>
                  </a:lnTo>
                  <a:lnTo>
                    <a:pt x="52" y="76"/>
                  </a:lnTo>
                  <a:lnTo>
                    <a:pt x="70" y="62"/>
                  </a:lnTo>
                  <a:lnTo>
                    <a:pt x="91" y="51"/>
                  </a:lnTo>
                  <a:lnTo>
                    <a:pt x="113" y="39"/>
                  </a:lnTo>
                  <a:lnTo>
                    <a:pt x="137" y="30"/>
                  </a:lnTo>
                  <a:lnTo>
                    <a:pt x="162" y="21"/>
                  </a:lnTo>
                  <a:lnTo>
                    <a:pt x="191" y="13"/>
                  </a:lnTo>
                  <a:lnTo>
                    <a:pt x="219" y="7"/>
                  </a:lnTo>
                  <a:lnTo>
                    <a:pt x="250" y="3"/>
                  </a:lnTo>
                  <a:lnTo>
                    <a:pt x="282" y="1"/>
                  </a:lnTo>
                  <a:lnTo>
                    <a:pt x="31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79" name="Freeform 107"/>
            <p:cNvSpPr>
              <a:spLocks/>
            </p:cNvSpPr>
            <p:nvPr/>
          </p:nvSpPr>
          <p:spPr bwMode="auto">
            <a:xfrm>
              <a:off x="5989" y="173"/>
              <a:ext cx="209" cy="116"/>
            </a:xfrm>
            <a:custGeom>
              <a:avLst/>
              <a:gdLst/>
              <a:ahLst/>
              <a:cxnLst>
                <a:cxn ang="0">
                  <a:pos x="347" y="1"/>
                </a:cxn>
                <a:cxn ang="0">
                  <a:pos x="410" y="7"/>
                </a:cxn>
                <a:cxn ang="0">
                  <a:pos x="466" y="21"/>
                </a:cxn>
                <a:cxn ang="0">
                  <a:pos x="516" y="39"/>
                </a:cxn>
                <a:cxn ang="0">
                  <a:pos x="559" y="62"/>
                </a:cxn>
                <a:cxn ang="0">
                  <a:pos x="592" y="91"/>
                </a:cxn>
                <a:cxn ang="0">
                  <a:pos x="615" y="122"/>
                </a:cxn>
                <a:cxn ang="0">
                  <a:pos x="626" y="147"/>
                </a:cxn>
                <a:cxn ang="0">
                  <a:pos x="629" y="165"/>
                </a:cxn>
                <a:cxn ang="0">
                  <a:pos x="629" y="183"/>
                </a:cxn>
                <a:cxn ang="0">
                  <a:pos x="626" y="201"/>
                </a:cxn>
                <a:cxn ang="0">
                  <a:pos x="615" y="226"/>
                </a:cxn>
                <a:cxn ang="0">
                  <a:pos x="592" y="258"/>
                </a:cxn>
                <a:cxn ang="0">
                  <a:pos x="559" y="286"/>
                </a:cxn>
                <a:cxn ang="0">
                  <a:pos x="516" y="310"/>
                </a:cxn>
                <a:cxn ang="0">
                  <a:pos x="466" y="328"/>
                </a:cxn>
                <a:cxn ang="0">
                  <a:pos x="410" y="341"/>
                </a:cxn>
                <a:cxn ang="0">
                  <a:pos x="347" y="347"/>
                </a:cxn>
                <a:cxn ang="0">
                  <a:pos x="282" y="347"/>
                </a:cxn>
                <a:cxn ang="0">
                  <a:pos x="219" y="341"/>
                </a:cxn>
                <a:cxn ang="0">
                  <a:pos x="162" y="328"/>
                </a:cxn>
                <a:cxn ang="0">
                  <a:pos x="113" y="310"/>
                </a:cxn>
                <a:cxn ang="0">
                  <a:pos x="70" y="286"/>
                </a:cxn>
                <a:cxn ang="0">
                  <a:pos x="37" y="258"/>
                </a:cxn>
                <a:cxn ang="0">
                  <a:pos x="13" y="226"/>
                </a:cxn>
                <a:cxn ang="0">
                  <a:pos x="3" y="201"/>
                </a:cxn>
                <a:cxn ang="0">
                  <a:pos x="0" y="183"/>
                </a:cxn>
                <a:cxn ang="0">
                  <a:pos x="0" y="165"/>
                </a:cxn>
                <a:cxn ang="0">
                  <a:pos x="3" y="147"/>
                </a:cxn>
                <a:cxn ang="0">
                  <a:pos x="13" y="122"/>
                </a:cxn>
                <a:cxn ang="0">
                  <a:pos x="37" y="91"/>
                </a:cxn>
                <a:cxn ang="0">
                  <a:pos x="70" y="62"/>
                </a:cxn>
                <a:cxn ang="0">
                  <a:pos x="113" y="39"/>
                </a:cxn>
                <a:cxn ang="0">
                  <a:pos x="162" y="21"/>
                </a:cxn>
                <a:cxn ang="0">
                  <a:pos x="219" y="7"/>
                </a:cxn>
                <a:cxn ang="0">
                  <a:pos x="282" y="1"/>
                </a:cxn>
              </a:cxnLst>
              <a:rect l="0" t="0" r="r" b="b"/>
              <a:pathLst>
                <a:path w="629" h="349">
                  <a:moveTo>
                    <a:pt x="314" y="0"/>
                  </a:moveTo>
                  <a:lnTo>
                    <a:pt x="347" y="1"/>
                  </a:lnTo>
                  <a:lnTo>
                    <a:pt x="378" y="3"/>
                  </a:lnTo>
                  <a:lnTo>
                    <a:pt x="410" y="7"/>
                  </a:lnTo>
                  <a:lnTo>
                    <a:pt x="438" y="13"/>
                  </a:lnTo>
                  <a:lnTo>
                    <a:pt x="466" y="21"/>
                  </a:lnTo>
                  <a:lnTo>
                    <a:pt x="492" y="30"/>
                  </a:lnTo>
                  <a:lnTo>
                    <a:pt x="516" y="39"/>
                  </a:lnTo>
                  <a:lnTo>
                    <a:pt x="538" y="51"/>
                  </a:lnTo>
                  <a:lnTo>
                    <a:pt x="559" y="62"/>
                  </a:lnTo>
                  <a:lnTo>
                    <a:pt x="577" y="76"/>
                  </a:lnTo>
                  <a:lnTo>
                    <a:pt x="592" y="91"/>
                  </a:lnTo>
                  <a:lnTo>
                    <a:pt x="605" y="106"/>
                  </a:lnTo>
                  <a:lnTo>
                    <a:pt x="615" y="122"/>
                  </a:lnTo>
                  <a:lnTo>
                    <a:pt x="623" y="138"/>
                  </a:lnTo>
                  <a:lnTo>
                    <a:pt x="626" y="147"/>
                  </a:lnTo>
                  <a:lnTo>
                    <a:pt x="627" y="156"/>
                  </a:lnTo>
                  <a:lnTo>
                    <a:pt x="629" y="165"/>
                  </a:lnTo>
                  <a:lnTo>
                    <a:pt x="629" y="174"/>
                  </a:lnTo>
                  <a:lnTo>
                    <a:pt x="629" y="183"/>
                  </a:lnTo>
                  <a:lnTo>
                    <a:pt x="627" y="192"/>
                  </a:lnTo>
                  <a:lnTo>
                    <a:pt x="626" y="201"/>
                  </a:lnTo>
                  <a:lnTo>
                    <a:pt x="623" y="210"/>
                  </a:lnTo>
                  <a:lnTo>
                    <a:pt x="615" y="226"/>
                  </a:lnTo>
                  <a:lnTo>
                    <a:pt x="605" y="243"/>
                  </a:lnTo>
                  <a:lnTo>
                    <a:pt x="592" y="258"/>
                  </a:lnTo>
                  <a:lnTo>
                    <a:pt x="577" y="273"/>
                  </a:lnTo>
                  <a:lnTo>
                    <a:pt x="559" y="286"/>
                  </a:lnTo>
                  <a:lnTo>
                    <a:pt x="538" y="298"/>
                  </a:lnTo>
                  <a:lnTo>
                    <a:pt x="516" y="310"/>
                  </a:lnTo>
                  <a:lnTo>
                    <a:pt x="492" y="319"/>
                  </a:lnTo>
                  <a:lnTo>
                    <a:pt x="466" y="328"/>
                  </a:lnTo>
                  <a:lnTo>
                    <a:pt x="438" y="335"/>
                  </a:lnTo>
                  <a:lnTo>
                    <a:pt x="410" y="341"/>
                  </a:lnTo>
                  <a:lnTo>
                    <a:pt x="378" y="346"/>
                  </a:lnTo>
                  <a:lnTo>
                    <a:pt x="347" y="347"/>
                  </a:lnTo>
                  <a:lnTo>
                    <a:pt x="314" y="349"/>
                  </a:lnTo>
                  <a:lnTo>
                    <a:pt x="282" y="347"/>
                  </a:lnTo>
                  <a:lnTo>
                    <a:pt x="250" y="346"/>
                  </a:lnTo>
                  <a:lnTo>
                    <a:pt x="219" y="341"/>
                  </a:lnTo>
                  <a:lnTo>
                    <a:pt x="191" y="335"/>
                  </a:lnTo>
                  <a:lnTo>
                    <a:pt x="162" y="328"/>
                  </a:lnTo>
                  <a:lnTo>
                    <a:pt x="137" y="319"/>
                  </a:lnTo>
                  <a:lnTo>
                    <a:pt x="113" y="310"/>
                  </a:lnTo>
                  <a:lnTo>
                    <a:pt x="91" y="298"/>
                  </a:lnTo>
                  <a:lnTo>
                    <a:pt x="70" y="286"/>
                  </a:lnTo>
                  <a:lnTo>
                    <a:pt x="52" y="273"/>
                  </a:lnTo>
                  <a:lnTo>
                    <a:pt x="37" y="258"/>
                  </a:lnTo>
                  <a:lnTo>
                    <a:pt x="24" y="243"/>
                  </a:lnTo>
                  <a:lnTo>
                    <a:pt x="13" y="226"/>
                  </a:lnTo>
                  <a:lnTo>
                    <a:pt x="6" y="210"/>
                  </a:lnTo>
                  <a:lnTo>
                    <a:pt x="3" y="201"/>
                  </a:lnTo>
                  <a:lnTo>
                    <a:pt x="1" y="192"/>
                  </a:lnTo>
                  <a:lnTo>
                    <a:pt x="0" y="183"/>
                  </a:lnTo>
                  <a:lnTo>
                    <a:pt x="0" y="174"/>
                  </a:lnTo>
                  <a:lnTo>
                    <a:pt x="0" y="165"/>
                  </a:lnTo>
                  <a:lnTo>
                    <a:pt x="1" y="156"/>
                  </a:lnTo>
                  <a:lnTo>
                    <a:pt x="3" y="147"/>
                  </a:lnTo>
                  <a:lnTo>
                    <a:pt x="6" y="138"/>
                  </a:lnTo>
                  <a:lnTo>
                    <a:pt x="13" y="122"/>
                  </a:lnTo>
                  <a:lnTo>
                    <a:pt x="24" y="106"/>
                  </a:lnTo>
                  <a:lnTo>
                    <a:pt x="37" y="91"/>
                  </a:lnTo>
                  <a:lnTo>
                    <a:pt x="52" y="76"/>
                  </a:lnTo>
                  <a:lnTo>
                    <a:pt x="70" y="62"/>
                  </a:lnTo>
                  <a:lnTo>
                    <a:pt x="91" y="51"/>
                  </a:lnTo>
                  <a:lnTo>
                    <a:pt x="113" y="39"/>
                  </a:lnTo>
                  <a:lnTo>
                    <a:pt x="137" y="30"/>
                  </a:lnTo>
                  <a:lnTo>
                    <a:pt x="162" y="21"/>
                  </a:lnTo>
                  <a:lnTo>
                    <a:pt x="191" y="13"/>
                  </a:lnTo>
                  <a:lnTo>
                    <a:pt x="219" y="7"/>
                  </a:lnTo>
                  <a:lnTo>
                    <a:pt x="250" y="3"/>
                  </a:lnTo>
                  <a:lnTo>
                    <a:pt x="282" y="1"/>
                  </a:lnTo>
                  <a:lnTo>
                    <a:pt x="314" y="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78" name="Freeform 106"/>
            <p:cNvSpPr>
              <a:spLocks/>
            </p:cNvSpPr>
            <p:nvPr/>
          </p:nvSpPr>
          <p:spPr bwMode="auto">
            <a:xfrm>
              <a:off x="5820" y="103"/>
              <a:ext cx="122" cy="67"/>
            </a:xfrm>
            <a:custGeom>
              <a:avLst/>
              <a:gdLst/>
              <a:ahLst/>
              <a:cxnLst>
                <a:cxn ang="0">
                  <a:pos x="203" y="0"/>
                </a:cxn>
                <a:cxn ang="0">
                  <a:pos x="239" y="4"/>
                </a:cxn>
                <a:cxn ang="0">
                  <a:pos x="273" y="12"/>
                </a:cxn>
                <a:cxn ang="0">
                  <a:pos x="301" y="22"/>
                </a:cxn>
                <a:cxn ang="0">
                  <a:pos x="326" y="37"/>
                </a:cxn>
                <a:cxn ang="0">
                  <a:pos x="346" y="52"/>
                </a:cxn>
                <a:cxn ang="0">
                  <a:pos x="359" y="71"/>
                </a:cxn>
                <a:cxn ang="0">
                  <a:pos x="365" y="86"/>
                </a:cxn>
                <a:cxn ang="0">
                  <a:pos x="367" y="95"/>
                </a:cxn>
                <a:cxn ang="0">
                  <a:pos x="367" y="107"/>
                </a:cxn>
                <a:cxn ang="0">
                  <a:pos x="365" y="116"/>
                </a:cxn>
                <a:cxn ang="0">
                  <a:pos x="359" y="131"/>
                </a:cxn>
                <a:cxn ang="0">
                  <a:pos x="346" y="150"/>
                </a:cxn>
                <a:cxn ang="0">
                  <a:pos x="326" y="165"/>
                </a:cxn>
                <a:cxn ang="0">
                  <a:pos x="301" y="180"/>
                </a:cxn>
                <a:cxn ang="0">
                  <a:pos x="273" y="190"/>
                </a:cxn>
                <a:cxn ang="0">
                  <a:pos x="239" y="198"/>
                </a:cxn>
                <a:cxn ang="0">
                  <a:pos x="203" y="202"/>
                </a:cxn>
                <a:cxn ang="0">
                  <a:pos x="164" y="202"/>
                </a:cxn>
                <a:cxn ang="0">
                  <a:pos x="128" y="198"/>
                </a:cxn>
                <a:cxn ang="0">
                  <a:pos x="94" y="190"/>
                </a:cxn>
                <a:cxn ang="0">
                  <a:pos x="66" y="180"/>
                </a:cxn>
                <a:cxn ang="0">
                  <a:pos x="40" y="165"/>
                </a:cxn>
                <a:cxn ang="0">
                  <a:pos x="21" y="150"/>
                </a:cxn>
                <a:cxn ang="0">
                  <a:pos x="8" y="131"/>
                </a:cxn>
                <a:cxn ang="0">
                  <a:pos x="2" y="116"/>
                </a:cxn>
                <a:cxn ang="0">
                  <a:pos x="0" y="107"/>
                </a:cxn>
                <a:cxn ang="0">
                  <a:pos x="0" y="95"/>
                </a:cxn>
                <a:cxn ang="0">
                  <a:pos x="2" y="86"/>
                </a:cxn>
                <a:cxn ang="0">
                  <a:pos x="8" y="71"/>
                </a:cxn>
                <a:cxn ang="0">
                  <a:pos x="21" y="52"/>
                </a:cxn>
                <a:cxn ang="0">
                  <a:pos x="40" y="37"/>
                </a:cxn>
                <a:cxn ang="0">
                  <a:pos x="66" y="22"/>
                </a:cxn>
                <a:cxn ang="0">
                  <a:pos x="94" y="12"/>
                </a:cxn>
                <a:cxn ang="0">
                  <a:pos x="128" y="4"/>
                </a:cxn>
                <a:cxn ang="0">
                  <a:pos x="164" y="0"/>
                </a:cxn>
              </a:cxnLst>
              <a:rect l="0" t="0" r="r" b="b"/>
              <a:pathLst>
                <a:path w="367" h="202">
                  <a:moveTo>
                    <a:pt x="183" y="0"/>
                  </a:moveTo>
                  <a:lnTo>
                    <a:pt x="203" y="0"/>
                  </a:lnTo>
                  <a:lnTo>
                    <a:pt x="221" y="1"/>
                  </a:lnTo>
                  <a:lnTo>
                    <a:pt x="239" y="4"/>
                  </a:lnTo>
                  <a:lnTo>
                    <a:pt x="256" y="7"/>
                  </a:lnTo>
                  <a:lnTo>
                    <a:pt x="273" y="12"/>
                  </a:lnTo>
                  <a:lnTo>
                    <a:pt x="288" y="16"/>
                  </a:lnTo>
                  <a:lnTo>
                    <a:pt x="301" y="22"/>
                  </a:lnTo>
                  <a:lnTo>
                    <a:pt x="315" y="29"/>
                  </a:lnTo>
                  <a:lnTo>
                    <a:pt x="326" y="37"/>
                  </a:lnTo>
                  <a:lnTo>
                    <a:pt x="337" y="44"/>
                  </a:lnTo>
                  <a:lnTo>
                    <a:pt x="346" y="52"/>
                  </a:lnTo>
                  <a:lnTo>
                    <a:pt x="353" y="61"/>
                  </a:lnTo>
                  <a:lnTo>
                    <a:pt x="359" y="71"/>
                  </a:lnTo>
                  <a:lnTo>
                    <a:pt x="364" y="80"/>
                  </a:lnTo>
                  <a:lnTo>
                    <a:pt x="365" y="86"/>
                  </a:lnTo>
                  <a:lnTo>
                    <a:pt x="365" y="91"/>
                  </a:lnTo>
                  <a:lnTo>
                    <a:pt x="367" y="95"/>
                  </a:lnTo>
                  <a:lnTo>
                    <a:pt x="367" y="101"/>
                  </a:lnTo>
                  <a:lnTo>
                    <a:pt x="367" y="107"/>
                  </a:lnTo>
                  <a:lnTo>
                    <a:pt x="365" y="111"/>
                  </a:lnTo>
                  <a:lnTo>
                    <a:pt x="365" y="116"/>
                  </a:lnTo>
                  <a:lnTo>
                    <a:pt x="364" y="122"/>
                  </a:lnTo>
                  <a:lnTo>
                    <a:pt x="359" y="131"/>
                  </a:lnTo>
                  <a:lnTo>
                    <a:pt x="353" y="141"/>
                  </a:lnTo>
                  <a:lnTo>
                    <a:pt x="346" y="150"/>
                  </a:lnTo>
                  <a:lnTo>
                    <a:pt x="337" y="158"/>
                  </a:lnTo>
                  <a:lnTo>
                    <a:pt x="326" y="165"/>
                  </a:lnTo>
                  <a:lnTo>
                    <a:pt x="315" y="173"/>
                  </a:lnTo>
                  <a:lnTo>
                    <a:pt x="301" y="180"/>
                  </a:lnTo>
                  <a:lnTo>
                    <a:pt x="288" y="186"/>
                  </a:lnTo>
                  <a:lnTo>
                    <a:pt x="273" y="190"/>
                  </a:lnTo>
                  <a:lnTo>
                    <a:pt x="256" y="195"/>
                  </a:lnTo>
                  <a:lnTo>
                    <a:pt x="239" y="198"/>
                  </a:lnTo>
                  <a:lnTo>
                    <a:pt x="221" y="201"/>
                  </a:lnTo>
                  <a:lnTo>
                    <a:pt x="203" y="202"/>
                  </a:lnTo>
                  <a:lnTo>
                    <a:pt x="183" y="202"/>
                  </a:lnTo>
                  <a:lnTo>
                    <a:pt x="164" y="202"/>
                  </a:lnTo>
                  <a:lnTo>
                    <a:pt x="146" y="201"/>
                  </a:lnTo>
                  <a:lnTo>
                    <a:pt x="128" y="198"/>
                  </a:lnTo>
                  <a:lnTo>
                    <a:pt x="110" y="195"/>
                  </a:lnTo>
                  <a:lnTo>
                    <a:pt x="94" y="190"/>
                  </a:lnTo>
                  <a:lnTo>
                    <a:pt x="79" y="186"/>
                  </a:lnTo>
                  <a:lnTo>
                    <a:pt x="66" y="180"/>
                  </a:lnTo>
                  <a:lnTo>
                    <a:pt x="52" y="173"/>
                  </a:lnTo>
                  <a:lnTo>
                    <a:pt x="40" y="165"/>
                  </a:lnTo>
                  <a:lnTo>
                    <a:pt x="30" y="158"/>
                  </a:lnTo>
                  <a:lnTo>
                    <a:pt x="21" y="150"/>
                  </a:lnTo>
                  <a:lnTo>
                    <a:pt x="13" y="141"/>
                  </a:lnTo>
                  <a:lnTo>
                    <a:pt x="8" y="131"/>
                  </a:lnTo>
                  <a:lnTo>
                    <a:pt x="3" y="122"/>
                  </a:lnTo>
                  <a:lnTo>
                    <a:pt x="2" y="116"/>
                  </a:lnTo>
                  <a:lnTo>
                    <a:pt x="2" y="111"/>
                  </a:lnTo>
                  <a:lnTo>
                    <a:pt x="0" y="107"/>
                  </a:lnTo>
                  <a:lnTo>
                    <a:pt x="0" y="101"/>
                  </a:lnTo>
                  <a:lnTo>
                    <a:pt x="0" y="95"/>
                  </a:lnTo>
                  <a:lnTo>
                    <a:pt x="2" y="91"/>
                  </a:lnTo>
                  <a:lnTo>
                    <a:pt x="2" y="86"/>
                  </a:lnTo>
                  <a:lnTo>
                    <a:pt x="3" y="80"/>
                  </a:lnTo>
                  <a:lnTo>
                    <a:pt x="8" y="71"/>
                  </a:lnTo>
                  <a:lnTo>
                    <a:pt x="13" y="61"/>
                  </a:lnTo>
                  <a:lnTo>
                    <a:pt x="21" y="52"/>
                  </a:lnTo>
                  <a:lnTo>
                    <a:pt x="30" y="44"/>
                  </a:lnTo>
                  <a:lnTo>
                    <a:pt x="40" y="37"/>
                  </a:lnTo>
                  <a:lnTo>
                    <a:pt x="52" y="29"/>
                  </a:lnTo>
                  <a:lnTo>
                    <a:pt x="66" y="22"/>
                  </a:lnTo>
                  <a:lnTo>
                    <a:pt x="79" y="16"/>
                  </a:lnTo>
                  <a:lnTo>
                    <a:pt x="94" y="12"/>
                  </a:lnTo>
                  <a:lnTo>
                    <a:pt x="110" y="7"/>
                  </a:lnTo>
                  <a:lnTo>
                    <a:pt x="128" y="4"/>
                  </a:lnTo>
                  <a:lnTo>
                    <a:pt x="146" y="1"/>
                  </a:lnTo>
                  <a:lnTo>
                    <a:pt x="164" y="0"/>
                  </a:lnTo>
                  <a:lnTo>
                    <a:pt x="18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77" name="Freeform 105"/>
            <p:cNvSpPr>
              <a:spLocks/>
            </p:cNvSpPr>
            <p:nvPr/>
          </p:nvSpPr>
          <p:spPr bwMode="auto">
            <a:xfrm>
              <a:off x="5820" y="103"/>
              <a:ext cx="122" cy="67"/>
            </a:xfrm>
            <a:custGeom>
              <a:avLst/>
              <a:gdLst/>
              <a:ahLst/>
              <a:cxnLst>
                <a:cxn ang="0">
                  <a:pos x="203" y="0"/>
                </a:cxn>
                <a:cxn ang="0">
                  <a:pos x="239" y="4"/>
                </a:cxn>
                <a:cxn ang="0">
                  <a:pos x="273" y="12"/>
                </a:cxn>
                <a:cxn ang="0">
                  <a:pos x="301" y="22"/>
                </a:cxn>
                <a:cxn ang="0">
                  <a:pos x="326" y="37"/>
                </a:cxn>
                <a:cxn ang="0">
                  <a:pos x="346" y="52"/>
                </a:cxn>
                <a:cxn ang="0">
                  <a:pos x="359" y="71"/>
                </a:cxn>
                <a:cxn ang="0">
                  <a:pos x="365" y="86"/>
                </a:cxn>
                <a:cxn ang="0">
                  <a:pos x="367" y="95"/>
                </a:cxn>
                <a:cxn ang="0">
                  <a:pos x="367" y="107"/>
                </a:cxn>
                <a:cxn ang="0">
                  <a:pos x="365" y="116"/>
                </a:cxn>
                <a:cxn ang="0">
                  <a:pos x="359" y="131"/>
                </a:cxn>
                <a:cxn ang="0">
                  <a:pos x="346" y="150"/>
                </a:cxn>
                <a:cxn ang="0">
                  <a:pos x="326" y="165"/>
                </a:cxn>
                <a:cxn ang="0">
                  <a:pos x="301" y="180"/>
                </a:cxn>
                <a:cxn ang="0">
                  <a:pos x="273" y="190"/>
                </a:cxn>
                <a:cxn ang="0">
                  <a:pos x="239" y="198"/>
                </a:cxn>
                <a:cxn ang="0">
                  <a:pos x="203" y="202"/>
                </a:cxn>
                <a:cxn ang="0">
                  <a:pos x="164" y="202"/>
                </a:cxn>
                <a:cxn ang="0">
                  <a:pos x="128" y="198"/>
                </a:cxn>
                <a:cxn ang="0">
                  <a:pos x="94" y="190"/>
                </a:cxn>
                <a:cxn ang="0">
                  <a:pos x="66" y="180"/>
                </a:cxn>
                <a:cxn ang="0">
                  <a:pos x="40" y="165"/>
                </a:cxn>
                <a:cxn ang="0">
                  <a:pos x="21" y="150"/>
                </a:cxn>
                <a:cxn ang="0">
                  <a:pos x="8" y="131"/>
                </a:cxn>
                <a:cxn ang="0">
                  <a:pos x="2" y="116"/>
                </a:cxn>
                <a:cxn ang="0">
                  <a:pos x="0" y="107"/>
                </a:cxn>
                <a:cxn ang="0">
                  <a:pos x="0" y="95"/>
                </a:cxn>
                <a:cxn ang="0">
                  <a:pos x="2" y="86"/>
                </a:cxn>
                <a:cxn ang="0">
                  <a:pos x="8" y="71"/>
                </a:cxn>
                <a:cxn ang="0">
                  <a:pos x="21" y="52"/>
                </a:cxn>
                <a:cxn ang="0">
                  <a:pos x="40" y="37"/>
                </a:cxn>
                <a:cxn ang="0">
                  <a:pos x="66" y="22"/>
                </a:cxn>
                <a:cxn ang="0">
                  <a:pos x="94" y="12"/>
                </a:cxn>
                <a:cxn ang="0">
                  <a:pos x="128" y="4"/>
                </a:cxn>
                <a:cxn ang="0">
                  <a:pos x="164" y="0"/>
                </a:cxn>
              </a:cxnLst>
              <a:rect l="0" t="0" r="r" b="b"/>
              <a:pathLst>
                <a:path w="367" h="202">
                  <a:moveTo>
                    <a:pt x="183" y="0"/>
                  </a:moveTo>
                  <a:lnTo>
                    <a:pt x="203" y="0"/>
                  </a:lnTo>
                  <a:lnTo>
                    <a:pt x="221" y="1"/>
                  </a:lnTo>
                  <a:lnTo>
                    <a:pt x="239" y="4"/>
                  </a:lnTo>
                  <a:lnTo>
                    <a:pt x="256" y="7"/>
                  </a:lnTo>
                  <a:lnTo>
                    <a:pt x="273" y="12"/>
                  </a:lnTo>
                  <a:lnTo>
                    <a:pt x="288" y="16"/>
                  </a:lnTo>
                  <a:lnTo>
                    <a:pt x="301" y="22"/>
                  </a:lnTo>
                  <a:lnTo>
                    <a:pt x="315" y="29"/>
                  </a:lnTo>
                  <a:lnTo>
                    <a:pt x="326" y="37"/>
                  </a:lnTo>
                  <a:lnTo>
                    <a:pt x="337" y="44"/>
                  </a:lnTo>
                  <a:lnTo>
                    <a:pt x="346" y="52"/>
                  </a:lnTo>
                  <a:lnTo>
                    <a:pt x="353" y="61"/>
                  </a:lnTo>
                  <a:lnTo>
                    <a:pt x="359" y="71"/>
                  </a:lnTo>
                  <a:lnTo>
                    <a:pt x="364" y="80"/>
                  </a:lnTo>
                  <a:lnTo>
                    <a:pt x="365" y="86"/>
                  </a:lnTo>
                  <a:lnTo>
                    <a:pt x="365" y="91"/>
                  </a:lnTo>
                  <a:lnTo>
                    <a:pt x="367" y="95"/>
                  </a:lnTo>
                  <a:lnTo>
                    <a:pt x="367" y="101"/>
                  </a:lnTo>
                  <a:lnTo>
                    <a:pt x="367" y="107"/>
                  </a:lnTo>
                  <a:lnTo>
                    <a:pt x="365" y="111"/>
                  </a:lnTo>
                  <a:lnTo>
                    <a:pt x="365" y="116"/>
                  </a:lnTo>
                  <a:lnTo>
                    <a:pt x="364" y="122"/>
                  </a:lnTo>
                  <a:lnTo>
                    <a:pt x="359" y="131"/>
                  </a:lnTo>
                  <a:lnTo>
                    <a:pt x="353" y="141"/>
                  </a:lnTo>
                  <a:lnTo>
                    <a:pt x="346" y="150"/>
                  </a:lnTo>
                  <a:lnTo>
                    <a:pt x="337" y="158"/>
                  </a:lnTo>
                  <a:lnTo>
                    <a:pt x="326" y="165"/>
                  </a:lnTo>
                  <a:lnTo>
                    <a:pt x="315" y="173"/>
                  </a:lnTo>
                  <a:lnTo>
                    <a:pt x="301" y="180"/>
                  </a:lnTo>
                  <a:lnTo>
                    <a:pt x="288" y="186"/>
                  </a:lnTo>
                  <a:lnTo>
                    <a:pt x="273" y="190"/>
                  </a:lnTo>
                  <a:lnTo>
                    <a:pt x="256" y="195"/>
                  </a:lnTo>
                  <a:lnTo>
                    <a:pt x="239" y="198"/>
                  </a:lnTo>
                  <a:lnTo>
                    <a:pt x="221" y="201"/>
                  </a:lnTo>
                  <a:lnTo>
                    <a:pt x="203" y="202"/>
                  </a:lnTo>
                  <a:lnTo>
                    <a:pt x="183" y="202"/>
                  </a:lnTo>
                  <a:lnTo>
                    <a:pt x="164" y="202"/>
                  </a:lnTo>
                  <a:lnTo>
                    <a:pt x="146" y="201"/>
                  </a:lnTo>
                  <a:lnTo>
                    <a:pt x="128" y="198"/>
                  </a:lnTo>
                  <a:lnTo>
                    <a:pt x="110" y="195"/>
                  </a:lnTo>
                  <a:lnTo>
                    <a:pt x="94" y="190"/>
                  </a:lnTo>
                  <a:lnTo>
                    <a:pt x="79" y="186"/>
                  </a:lnTo>
                  <a:lnTo>
                    <a:pt x="66" y="180"/>
                  </a:lnTo>
                  <a:lnTo>
                    <a:pt x="52" y="173"/>
                  </a:lnTo>
                  <a:lnTo>
                    <a:pt x="40" y="165"/>
                  </a:lnTo>
                  <a:lnTo>
                    <a:pt x="30" y="158"/>
                  </a:lnTo>
                  <a:lnTo>
                    <a:pt x="21" y="150"/>
                  </a:lnTo>
                  <a:lnTo>
                    <a:pt x="13" y="141"/>
                  </a:lnTo>
                  <a:lnTo>
                    <a:pt x="8" y="131"/>
                  </a:lnTo>
                  <a:lnTo>
                    <a:pt x="3" y="122"/>
                  </a:lnTo>
                  <a:lnTo>
                    <a:pt x="2" y="116"/>
                  </a:lnTo>
                  <a:lnTo>
                    <a:pt x="2" y="111"/>
                  </a:lnTo>
                  <a:lnTo>
                    <a:pt x="0" y="107"/>
                  </a:lnTo>
                  <a:lnTo>
                    <a:pt x="0" y="101"/>
                  </a:lnTo>
                  <a:lnTo>
                    <a:pt x="0" y="95"/>
                  </a:lnTo>
                  <a:lnTo>
                    <a:pt x="2" y="91"/>
                  </a:lnTo>
                  <a:lnTo>
                    <a:pt x="2" y="86"/>
                  </a:lnTo>
                  <a:lnTo>
                    <a:pt x="3" y="80"/>
                  </a:lnTo>
                  <a:lnTo>
                    <a:pt x="8" y="71"/>
                  </a:lnTo>
                  <a:lnTo>
                    <a:pt x="13" y="61"/>
                  </a:lnTo>
                  <a:lnTo>
                    <a:pt x="21" y="52"/>
                  </a:lnTo>
                  <a:lnTo>
                    <a:pt x="30" y="44"/>
                  </a:lnTo>
                  <a:lnTo>
                    <a:pt x="40" y="37"/>
                  </a:lnTo>
                  <a:lnTo>
                    <a:pt x="52" y="29"/>
                  </a:lnTo>
                  <a:lnTo>
                    <a:pt x="66" y="22"/>
                  </a:lnTo>
                  <a:lnTo>
                    <a:pt x="79" y="16"/>
                  </a:lnTo>
                  <a:lnTo>
                    <a:pt x="94" y="12"/>
                  </a:lnTo>
                  <a:lnTo>
                    <a:pt x="110" y="7"/>
                  </a:lnTo>
                  <a:lnTo>
                    <a:pt x="128" y="4"/>
                  </a:lnTo>
                  <a:lnTo>
                    <a:pt x="146" y="1"/>
                  </a:lnTo>
                  <a:lnTo>
                    <a:pt x="164" y="0"/>
                  </a:lnTo>
                  <a:lnTo>
                    <a:pt x="183" y="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76" name="Rectangle 104"/>
            <p:cNvSpPr>
              <a:spLocks noChangeArrowheads="1"/>
            </p:cNvSpPr>
            <p:nvPr/>
          </p:nvSpPr>
          <p:spPr bwMode="auto">
            <a:xfrm>
              <a:off x="6840" y="360"/>
              <a:ext cx="12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175" name="Rectangle 103"/>
            <p:cNvSpPr>
              <a:spLocks noChangeArrowheads="1"/>
            </p:cNvSpPr>
            <p:nvPr/>
          </p:nvSpPr>
          <p:spPr bwMode="auto">
            <a:xfrm>
              <a:off x="6625" y="429"/>
              <a:ext cx="1260" cy="7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ZA" sz="12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I have a credit balance so I can withdraw cash</a:t>
              </a:r>
              <a:endParaRPr kumimoji="0" lang="en-ZA" sz="3600" b="0" i="0" u="none" strike="noStrike" cap="none" normalizeH="0" baseline="0" dirty="0" smtClean="0">
                <a:ln>
                  <a:noFill/>
                </a:ln>
                <a:solidFill>
                  <a:schemeClr val="tx1"/>
                </a:solidFill>
                <a:effectLst/>
                <a:latin typeface="Arial" pitchFamily="34" charset="0"/>
              </a:endParaRPr>
            </a:p>
          </p:txBody>
        </p:sp>
        <p:sp>
          <p:nvSpPr>
            <p:cNvPr id="3174" name="Rectangle 102"/>
            <p:cNvSpPr>
              <a:spLocks noChangeArrowheads="1"/>
            </p:cNvSpPr>
            <p:nvPr/>
          </p:nvSpPr>
          <p:spPr bwMode="auto">
            <a:xfrm>
              <a:off x="6701" y="725"/>
              <a:ext cx="12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173" name="Rectangle 101"/>
            <p:cNvSpPr>
              <a:spLocks noChangeArrowheads="1"/>
            </p:cNvSpPr>
            <p:nvPr/>
          </p:nvSpPr>
          <p:spPr bwMode="auto">
            <a:xfrm>
              <a:off x="6976" y="918"/>
              <a:ext cx="45" cy="34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3172" name="Line 100"/>
            <p:cNvSpPr>
              <a:spLocks noChangeShapeType="1"/>
            </p:cNvSpPr>
            <p:nvPr/>
          </p:nvSpPr>
          <p:spPr bwMode="auto">
            <a:xfrm>
              <a:off x="1893" y="3953"/>
              <a:ext cx="6310" cy="1"/>
            </a:xfrm>
            <a:prstGeom prst="line">
              <a:avLst/>
            </a:pr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71" name="Freeform 99"/>
            <p:cNvSpPr>
              <a:spLocks/>
            </p:cNvSpPr>
            <p:nvPr/>
          </p:nvSpPr>
          <p:spPr bwMode="auto">
            <a:xfrm>
              <a:off x="756" y="3471"/>
              <a:ext cx="399" cy="798"/>
            </a:xfrm>
            <a:custGeom>
              <a:avLst/>
              <a:gdLst/>
              <a:ahLst/>
              <a:cxnLst>
                <a:cxn ang="0">
                  <a:pos x="289" y="2394"/>
                </a:cxn>
                <a:cxn ang="0">
                  <a:pos x="289" y="981"/>
                </a:cxn>
                <a:cxn ang="0">
                  <a:pos x="0" y="981"/>
                </a:cxn>
                <a:cxn ang="0">
                  <a:pos x="597" y="0"/>
                </a:cxn>
                <a:cxn ang="0">
                  <a:pos x="1197" y="981"/>
                </a:cxn>
                <a:cxn ang="0">
                  <a:pos x="906" y="981"/>
                </a:cxn>
                <a:cxn ang="0">
                  <a:pos x="906" y="2394"/>
                </a:cxn>
                <a:cxn ang="0">
                  <a:pos x="289" y="2394"/>
                </a:cxn>
              </a:cxnLst>
              <a:rect l="0" t="0" r="r" b="b"/>
              <a:pathLst>
                <a:path w="1197" h="2394">
                  <a:moveTo>
                    <a:pt x="289" y="2394"/>
                  </a:moveTo>
                  <a:lnTo>
                    <a:pt x="289" y="981"/>
                  </a:lnTo>
                  <a:lnTo>
                    <a:pt x="0" y="981"/>
                  </a:lnTo>
                  <a:lnTo>
                    <a:pt x="597" y="0"/>
                  </a:lnTo>
                  <a:lnTo>
                    <a:pt x="1197" y="981"/>
                  </a:lnTo>
                  <a:lnTo>
                    <a:pt x="906" y="981"/>
                  </a:lnTo>
                  <a:lnTo>
                    <a:pt x="906" y="2394"/>
                  </a:lnTo>
                  <a:lnTo>
                    <a:pt x="289" y="239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70" name="Freeform 98"/>
            <p:cNvSpPr>
              <a:spLocks/>
            </p:cNvSpPr>
            <p:nvPr/>
          </p:nvSpPr>
          <p:spPr bwMode="auto">
            <a:xfrm>
              <a:off x="756" y="3471"/>
              <a:ext cx="399" cy="798"/>
            </a:xfrm>
            <a:custGeom>
              <a:avLst/>
              <a:gdLst/>
              <a:ahLst/>
              <a:cxnLst>
                <a:cxn ang="0">
                  <a:pos x="289" y="2394"/>
                </a:cxn>
                <a:cxn ang="0">
                  <a:pos x="289" y="981"/>
                </a:cxn>
                <a:cxn ang="0">
                  <a:pos x="0" y="981"/>
                </a:cxn>
                <a:cxn ang="0">
                  <a:pos x="597" y="0"/>
                </a:cxn>
                <a:cxn ang="0">
                  <a:pos x="1197" y="981"/>
                </a:cxn>
                <a:cxn ang="0">
                  <a:pos x="906" y="981"/>
                </a:cxn>
                <a:cxn ang="0">
                  <a:pos x="906" y="2394"/>
                </a:cxn>
                <a:cxn ang="0">
                  <a:pos x="289" y="2394"/>
                </a:cxn>
              </a:cxnLst>
              <a:rect l="0" t="0" r="r" b="b"/>
              <a:pathLst>
                <a:path w="1197" h="2394">
                  <a:moveTo>
                    <a:pt x="289" y="2394"/>
                  </a:moveTo>
                  <a:lnTo>
                    <a:pt x="289" y="981"/>
                  </a:lnTo>
                  <a:lnTo>
                    <a:pt x="0" y="981"/>
                  </a:lnTo>
                  <a:lnTo>
                    <a:pt x="597" y="0"/>
                  </a:lnTo>
                  <a:lnTo>
                    <a:pt x="1197" y="981"/>
                  </a:lnTo>
                  <a:lnTo>
                    <a:pt x="906" y="981"/>
                  </a:lnTo>
                  <a:lnTo>
                    <a:pt x="906" y="2394"/>
                  </a:lnTo>
                  <a:lnTo>
                    <a:pt x="289" y="2394"/>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69" name="Freeform 97"/>
            <p:cNvSpPr>
              <a:spLocks/>
            </p:cNvSpPr>
            <p:nvPr/>
          </p:nvSpPr>
          <p:spPr bwMode="auto">
            <a:xfrm>
              <a:off x="5420" y="0"/>
              <a:ext cx="316" cy="316"/>
            </a:xfrm>
            <a:custGeom>
              <a:avLst/>
              <a:gdLst/>
              <a:ahLst/>
              <a:cxnLst>
                <a:cxn ang="0">
                  <a:pos x="945" y="426"/>
                </a:cxn>
                <a:cxn ang="0">
                  <a:pos x="933" y="354"/>
                </a:cxn>
                <a:cxn ang="0">
                  <a:pos x="909" y="287"/>
                </a:cxn>
                <a:cxn ang="0">
                  <a:pos x="877" y="223"/>
                </a:cxn>
                <a:cxn ang="0">
                  <a:pos x="833" y="165"/>
                </a:cxn>
                <a:cxn ang="0">
                  <a:pos x="783" y="114"/>
                </a:cxn>
                <a:cxn ang="0">
                  <a:pos x="725" y="71"/>
                </a:cxn>
                <a:cxn ang="0">
                  <a:pos x="660" y="38"/>
                </a:cxn>
                <a:cxn ang="0">
                  <a:pos x="593" y="14"/>
                </a:cxn>
                <a:cxn ang="0">
                  <a:pos x="522" y="2"/>
                </a:cxn>
                <a:cxn ang="0">
                  <a:pos x="474" y="0"/>
                </a:cxn>
                <a:cxn ang="0">
                  <a:pos x="403" y="5"/>
                </a:cxn>
                <a:cxn ang="0">
                  <a:pos x="333" y="22"/>
                </a:cxn>
                <a:cxn ang="0">
                  <a:pos x="265" y="47"/>
                </a:cxn>
                <a:cxn ang="0">
                  <a:pos x="203" y="84"/>
                </a:cxn>
                <a:cxn ang="0">
                  <a:pos x="148" y="131"/>
                </a:cxn>
                <a:cxn ang="0">
                  <a:pos x="100" y="183"/>
                </a:cxn>
                <a:cxn ang="0">
                  <a:pos x="60" y="244"/>
                </a:cxn>
                <a:cxn ang="0">
                  <a:pos x="30" y="310"/>
                </a:cxn>
                <a:cxn ang="0">
                  <a:pos x="11" y="378"/>
                </a:cxn>
                <a:cxn ang="0">
                  <a:pos x="0" y="450"/>
                </a:cxn>
                <a:cxn ang="0">
                  <a:pos x="0" y="497"/>
                </a:cxn>
                <a:cxn ang="0">
                  <a:pos x="11" y="569"/>
                </a:cxn>
                <a:cxn ang="0">
                  <a:pos x="30" y="638"/>
                </a:cxn>
                <a:cxn ang="0">
                  <a:pos x="60" y="703"/>
                </a:cxn>
                <a:cxn ang="0">
                  <a:pos x="100" y="764"/>
                </a:cxn>
                <a:cxn ang="0">
                  <a:pos x="148" y="816"/>
                </a:cxn>
                <a:cxn ang="0">
                  <a:pos x="203" y="863"/>
                </a:cxn>
                <a:cxn ang="0">
                  <a:pos x="265" y="900"/>
                </a:cxn>
                <a:cxn ang="0">
                  <a:pos x="333" y="925"/>
                </a:cxn>
                <a:cxn ang="0">
                  <a:pos x="403" y="942"/>
                </a:cxn>
                <a:cxn ang="0">
                  <a:pos x="474" y="948"/>
                </a:cxn>
                <a:cxn ang="0">
                  <a:pos x="522" y="945"/>
                </a:cxn>
                <a:cxn ang="0">
                  <a:pos x="593" y="933"/>
                </a:cxn>
                <a:cxn ang="0">
                  <a:pos x="660" y="909"/>
                </a:cxn>
                <a:cxn ang="0">
                  <a:pos x="725" y="876"/>
                </a:cxn>
                <a:cxn ang="0">
                  <a:pos x="783" y="833"/>
                </a:cxn>
                <a:cxn ang="0">
                  <a:pos x="833" y="782"/>
                </a:cxn>
                <a:cxn ang="0">
                  <a:pos x="877" y="724"/>
                </a:cxn>
                <a:cxn ang="0">
                  <a:pos x="909" y="660"/>
                </a:cxn>
                <a:cxn ang="0">
                  <a:pos x="933" y="593"/>
                </a:cxn>
                <a:cxn ang="0">
                  <a:pos x="945" y="521"/>
                </a:cxn>
              </a:cxnLst>
              <a:rect l="0" t="0" r="r" b="b"/>
              <a:pathLst>
                <a:path w="948" h="948">
                  <a:moveTo>
                    <a:pt x="948" y="474"/>
                  </a:moveTo>
                  <a:lnTo>
                    <a:pt x="948" y="450"/>
                  </a:lnTo>
                  <a:lnTo>
                    <a:pt x="945" y="426"/>
                  </a:lnTo>
                  <a:lnTo>
                    <a:pt x="942" y="402"/>
                  </a:lnTo>
                  <a:lnTo>
                    <a:pt x="938" y="378"/>
                  </a:lnTo>
                  <a:lnTo>
                    <a:pt x="933" y="354"/>
                  </a:lnTo>
                  <a:lnTo>
                    <a:pt x="926" y="332"/>
                  </a:lnTo>
                  <a:lnTo>
                    <a:pt x="918" y="310"/>
                  </a:lnTo>
                  <a:lnTo>
                    <a:pt x="909" y="287"/>
                  </a:lnTo>
                  <a:lnTo>
                    <a:pt x="900" y="265"/>
                  </a:lnTo>
                  <a:lnTo>
                    <a:pt x="889" y="244"/>
                  </a:lnTo>
                  <a:lnTo>
                    <a:pt x="877" y="223"/>
                  </a:lnTo>
                  <a:lnTo>
                    <a:pt x="863" y="202"/>
                  </a:lnTo>
                  <a:lnTo>
                    <a:pt x="848" y="183"/>
                  </a:lnTo>
                  <a:lnTo>
                    <a:pt x="833" y="165"/>
                  </a:lnTo>
                  <a:lnTo>
                    <a:pt x="817" y="147"/>
                  </a:lnTo>
                  <a:lnTo>
                    <a:pt x="801" y="131"/>
                  </a:lnTo>
                  <a:lnTo>
                    <a:pt x="783" y="114"/>
                  </a:lnTo>
                  <a:lnTo>
                    <a:pt x="765" y="99"/>
                  </a:lnTo>
                  <a:lnTo>
                    <a:pt x="745" y="84"/>
                  </a:lnTo>
                  <a:lnTo>
                    <a:pt x="725" y="71"/>
                  </a:lnTo>
                  <a:lnTo>
                    <a:pt x="704" y="59"/>
                  </a:lnTo>
                  <a:lnTo>
                    <a:pt x="683" y="47"/>
                  </a:lnTo>
                  <a:lnTo>
                    <a:pt x="660" y="38"/>
                  </a:lnTo>
                  <a:lnTo>
                    <a:pt x="638" y="29"/>
                  </a:lnTo>
                  <a:lnTo>
                    <a:pt x="616" y="22"/>
                  </a:lnTo>
                  <a:lnTo>
                    <a:pt x="593" y="14"/>
                  </a:lnTo>
                  <a:lnTo>
                    <a:pt x="570" y="10"/>
                  </a:lnTo>
                  <a:lnTo>
                    <a:pt x="546" y="5"/>
                  </a:lnTo>
                  <a:lnTo>
                    <a:pt x="522" y="2"/>
                  </a:lnTo>
                  <a:lnTo>
                    <a:pt x="498" y="0"/>
                  </a:lnTo>
                  <a:lnTo>
                    <a:pt x="474" y="0"/>
                  </a:lnTo>
                  <a:lnTo>
                    <a:pt x="450" y="0"/>
                  </a:lnTo>
                  <a:lnTo>
                    <a:pt x="426" y="2"/>
                  </a:lnTo>
                  <a:lnTo>
                    <a:pt x="403" y="5"/>
                  </a:lnTo>
                  <a:lnTo>
                    <a:pt x="379" y="10"/>
                  </a:lnTo>
                  <a:lnTo>
                    <a:pt x="355" y="14"/>
                  </a:lnTo>
                  <a:lnTo>
                    <a:pt x="333" y="22"/>
                  </a:lnTo>
                  <a:lnTo>
                    <a:pt x="310" y="29"/>
                  </a:lnTo>
                  <a:lnTo>
                    <a:pt x="288" y="38"/>
                  </a:lnTo>
                  <a:lnTo>
                    <a:pt x="265" y="47"/>
                  </a:lnTo>
                  <a:lnTo>
                    <a:pt x="245" y="59"/>
                  </a:lnTo>
                  <a:lnTo>
                    <a:pt x="224" y="71"/>
                  </a:lnTo>
                  <a:lnTo>
                    <a:pt x="203" y="84"/>
                  </a:lnTo>
                  <a:lnTo>
                    <a:pt x="183" y="99"/>
                  </a:lnTo>
                  <a:lnTo>
                    <a:pt x="166" y="114"/>
                  </a:lnTo>
                  <a:lnTo>
                    <a:pt x="148" y="131"/>
                  </a:lnTo>
                  <a:lnTo>
                    <a:pt x="131" y="147"/>
                  </a:lnTo>
                  <a:lnTo>
                    <a:pt x="115" y="165"/>
                  </a:lnTo>
                  <a:lnTo>
                    <a:pt x="100" y="183"/>
                  </a:lnTo>
                  <a:lnTo>
                    <a:pt x="85" y="202"/>
                  </a:lnTo>
                  <a:lnTo>
                    <a:pt x="72" y="223"/>
                  </a:lnTo>
                  <a:lnTo>
                    <a:pt x="60" y="244"/>
                  </a:lnTo>
                  <a:lnTo>
                    <a:pt x="48" y="265"/>
                  </a:lnTo>
                  <a:lnTo>
                    <a:pt x="39" y="287"/>
                  </a:lnTo>
                  <a:lnTo>
                    <a:pt x="30" y="310"/>
                  </a:lnTo>
                  <a:lnTo>
                    <a:pt x="23" y="332"/>
                  </a:lnTo>
                  <a:lnTo>
                    <a:pt x="15" y="354"/>
                  </a:lnTo>
                  <a:lnTo>
                    <a:pt x="11" y="378"/>
                  </a:lnTo>
                  <a:lnTo>
                    <a:pt x="6" y="402"/>
                  </a:lnTo>
                  <a:lnTo>
                    <a:pt x="3" y="426"/>
                  </a:lnTo>
                  <a:lnTo>
                    <a:pt x="0" y="450"/>
                  </a:lnTo>
                  <a:lnTo>
                    <a:pt x="0" y="474"/>
                  </a:lnTo>
                  <a:lnTo>
                    <a:pt x="0" y="497"/>
                  </a:lnTo>
                  <a:lnTo>
                    <a:pt x="3" y="521"/>
                  </a:lnTo>
                  <a:lnTo>
                    <a:pt x="6" y="545"/>
                  </a:lnTo>
                  <a:lnTo>
                    <a:pt x="11" y="569"/>
                  </a:lnTo>
                  <a:lnTo>
                    <a:pt x="15" y="593"/>
                  </a:lnTo>
                  <a:lnTo>
                    <a:pt x="23" y="615"/>
                  </a:lnTo>
                  <a:lnTo>
                    <a:pt x="30" y="638"/>
                  </a:lnTo>
                  <a:lnTo>
                    <a:pt x="39" y="660"/>
                  </a:lnTo>
                  <a:lnTo>
                    <a:pt x="48" y="682"/>
                  </a:lnTo>
                  <a:lnTo>
                    <a:pt x="60" y="703"/>
                  </a:lnTo>
                  <a:lnTo>
                    <a:pt x="72" y="724"/>
                  </a:lnTo>
                  <a:lnTo>
                    <a:pt x="85" y="745"/>
                  </a:lnTo>
                  <a:lnTo>
                    <a:pt x="100" y="764"/>
                  </a:lnTo>
                  <a:lnTo>
                    <a:pt x="115" y="782"/>
                  </a:lnTo>
                  <a:lnTo>
                    <a:pt x="131" y="800"/>
                  </a:lnTo>
                  <a:lnTo>
                    <a:pt x="148" y="816"/>
                  </a:lnTo>
                  <a:lnTo>
                    <a:pt x="166" y="833"/>
                  </a:lnTo>
                  <a:lnTo>
                    <a:pt x="183" y="848"/>
                  </a:lnTo>
                  <a:lnTo>
                    <a:pt x="203" y="863"/>
                  </a:lnTo>
                  <a:lnTo>
                    <a:pt x="224" y="876"/>
                  </a:lnTo>
                  <a:lnTo>
                    <a:pt x="245" y="888"/>
                  </a:lnTo>
                  <a:lnTo>
                    <a:pt x="265" y="900"/>
                  </a:lnTo>
                  <a:lnTo>
                    <a:pt x="288" y="909"/>
                  </a:lnTo>
                  <a:lnTo>
                    <a:pt x="310" y="918"/>
                  </a:lnTo>
                  <a:lnTo>
                    <a:pt x="333" y="925"/>
                  </a:lnTo>
                  <a:lnTo>
                    <a:pt x="355" y="933"/>
                  </a:lnTo>
                  <a:lnTo>
                    <a:pt x="379" y="937"/>
                  </a:lnTo>
                  <a:lnTo>
                    <a:pt x="403" y="942"/>
                  </a:lnTo>
                  <a:lnTo>
                    <a:pt x="426" y="945"/>
                  </a:lnTo>
                  <a:lnTo>
                    <a:pt x="450" y="948"/>
                  </a:lnTo>
                  <a:lnTo>
                    <a:pt x="474" y="948"/>
                  </a:lnTo>
                  <a:lnTo>
                    <a:pt x="498" y="948"/>
                  </a:lnTo>
                  <a:lnTo>
                    <a:pt x="522" y="945"/>
                  </a:lnTo>
                  <a:lnTo>
                    <a:pt x="546" y="942"/>
                  </a:lnTo>
                  <a:lnTo>
                    <a:pt x="570" y="937"/>
                  </a:lnTo>
                  <a:lnTo>
                    <a:pt x="593" y="933"/>
                  </a:lnTo>
                  <a:lnTo>
                    <a:pt x="616" y="925"/>
                  </a:lnTo>
                  <a:lnTo>
                    <a:pt x="638" y="918"/>
                  </a:lnTo>
                  <a:lnTo>
                    <a:pt x="660" y="909"/>
                  </a:lnTo>
                  <a:lnTo>
                    <a:pt x="683" y="900"/>
                  </a:lnTo>
                  <a:lnTo>
                    <a:pt x="704" y="888"/>
                  </a:lnTo>
                  <a:lnTo>
                    <a:pt x="725" y="876"/>
                  </a:lnTo>
                  <a:lnTo>
                    <a:pt x="745" y="863"/>
                  </a:lnTo>
                  <a:lnTo>
                    <a:pt x="765" y="848"/>
                  </a:lnTo>
                  <a:lnTo>
                    <a:pt x="783" y="833"/>
                  </a:lnTo>
                  <a:lnTo>
                    <a:pt x="801" y="816"/>
                  </a:lnTo>
                  <a:lnTo>
                    <a:pt x="817" y="800"/>
                  </a:lnTo>
                  <a:lnTo>
                    <a:pt x="833" y="782"/>
                  </a:lnTo>
                  <a:lnTo>
                    <a:pt x="848" y="764"/>
                  </a:lnTo>
                  <a:lnTo>
                    <a:pt x="863" y="745"/>
                  </a:lnTo>
                  <a:lnTo>
                    <a:pt x="877" y="724"/>
                  </a:lnTo>
                  <a:lnTo>
                    <a:pt x="889" y="703"/>
                  </a:lnTo>
                  <a:lnTo>
                    <a:pt x="900" y="682"/>
                  </a:lnTo>
                  <a:lnTo>
                    <a:pt x="909" y="660"/>
                  </a:lnTo>
                  <a:lnTo>
                    <a:pt x="918" y="638"/>
                  </a:lnTo>
                  <a:lnTo>
                    <a:pt x="926" y="615"/>
                  </a:lnTo>
                  <a:lnTo>
                    <a:pt x="933" y="593"/>
                  </a:lnTo>
                  <a:lnTo>
                    <a:pt x="938" y="569"/>
                  </a:lnTo>
                  <a:lnTo>
                    <a:pt x="942" y="545"/>
                  </a:lnTo>
                  <a:lnTo>
                    <a:pt x="945" y="521"/>
                  </a:lnTo>
                  <a:lnTo>
                    <a:pt x="948" y="497"/>
                  </a:lnTo>
                  <a:lnTo>
                    <a:pt x="948" y="4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68" name="Freeform 96"/>
            <p:cNvSpPr>
              <a:spLocks/>
            </p:cNvSpPr>
            <p:nvPr/>
          </p:nvSpPr>
          <p:spPr bwMode="auto">
            <a:xfrm>
              <a:off x="5420" y="0"/>
              <a:ext cx="316" cy="316"/>
            </a:xfrm>
            <a:custGeom>
              <a:avLst/>
              <a:gdLst/>
              <a:ahLst/>
              <a:cxnLst>
                <a:cxn ang="0">
                  <a:pos x="426" y="945"/>
                </a:cxn>
                <a:cxn ang="0">
                  <a:pos x="334" y="927"/>
                </a:cxn>
                <a:cxn ang="0">
                  <a:pos x="249" y="890"/>
                </a:cxn>
                <a:cxn ang="0">
                  <a:pos x="173" y="839"/>
                </a:cxn>
                <a:cxn ang="0">
                  <a:pos x="109" y="775"/>
                </a:cxn>
                <a:cxn ang="0">
                  <a:pos x="58" y="699"/>
                </a:cxn>
                <a:cxn ang="0">
                  <a:pos x="21" y="614"/>
                </a:cxn>
                <a:cxn ang="0">
                  <a:pos x="3" y="521"/>
                </a:cxn>
                <a:cxn ang="0">
                  <a:pos x="3" y="426"/>
                </a:cxn>
                <a:cxn ang="0">
                  <a:pos x="21" y="333"/>
                </a:cxn>
                <a:cxn ang="0">
                  <a:pos x="58" y="248"/>
                </a:cxn>
                <a:cxn ang="0">
                  <a:pos x="109" y="172"/>
                </a:cxn>
                <a:cxn ang="0">
                  <a:pos x="173" y="108"/>
                </a:cxn>
                <a:cxn ang="0">
                  <a:pos x="249" y="58"/>
                </a:cxn>
                <a:cxn ang="0">
                  <a:pos x="334" y="20"/>
                </a:cxn>
                <a:cxn ang="0">
                  <a:pos x="426" y="2"/>
                </a:cxn>
                <a:cxn ang="0">
                  <a:pos x="522" y="2"/>
                </a:cxn>
                <a:cxn ang="0">
                  <a:pos x="614" y="20"/>
                </a:cxn>
                <a:cxn ang="0">
                  <a:pos x="699" y="58"/>
                </a:cxn>
                <a:cxn ang="0">
                  <a:pos x="775" y="108"/>
                </a:cxn>
                <a:cxn ang="0">
                  <a:pos x="839" y="172"/>
                </a:cxn>
                <a:cxn ang="0">
                  <a:pos x="890" y="248"/>
                </a:cxn>
                <a:cxn ang="0">
                  <a:pos x="927" y="333"/>
                </a:cxn>
                <a:cxn ang="0">
                  <a:pos x="945" y="426"/>
                </a:cxn>
                <a:cxn ang="0">
                  <a:pos x="945" y="521"/>
                </a:cxn>
                <a:cxn ang="0">
                  <a:pos x="927" y="614"/>
                </a:cxn>
                <a:cxn ang="0">
                  <a:pos x="890" y="699"/>
                </a:cxn>
                <a:cxn ang="0">
                  <a:pos x="839" y="775"/>
                </a:cxn>
                <a:cxn ang="0">
                  <a:pos x="775" y="839"/>
                </a:cxn>
                <a:cxn ang="0">
                  <a:pos x="699" y="890"/>
                </a:cxn>
                <a:cxn ang="0">
                  <a:pos x="614" y="927"/>
                </a:cxn>
                <a:cxn ang="0">
                  <a:pos x="522" y="945"/>
                </a:cxn>
              </a:cxnLst>
              <a:rect l="0" t="0" r="r" b="b"/>
              <a:pathLst>
                <a:path w="948" h="948">
                  <a:moveTo>
                    <a:pt x="474" y="948"/>
                  </a:moveTo>
                  <a:lnTo>
                    <a:pt x="426" y="945"/>
                  </a:lnTo>
                  <a:lnTo>
                    <a:pt x="379" y="939"/>
                  </a:lnTo>
                  <a:lnTo>
                    <a:pt x="334" y="927"/>
                  </a:lnTo>
                  <a:lnTo>
                    <a:pt x="289" y="910"/>
                  </a:lnTo>
                  <a:lnTo>
                    <a:pt x="249" y="890"/>
                  </a:lnTo>
                  <a:lnTo>
                    <a:pt x="209" y="867"/>
                  </a:lnTo>
                  <a:lnTo>
                    <a:pt x="173" y="839"/>
                  </a:lnTo>
                  <a:lnTo>
                    <a:pt x="139" y="809"/>
                  </a:lnTo>
                  <a:lnTo>
                    <a:pt x="109" y="775"/>
                  </a:lnTo>
                  <a:lnTo>
                    <a:pt x="81" y="739"/>
                  </a:lnTo>
                  <a:lnTo>
                    <a:pt x="58" y="699"/>
                  </a:lnTo>
                  <a:lnTo>
                    <a:pt x="37" y="658"/>
                  </a:lnTo>
                  <a:lnTo>
                    <a:pt x="21" y="614"/>
                  </a:lnTo>
                  <a:lnTo>
                    <a:pt x="9" y="569"/>
                  </a:lnTo>
                  <a:lnTo>
                    <a:pt x="3" y="521"/>
                  </a:lnTo>
                  <a:lnTo>
                    <a:pt x="0" y="474"/>
                  </a:lnTo>
                  <a:lnTo>
                    <a:pt x="3" y="426"/>
                  </a:lnTo>
                  <a:lnTo>
                    <a:pt x="9" y="378"/>
                  </a:lnTo>
                  <a:lnTo>
                    <a:pt x="21" y="333"/>
                  </a:lnTo>
                  <a:lnTo>
                    <a:pt x="37" y="289"/>
                  </a:lnTo>
                  <a:lnTo>
                    <a:pt x="58" y="248"/>
                  </a:lnTo>
                  <a:lnTo>
                    <a:pt x="81" y="208"/>
                  </a:lnTo>
                  <a:lnTo>
                    <a:pt x="109" y="172"/>
                  </a:lnTo>
                  <a:lnTo>
                    <a:pt x="139" y="138"/>
                  </a:lnTo>
                  <a:lnTo>
                    <a:pt x="173" y="108"/>
                  </a:lnTo>
                  <a:lnTo>
                    <a:pt x="209" y="80"/>
                  </a:lnTo>
                  <a:lnTo>
                    <a:pt x="249" y="58"/>
                  </a:lnTo>
                  <a:lnTo>
                    <a:pt x="289" y="37"/>
                  </a:lnTo>
                  <a:lnTo>
                    <a:pt x="334" y="20"/>
                  </a:lnTo>
                  <a:lnTo>
                    <a:pt x="379" y="8"/>
                  </a:lnTo>
                  <a:lnTo>
                    <a:pt x="426" y="2"/>
                  </a:lnTo>
                  <a:lnTo>
                    <a:pt x="474" y="0"/>
                  </a:lnTo>
                  <a:lnTo>
                    <a:pt x="522" y="2"/>
                  </a:lnTo>
                  <a:lnTo>
                    <a:pt x="570" y="8"/>
                  </a:lnTo>
                  <a:lnTo>
                    <a:pt x="614" y="20"/>
                  </a:lnTo>
                  <a:lnTo>
                    <a:pt x="659" y="37"/>
                  </a:lnTo>
                  <a:lnTo>
                    <a:pt x="699" y="58"/>
                  </a:lnTo>
                  <a:lnTo>
                    <a:pt x="739" y="80"/>
                  </a:lnTo>
                  <a:lnTo>
                    <a:pt x="775" y="108"/>
                  </a:lnTo>
                  <a:lnTo>
                    <a:pt x="810" y="138"/>
                  </a:lnTo>
                  <a:lnTo>
                    <a:pt x="839" y="172"/>
                  </a:lnTo>
                  <a:lnTo>
                    <a:pt x="868" y="208"/>
                  </a:lnTo>
                  <a:lnTo>
                    <a:pt x="890" y="248"/>
                  </a:lnTo>
                  <a:lnTo>
                    <a:pt x="911" y="289"/>
                  </a:lnTo>
                  <a:lnTo>
                    <a:pt x="927" y="333"/>
                  </a:lnTo>
                  <a:lnTo>
                    <a:pt x="939" y="378"/>
                  </a:lnTo>
                  <a:lnTo>
                    <a:pt x="945" y="426"/>
                  </a:lnTo>
                  <a:lnTo>
                    <a:pt x="948" y="474"/>
                  </a:lnTo>
                  <a:lnTo>
                    <a:pt x="945" y="521"/>
                  </a:lnTo>
                  <a:lnTo>
                    <a:pt x="939" y="569"/>
                  </a:lnTo>
                  <a:lnTo>
                    <a:pt x="927" y="614"/>
                  </a:lnTo>
                  <a:lnTo>
                    <a:pt x="911" y="658"/>
                  </a:lnTo>
                  <a:lnTo>
                    <a:pt x="890" y="699"/>
                  </a:lnTo>
                  <a:lnTo>
                    <a:pt x="868" y="739"/>
                  </a:lnTo>
                  <a:lnTo>
                    <a:pt x="839" y="775"/>
                  </a:lnTo>
                  <a:lnTo>
                    <a:pt x="810" y="809"/>
                  </a:lnTo>
                  <a:lnTo>
                    <a:pt x="775" y="839"/>
                  </a:lnTo>
                  <a:lnTo>
                    <a:pt x="739" y="867"/>
                  </a:lnTo>
                  <a:lnTo>
                    <a:pt x="699" y="890"/>
                  </a:lnTo>
                  <a:lnTo>
                    <a:pt x="659" y="910"/>
                  </a:lnTo>
                  <a:lnTo>
                    <a:pt x="614" y="927"/>
                  </a:lnTo>
                  <a:lnTo>
                    <a:pt x="570" y="939"/>
                  </a:lnTo>
                  <a:lnTo>
                    <a:pt x="522" y="945"/>
                  </a:lnTo>
                  <a:lnTo>
                    <a:pt x="474" y="948"/>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67" name="Line 95"/>
            <p:cNvSpPr>
              <a:spLocks noChangeShapeType="1"/>
            </p:cNvSpPr>
            <p:nvPr/>
          </p:nvSpPr>
          <p:spPr bwMode="auto">
            <a:xfrm flipV="1">
              <a:off x="5587" y="316"/>
              <a:ext cx="1" cy="631"/>
            </a:xfrm>
            <a:prstGeom prst="line">
              <a:avLst/>
            </a:pr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66" name="Line 94"/>
            <p:cNvSpPr>
              <a:spLocks noChangeShapeType="1"/>
            </p:cNvSpPr>
            <p:nvPr/>
          </p:nvSpPr>
          <p:spPr bwMode="auto">
            <a:xfrm flipH="1">
              <a:off x="5271" y="947"/>
              <a:ext cx="316" cy="315"/>
            </a:xfrm>
            <a:prstGeom prst="line">
              <a:avLst/>
            </a:pr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65" name="Line 93"/>
            <p:cNvSpPr>
              <a:spLocks noChangeShapeType="1"/>
            </p:cNvSpPr>
            <p:nvPr/>
          </p:nvSpPr>
          <p:spPr bwMode="auto">
            <a:xfrm>
              <a:off x="5587" y="947"/>
              <a:ext cx="241" cy="328"/>
            </a:xfrm>
            <a:prstGeom prst="line">
              <a:avLst/>
            </a:pr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64" name="Line 92"/>
            <p:cNvSpPr>
              <a:spLocks noChangeShapeType="1"/>
            </p:cNvSpPr>
            <p:nvPr/>
          </p:nvSpPr>
          <p:spPr bwMode="auto">
            <a:xfrm>
              <a:off x="5296" y="594"/>
              <a:ext cx="632" cy="1"/>
            </a:xfrm>
            <a:prstGeom prst="line">
              <a:avLst/>
            </a:pr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63" name="Line 91"/>
            <p:cNvSpPr>
              <a:spLocks noChangeShapeType="1"/>
            </p:cNvSpPr>
            <p:nvPr/>
          </p:nvSpPr>
          <p:spPr bwMode="auto">
            <a:xfrm>
              <a:off x="1893" y="1842"/>
              <a:ext cx="6310" cy="1"/>
            </a:xfrm>
            <a:prstGeom prst="line">
              <a:avLst/>
            </a:pr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62" name="Rectangle 90"/>
            <p:cNvSpPr>
              <a:spLocks noChangeArrowheads="1"/>
            </p:cNvSpPr>
            <p:nvPr/>
          </p:nvSpPr>
          <p:spPr bwMode="auto">
            <a:xfrm>
              <a:off x="276" y="2661"/>
              <a:ext cx="1399" cy="3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Information</a:t>
              </a:r>
              <a:endParaRPr kumimoji="0" lang="en-US" sz="3200" b="0" i="0" u="none" strike="noStrike" cap="none" normalizeH="0" baseline="0" smtClean="0">
                <a:ln>
                  <a:noFill/>
                </a:ln>
                <a:solidFill>
                  <a:schemeClr val="tx1"/>
                </a:solidFill>
                <a:effectLst/>
                <a:latin typeface="Arial" pitchFamily="34" charset="0"/>
              </a:endParaRPr>
            </a:p>
          </p:txBody>
        </p:sp>
        <p:sp>
          <p:nvSpPr>
            <p:cNvPr id="3161" name="Rectangle 89"/>
            <p:cNvSpPr>
              <a:spLocks noChangeArrowheads="1"/>
            </p:cNvSpPr>
            <p:nvPr/>
          </p:nvSpPr>
          <p:spPr bwMode="auto">
            <a:xfrm>
              <a:off x="2109" y="2060"/>
              <a:ext cx="2358" cy="1578"/>
            </a:xfrm>
            <a:prstGeom prst="rect">
              <a:avLst/>
            </a:prstGeom>
            <a:solidFill>
              <a:srgbClr val="E6E6E6"/>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160" name="Freeform 88"/>
            <p:cNvSpPr>
              <a:spLocks/>
            </p:cNvSpPr>
            <p:nvPr/>
          </p:nvSpPr>
          <p:spPr bwMode="auto">
            <a:xfrm>
              <a:off x="2109" y="2060"/>
              <a:ext cx="2358" cy="1578"/>
            </a:xfrm>
            <a:custGeom>
              <a:avLst/>
              <a:gdLst/>
              <a:ahLst/>
              <a:cxnLst>
                <a:cxn ang="0">
                  <a:pos x="3536" y="4733"/>
                </a:cxn>
                <a:cxn ang="0">
                  <a:pos x="0" y="4733"/>
                </a:cxn>
                <a:cxn ang="0">
                  <a:pos x="0" y="0"/>
                </a:cxn>
                <a:cxn ang="0">
                  <a:pos x="7073" y="0"/>
                </a:cxn>
                <a:cxn ang="0">
                  <a:pos x="7073" y="4733"/>
                </a:cxn>
                <a:cxn ang="0">
                  <a:pos x="3536" y="4733"/>
                </a:cxn>
              </a:cxnLst>
              <a:rect l="0" t="0" r="r" b="b"/>
              <a:pathLst>
                <a:path w="7073" h="4733">
                  <a:moveTo>
                    <a:pt x="3536" y="4733"/>
                  </a:moveTo>
                  <a:lnTo>
                    <a:pt x="0" y="4733"/>
                  </a:lnTo>
                  <a:lnTo>
                    <a:pt x="0" y="0"/>
                  </a:lnTo>
                  <a:lnTo>
                    <a:pt x="7073" y="0"/>
                  </a:lnTo>
                  <a:lnTo>
                    <a:pt x="7073" y="4733"/>
                  </a:lnTo>
                  <a:lnTo>
                    <a:pt x="3536" y="4733"/>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59" name="Rectangle 87"/>
            <p:cNvSpPr>
              <a:spLocks noChangeArrowheads="1"/>
            </p:cNvSpPr>
            <p:nvPr/>
          </p:nvSpPr>
          <p:spPr bwMode="auto">
            <a:xfrm>
              <a:off x="2274" y="2133"/>
              <a:ext cx="1814"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smtClean="0">
                  <a:ln>
                    <a:noFill/>
                  </a:ln>
                  <a:solidFill>
                    <a:srgbClr val="000000"/>
                  </a:solidFill>
                  <a:effectLst/>
                  <a:latin typeface="Arial" pitchFamily="34" charset="0"/>
                  <a:ea typeface="Times New Roman" pitchFamily="18" charset="0"/>
                  <a:cs typeface="Arial" pitchFamily="34" charset="0"/>
                </a:rPr>
                <a:t>Information is data in context:</a:t>
              </a:r>
              <a:endParaRPr kumimoji="0" lang="en-US" sz="2800" b="0" i="0" u="none" strike="noStrike" cap="none" normalizeH="0" baseline="0" smtClean="0">
                <a:ln>
                  <a:noFill/>
                </a:ln>
                <a:solidFill>
                  <a:schemeClr val="tx1"/>
                </a:solidFill>
                <a:effectLst/>
                <a:latin typeface="Arial" pitchFamily="34" charset="0"/>
              </a:endParaRPr>
            </a:p>
          </p:txBody>
        </p:sp>
        <p:sp>
          <p:nvSpPr>
            <p:cNvPr id="3158" name="Rectangle 86"/>
            <p:cNvSpPr>
              <a:spLocks noChangeArrowheads="1"/>
            </p:cNvSpPr>
            <p:nvPr/>
          </p:nvSpPr>
          <p:spPr bwMode="auto">
            <a:xfrm>
              <a:off x="2274" y="2293"/>
              <a:ext cx="1413"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The numbers are put into</a:t>
              </a:r>
              <a:endParaRPr kumimoji="0" lang="en-US" sz="2800" b="0" i="0" u="none" strike="noStrike" cap="none" normalizeH="0" baseline="0" smtClean="0">
                <a:ln>
                  <a:noFill/>
                </a:ln>
                <a:solidFill>
                  <a:schemeClr val="tx1"/>
                </a:solidFill>
                <a:effectLst/>
                <a:latin typeface="Arial" pitchFamily="34" charset="0"/>
              </a:endParaRPr>
            </a:p>
          </p:txBody>
        </p:sp>
        <p:sp>
          <p:nvSpPr>
            <p:cNvPr id="3157" name="Rectangle 85"/>
            <p:cNvSpPr>
              <a:spLocks noChangeArrowheads="1"/>
            </p:cNvSpPr>
            <p:nvPr/>
          </p:nvSpPr>
          <p:spPr bwMode="auto">
            <a:xfrm>
              <a:off x="2274" y="2451"/>
              <a:ext cx="1553"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labeled columns. A heading</a:t>
              </a:r>
              <a:endParaRPr kumimoji="0" lang="en-US" sz="2800" b="0" i="0" u="none" strike="noStrike" cap="none" normalizeH="0" baseline="0" smtClean="0">
                <a:ln>
                  <a:noFill/>
                </a:ln>
                <a:solidFill>
                  <a:schemeClr val="tx1"/>
                </a:solidFill>
                <a:effectLst/>
                <a:latin typeface="Arial" pitchFamily="34" charset="0"/>
              </a:endParaRPr>
            </a:p>
          </p:txBody>
        </p:sp>
        <p:sp>
          <p:nvSpPr>
            <p:cNvPr id="3156" name="Rectangle 84"/>
            <p:cNvSpPr>
              <a:spLocks noChangeArrowheads="1"/>
            </p:cNvSpPr>
            <p:nvPr/>
          </p:nvSpPr>
          <p:spPr bwMode="auto">
            <a:xfrm>
              <a:off x="2274" y="2609"/>
              <a:ext cx="1547"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is provided according to the</a:t>
              </a:r>
              <a:endParaRPr kumimoji="0" lang="en-US" sz="2800" b="0" i="0" u="none" strike="noStrike" cap="none" normalizeH="0" baseline="0" smtClean="0">
                <a:ln>
                  <a:noFill/>
                </a:ln>
                <a:solidFill>
                  <a:schemeClr val="tx1"/>
                </a:solidFill>
                <a:effectLst/>
                <a:latin typeface="Arial" pitchFamily="34" charset="0"/>
              </a:endParaRPr>
            </a:p>
          </p:txBody>
        </p:sp>
        <p:sp>
          <p:nvSpPr>
            <p:cNvPr id="3155" name="Rectangle 83"/>
            <p:cNvSpPr>
              <a:spLocks noChangeArrowheads="1"/>
            </p:cNvSpPr>
            <p:nvPr/>
          </p:nvSpPr>
          <p:spPr bwMode="auto">
            <a:xfrm>
              <a:off x="2274" y="2767"/>
              <a:ext cx="1440"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context. Additional data is</a:t>
              </a:r>
              <a:endParaRPr kumimoji="0" lang="en-US" sz="2800" b="0" i="0" u="none" strike="noStrike" cap="none" normalizeH="0" baseline="0" smtClean="0">
                <a:ln>
                  <a:noFill/>
                </a:ln>
                <a:solidFill>
                  <a:schemeClr val="tx1"/>
                </a:solidFill>
                <a:effectLst/>
                <a:latin typeface="Arial" pitchFamily="34" charset="0"/>
              </a:endParaRPr>
            </a:p>
          </p:txBody>
        </p:sp>
        <p:sp>
          <p:nvSpPr>
            <p:cNvPr id="3154" name="Rectangle 82"/>
            <p:cNvSpPr>
              <a:spLocks noChangeArrowheads="1"/>
            </p:cNvSpPr>
            <p:nvPr/>
          </p:nvSpPr>
          <p:spPr bwMode="auto">
            <a:xfrm>
              <a:off x="2274" y="2925"/>
              <a:ext cx="1593"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added relating to the context</a:t>
              </a:r>
              <a:endParaRPr kumimoji="0" lang="en-US" sz="2800" b="0" i="0" u="none" strike="noStrike" cap="none" normalizeH="0" baseline="0" dirty="0" smtClean="0">
                <a:ln>
                  <a:noFill/>
                </a:ln>
                <a:solidFill>
                  <a:schemeClr val="tx1"/>
                </a:solidFill>
                <a:effectLst/>
                <a:latin typeface="Arial" pitchFamily="34" charset="0"/>
              </a:endParaRPr>
            </a:p>
          </p:txBody>
        </p:sp>
        <p:sp>
          <p:nvSpPr>
            <p:cNvPr id="3153" name="Rectangle 81"/>
            <p:cNvSpPr>
              <a:spLocks noChangeArrowheads="1"/>
            </p:cNvSpPr>
            <p:nvPr/>
          </p:nvSpPr>
          <p:spPr bwMode="auto">
            <a:xfrm>
              <a:off x="2274" y="3083"/>
              <a:ext cx="1650"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concerned,  such as the bank</a:t>
              </a:r>
              <a:endParaRPr kumimoji="0" lang="en-US" sz="2800" b="0" i="0" u="none" strike="noStrike" cap="none" normalizeH="0" baseline="0" smtClean="0">
                <a:ln>
                  <a:noFill/>
                </a:ln>
                <a:solidFill>
                  <a:schemeClr val="tx1"/>
                </a:solidFill>
                <a:effectLst/>
                <a:latin typeface="Arial" pitchFamily="34" charset="0"/>
              </a:endParaRPr>
            </a:p>
          </p:txBody>
        </p:sp>
        <p:sp>
          <p:nvSpPr>
            <p:cNvPr id="3152" name="Rectangle 80"/>
            <p:cNvSpPr>
              <a:spLocks noChangeArrowheads="1"/>
            </p:cNvSpPr>
            <p:nvPr/>
          </p:nvSpPr>
          <p:spPr bwMode="auto">
            <a:xfrm>
              <a:off x="2274" y="3241"/>
              <a:ext cx="1354"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name, date and account</a:t>
              </a:r>
              <a:endParaRPr kumimoji="0" lang="en-US" sz="2800" b="0" i="0" u="none" strike="noStrike" cap="none" normalizeH="0" baseline="0" dirty="0" smtClean="0">
                <a:ln>
                  <a:noFill/>
                </a:ln>
                <a:solidFill>
                  <a:schemeClr val="tx1"/>
                </a:solidFill>
                <a:effectLst/>
                <a:latin typeface="Arial" pitchFamily="34" charset="0"/>
              </a:endParaRPr>
            </a:p>
          </p:txBody>
        </p:sp>
        <p:sp>
          <p:nvSpPr>
            <p:cNvPr id="3151" name="Rectangle 79"/>
            <p:cNvSpPr>
              <a:spLocks noChangeArrowheads="1"/>
            </p:cNvSpPr>
            <p:nvPr/>
          </p:nvSpPr>
          <p:spPr bwMode="auto">
            <a:xfrm>
              <a:off x="2274" y="3399"/>
              <a:ext cx="455"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number</a:t>
              </a:r>
              <a:r>
                <a:rPr kumimoji="0" lang="en-US" sz="7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3150" name="Rectangle 78"/>
            <p:cNvSpPr>
              <a:spLocks noChangeArrowheads="1"/>
            </p:cNvSpPr>
            <p:nvPr/>
          </p:nvSpPr>
          <p:spPr bwMode="auto">
            <a:xfrm>
              <a:off x="2110" y="4102"/>
              <a:ext cx="2357" cy="631"/>
            </a:xfrm>
            <a:prstGeom prst="rect">
              <a:avLst/>
            </a:prstGeom>
            <a:solidFill>
              <a:srgbClr val="E6E6E6"/>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149" name="Freeform 77"/>
            <p:cNvSpPr>
              <a:spLocks/>
            </p:cNvSpPr>
            <p:nvPr/>
          </p:nvSpPr>
          <p:spPr bwMode="auto">
            <a:xfrm>
              <a:off x="2110" y="4102"/>
              <a:ext cx="2357" cy="631"/>
            </a:xfrm>
            <a:custGeom>
              <a:avLst/>
              <a:gdLst/>
              <a:ahLst/>
              <a:cxnLst>
                <a:cxn ang="0">
                  <a:pos x="3536" y="1893"/>
                </a:cxn>
                <a:cxn ang="0">
                  <a:pos x="0" y="1893"/>
                </a:cxn>
                <a:cxn ang="0">
                  <a:pos x="0" y="0"/>
                </a:cxn>
                <a:cxn ang="0">
                  <a:pos x="7073" y="0"/>
                </a:cxn>
                <a:cxn ang="0">
                  <a:pos x="7073" y="1893"/>
                </a:cxn>
                <a:cxn ang="0">
                  <a:pos x="3536" y="1893"/>
                </a:cxn>
              </a:cxnLst>
              <a:rect l="0" t="0" r="r" b="b"/>
              <a:pathLst>
                <a:path w="7073" h="1893">
                  <a:moveTo>
                    <a:pt x="3536" y="1893"/>
                  </a:moveTo>
                  <a:lnTo>
                    <a:pt x="0" y="1893"/>
                  </a:lnTo>
                  <a:lnTo>
                    <a:pt x="0" y="0"/>
                  </a:lnTo>
                  <a:lnTo>
                    <a:pt x="7073" y="0"/>
                  </a:lnTo>
                  <a:lnTo>
                    <a:pt x="7073" y="1893"/>
                  </a:lnTo>
                  <a:lnTo>
                    <a:pt x="3536" y="1893"/>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48" name="Rectangle 76"/>
            <p:cNvSpPr>
              <a:spLocks noChangeArrowheads="1"/>
            </p:cNvSpPr>
            <p:nvPr/>
          </p:nvSpPr>
          <p:spPr bwMode="auto">
            <a:xfrm>
              <a:off x="2340" y="4185"/>
              <a:ext cx="753" cy="16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sng" strike="noStrike" cap="none" normalizeH="0" baseline="0" smtClean="0">
                  <a:ln>
                    <a:noFill/>
                  </a:ln>
                  <a:solidFill>
                    <a:srgbClr val="000000"/>
                  </a:solidFill>
                  <a:effectLst/>
                  <a:latin typeface="Arial" pitchFamily="34" charset="0"/>
                  <a:ea typeface="Times New Roman" pitchFamily="18" charset="0"/>
                  <a:cs typeface="Arial" pitchFamily="34" charset="0"/>
                </a:rPr>
                <a:t>Data exists:</a:t>
              </a:r>
              <a:endParaRPr kumimoji="0" lang="en-US" sz="3200" b="0" i="0" u="none" strike="noStrike" cap="none" normalizeH="0" baseline="0" smtClean="0">
                <a:ln>
                  <a:noFill/>
                </a:ln>
                <a:solidFill>
                  <a:schemeClr val="tx1"/>
                </a:solidFill>
                <a:effectLst/>
                <a:latin typeface="Arial" pitchFamily="34" charset="0"/>
              </a:endParaRPr>
            </a:p>
          </p:txBody>
        </p:sp>
        <p:sp>
          <p:nvSpPr>
            <p:cNvPr id="3147" name="Rectangle 75"/>
            <p:cNvSpPr>
              <a:spLocks noChangeArrowheads="1"/>
            </p:cNvSpPr>
            <p:nvPr/>
          </p:nvSpPr>
          <p:spPr bwMode="auto">
            <a:xfrm>
              <a:off x="2340" y="4345"/>
              <a:ext cx="1817" cy="16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Twelve numbers exist, ranging</a:t>
              </a:r>
              <a:endParaRPr kumimoji="0" lang="en-US" sz="3200" b="0" i="0" u="none" strike="noStrike" cap="none" normalizeH="0" baseline="0" dirty="0" smtClean="0">
                <a:ln>
                  <a:noFill/>
                </a:ln>
                <a:solidFill>
                  <a:schemeClr val="tx1"/>
                </a:solidFill>
                <a:effectLst/>
                <a:latin typeface="Arial" pitchFamily="34" charset="0"/>
              </a:endParaRPr>
            </a:p>
          </p:txBody>
        </p:sp>
        <p:sp>
          <p:nvSpPr>
            <p:cNvPr id="3146" name="Rectangle 74"/>
            <p:cNvSpPr>
              <a:spLocks noChangeArrowheads="1"/>
            </p:cNvSpPr>
            <p:nvPr/>
          </p:nvSpPr>
          <p:spPr bwMode="auto">
            <a:xfrm>
              <a:off x="2340" y="4503"/>
              <a:ext cx="780"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from 0 to 150.</a:t>
              </a:r>
              <a:endParaRPr kumimoji="0" lang="en-US" sz="2800" b="0" i="0" u="none" strike="noStrike" cap="none" normalizeH="0" baseline="0" dirty="0" smtClean="0">
                <a:ln>
                  <a:noFill/>
                </a:ln>
                <a:solidFill>
                  <a:schemeClr val="tx1"/>
                </a:solidFill>
                <a:effectLst/>
                <a:latin typeface="Arial" pitchFamily="34" charset="0"/>
              </a:endParaRPr>
            </a:p>
          </p:txBody>
        </p:sp>
        <p:sp>
          <p:nvSpPr>
            <p:cNvPr id="3145" name="Freeform 73"/>
            <p:cNvSpPr>
              <a:spLocks/>
            </p:cNvSpPr>
            <p:nvPr/>
          </p:nvSpPr>
          <p:spPr bwMode="auto">
            <a:xfrm>
              <a:off x="4918" y="4102"/>
              <a:ext cx="2339" cy="1342"/>
            </a:xfrm>
            <a:custGeom>
              <a:avLst/>
              <a:gdLst/>
              <a:ahLst/>
              <a:cxnLst>
                <a:cxn ang="0">
                  <a:pos x="6348" y="2671"/>
                </a:cxn>
                <a:cxn ang="0">
                  <a:pos x="6444" y="2854"/>
                </a:cxn>
                <a:cxn ang="0">
                  <a:pos x="6348" y="3260"/>
                </a:cxn>
                <a:cxn ang="0">
                  <a:pos x="5873" y="3711"/>
                </a:cxn>
                <a:cxn ang="0">
                  <a:pos x="5071" y="3895"/>
                </a:cxn>
                <a:cxn ang="0">
                  <a:pos x="4594" y="3848"/>
                </a:cxn>
                <a:cxn ang="0">
                  <a:pos x="4214" y="3711"/>
                </a:cxn>
                <a:cxn ang="0">
                  <a:pos x="3976" y="3941"/>
                </a:cxn>
                <a:cxn ang="0">
                  <a:pos x="3651" y="4026"/>
                </a:cxn>
                <a:cxn ang="0">
                  <a:pos x="3317" y="3941"/>
                </a:cxn>
                <a:cxn ang="0">
                  <a:pos x="3126" y="3711"/>
                </a:cxn>
                <a:cxn ang="0">
                  <a:pos x="2793" y="3804"/>
                </a:cxn>
                <a:cxn ang="0">
                  <a:pos x="2460" y="3848"/>
                </a:cxn>
                <a:cxn ang="0">
                  <a:pos x="1753" y="3711"/>
                </a:cxn>
                <a:cxn ang="0">
                  <a:pos x="1278" y="3398"/>
                </a:cxn>
                <a:cxn ang="0">
                  <a:pos x="1087" y="3169"/>
                </a:cxn>
                <a:cxn ang="0">
                  <a:pos x="1087" y="3169"/>
                </a:cxn>
                <a:cxn ang="0">
                  <a:pos x="714" y="3122"/>
                </a:cxn>
                <a:cxn ang="0">
                  <a:pos x="189" y="2854"/>
                </a:cxn>
                <a:cxn ang="0">
                  <a:pos x="0" y="2356"/>
                </a:cxn>
                <a:cxn ang="0">
                  <a:pos x="237" y="1852"/>
                </a:cxn>
                <a:cxn ang="0">
                  <a:pos x="801" y="1538"/>
                </a:cxn>
                <a:cxn ang="0">
                  <a:pos x="801" y="1538"/>
                </a:cxn>
                <a:cxn ang="0">
                  <a:pos x="753" y="1447"/>
                </a:cxn>
                <a:cxn ang="0">
                  <a:pos x="619" y="1224"/>
                </a:cxn>
                <a:cxn ang="0">
                  <a:pos x="666" y="765"/>
                </a:cxn>
                <a:cxn ang="0">
                  <a:pos x="1182" y="360"/>
                </a:cxn>
                <a:cxn ang="0">
                  <a:pos x="1801" y="314"/>
                </a:cxn>
                <a:cxn ang="0">
                  <a:pos x="2182" y="451"/>
                </a:cxn>
                <a:cxn ang="0">
                  <a:pos x="2364" y="589"/>
                </a:cxn>
                <a:cxn ang="0">
                  <a:pos x="2412" y="589"/>
                </a:cxn>
                <a:cxn ang="0">
                  <a:pos x="2412" y="589"/>
                </a:cxn>
                <a:cxn ang="0">
                  <a:pos x="2460" y="589"/>
                </a:cxn>
                <a:cxn ang="0">
                  <a:pos x="2698" y="406"/>
                </a:cxn>
                <a:cxn ang="0">
                  <a:pos x="3032" y="314"/>
                </a:cxn>
                <a:cxn ang="0">
                  <a:pos x="3221" y="360"/>
                </a:cxn>
                <a:cxn ang="0">
                  <a:pos x="3412" y="406"/>
                </a:cxn>
                <a:cxn ang="0">
                  <a:pos x="3460" y="406"/>
                </a:cxn>
                <a:cxn ang="0">
                  <a:pos x="3460" y="360"/>
                </a:cxn>
                <a:cxn ang="0">
                  <a:pos x="3937" y="91"/>
                </a:cxn>
                <a:cxn ang="0">
                  <a:pos x="4548" y="0"/>
                </a:cxn>
                <a:cxn ang="0">
                  <a:pos x="5310" y="184"/>
                </a:cxn>
                <a:cxn ang="0">
                  <a:pos x="5730" y="589"/>
                </a:cxn>
                <a:cxn ang="0">
                  <a:pos x="5778" y="902"/>
                </a:cxn>
                <a:cxn ang="0">
                  <a:pos x="5778" y="949"/>
                </a:cxn>
                <a:cxn ang="0">
                  <a:pos x="5825" y="995"/>
                </a:cxn>
                <a:cxn ang="0">
                  <a:pos x="5921" y="995"/>
                </a:cxn>
                <a:cxn ang="0">
                  <a:pos x="6301" y="1041"/>
                </a:cxn>
                <a:cxn ang="0">
                  <a:pos x="6825" y="1308"/>
                </a:cxn>
                <a:cxn ang="0">
                  <a:pos x="7016" y="1813"/>
                </a:cxn>
                <a:cxn ang="0">
                  <a:pos x="6825" y="2265"/>
                </a:cxn>
                <a:cxn ang="0">
                  <a:pos x="6301" y="2578"/>
                </a:cxn>
              </a:cxnLst>
              <a:rect l="0" t="0" r="r" b="b"/>
              <a:pathLst>
                <a:path w="7016" h="4026">
                  <a:moveTo>
                    <a:pt x="6301" y="2578"/>
                  </a:moveTo>
                  <a:lnTo>
                    <a:pt x="6348" y="2671"/>
                  </a:lnTo>
                  <a:lnTo>
                    <a:pt x="6396" y="2763"/>
                  </a:lnTo>
                  <a:lnTo>
                    <a:pt x="6444" y="2854"/>
                  </a:lnTo>
                  <a:lnTo>
                    <a:pt x="6444" y="2984"/>
                  </a:lnTo>
                  <a:lnTo>
                    <a:pt x="6348" y="3260"/>
                  </a:lnTo>
                  <a:lnTo>
                    <a:pt x="6158" y="3528"/>
                  </a:lnTo>
                  <a:lnTo>
                    <a:pt x="5873" y="3711"/>
                  </a:lnTo>
                  <a:lnTo>
                    <a:pt x="5499" y="3848"/>
                  </a:lnTo>
                  <a:lnTo>
                    <a:pt x="5071" y="3895"/>
                  </a:lnTo>
                  <a:lnTo>
                    <a:pt x="4833" y="3848"/>
                  </a:lnTo>
                  <a:lnTo>
                    <a:pt x="4594" y="3848"/>
                  </a:lnTo>
                  <a:lnTo>
                    <a:pt x="4405" y="3804"/>
                  </a:lnTo>
                  <a:lnTo>
                    <a:pt x="4214" y="3711"/>
                  </a:lnTo>
                  <a:lnTo>
                    <a:pt x="4119" y="3848"/>
                  </a:lnTo>
                  <a:lnTo>
                    <a:pt x="3976" y="3941"/>
                  </a:lnTo>
                  <a:lnTo>
                    <a:pt x="3841" y="3987"/>
                  </a:lnTo>
                  <a:lnTo>
                    <a:pt x="3651" y="4026"/>
                  </a:lnTo>
                  <a:lnTo>
                    <a:pt x="3507" y="3987"/>
                  </a:lnTo>
                  <a:lnTo>
                    <a:pt x="3317" y="3941"/>
                  </a:lnTo>
                  <a:lnTo>
                    <a:pt x="3221" y="3848"/>
                  </a:lnTo>
                  <a:lnTo>
                    <a:pt x="3126" y="3711"/>
                  </a:lnTo>
                  <a:lnTo>
                    <a:pt x="2984" y="3757"/>
                  </a:lnTo>
                  <a:lnTo>
                    <a:pt x="2793" y="3804"/>
                  </a:lnTo>
                  <a:lnTo>
                    <a:pt x="2650" y="3804"/>
                  </a:lnTo>
                  <a:lnTo>
                    <a:pt x="2460" y="3848"/>
                  </a:lnTo>
                  <a:lnTo>
                    <a:pt x="2087" y="3804"/>
                  </a:lnTo>
                  <a:lnTo>
                    <a:pt x="1753" y="3711"/>
                  </a:lnTo>
                  <a:lnTo>
                    <a:pt x="1468" y="3574"/>
                  </a:lnTo>
                  <a:lnTo>
                    <a:pt x="1278" y="3398"/>
                  </a:lnTo>
                  <a:lnTo>
                    <a:pt x="1134" y="3169"/>
                  </a:lnTo>
                  <a:lnTo>
                    <a:pt x="1087" y="3169"/>
                  </a:lnTo>
                  <a:lnTo>
                    <a:pt x="1039" y="3169"/>
                  </a:lnTo>
                  <a:lnTo>
                    <a:pt x="714" y="3122"/>
                  </a:lnTo>
                  <a:lnTo>
                    <a:pt x="428" y="2984"/>
                  </a:lnTo>
                  <a:lnTo>
                    <a:pt x="189" y="2854"/>
                  </a:lnTo>
                  <a:lnTo>
                    <a:pt x="46" y="2624"/>
                  </a:lnTo>
                  <a:lnTo>
                    <a:pt x="0" y="2356"/>
                  </a:lnTo>
                  <a:lnTo>
                    <a:pt x="46" y="2082"/>
                  </a:lnTo>
                  <a:lnTo>
                    <a:pt x="237" y="1852"/>
                  </a:lnTo>
                  <a:lnTo>
                    <a:pt x="476" y="1676"/>
                  </a:lnTo>
                  <a:lnTo>
                    <a:pt x="801" y="1538"/>
                  </a:lnTo>
                  <a:lnTo>
                    <a:pt x="848" y="1538"/>
                  </a:lnTo>
                  <a:lnTo>
                    <a:pt x="753" y="1447"/>
                  </a:lnTo>
                  <a:lnTo>
                    <a:pt x="666" y="1354"/>
                  </a:lnTo>
                  <a:lnTo>
                    <a:pt x="619" y="1224"/>
                  </a:lnTo>
                  <a:lnTo>
                    <a:pt x="619" y="1086"/>
                  </a:lnTo>
                  <a:lnTo>
                    <a:pt x="666" y="765"/>
                  </a:lnTo>
                  <a:lnTo>
                    <a:pt x="896" y="543"/>
                  </a:lnTo>
                  <a:lnTo>
                    <a:pt x="1182" y="360"/>
                  </a:lnTo>
                  <a:lnTo>
                    <a:pt x="1562" y="267"/>
                  </a:lnTo>
                  <a:lnTo>
                    <a:pt x="1801" y="314"/>
                  </a:lnTo>
                  <a:lnTo>
                    <a:pt x="1992" y="360"/>
                  </a:lnTo>
                  <a:lnTo>
                    <a:pt x="2182" y="451"/>
                  </a:lnTo>
                  <a:lnTo>
                    <a:pt x="2325" y="589"/>
                  </a:lnTo>
                  <a:lnTo>
                    <a:pt x="2364" y="589"/>
                  </a:lnTo>
                  <a:lnTo>
                    <a:pt x="2412" y="589"/>
                  </a:lnTo>
                  <a:lnTo>
                    <a:pt x="2460" y="589"/>
                  </a:lnTo>
                  <a:lnTo>
                    <a:pt x="2555" y="451"/>
                  </a:lnTo>
                  <a:lnTo>
                    <a:pt x="2698" y="406"/>
                  </a:lnTo>
                  <a:lnTo>
                    <a:pt x="2841" y="360"/>
                  </a:lnTo>
                  <a:lnTo>
                    <a:pt x="3032" y="314"/>
                  </a:lnTo>
                  <a:lnTo>
                    <a:pt x="3126" y="314"/>
                  </a:lnTo>
                  <a:lnTo>
                    <a:pt x="3221" y="360"/>
                  </a:lnTo>
                  <a:lnTo>
                    <a:pt x="3317" y="406"/>
                  </a:lnTo>
                  <a:lnTo>
                    <a:pt x="3412" y="406"/>
                  </a:lnTo>
                  <a:lnTo>
                    <a:pt x="3460" y="406"/>
                  </a:lnTo>
                  <a:lnTo>
                    <a:pt x="3460" y="360"/>
                  </a:lnTo>
                  <a:lnTo>
                    <a:pt x="3698" y="221"/>
                  </a:lnTo>
                  <a:lnTo>
                    <a:pt x="3937" y="91"/>
                  </a:lnTo>
                  <a:lnTo>
                    <a:pt x="4214" y="45"/>
                  </a:lnTo>
                  <a:lnTo>
                    <a:pt x="4548" y="0"/>
                  </a:lnTo>
                  <a:lnTo>
                    <a:pt x="4928" y="45"/>
                  </a:lnTo>
                  <a:lnTo>
                    <a:pt x="5310" y="184"/>
                  </a:lnTo>
                  <a:lnTo>
                    <a:pt x="5547" y="360"/>
                  </a:lnTo>
                  <a:lnTo>
                    <a:pt x="5730" y="589"/>
                  </a:lnTo>
                  <a:lnTo>
                    <a:pt x="5778" y="856"/>
                  </a:lnTo>
                  <a:lnTo>
                    <a:pt x="5778" y="902"/>
                  </a:lnTo>
                  <a:lnTo>
                    <a:pt x="5778" y="949"/>
                  </a:lnTo>
                  <a:lnTo>
                    <a:pt x="5778" y="995"/>
                  </a:lnTo>
                  <a:lnTo>
                    <a:pt x="5825" y="995"/>
                  </a:lnTo>
                  <a:lnTo>
                    <a:pt x="5873" y="995"/>
                  </a:lnTo>
                  <a:lnTo>
                    <a:pt x="5921" y="995"/>
                  </a:lnTo>
                  <a:lnTo>
                    <a:pt x="6301" y="1041"/>
                  </a:lnTo>
                  <a:lnTo>
                    <a:pt x="6587" y="1132"/>
                  </a:lnTo>
                  <a:lnTo>
                    <a:pt x="6825" y="1308"/>
                  </a:lnTo>
                  <a:lnTo>
                    <a:pt x="6969" y="1538"/>
                  </a:lnTo>
                  <a:lnTo>
                    <a:pt x="7016" y="1813"/>
                  </a:lnTo>
                  <a:lnTo>
                    <a:pt x="6969" y="2082"/>
                  </a:lnTo>
                  <a:lnTo>
                    <a:pt x="6825" y="2265"/>
                  </a:lnTo>
                  <a:lnTo>
                    <a:pt x="6587" y="2441"/>
                  </a:lnTo>
                  <a:lnTo>
                    <a:pt x="6301" y="257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44" name="Freeform 72"/>
            <p:cNvSpPr>
              <a:spLocks/>
            </p:cNvSpPr>
            <p:nvPr/>
          </p:nvSpPr>
          <p:spPr bwMode="auto">
            <a:xfrm>
              <a:off x="4918" y="4102"/>
              <a:ext cx="2339" cy="1342"/>
            </a:xfrm>
            <a:custGeom>
              <a:avLst/>
              <a:gdLst/>
              <a:ahLst/>
              <a:cxnLst>
                <a:cxn ang="0">
                  <a:pos x="6348" y="2671"/>
                </a:cxn>
                <a:cxn ang="0">
                  <a:pos x="6444" y="2854"/>
                </a:cxn>
                <a:cxn ang="0">
                  <a:pos x="6348" y="3260"/>
                </a:cxn>
                <a:cxn ang="0">
                  <a:pos x="5873" y="3711"/>
                </a:cxn>
                <a:cxn ang="0">
                  <a:pos x="5071" y="3895"/>
                </a:cxn>
                <a:cxn ang="0">
                  <a:pos x="4594" y="3848"/>
                </a:cxn>
                <a:cxn ang="0">
                  <a:pos x="4214" y="3711"/>
                </a:cxn>
                <a:cxn ang="0">
                  <a:pos x="3976" y="3941"/>
                </a:cxn>
                <a:cxn ang="0">
                  <a:pos x="3651" y="4026"/>
                </a:cxn>
                <a:cxn ang="0">
                  <a:pos x="3317" y="3941"/>
                </a:cxn>
                <a:cxn ang="0">
                  <a:pos x="3126" y="3711"/>
                </a:cxn>
                <a:cxn ang="0">
                  <a:pos x="2793" y="3804"/>
                </a:cxn>
                <a:cxn ang="0">
                  <a:pos x="2460" y="3848"/>
                </a:cxn>
                <a:cxn ang="0">
                  <a:pos x="1753" y="3711"/>
                </a:cxn>
                <a:cxn ang="0">
                  <a:pos x="1278" y="3398"/>
                </a:cxn>
                <a:cxn ang="0">
                  <a:pos x="1087" y="3169"/>
                </a:cxn>
                <a:cxn ang="0">
                  <a:pos x="714" y="3122"/>
                </a:cxn>
                <a:cxn ang="0">
                  <a:pos x="189" y="2854"/>
                </a:cxn>
                <a:cxn ang="0">
                  <a:pos x="0" y="2356"/>
                </a:cxn>
                <a:cxn ang="0">
                  <a:pos x="237" y="1852"/>
                </a:cxn>
                <a:cxn ang="0">
                  <a:pos x="801" y="1538"/>
                </a:cxn>
                <a:cxn ang="0">
                  <a:pos x="753" y="1447"/>
                </a:cxn>
                <a:cxn ang="0">
                  <a:pos x="619" y="1224"/>
                </a:cxn>
                <a:cxn ang="0">
                  <a:pos x="666" y="765"/>
                </a:cxn>
                <a:cxn ang="0">
                  <a:pos x="1182" y="360"/>
                </a:cxn>
                <a:cxn ang="0">
                  <a:pos x="1801" y="314"/>
                </a:cxn>
                <a:cxn ang="0">
                  <a:pos x="2182" y="451"/>
                </a:cxn>
                <a:cxn ang="0">
                  <a:pos x="2364" y="589"/>
                </a:cxn>
                <a:cxn ang="0">
                  <a:pos x="2460" y="589"/>
                </a:cxn>
                <a:cxn ang="0">
                  <a:pos x="2698" y="406"/>
                </a:cxn>
                <a:cxn ang="0">
                  <a:pos x="3032" y="314"/>
                </a:cxn>
                <a:cxn ang="0">
                  <a:pos x="3221" y="360"/>
                </a:cxn>
                <a:cxn ang="0">
                  <a:pos x="3412" y="406"/>
                </a:cxn>
                <a:cxn ang="0">
                  <a:pos x="3460" y="360"/>
                </a:cxn>
                <a:cxn ang="0">
                  <a:pos x="3937" y="91"/>
                </a:cxn>
                <a:cxn ang="0">
                  <a:pos x="4548" y="0"/>
                </a:cxn>
                <a:cxn ang="0">
                  <a:pos x="5310" y="184"/>
                </a:cxn>
                <a:cxn ang="0">
                  <a:pos x="5730" y="589"/>
                </a:cxn>
                <a:cxn ang="0">
                  <a:pos x="5778" y="902"/>
                </a:cxn>
                <a:cxn ang="0">
                  <a:pos x="5778" y="995"/>
                </a:cxn>
                <a:cxn ang="0">
                  <a:pos x="5873" y="995"/>
                </a:cxn>
                <a:cxn ang="0">
                  <a:pos x="6301" y="1041"/>
                </a:cxn>
                <a:cxn ang="0">
                  <a:pos x="6825" y="1308"/>
                </a:cxn>
                <a:cxn ang="0">
                  <a:pos x="7016" y="1813"/>
                </a:cxn>
                <a:cxn ang="0">
                  <a:pos x="6825" y="2265"/>
                </a:cxn>
                <a:cxn ang="0">
                  <a:pos x="6301" y="2578"/>
                </a:cxn>
              </a:cxnLst>
              <a:rect l="0" t="0" r="r" b="b"/>
              <a:pathLst>
                <a:path w="7016" h="4026">
                  <a:moveTo>
                    <a:pt x="6301" y="2578"/>
                  </a:moveTo>
                  <a:lnTo>
                    <a:pt x="6348" y="2671"/>
                  </a:lnTo>
                  <a:lnTo>
                    <a:pt x="6396" y="2763"/>
                  </a:lnTo>
                  <a:lnTo>
                    <a:pt x="6444" y="2854"/>
                  </a:lnTo>
                  <a:lnTo>
                    <a:pt x="6444" y="2984"/>
                  </a:lnTo>
                  <a:lnTo>
                    <a:pt x="6348" y="3260"/>
                  </a:lnTo>
                  <a:lnTo>
                    <a:pt x="6158" y="3528"/>
                  </a:lnTo>
                  <a:lnTo>
                    <a:pt x="5873" y="3711"/>
                  </a:lnTo>
                  <a:lnTo>
                    <a:pt x="5499" y="3848"/>
                  </a:lnTo>
                  <a:lnTo>
                    <a:pt x="5071" y="3895"/>
                  </a:lnTo>
                  <a:lnTo>
                    <a:pt x="4833" y="3848"/>
                  </a:lnTo>
                  <a:lnTo>
                    <a:pt x="4594" y="3848"/>
                  </a:lnTo>
                  <a:lnTo>
                    <a:pt x="4405" y="3804"/>
                  </a:lnTo>
                  <a:lnTo>
                    <a:pt x="4214" y="3711"/>
                  </a:lnTo>
                  <a:lnTo>
                    <a:pt x="4119" y="3848"/>
                  </a:lnTo>
                  <a:lnTo>
                    <a:pt x="3976" y="3941"/>
                  </a:lnTo>
                  <a:lnTo>
                    <a:pt x="3841" y="3987"/>
                  </a:lnTo>
                  <a:lnTo>
                    <a:pt x="3651" y="4026"/>
                  </a:lnTo>
                  <a:lnTo>
                    <a:pt x="3507" y="3987"/>
                  </a:lnTo>
                  <a:lnTo>
                    <a:pt x="3317" y="3941"/>
                  </a:lnTo>
                  <a:lnTo>
                    <a:pt x="3221" y="3848"/>
                  </a:lnTo>
                  <a:lnTo>
                    <a:pt x="3126" y="3711"/>
                  </a:lnTo>
                  <a:lnTo>
                    <a:pt x="2984" y="3757"/>
                  </a:lnTo>
                  <a:lnTo>
                    <a:pt x="2793" y="3804"/>
                  </a:lnTo>
                  <a:lnTo>
                    <a:pt x="2650" y="3804"/>
                  </a:lnTo>
                  <a:lnTo>
                    <a:pt x="2460" y="3848"/>
                  </a:lnTo>
                  <a:lnTo>
                    <a:pt x="2087" y="3804"/>
                  </a:lnTo>
                  <a:lnTo>
                    <a:pt x="1753" y="3711"/>
                  </a:lnTo>
                  <a:lnTo>
                    <a:pt x="1468" y="3574"/>
                  </a:lnTo>
                  <a:lnTo>
                    <a:pt x="1278" y="3398"/>
                  </a:lnTo>
                  <a:lnTo>
                    <a:pt x="1134" y="3169"/>
                  </a:lnTo>
                  <a:lnTo>
                    <a:pt x="1087" y="3169"/>
                  </a:lnTo>
                  <a:lnTo>
                    <a:pt x="1039" y="3169"/>
                  </a:lnTo>
                  <a:lnTo>
                    <a:pt x="714" y="3122"/>
                  </a:lnTo>
                  <a:lnTo>
                    <a:pt x="428" y="2984"/>
                  </a:lnTo>
                  <a:lnTo>
                    <a:pt x="189" y="2854"/>
                  </a:lnTo>
                  <a:lnTo>
                    <a:pt x="46" y="2624"/>
                  </a:lnTo>
                  <a:lnTo>
                    <a:pt x="0" y="2356"/>
                  </a:lnTo>
                  <a:lnTo>
                    <a:pt x="46" y="2082"/>
                  </a:lnTo>
                  <a:lnTo>
                    <a:pt x="237" y="1852"/>
                  </a:lnTo>
                  <a:lnTo>
                    <a:pt x="476" y="1676"/>
                  </a:lnTo>
                  <a:lnTo>
                    <a:pt x="801" y="1538"/>
                  </a:lnTo>
                  <a:lnTo>
                    <a:pt x="848" y="1538"/>
                  </a:lnTo>
                  <a:lnTo>
                    <a:pt x="753" y="1447"/>
                  </a:lnTo>
                  <a:lnTo>
                    <a:pt x="666" y="1354"/>
                  </a:lnTo>
                  <a:lnTo>
                    <a:pt x="619" y="1224"/>
                  </a:lnTo>
                  <a:lnTo>
                    <a:pt x="619" y="1086"/>
                  </a:lnTo>
                  <a:lnTo>
                    <a:pt x="666" y="765"/>
                  </a:lnTo>
                  <a:lnTo>
                    <a:pt x="896" y="543"/>
                  </a:lnTo>
                  <a:lnTo>
                    <a:pt x="1182" y="360"/>
                  </a:lnTo>
                  <a:lnTo>
                    <a:pt x="1562" y="267"/>
                  </a:lnTo>
                  <a:lnTo>
                    <a:pt x="1801" y="314"/>
                  </a:lnTo>
                  <a:lnTo>
                    <a:pt x="1992" y="360"/>
                  </a:lnTo>
                  <a:lnTo>
                    <a:pt x="2182" y="451"/>
                  </a:lnTo>
                  <a:lnTo>
                    <a:pt x="2325" y="589"/>
                  </a:lnTo>
                  <a:lnTo>
                    <a:pt x="2364" y="589"/>
                  </a:lnTo>
                  <a:lnTo>
                    <a:pt x="2412" y="589"/>
                  </a:lnTo>
                  <a:lnTo>
                    <a:pt x="2460" y="589"/>
                  </a:lnTo>
                  <a:lnTo>
                    <a:pt x="2555" y="451"/>
                  </a:lnTo>
                  <a:lnTo>
                    <a:pt x="2698" y="406"/>
                  </a:lnTo>
                  <a:lnTo>
                    <a:pt x="2841" y="360"/>
                  </a:lnTo>
                  <a:lnTo>
                    <a:pt x="3032" y="314"/>
                  </a:lnTo>
                  <a:lnTo>
                    <a:pt x="3126" y="314"/>
                  </a:lnTo>
                  <a:lnTo>
                    <a:pt x="3221" y="360"/>
                  </a:lnTo>
                  <a:lnTo>
                    <a:pt x="3317" y="406"/>
                  </a:lnTo>
                  <a:lnTo>
                    <a:pt x="3412" y="406"/>
                  </a:lnTo>
                  <a:lnTo>
                    <a:pt x="3460" y="406"/>
                  </a:lnTo>
                  <a:lnTo>
                    <a:pt x="3460" y="360"/>
                  </a:lnTo>
                  <a:lnTo>
                    <a:pt x="3698" y="221"/>
                  </a:lnTo>
                  <a:lnTo>
                    <a:pt x="3937" y="91"/>
                  </a:lnTo>
                  <a:lnTo>
                    <a:pt x="4214" y="45"/>
                  </a:lnTo>
                  <a:lnTo>
                    <a:pt x="4548" y="0"/>
                  </a:lnTo>
                  <a:lnTo>
                    <a:pt x="4928" y="45"/>
                  </a:lnTo>
                  <a:lnTo>
                    <a:pt x="5310" y="184"/>
                  </a:lnTo>
                  <a:lnTo>
                    <a:pt x="5547" y="360"/>
                  </a:lnTo>
                  <a:lnTo>
                    <a:pt x="5730" y="589"/>
                  </a:lnTo>
                  <a:lnTo>
                    <a:pt x="5778" y="856"/>
                  </a:lnTo>
                  <a:lnTo>
                    <a:pt x="5778" y="902"/>
                  </a:lnTo>
                  <a:lnTo>
                    <a:pt x="5778" y="949"/>
                  </a:lnTo>
                  <a:lnTo>
                    <a:pt x="5778" y="995"/>
                  </a:lnTo>
                  <a:lnTo>
                    <a:pt x="5825" y="995"/>
                  </a:lnTo>
                  <a:lnTo>
                    <a:pt x="5873" y="995"/>
                  </a:lnTo>
                  <a:lnTo>
                    <a:pt x="5921" y="995"/>
                  </a:lnTo>
                  <a:lnTo>
                    <a:pt x="6301" y="1041"/>
                  </a:lnTo>
                  <a:lnTo>
                    <a:pt x="6587" y="1132"/>
                  </a:lnTo>
                  <a:lnTo>
                    <a:pt x="6825" y="1308"/>
                  </a:lnTo>
                  <a:lnTo>
                    <a:pt x="6969" y="1538"/>
                  </a:lnTo>
                  <a:lnTo>
                    <a:pt x="7016" y="1813"/>
                  </a:lnTo>
                  <a:lnTo>
                    <a:pt x="6969" y="2082"/>
                  </a:lnTo>
                  <a:lnTo>
                    <a:pt x="6825" y="2265"/>
                  </a:lnTo>
                  <a:lnTo>
                    <a:pt x="6587" y="2441"/>
                  </a:lnTo>
                  <a:lnTo>
                    <a:pt x="6301" y="2578"/>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43" name="Rectangle 71"/>
            <p:cNvSpPr>
              <a:spLocks noChangeArrowheads="1"/>
            </p:cNvSpPr>
            <p:nvPr/>
          </p:nvSpPr>
          <p:spPr bwMode="auto">
            <a:xfrm>
              <a:off x="5995" y="4549"/>
              <a:ext cx="15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10</a:t>
              </a:r>
              <a:endParaRPr kumimoji="0" lang="en-US" sz="1800" b="0" i="0" u="none" strike="noStrike" cap="none" normalizeH="0" baseline="0" smtClean="0">
                <a:ln>
                  <a:noFill/>
                </a:ln>
                <a:solidFill>
                  <a:schemeClr val="tx1"/>
                </a:solidFill>
                <a:effectLst/>
                <a:latin typeface="Arial" pitchFamily="34" charset="0"/>
              </a:endParaRPr>
            </a:p>
          </p:txBody>
        </p:sp>
        <p:sp>
          <p:nvSpPr>
            <p:cNvPr id="3142" name="Rectangle 70"/>
            <p:cNvSpPr>
              <a:spLocks noChangeArrowheads="1"/>
            </p:cNvSpPr>
            <p:nvPr/>
          </p:nvSpPr>
          <p:spPr bwMode="auto">
            <a:xfrm>
              <a:off x="6468" y="4549"/>
              <a:ext cx="22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150</a:t>
              </a:r>
              <a:endParaRPr kumimoji="0" lang="en-US" sz="1800" b="0" i="0" u="none" strike="noStrike" cap="none" normalizeH="0" baseline="0" smtClean="0">
                <a:ln>
                  <a:noFill/>
                </a:ln>
                <a:solidFill>
                  <a:schemeClr val="tx1"/>
                </a:solidFill>
                <a:effectLst/>
                <a:latin typeface="Arial" pitchFamily="34" charset="0"/>
              </a:endParaRPr>
            </a:p>
          </p:txBody>
        </p:sp>
        <p:sp>
          <p:nvSpPr>
            <p:cNvPr id="3141" name="Rectangle 69"/>
            <p:cNvSpPr>
              <a:spLocks noChangeArrowheads="1"/>
            </p:cNvSpPr>
            <p:nvPr/>
          </p:nvSpPr>
          <p:spPr bwMode="auto">
            <a:xfrm>
              <a:off x="5561" y="4549"/>
              <a:ext cx="7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3140" name="Rectangle 68"/>
            <p:cNvSpPr>
              <a:spLocks noChangeArrowheads="1"/>
            </p:cNvSpPr>
            <p:nvPr/>
          </p:nvSpPr>
          <p:spPr bwMode="auto">
            <a:xfrm>
              <a:off x="5955" y="4785"/>
              <a:ext cx="22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130</a:t>
              </a:r>
              <a:endParaRPr kumimoji="0" lang="en-US" sz="1800" b="0" i="0" u="none" strike="noStrike" cap="none" normalizeH="0" baseline="0" smtClean="0">
                <a:ln>
                  <a:noFill/>
                </a:ln>
                <a:solidFill>
                  <a:schemeClr val="tx1"/>
                </a:solidFill>
                <a:effectLst/>
                <a:latin typeface="Arial" pitchFamily="34" charset="0"/>
              </a:endParaRPr>
            </a:p>
          </p:txBody>
        </p:sp>
        <p:sp>
          <p:nvSpPr>
            <p:cNvPr id="3139" name="Rectangle 67"/>
            <p:cNvSpPr>
              <a:spLocks noChangeArrowheads="1"/>
            </p:cNvSpPr>
            <p:nvPr/>
          </p:nvSpPr>
          <p:spPr bwMode="auto">
            <a:xfrm>
              <a:off x="6547" y="4785"/>
              <a:ext cx="7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3138" name="Rectangle 66"/>
            <p:cNvSpPr>
              <a:spLocks noChangeArrowheads="1"/>
            </p:cNvSpPr>
            <p:nvPr/>
          </p:nvSpPr>
          <p:spPr bwMode="auto">
            <a:xfrm>
              <a:off x="5561" y="4785"/>
              <a:ext cx="7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3137" name="Rectangle 65"/>
            <p:cNvSpPr>
              <a:spLocks noChangeArrowheads="1"/>
            </p:cNvSpPr>
            <p:nvPr/>
          </p:nvSpPr>
          <p:spPr bwMode="auto">
            <a:xfrm>
              <a:off x="6034" y="4312"/>
              <a:ext cx="7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3136" name="Rectangle 64"/>
            <p:cNvSpPr>
              <a:spLocks noChangeArrowheads="1"/>
            </p:cNvSpPr>
            <p:nvPr/>
          </p:nvSpPr>
          <p:spPr bwMode="auto">
            <a:xfrm>
              <a:off x="6507" y="4312"/>
              <a:ext cx="15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50</a:t>
              </a:r>
              <a:endParaRPr kumimoji="0" lang="en-US" sz="1800" b="0" i="0" u="none" strike="noStrike" cap="none" normalizeH="0" baseline="0" smtClean="0">
                <a:ln>
                  <a:noFill/>
                </a:ln>
                <a:solidFill>
                  <a:schemeClr val="tx1"/>
                </a:solidFill>
                <a:effectLst/>
                <a:latin typeface="Arial" pitchFamily="34" charset="0"/>
              </a:endParaRPr>
            </a:p>
          </p:txBody>
        </p:sp>
        <p:sp>
          <p:nvSpPr>
            <p:cNvPr id="3135" name="Rectangle 63"/>
            <p:cNvSpPr>
              <a:spLocks noChangeArrowheads="1"/>
            </p:cNvSpPr>
            <p:nvPr/>
          </p:nvSpPr>
          <p:spPr bwMode="auto">
            <a:xfrm>
              <a:off x="5522" y="4312"/>
              <a:ext cx="15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20</a:t>
              </a:r>
              <a:endParaRPr kumimoji="0" lang="en-US" sz="1800" b="0" i="0" u="none" strike="noStrike" cap="none" normalizeH="0" baseline="0" smtClean="0">
                <a:ln>
                  <a:noFill/>
                </a:ln>
                <a:solidFill>
                  <a:schemeClr val="tx1"/>
                </a:solidFill>
                <a:effectLst/>
                <a:latin typeface="Arial" pitchFamily="34" charset="0"/>
              </a:endParaRPr>
            </a:p>
          </p:txBody>
        </p:sp>
        <p:sp>
          <p:nvSpPr>
            <p:cNvPr id="3134" name="Rectangle 62"/>
            <p:cNvSpPr>
              <a:spLocks noChangeArrowheads="1"/>
            </p:cNvSpPr>
            <p:nvPr/>
          </p:nvSpPr>
          <p:spPr bwMode="auto">
            <a:xfrm>
              <a:off x="6034" y="5022"/>
              <a:ext cx="7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3133" name="Rectangle 61"/>
            <p:cNvSpPr>
              <a:spLocks noChangeArrowheads="1"/>
            </p:cNvSpPr>
            <p:nvPr/>
          </p:nvSpPr>
          <p:spPr bwMode="auto">
            <a:xfrm>
              <a:off x="6468" y="5022"/>
              <a:ext cx="22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100</a:t>
              </a:r>
              <a:endParaRPr kumimoji="0" lang="en-US" sz="1800" b="0" i="0" u="none" strike="noStrike" cap="none" normalizeH="0" baseline="0" smtClean="0">
                <a:ln>
                  <a:noFill/>
                </a:ln>
                <a:solidFill>
                  <a:schemeClr val="tx1"/>
                </a:solidFill>
                <a:effectLst/>
                <a:latin typeface="Arial" pitchFamily="34" charset="0"/>
              </a:endParaRPr>
            </a:p>
          </p:txBody>
        </p:sp>
        <p:sp>
          <p:nvSpPr>
            <p:cNvPr id="3132" name="Rectangle 60"/>
            <p:cNvSpPr>
              <a:spLocks noChangeArrowheads="1"/>
            </p:cNvSpPr>
            <p:nvPr/>
          </p:nvSpPr>
          <p:spPr bwMode="auto">
            <a:xfrm>
              <a:off x="5482" y="5022"/>
              <a:ext cx="22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120</a:t>
              </a:r>
              <a:endParaRPr kumimoji="0" lang="en-US" sz="1800" b="0" i="0" u="none" strike="noStrike" cap="none" normalizeH="0" baseline="0" smtClean="0">
                <a:ln>
                  <a:noFill/>
                </a:ln>
                <a:solidFill>
                  <a:schemeClr val="tx1"/>
                </a:solidFill>
                <a:effectLst/>
                <a:latin typeface="Arial" pitchFamily="34" charset="0"/>
              </a:endParaRPr>
            </a:p>
          </p:txBody>
        </p:sp>
        <p:sp>
          <p:nvSpPr>
            <p:cNvPr id="3131" name="Freeform 59"/>
            <p:cNvSpPr>
              <a:spLocks/>
            </p:cNvSpPr>
            <p:nvPr/>
          </p:nvSpPr>
          <p:spPr bwMode="auto">
            <a:xfrm>
              <a:off x="756" y="1411"/>
              <a:ext cx="399" cy="798"/>
            </a:xfrm>
            <a:custGeom>
              <a:avLst/>
              <a:gdLst/>
              <a:ahLst/>
              <a:cxnLst>
                <a:cxn ang="0">
                  <a:pos x="289" y="2394"/>
                </a:cxn>
                <a:cxn ang="0">
                  <a:pos x="289" y="981"/>
                </a:cxn>
                <a:cxn ang="0">
                  <a:pos x="0" y="981"/>
                </a:cxn>
                <a:cxn ang="0">
                  <a:pos x="597" y="0"/>
                </a:cxn>
                <a:cxn ang="0">
                  <a:pos x="1197" y="981"/>
                </a:cxn>
                <a:cxn ang="0">
                  <a:pos x="906" y="981"/>
                </a:cxn>
                <a:cxn ang="0">
                  <a:pos x="906" y="2394"/>
                </a:cxn>
                <a:cxn ang="0">
                  <a:pos x="289" y="2394"/>
                </a:cxn>
              </a:cxnLst>
              <a:rect l="0" t="0" r="r" b="b"/>
              <a:pathLst>
                <a:path w="1197" h="2394">
                  <a:moveTo>
                    <a:pt x="289" y="2394"/>
                  </a:moveTo>
                  <a:lnTo>
                    <a:pt x="289" y="981"/>
                  </a:lnTo>
                  <a:lnTo>
                    <a:pt x="0" y="981"/>
                  </a:lnTo>
                  <a:lnTo>
                    <a:pt x="597" y="0"/>
                  </a:lnTo>
                  <a:lnTo>
                    <a:pt x="1197" y="981"/>
                  </a:lnTo>
                  <a:lnTo>
                    <a:pt x="906" y="981"/>
                  </a:lnTo>
                  <a:lnTo>
                    <a:pt x="906" y="2394"/>
                  </a:lnTo>
                  <a:lnTo>
                    <a:pt x="289" y="239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30" name="Freeform 58"/>
            <p:cNvSpPr>
              <a:spLocks/>
            </p:cNvSpPr>
            <p:nvPr/>
          </p:nvSpPr>
          <p:spPr bwMode="auto">
            <a:xfrm>
              <a:off x="756" y="1411"/>
              <a:ext cx="399" cy="798"/>
            </a:xfrm>
            <a:custGeom>
              <a:avLst/>
              <a:gdLst/>
              <a:ahLst/>
              <a:cxnLst>
                <a:cxn ang="0">
                  <a:pos x="289" y="2394"/>
                </a:cxn>
                <a:cxn ang="0">
                  <a:pos x="289" y="981"/>
                </a:cxn>
                <a:cxn ang="0">
                  <a:pos x="0" y="981"/>
                </a:cxn>
                <a:cxn ang="0">
                  <a:pos x="597" y="0"/>
                </a:cxn>
                <a:cxn ang="0">
                  <a:pos x="1197" y="981"/>
                </a:cxn>
                <a:cxn ang="0">
                  <a:pos x="906" y="981"/>
                </a:cxn>
                <a:cxn ang="0">
                  <a:pos x="906" y="2394"/>
                </a:cxn>
                <a:cxn ang="0">
                  <a:pos x="289" y="2394"/>
                </a:cxn>
              </a:cxnLst>
              <a:rect l="0" t="0" r="r" b="b"/>
              <a:pathLst>
                <a:path w="1197" h="2394">
                  <a:moveTo>
                    <a:pt x="289" y="2394"/>
                  </a:moveTo>
                  <a:lnTo>
                    <a:pt x="289" y="981"/>
                  </a:lnTo>
                  <a:lnTo>
                    <a:pt x="0" y="981"/>
                  </a:lnTo>
                  <a:lnTo>
                    <a:pt x="597" y="0"/>
                  </a:lnTo>
                  <a:lnTo>
                    <a:pt x="1197" y="981"/>
                  </a:lnTo>
                  <a:lnTo>
                    <a:pt x="906" y="981"/>
                  </a:lnTo>
                  <a:lnTo>
                    <a:pt x="906" y="2394"/>
                  </a:lnTo>
                  <a:lnTo>
                    <a:pt x="289" y="2394"/>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29" name="Rectangle 57"/>
            <p:cNvSpPr>
              <a:spLocks noChangeArrowheads="1"/>
            </p:cNvSpPr>
            <p:nvPr/>
          </p:nvSpPr>
          <p:spPr bwMode="auto">
            <a:xfrm>
              <a:off x="5298" y="1301"/>
              <a:ext cx="48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John</a:t>
              </a:r>
              <a:endParaRPr kumimoji="0" lang="en-US" sz="1800" b="0" i="0" u="none" strike="noStrike" cap="none" normalizeH="0" baseline="0" smtClean="0">
                <a:ln>
                  <a:noFill/>
                </a:ln>
                <a:solidFill>
                  <a:schemeClr val="tx1"/>
                </a:solidFill>
                <a:effectLst/>
                <a:latin typeface="Arial" pitchFamily="34" charset="0"/>
              </a:endParaRPr>
            </a:p>
          </p:txBody>
        </p:sp>
        <p:sp>
          <p:nvSpPr>
            <p:cNvPr id="3128" name="Rectangle 56"/>
            <p:cNvSpPr>
              <a:spLocks noChangeArrowheads="1"/>
            </p:cNvSpPr>
            <p:nvPr/>
          </p:nvSpPr>
          <p:spPr bwMode="auto">
            <a:xfrm>
              <a:off x="2110" y="0"/>
              <a:ext cx="2357" cy="1634"/>
            </a:xfrm>
            <a:prstGeom prst="rect">
              <a:avLst/>
            </a:prstGeom>
            <a:solidFill>
              <a:srgbClr val="E6E6E6"/>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127" name="Freeform 55"/>
            <p:cNvSpPr>
              <a:spLocks/>
            </p:cNvSpPr>
            <p:nvPr/>
          </p:nvSpPr>
          <p:spPr bwMode="auto">
            <a:xfrm>
              <a:off x="2110" y="0"/>
              <a:ext cx="2357" cy="1634"/>
            </a:xfrm>
            <a:custGeom>
              <a:avLst/>
              <a:gdLst/>
              <a:ahLst/>
              <a:cxnLst>
                <a:cxn ang="0">
                  <a:pos x="3536" y="4902"/>
                </a:cxn>
                <a:cxn ang="0">
                  <a:pos x="0" y="4902"/>
                </a:cxn>
                <a:cxn ang="0">
                  <a:pos x="0" y="0"/>
                </a:cxn>
                <a:cxn ang="0">
                  <a:pos x="7073" y="0"/>
                </a:cxn>
                <a:cxn ang="0">
                  <a:pos x="7073" y="4902"/>
                </a:cxn>
                <a:cxn ang="0">
                  <a:pos x="3536" y="4902"/>
                </a:cxn>
              </a:cxnLst>
              <a:rect l="0" t="0" r="r" b="b"/>
              <a:pathLst>
                <a:path w="7073" h="4902">
                  <a:moveTo>
                    <a:pt x="3536" y="4902"/>
                  </a:moveTo>
                  <a:lnTo>
                    <a:pt x="0" y="4902"/>
                  </a:lnTo>
                  <a:lnTo>
                    <a:pt x="0" y="0"/>
                  </a:lnTo>
                  <a:lnTo>
                    <a:pt x="7073" y="0"/>
                  </a:lnTo>
                  <a:lnTo>
                    <a:pt x="7073" y="4902"/>
                  </a:lnTo>
                  <a:lnTo>
                    <a:pt x="3536" y="4902"/>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26" name="Rectangle 54"/>
            <p:cNvSpPr>
              <a:spLocks noChangeArrowheads="1"/>
            </p:cNvSpPr>
            <p:nvPr/>
          </p:nvSpPr>
          <p:spPr bwMode="auto">
            <a:xfrm>
              <a:off x="2288" y="174"/>
              <a:ext cx="1709" cy="1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sng" strike="noStrike" cap="none" normalizeH="0" baseline="0" smtClean="0">
                  <a:ln>
                    <a:noFill/>
                  </a:ln>
                  <a:solidFill>
                    <a:srgbClr val="000000"/>
                  </a:solidFill>
                  <a:effectLst/>
                  <a:latin typeface="Arial" pitchFamily="34" charset="0"/>
                  <a:ea typeface="Times New Roman" pitchFamily="18" charset="0"/>
                  <a:cs typeface="Arial" pitchFamily="34" charset="0"/>
                </a:rPr>
                <a:t>Knowledge is information</a:t>
              </a:r>
              <a:endParaRPr kumimoji="0" lang="en-US" sz="3600" b="0" i="0" u="none" strike="noStrike" cap="none" normalizeH="0" baseline="0" smtClean="0">
                <a:ln>
                  <a:noFill/>
                </a:ln>
                <a:solidFill>
                  <a:schemeClr val="tx1"/>
                </a:solidFill>
                <a:effectLst/>
                <a:latin typeface="Arial" pitchFamily="34" charset="0"/>
              </a:endParaRPr>
            </a:p>
          </p:txBody>
        </p:sp>
        <p:sp>
          <p:nvSpPr>
            <p:cNvPr id="3125" name="Rectangle 53"/>
            <p:cNvSpPr>
              <a:spLocks noChangeArrowheads="1"/>
            </p:cNvSpPr>
            <p:nvPr/>
          </p:nvSpPr>
          <p:spPr bwMode="auto">
            <a:xfrm>
              <a:off x="2288" y="338"/>
              <a:ext cx="1991" cy="1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sng" strike="noStrike" cap="none" normalizeH="0" baseline="0" smtClean="0">
                  <a:ln>
                    <a:noFill/>
                  </a:ln>
                  <a:solidFill>
                    <a:srgbClr val="000000"/>
                  </a:solidFill>
                  <a:effectLst/>
                  <a:latin typeface="Arial" pitchFamily="34" charset="0"/>
                  <a:ea typeface="Times New Roman" pitchFamily="18" charset="0"/>
                  <a:cs typeface="Arial" pitchFamily="34" charset="0"/>
                </a:rPr>
                <a:t>combined with understanding</a:t>
              </a:r>
              <a:endParaRPr kumimoji="0" lang="en-US" sz="3600" b="0" i="0" u="none" strike="noStrike" cap="none" normalizeH="0" baseline="0" smtClean="0">
                <a:ln>
                  <a:noFill/>
                </a:ln>
                <a:solidFill>
                  <a:schemeClr val="tx1"/>
                </a:solidFill>
                <a:effectLst/>
                <a:latin typeface="Arial" pitchFamily="34" charset="0"/>
              </a:endParaRPr>
            </a:p>
          </p:txBody>
        </p:sp>
        <p:sp>
          <p:nvSpPr>
            <p:cNvPr id="3124" name="Rectangle 52"/>
            <p:cNvSpPr>
              <a:spLocks noChangeArrowheads="1"/>
            </p:cNvSpPr>
            <p:nvPr/>
          </p:nvSpPr>
          <p:spPr bwMode="auto">
            <a:xfrm>
              <a:off x="2288" y="502"/>
              <a:ext cx="979" cy="1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sng" strike="noStrike" cap="none" normalizeH="0" baseline="0" smtClean="0">
                  <a:ln>
                    <a:noFill/>
                  </a:ln>
                  <a:solidFill>
                    <a:srgbClr val="000000"/>
                  </a:solidFill>
                  <a:effectLst/>
                  <a:latin typeface="Arial" pitchFamily="34" charset="0"/>
                  <a:ea typeface="Times New Roman" pitchFamily="18" charset="0"/>
                  <a:cs typeface="Arial" pitchFamily="34" charset="0"/>
                </a:rPr>
                <a:t>and capability:</a:t>
              </a:r>
              <a:endParaRPr kumimoji="0" lang="en-US" sz="3600" b="0" i="0" u="none" strike="noStrike" cap="none" normalizeH="0" baseline="0" smtClean="0">
                <a:ln>
                  <a:noFill/>
                </a:ln>
                <a:solidFill>
                  <a:schemeClr val="tx1"/>
                </a:solidFill>
                <a:effectLst/>
                <a:latin typeface="Arial" pitchFamily="34" charset="0"/>
              </a:endParaRPr>
            </a:p>
          </p:txBody>
        </p:sp>
        <p:sp>
          <p:nvSpPr>
            <p:cNvPr id="3123" name="Rectangle 51"/>
            <p:cNvSpPr>
              <a:spLocks noChangeArrowheads="1"/>
            </p:cNvSpPr>
            <p:nvPr/>
          </p:nvSpPr>
          <p:spPr bwMode="auto">
            <a:xfrm>
              <a:off x="2288" y="662"/>
              <a:ext cx="1937" cy="1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John uses his understanding of</a:t>
              </a:r>
              <a:endParaRPr kumimoji="0" lang="en-US" sz="3600" b="0" i="0" u="none" strike="noStrike" cap="none" normalizeH="0" baseline="0" smtClean="0">
                <a:ln>
                  <a:noFill/>
                </a:ln>
                <a:solidFill>
                  <a:schemeClr val="tx1"/>
                </a:solidFill>
                <a:effectLst/>
                <a:latin typeface="Arial" pitchFamily="34" charset="0"/>
              </a:endParaRPr>
            </a:p>
          </p:txBody>
        </p:sp>
        <p:sp>
          <p:nvSpPr>
            <p:cNvPr id="3122" name="Rectangle 50"/>
            <p:cNvSpPr>
              <a:spLocks noChangeArrowheads="1"/>
            </p:cNvSpPr>
            <p:nvPr/>
          </p:nvSpPr>
          <p:spPr bwMode="auto">
            <a:xfrm>
              <a:off x="2288" y="820"/>
              <a:ext cx="1768" cy="1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bank statements, to interpret</a:t>
              </a:r>
              <a:endParaRPr kumimoji="0" lang="en-US" sz="3600" b="0" i="0" u="none" strike="noStrike" cap="none" normalizeH="0" baseline="0" smtClean="0">
                <a:ln>
                  <a:noFill/>
                </a:ln>
                <a:solidFill>
                  <a:schemeClr val="tx1"/>
                </a:solidFill>
                <a:effectLst/>
                <a:latin typeface="Arial" pitchFamily="34" charset="0"/>
              </a:endParaRPr>
            </a:p>
          </p:txBody>
        </p:sp>
        <p:sp>
          <p:nvSpPr>
            <p:cNvPr id="3121" name="Rectangle 49"/>
            <p:cNvSpPr>
              <a:spLocks noChangeArrowheads="1"/>
            </p:cNvSpPr>
            <p:nvPr/>
          </p:nvSpPr>
          <p:spPr bwMode="auto">
            <a:xfrm>
              <a:off x="2288" y="978"/>
              <a:ext cx="1951" cy="1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the information contained in the</a:t>
              </a:r>
              <a:endParaRPr kumimoji="0" lang="en-US" sz="3600" b="0" i="0" u="none" strike="noStrike" cap="none" normalizeH="0" baseline="0" smtClean="0">
                <a:ln>
                  <a:noFill/>
                </a:ln>
                <a:solidFill>
                  <a:schemeClr val="tx1"/>
                </a:solidFill>
                <a:effectLst/>
                <a:latin typeface="Arial" pitchFamily="34" charset="0"/>
              </a:endParaRPr>
            </a:p>
          </p:txBody>
        </p:sp>
        <p:sp>
          <p:nvSpPr>
            <p:cNvPr id="3120" name="Rectangle 48"/>
            <p:cNvSpPr>
              <a:spLocks noChangeArrowheads="1"/>
            </p:cNvSpPr>
            <p:nvPr/>
          </p:nvSpPr>
          <p:spPr bwMode="auto">
            <a:xfrm>
              <a:off x="2288" y="1136"/>
              <a:ext cx="1913" cy="1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document, thereby deciding an</a:t>
              </a:r>
              <a:endParaRPr kumimoji="0" lang="en-US" sz="3600" b="0" i="0" u="none" strike="noStrike" cap="none" normalizeH="0" baseline="0" dirty="0" smtClean="0">
                <a:ln>
                  <a:noFill/>
                </a:ln>
                <a:solidFill>
                  <a:schemeClr val="tx1"/>
                </a:solidFill>
                <a:effectLst/>
                <a:latin typeface="Arial" pitchFamily="34" charset="0"/>
              </a:endParaRPr>
            </a:p>
          </p:txBody>
        </p:sp>
        <p:sp>
          <p:nvSpPr>
            <p:cNvPr id="3119" name="Rectangle 47"/>
            <p:cNvSpPr>
              <a:spLocks noChangeArrowheads="1"/>
            </p:cNvSpPr>
            <p:nvPr/>
          </p:nvSpPr>
          <p:spPr bwMode="auto">
            <a:xfrm>
              <a:off x="2288" y="1294"/>
              <a:ext cx="1085" cy="1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action to perform.</a:t>
              </a:r>
              <a:endParaRPr kumimoji="0" lang="en-US" sz="3600" b="0" i="0" u="none" strike="noStrike" cap="none" normalizeH="0" baseline="0" dirty="0" smtClean="0">
                <a:ln>
                  <a:noFill/>
                </a:ln>
                <a:solidFill>
                  <a:schemeClr val="tx1"/>
                </a:solidFill>
                <a:effectLst/>
                <a:latin typeface="Arial" pitchFamily="34" charset="0"/>
              </a:endParaRPr>
            </a:p>
          </p:txBody>
        </p:sp>
        <p:sp>
          <p:nvSpPr>
            <p:cNvPr id="3118" name="Rectangle 46"/>
            <p:cNvSpPr>
              <a:spLocks noChangeArrowheads="1"/>
            </p:cNvSpPr>
            <p:nvPr/>
          </p:nvSpPr>
          <p:spPr bwMode="auto">
            <a:xfrm>
              <a:off x="5573" y="3002"/>
              <a:ext cx="473"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117" name="Freeform 45"/>
            <p:cNvSpPr>
              <a:spLocks/>
            </p:cNvSpPr>
            <p:nvPr/>
          </p:nvSpPr>
          <p:spPr bwMode="auto">
            <a:xfrm>
              <a:off x="5573" y="3002"/>
              <a:ext cx="473" cy="237"/>
            </a:xfrm>
            <a:custGeom>
              <a:avLst/>
              <a:gdLst/>
              <a:ahLst/>
              <a:cxnLst>
                <a:cxn ang="0">
                  <a:pos x="709" y="711"/>
                </a:cxn>
                <a:cxn ang="0">
                  <a:pos x="0" y="711"/>
                </a:cxn>
                <a:cxn ang="0">
                  <a:pos x="0" y="0"/>
                </a:cxn>
                <a:cxn ang="0">
                  <a:pos x="1419" y="0"/>
                </a:cxn>
                <a:cxn ang="0">
                  <a:pos x="1419" y="711"/>
                </a:cxn>
                <a:cxn ang="0">
                  <a:pos x="709" y="711"/>
                </a:cxn>
              </a:cxnLst>
              <a:rect l="0" t="0" r="r" b="b"/>
              <a:pathLst>
                <a:path w="1419" h="711">
                  <a:moveTo>
                    <a:pt x="709" y="711"/>
                  </a:moveTo>
                  <a:lnTo>
                    <a:pt x="0" y="711"/>
                  </a:lnTo>
                  <a:lnTo>
                    <a:pt x="0" y="0"/>
                  </a:lnTo>
                  <a:lnTo>
                    <a:pt x="1419" y="0"/>
                  </a:lnTo>
                  <a:lnTo>
                    <a:pt x="1419" y="711"/>
                  </a:lnTo>
                  <a:lnTo>
                    <a:pt x="709" y="711"/>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16" name="Rectangle 44"/>
            <p:cNvSpPr>
              <a:spLocks noChangeArrowheads="1"/>
            </p:cNvSpPr>
            <p:nvPr/>
          </p:nvSpPr>
          <p:spPr bwMode="auto">
            <a:xfrm>
              <a:off x="5653" y="3037"/>
              <a:ext cx="30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$100</a:t>
              </a:r>
              <a:endParaRPr kumimoji="0" lang="en-US" sz="1800" b="0" i="0" u="none" strike="noStrike" cap="none" normalizeH="0" baseline="0" smtClean="0">
                <a:ln>
                  <a:noFill/>
                </a:ln>
                <a:solidFill>
                  <a:schemeClr val="tx1"/>
                </a:solidFill>
                <a:effectLst/>
                <a:latin typeface="Arial" pitchFamily="34" charset="0"/>
              </a:endParaRPr>
            </a:p>
          </p:txBody>
        </p:sp>
        <p:sp>
          <p:nvSpPr>
            <p:cNvPr id="3115" name="Rectangle 43"/>
            <p:cNvSpPr>
              <a:spLocks noChangeArrowheads="1"/>
            </p:cNvSpPr>
            <p:nvPr/>
          </p:nvSpPr>
          <p:spPr bwMode="auto">
            <a:xfrm>
              <a:off x="6046" y="3002"/>
              <a:ext cx="552"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114" name="Freeform 42"/>
            <p:cNvSpPr>
              <a:spLocks/>
            </p:cNvSpPr>
            <p:nvPr/>
          </p:nvSpPr>
          <p:spPr bwMode="auto">
            <a:xfrm>
              <a:off x="6046" y="3002"/>
              <a:ext cx="552" cy="237"/>
            </a:xfrm>
            <a:custGeom>
              <a:avLst/>
              <a:gdLst/>
              <a:ahLst/>
              <a:cxnLst>
                <a:cxn ang="0">
                  <a:pos x="827" y="711"/>
                </a:cxn>
                <a:cxn ang="0">
                  <a:pos x="0" y="711"/>
                </a:cxn>
                <a:cxn ang="0">
                  <a:pos x="0" y="0"/>
                </a:cxn>
                <a:cxn ang="0">
                  <a:pos x="1656" y="0"/>
                </a:cxn>
                <a:cxn ang="0">
                  <a:pos x="1656" y="711"/>
                </a:cxn>
                <a:cxn ang="0">
                  <a:pos x="827" y="711"/>
                </a:cxn>
              </a:cxnLst>
              <a:rect l="0" t="0" r="r" b="b"/>
              <a:pathLst>
                <a:path w="1656" h="711">
                  <a:moveTo>
                    <a:pt x="827" y="711"/>
                  </a:moveTo>
                  <a:lnTo>
                    <a:pt x="0" y="711"/>
                  </a:lnTo>
                  <a:lnTo>
                    <a:pt x="0" y="0"/>
                  </a:lnTo>
                  <a:lnTo>
                    <a:pt x="1656" y="0"/>
                  </a:lnTo>
                  <a:lnTo>
                    <a:pt x="1656" y="711"/>
                  </a:lnTo>
                  <a:lnTo>
                    <a:pt x="827" y="711"/>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13" name="Rectangle 41"/>
            <p:cNvSpPr>
              <a:spLocks noChangeArrowheads="1"/>
            </p:cNvSpPr>
            <p:nvPr/>
          </p:nvSpPr>
          <p:spPr bwMode="auto">
            <a:xfrm>
              <a:off x="6165" y="3037"/>
              <a:ext cx="30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$150</a:t>
              </a:r>
              <a:endParaRPr kumimoji="0" lang="en-US" sz="1800" b="0" i="0" u="none" strike="noStrike" cap="none" normalizeH="0" baseline="0" smtClean="0">
                <a:ln>
                  <a:noFill/>
                </a:ln>
                <a:solidFill>
                  <a:schemeClr val="tx1"/>
                </a:solidFill>
                <a:effectLst/>
                <a:latin typeface="Arial" pitchFamily="34" charset="0"/>
              </a:endParaRPr>
            </a:p>
          </p:txBody>
        </p:sp>
        <p:sp>
          <p:nvSpPr>
            <p:cNvPr id="3112" name="Rectangle 40"/>
            <p:cNvSpPr>
              <a:spLocks noChangeArrowheads="1"/>
            </p:cNvSpPr>
            <p:nvPr/>
          </p:nvSpPr>
          <p:spPr bwMode="auto">
            <a:xfrm>
              <a:off x="5100" y="3002"/>
              <a:ext cx="473"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111" name="Freeform 39"/>
            <p:cNvSpPr>
              <a:spLocks/>
            </p:cNvSpPr>
            <p:nvPr/>
          </p:nvSpPr>
          <p:spPr bwMode="auto">
            <a:xfrm>
              <a:off x="5100" y="3002"/>
              <a:ext cx="473" cy="237"/>
            </a:xfrm>
            <a:custGeom>
              <a:avLst/>
              <a:gdLst/>
              <a:ahLst/>
              <a:cxnLst>
                <a:cxn ang="0">
                  <a:pos x="710" y="711"/>
                </a:cxn>
                <a:cxn ang="0">
                  <a:pos x="0" y="711"/>
                </a:cxn>
                <a:cxn ang="0">
                  <a:pos x="0" y="0"/>
                </a:cxn>
                <a:cxn ang="0">
                  <a:pos x="1421" y="0"/>
                </a:cxn>
                <a:cxn ang="0">
                  <a:pos x="1421" y="711"/>
                </a:cxn>
                <a:cxn ang="0">
                  <a:pos x="710" y="711"/>
                </a:cxn>
              </a:cxnLst>
              <a:rect l="0" t="0" r="r" b="b"/>
              <a:pathLst>
                <a:path w="1421" h="711">
                  <a:moveTo>
                    <a:pt x="710" y="711"/>
                  </a:moveTo>
                  <a:lnTo>
                    <a:pt x="0" y="711"/>
                  </a:lnTo>
                  <a:lnTo>
                    <a:pt x="0" y="0"/>
                  </a:lnTo>
                  <a:lnTo>
                    <a:pt x="1421" y="0"/>
                  </a:lnTo>
                  <a:lnTo>
                    <a:pt x="1421" y="711"/>
                  </a:lnTo>
                  <a:lnTo>
                    <a:pt x="710" y="711"/>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10" name="Rectangle 38"/>
            <p:cNvSpPr>
              <a:spLocks noChangeArrowheads="1"/>
            </p:cNvSpPr>
            <p:nvPr/>
          </p:nvSpPr>
          <p:spPr bwMode="auto">
            <a:xfrm>
              <a:off x="5258" y="3037"/>
              <a:ext cx="15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3109" name="Rectangle 37"/>
            <p:cNvSpPr>
              <a:spLocks noChangeArrowheads="1"/>
            </p:cNvSpPr>
            <p:nvPr/>
          </p:nvSpPr>
          <p:spPr bwMode="auto">
            <a:xfrm>
              <a:off x="5573" y="3239"/>
              <a:ext cx="473" cy="2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108" name="Freeform 36"/>
            <p:cNvSpPr>
              <a:spLocks/>
            </p:cNvSpPr>
            <p:nvPr/>
          </p:nvSpPr>
          <p:spPr bwMode="auto">
            <a:xfrm>
              <a:off x="5573" y="3239"/>
              <a:ext cx="473" cy="236"/>
            </a:xfrm>
            <a:custGeom>
              <a:avLst/>
              <a:gdLst/>
              <a:ahLst/>
              <a:cxnLst>
                <a:cxn ang="0">
                  <a:pos x="709" y="710"/>
                </a:cxn>
                <a:cxn ang="0">
                  <a:pos x="0" y="710"/>
                </a:cxn>
                <a:cxn ang="0">
                  <a:pos x="0" y="0"/>
                </a:cxn>
                <a:cxn ang="0">
                  <a:pos x="1419" y="0"/>
                </a:cxn>
                <a:cxn ang="0">
                  <a:pos x="1419" y="710"/>
                </a:cxn>
                <a:cxn ang="0">
                  <a:pos x="709" y="710"/>
                </a:cxn>
              </a:cxnLst>
              <a:rect l="0" t="0" r="r" b="b"/>
              <a:pathLst>
                <a:path w="1419" h="710">
                  <a:moveTo>
                    <a:pt x="709" y="710"/>
                  </a:moveTo>
                  <a:lnTo>
                    <a:pt x="0" y="710"/>
                  </a:lnTo>
                  <a:lnTo>
                    <a:pt x="0" y="0"/>
                  </a:lnTo>
                  <a:lnTo>
                    <a:pt x="1419" y="0"/>
                  </a:lnTo>
                  <a:lnTo>
                    <a:pt x="1419" y="710"/>
                  </a:lnTo>
                  <a:lnTo>
                    <a:pt x="709" y="71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07" name="Rectangle 35"/>
            <p:cNvSpPr>
              <a:spLocks noChangeArrowheads="1"/>
            </p:cNvSpPr>
            <p:nvPr/>
          </p:nvSpPr>
          <p:spPr bwMode="auto">
            <a:xfrm>
              <a:off x="5732" y="3273"/>
              <a:ext cx="15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3106" name="Rectangle 34"/>
            <p:cNvSpPr>
              <a:spLocks noChangeArrowheads="1"/>
            </p:cNvSpPr>
            <p:nvPr/>
          </p:nvSpPr>
          <p:spPr bwMode="auto">
            <a:xfrm>
              <a:off x="6046" y="3239"/>
              <a:ext cx="552" cy="2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105" name="Freeform 33"/>
            <p:cNvSpPr>
              <a:spLocks/>
            </p:cNvSpPr>
            <p:nvPr/>
          </p:nvSpPr>
          <p:spPr bwMode="auto">
            <a:xfrm>
              <a:off x="6046" y="3239"/>
              <a:ext cx="552" cy="236"/>
            </a:xfrm>
            <a:custGeom>
              <a:avLst/>
              <a:gdLst/>
              <a:ahLst/>
              <a:cxnLst>
                <a:cxn ang="0">
                  <a:pos x="827" y="710"/>
                </a:cxn>
                <a:cxn ang="0">
                  <a:pos x="0" y="710"/>
                </a:cxn>
                <a:cxn ang="0">
                  <a:pos x="0" y="0"/>
                </a:cxn>
                <a:cxn ang="0">
                  <a:pos x="1656" y="0"/>
                </a:cxn>
                <a:cxn ang="0">
                  <a:pos x="1656" y="710"/>
                </a:cxn>
                <a:cxn ang="0">
                  <a:pos x="827" y="710"/>
                </a:cxn>
              </a:cxnLst>
              <a:rect l="0" t="0" r="r" b="b"/>
              <a:pathLst>
                <a:path w="1656" h="710">
                  <a:moveTo>
                    <a:pt x="827" y="710"/>
                  </a:moveTo>
                  <a:lnTo>
                    <a:pt x="0" y="710"/>
                  </a:lnTo>
                  <a:lnTo>
                    <a:pt x="0" y="0"/>
                  </a:lnTo>
                  <a:lnTo>
                    <a:pt x="1656" y="0"/>
                  </a:lnTo>
                  <a:lnTo>
                    <a:pt x="1656" y="710"/>
                  </a:lnTo>
                  <a:lnTo>
                    <a:pt x="827" y="71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04" name="Rectangle 32"/>
            <p:cNvSpPr>
              <a:spLocks noChangeArrowheads="1"/>
            </p:cNvSpPr>
            <p:nvPr/>
          </p:nvSpPr>
          <p:spPr bwMode="auto">
            <a:xfrm>
              <a:off x="6165" y="3273"/>
              <a:ext cx="30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$130</a:t>
              </a:r>
              <a:endParaRPr kumimoji="0" lang="en-US" sz="1800" b="0" i="0" u="none" strike="noStrike" cap="none" normalizeH="0" baseline="0" smtClean="0">
                <a:ln>
                  <a:noFill/>
                </a:ln>
                <a:solidFill>
                  <a:schemeClr val="tx1"/>
                </a:solidFill>
                <a:effectLst/>
                <a:latin typeface="Arial" pitchFamily="34" charset="0"/>
              </a:endParaRPr>
            </a:p>
          </p:txBody>
        </p:sp>
        <p:sp>
          <p:nvSpPr>
            <p:cNvPr id="3103" name="Rectangle 31"/>
            <p:cNvSpPr>
              <a:spLocks noChangeArrowheads="1"/>
            </p:cNvSpPr>
            <p:nvPr/>
          </p:nvSpPr>
          <p:spPr bwMode="auto">
            <a:xfrm>
              <a:off x="5100" y="3239"/>
              <a:ext cx="473" cy="2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102" name="Freeform 30"/>
            <p:cNvSpPr>
              <a:spLocks/>
            </p:cNvSpPr>
            <p:nvPr/>
          </p:nvSpPr>
          <p:spPr bwMode="auto">
            <a:xfrm>
              <a:off x="5100" y="3239"/>
              <a:ext cx="473" cy="236"/>
            </a:xfrm>
            <a:custGeom>
              <a:avLst/>
              <a:gdLst/>
              <a:ahLst/>
              <a:cxnLst>
                <a:cxn ang="0">
                  <a:pos x="710" y="710"/>
                </a:cxn>
                <a:cxn ang="0">
                  <a:pos x="0" y="710"/>
                </a:cxn>
                <a:cxn ang="0">
                  <a:pos x="0" y="0"/>
                </a:cxn>
                <a:cxn ang="0">
                  <a:pos x="1421" y="0"/>
                </a:cxn>
                <a:cxn ang="0">
                  <a:pos x="1421" y="710"/>
                </a:cxn>
                <a:cxn ang="0">
                  <a:pos x="710" y="710"/>
                </a:cxn>
              </a:cxnLst>
              <a:rect l="0" t="0" r="r" b="b"/>
              <a:pathLst>
                <a:path w="1421" h="710">
                  <a:moveTo>
                    <a:pt x="710" y="710"/>
                  </a:moveTo>
                  <a:lnTo>
                    <a:pt x="0" y="710"/>
                  </a:lnTo>
                  <a:lnTo>
                    <a:pt x="0" y="0"/>
                  </a:lnTo>
                  <a:lnTo>
                    <a:pt x="1421" y="0"/>
                  </a:lnTo>
                  <a:lnTo>
                    <a:pt x="1421" y="710"/>
                  </a:lnTo>
                  <a:lnTo>
                    <a:pt x="710" y="71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01" name="Rectangle 29"/>
            <p:cNvSpPr>
              <a:spLocks noChangeArrowheads="1"/>
            </p:cNvSpPr>
            <p:nvPr/>
          </p:nvSpPr>
          <p:spPr bwMode="auto">
            <a:xfrm>
              <a:off x="5219" y="3273"/>
              <a:ext cx="22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$20</a:t>
              </a:r>
              <a:endParaRPr kumimoji="0" lang="en-US" sz="1800" b="0" i="0" u="none" strike="noStrike" cap="none" normalizeH="0" baseline="0" smtClean="0">
                <a:ln>
                  <a:noFill/>
                </a:ln>
                <a:solidFill>
                  <a:schemeClr val="tx1"/>
                </a:solidFill>
                <a:effectLst/>
                <a:latin typeface="Arial" pitchFamily="34" charset="0"/>
              </a:endParaRPr>
            </a:p>
          </p:txBody>
        </p:sp>
        <p:sp>
          <p:nvSpPr>
            <p:cNvPr id="3100" name="Rectangle 28"/>
            <p:cNvSpPr>
              <a:spLocks noChangeArrowheads="1"/>
            </p:cNvSpPr>
            <p:nvPr/>
          </p:nvSpPr>
          <p:spPr bwMode="auto">
            <a:xfrm>
              <a:off x="5573" y="2765"/>
              <a:ext cx="473"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099" name="Freeform 27"/>
            <p:cNvSpPr>
              <a:spLocks/>
            </p:cNvSpPr>
            <p:nvPr/>
          </p:nvSpPr>
          <p:spPr bwMode="auto">
            <a:xfrm>
              <a:off x="5573" y="2765"/>
              <a:ext cx="473" cy="237"/>
            </a:xfrm>
            <a:custGeom>
              <a:avLst/>
              <a:gdLst/>
              <a:ahLst/>
              <a:cxnLst>
                <a:cxn ang="0">
                  <a:pos x="709" y="710"/>
                </a:cxn>
                <a:cxn ang="0">
                  <a:pos x="0" y="710"/>
                </a:cxn>
                <a:cxn ang="0">
                  <a:pos x="0" y="0"/>
                </a:cxn>
                <a:cxn ang="0">
                  <a:pos x="1419" y="0"/>
                </a:cxn>
                <a:cxn ang="0">
                  <a:pos x="1419" y="710"/>
                </a:cxn>
                <a:cxn ang="0">
                  <a:pos x="709" y="710"/>
                </a:cxn>
              </a:cxnLst>
              <a:rect l="0" t="0" r="r" b="b"/>
              <a:pathLst>
                <a:path w="1419" h="710">
                  <a:moveTo>
                    <a:pt x="709" y="710"/>
                  </a:moveTo>
                  <a:lnTo>
                    <a:pt x="0" y="710"/>
                  </a:lnTo>
                  <a:lnTo>
                    <a:pt x="0" y="0"/>
                  </a:lnTo>
                  <a:lnTo>
                    <a:pt x="1419" y="0"/>
                  </a:lnTo>
                  <a:lnTo>
                    <a:pt x="1419" y="710"/>
                  </a:lnTo>
                  <a:lnTo>
                    <a:pt x="709" y="71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098" name="Rectangle 26"/>
            <p:cNvSpPr>
              <a:spLocks noChangeArrowheads="1"/>
            </p:cNvSpPr>
            <p:nvPr/>
          </p:nvSpPr>
          <p:spPr bwMode="auto">
            <a:xfrm>
              <a:off x="5732" y="2800"/>
              <a:ext cx="15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3097" name="Rectangle 25"/>
            <p:cNvSpPr>
              <a:spLocks noChangeArrowheads="1"/>
            </p:cNvSpPr>
            <p:nvPr/>
          </p:nvSpPr>
          <p:spPr bwMode="auto">
            <a:xfrm>
              <a:off x="6046" y="2765"/>
              <a:ext cx="552"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096" name="Freeform 24"/>
            <p:cNvSpPr>
              <a:spLocks/>
            </p:cNvSpPr>
            <p:nvPr/>
          </p:nvSpPr>
          <p:spPr bwMode="auto">
            <a:xfrm>
              <a:off x="6046" y="2765"/>
              <a:ext cx="552" cy="237"/>
            </a:xfrm>
            <a:custGeom>
              <a:avLst/>
              <a:gdLst/>
              <a:ahLst/>
              <a:cxnLst>
                <a:cxn ang="0">
                  <a:pos x="827" y="710"/>
                </a:cxn>
                <a:cxn ang="0">
                  <a:pos x="0" y="710"/>
                </a:cxn>
                <a:cxn ang="0">
                  <a:pos x="0" y="0"/>
                </a:cxn>
                <a:cxn ang="0">
                  <a:pos x="1656" y="0"/>
                </a:cxn>
                <a:cxn ang="0">
                  <a:pos x="1656" y="710"/>
                </a:cxn>
                <a:cxn ang="0">
                  <a:pos x="827" y="710"/>
                </a:cxn>
              </a:cxnLst>
              <a:rect l="0" t="0" r="r" b="b"/>
              <a:pathLst>
                <a:path w="1656" h="710">
                  <a:moveTo>
                    <a:pt x="827" y="710"/>
                  </a:moveTo>
                  <a:lnTo>
                    <a:pt x="0" y="710"/>
                  </a:lnTo>
                  <a:lnTo>
                    <a:pt x="0" y="0"/>
                  </a:lnTo>
                  <a:lnTo>
                    <a:pt x="1656" y="0"/>
                  </a:lnTo>
                  <a:lnTo>
                    <a:pt x="1656" y="710"/>
                  </a:lnTo>
                  <a:lnTo>
                    <a:pt x="827" y="71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095" name="Rectangle 23"/>
            <p:cNvSpPr>
              <a:spLocks noChangeArrowheads="1"/>
            </p:cNvSpPr>
            <p:nvPr/>
          </p:nvSpPr>
          <p:spPr bwMode="auto">
            <a:xfrm>
              <a:off x="6205" y="2800"/>
              <a:ext cx="22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$50</a:t>
              </a:r>
              <a:endParaRPr kumimoji="0" lang="en-US" sz="1800" b="0" i="0" u="none" strike="noStrike" cap="none" normalizeH="0" baseline="0" smtClean="0">
                <a:ln>
                  <a:noFill/>
                </a:ln>
                <a:solidFill>
                  <a:schemeClr val="tx1"/>
                </a:solidFill>
                <a:effectLst/>
                <a:latin typeface="Arial" pitchFamily="34" charset="0"/>
              </a:endParaRPr>
            </a:p>
          </p:txBody>
        </p:sp>
        <p:sp>
          <p:nvSpPr>
            <p:cNvPr id="3094" name="Rectangle 22"/>
            <p:cNvSpPr>
              <a:spLocks noChangeArrowheads="1"/>
            </p:cNvSpPr>
            <p:nvPr/>
          </p:nvSpPr>
          <p:spPr bwMode="auto">
            <a:xfrm>
              <a:off x="5100" y="2765"/>
              <a:ext cx="473"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093" name="Freeform 21"/>
            <p:cNvSpPr>
              <a:spLocks/>
            </p:cNvSpPr>
            <p:nvPr/>
          </p:nvSpPr>
          <p:spPr bwMode="auto">
            <a:xfrm>
              <a:off x="5100" y="2765"/>
              <a:ext cx="473" cy="237"/>
            </a:xfrm>
            <a:custGeom>
              <a:avLst/>
              <a:gdLst/>
              <a:ahLst/>
              <a:cxnLst>
                <a:cxn ang="0">
                  <a:pos x="710" y="710"/>
                </a:cxn>
                <a:cxn ang="0">
                  <a:pos x="0" y="710"/>
                </a:cxn>
                <a:cxn ang="0">
                  <a:pos x="0" y="0"/>
                </a:cxn>
                <a:cxn ang="0">
                  <a:pos x="1421" y="0"/>
                </a:cxn>
                <a:cxn ang="0">
                  <a:pos x="1421" y="710"/>
                </a:cxn>
                <a:cxn ang="0">
                  <a:pos x="710" y="710"/>
                </a:cxn>
              </a:cxnLst>
              <a:rect l="0" t="0" r="r" b="b"/>
              <a:pathLst>
                <a:path w="1421" h="710">
                  <a:moveTo>
                    <a:pt x="710" y="710"/>
                  </a:moveTo>
                  <a:lnTo>
                    <a:pt x="0" y="710"/>
                  </a:lnTo>
                  <a:lnTo>
                    <a:pt x="0" y="0"/>
                  </a:lnTo>
                  <a:lnTo>
                    <a:pt x="1421" y="0"/>
                  </a:lnTo>
                  <a:lnTo>
                    <a:pt x="1421" y="710"/>
                  </a:lnTo>
                  <a:lnTo>
                    <a:pt x="710" y="71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092" name="Rectangle 20"/>
            <p:cNvSpPr>
              <a:spLocks noChangeArrowheads="1"/>
            </p:cNvSpPr>
            <p:nvPr/>
          </p:nvSpPr>
          <p:spPr bwMode="auto">
            <a:xfrm>
              <a:off x="5258" y="2800"/>
              <a:ext cx="15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3091" name="Rectangle 19"/>
            <p:cNvSpPr>
              <a:spLocks noChangeArrowheads="1"/>
            </p:cNvSpPr>
            <p:nvPr/>
          </p:nvSpPr>
          <p:spPr bwMode="auto">
            <a:xfrm>
              <a:off x="5573" y="3475"/>
              <a:ext cx="473"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090" name="Freeform 18"/>
            <p:cNvSpPr>
              <a:spLocks/>
            </p:cNvSpPr>
            <p:nvPr/>
          </p:nvSpPr>
          <p:spPr bwMode="auto">
            <a:xfrm>
              <a:off x="5573" y="3475"/>
              <a:ext cx="473" cy="237"/>
            </a:xfrm>
            <a:custGeom>
              <a:avLst/>
              <a:gdLst/>
              <a:ahLst/>
              <a:cxnLst>
                <a:cxn ang="0">
                  <a:pos x="709" y="709"/>
                </a:cxn>
                <a:cxn ang="0">
                  <a:pos x="0" y="709"/>
                </a:cxn>
                <a:cxn ang="0">
                  <a:pos x="0" y="0"/>
                </a:cxn>
                <a:cxn ang="0">
                  <a:pos x="1419" y="0"/>
                </a:cxn>
                <a:cxn ang="0">
                  <a:pos x="1419" y="709"/>
                </a:cxn>
                <a:cxn ang="0">
                  <a:pos x="709" y="709"/>
                </a:cxn>
              </a:cxnLst>
              <a:rect l="0" t="0" r="r" b="b"/>
              <a:pathLst>
                <a:path w="1419" h="709">
                  <a:moveTo>
                    <a:pt x="709" y="709"/>
                  </a:moveTo>
                  <a:lnTo>
                    <a:pt x="0" y="709"/>
                  </a:lnTo>
                  <a:lnTo>
                    <a:pt x="0" y="0"/>
                  </a:lnTo>
                  <a:lnTo>
                    <a:pt x="1419" y="0"/>
                  </a:lnTo>
                  <a:lnTo>
                    <a:pt x="1419" y="709"/>
                  </a:lnTo>
                  <a:lnTo>
                    <a:pt x="709" y="709"/>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089" name="Rectangle 17"/>
            <p:cNvSpPr>
              <a:spLocks noChangeArrowheads="1"/>
            </p:cNvSpPr>
            <p:nvPr/>
          </p:nvSpPr>
          <p:spPr bwMode="auto">
            <a:xfrm>
              <a:off x="5732" y="3510"/>
              <a:ext cx="15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3088" name="Rectangle 16"/>
            <p:cNvSpPr>
              <a:spLocks noChangeArrowheads="1"/>
            </p:cNvSpPr>
            <p:nvPr/>
          </p:nvSpPr>
          <p:spPr bwMode="auto">
            <a:xfrm>
              <a:off x="6046" y="3475"/>
              <a:ext cx="552"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087" name="Freeform 15"/>
            <p:cNvSpPr>
              <a:spLocks/>
            </p:cNvSpPr>
            <p:nvPr/>
          </p:nvSpPr>
          <p:spPr bwMode="auto">
            <a:xfrm>
              <a:off x="6046" y="3475"/>
              <a:ext cx="552" cy="237"/>
            </a:xfrm>
            <a:custGeom>
              <a:avLst/>
              <a:gdLst/>
              <a:ahLst/>
              <a:cxnLst>
                <a:cxn ang="0">
                  <a:pos x="827" y="709"/>
                </a:cxn>
                <a:cxn ang="0">
                  <a:pos x="0" y="709"/>
                </a:cxn>
                <a:cxn ang="0">
                  <a:pos x="0" y="0"/>
                </a:cxn>
                <a:cxn ang="0">
                  <a:pos x="1656" y="0"/>
                </a:cxn>
                <a:cxn ang="0">
                  <a:pos x="1656" y="709"/>
                </a:cxn>
                <a:cxn ang="0">
                  <a:pos x="827" y="709"/>
                </a:cxn>
              </a:cxnLst>
              <a:rect l="0" t="0" r="r" b="b"/>
              <a:pathLst>
                <a:path w="1656" h="709">
                  <a:moveTo>
                    <a:pt x="827" y="709"/>
                  </a:moveTo>
                  <a:lnTo>
                    <a:pt x="0" y="709"/>
                  </a:lnTo>
                  <a:lnTo>
                    <a:pt x="0" y="0"/>
                  </a:lnTo>
                  <a:lnTo>
                    <a:pt x="1656" y="0"/>
                  </a:lnTo>
                  <a:lnTo>
                    <a:pt x="1656" y="709"/>
                  </a:lnTo>
                  <a:lnTo>
                    <a:pt x="827" y="709"/>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086" name="Rectangle 14"/>
            <p:cNvSpPr>
              <a:spLocks noChangeArrowheads="1"/>
            </p:cNvSpPr>
            <p:nvPr/>
          </p:nvSpPr>
          <p:spPr bwMode="auto">
            <a:xfrm>
              <a:off x="6165" y="3510"/>
              <a:ext cx="30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$120</a:t>
              </a:r>
              <a:endParaRPr kumimoji="0" lang="en-US" sz="1800" b="0" i="0" u="none" strike="noStrike" cap="none" normalizeH="0" baseline="0" smtClean="0">
                <a:ln>
                  <a:noFill/>
                </a:ln>
                <a:solidFill>
                  <a:schemeClr val="tx1"/>
                </a:solidFill>
                <a:effectLst/>
                <a:latin typeface="Arial" pitchFamily="34" charset="0"/>
              </a:endParaRPr>
            </a:p>
          </p:txBody>
        </p:sp>
        <p:sp>
          <p:nvSpPr>
            <p:cNvPr id="3085" name="Rectangle 13"/>
            <p:cNvSpPr>
              <a:spLocks noChangeArrowheads="1"/>
            </p:cNvSpPr>
            <p:nvPr/>
          </p:nvSpPr>
          <p:spPr bwMode="auto">
            <a:xfrm>
              <a:off x="5100" y="3475"/>
              <a:ext cx="473"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084" name="Freeform 12"/>
            <p:cNvSpPr>
              <a:spLocks/>
            </p:cNvSpPr>
            <p:nvPr/>
          </p:nvSpPr>
          <p:spPr bwMode="auto">
            <a:xfrm>
              <a:off x="5100" y="3475"/>
              <a:ext cx="473" cy="237"/>
            </a:xfrm>
            <a:custGeom>
              <a:avLst/>
              <a:gdLst/>
              <a:ahLst/>
              <a:cxnLst>
                <a:cxn ang="0">
                  <a:pos x="710" y="709"/>
                </a:cxn>
                <a:cxn ang="0">
                  <a:pos x="0" y="709"/>
                </a:cxn>
                <a:cxn ang="0">
                  <a:pos x="0" y="0"/>
                </a:cxn>
                <a:cxn ang="0">
                  <a:pos x="1421" y="0"/>
                </a:cxn>
                <a:cxn ang="0">
                  <a:pos x="1421" y="709"/>
                </a:cxn>
                <a:cxn ang="0">
                  <a:pos x="710" y="709"/>
                </a:cxn>
              </a:cxnLst>
              <a:rect l="0" t="0" r="r" b="b"/>
              <a:pathLst>
                <a:path w="1421" h="709">
                  <a:moveTo>
                    <a:pt x="710" y="709"/>
                  </a:moveTo>
                  <a:lnTo>
                    <a:pt x="0" y="709"/>
                  </a:lnTo>
                  <a:lnTo>
                    <a:pt x="0" y="0"/>
                  </a:lnTo>
                  <a:lnTo>
                    <a:pt x="1421" y="0"/>
                  </a:lnTo>
                  <a:lnTo>
                    <a:pt x="1421" y="709"/>
                  </a:lnTo>
                  <a:lnTo>
                    <a:pt x="710" y="709"/>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083" name="Rectangle 11"/>
            <p:cNvSpPr>
              <a:spLocks noChangeArrowheads="1"/>
            </p:cNvSpPr>
            <p:nvPr/>
          </p:nvSpPr>
          <p:spPr bwMode="auto">
            <a:xfrm>
              <a:off x="5219" y="3510"/>
              <a:ext cx="22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$10</a:t>
              </a:r>
              <a:endParaRPr kumimoji="0" lang="en-US" sz="1800" b="0" i="0" u="none" strike="noStrike" cap="none" normalizeH="0" baseline="0" smtClean="0">
                <a:ln>
                  <a:noFill/>
                </a:ln>
                <a:solidFill>
                  <a:schemeClr val="tx1"/>
                </a:solidFill>
                <a:effectLst/>
                <a:latin typeface="Arial" pitchFamily="34" charset="0"/>
              </a:endParaRPr>
            </a:p>
          </p:txBody>
        </p:sp>
        <p:sp>
          <p:nvSpPr>
            <p:cNvPr id="3082" name="Rectangle 10"/>
            <p:cNvSpPr>
              <a:spLocks noChangeArrowheads="1"/>
            </p:cNvSpPr>
            <p:nvPr/>
          </p:nvSpPr>
          <p:spPr bwMode="auto">
            <a:xfrm>
              <a:off x="5573" y="2529"/>
              <a:ext cx="473"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081" name="Freeform 9"/>
            <p:cNvSpPr>
              <a:spLocks/>
            </p:cNvSpPr>
            <p:nvPr/>
          </p:nvSpPr>
          <p:spPr bwMode="auto">
            <a:xfrm>
              <a:off x="5573" y="2529"/>
              <a:ext cx="473" cy="237"/>
            </a:xfrm>
            <a:custGeom>
              <a:avLst/>
              <a:gdLst/>
              <a:ahLst/>
              <a:cxnLst>
                <a:cxn ang="0">
                  <a:pos x="709" y="710"/>
                </a:cxn>
                <a:cxn ang="0">
                  <a:pos x="0" y="710"/>
                </a:cxn>
                <a:cxn ang="0">
                  <a:pos x="0" y="0"/>
                </a:cxn>
                <a:cxn ang="0">
                  <a:pos x="1419" y="0"/>
                </a:cxn>
                <a:cxn ang="0">
                  <a:pos x="1419" y="710"/>
                </a:cxn>
                <a:cxn ang="0">
                  <a:pos x="709" y="710"/>
                </a:cxn>
              </a:cxnLst>
              <a:rect l="0" t="0" r="r" b="b"/>
              <a:pathLst>
                <a:path w="1419" h="710">
                  <a:moveTo>
                    <a:pt x="709" y="710"/>
                  </a:moveTo>
                  <a:lnTo>
                    <a:pt x="0" y="710"/>
                  </a:lnTo>
                  <a:lnTo>
                    <a:pt x="0" y="0"/>
                  </a:lnTo>
                  <a:lnTo>
                    <a:pt x="1419" y="0"/>
                  </a:lnTo>
                  <a:lnTo>
                    <a:pt x="1419" y="710"/>
                  </a:lnTo>
                  <a:lnTo>
                    <a:pt x="709" y="71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080" name="Rectangle 8"/>
            <p:cNvSpPr>
              <a:spLocks noChangeArrowheads="1"/>
            </p:cNvSpPr>
            <p:nvPr/>
          </p:nvSpPr>
          <p:spPr bwMode="auto">
            <a:xfrm>
              <a:off x="5640" y="2563"/>
              <a:ext cx="34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credit</a:t>
              </a:r>
              <a:endParaRPr kumimoji="0" lang="en-US" sz="1800" b="0" i="0" u="none" strike="noStrike" cap="none" normalizeH="0" baseline="0" smtClean="0">
                <a:ln>
                  <a:noFill/>
                </a:ln>
                <a:solidFill>
                  <a:schemeClr val="tx1"/>
                </a:solidFill>
                <a:effectLst/>
                <a:latin typeface="Arial" pitchFamily="34" charset="0"/>
              </a:endParaRPr>
            </a:p>
          </p:txBody>
        </p:sp>
        <p:sp>
          <p:nvSpPr>
            <p:cNvPr id="3079" name="Rectangle 7"/>
            <p:cNvSpPr>
              <a:spLocks noChangeArrowheads="1"/>
            </p:cNvSpPr>
            <p:nvPr/>
          </p:nvSpPr>
          <p:spPr bwMode="auto">
            <a:xfrm>
              <a:off x="6046" y="2529"/>
              <a:ext cx="552"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078" name="Freeform 6"/>
            <p:cNvSpPr>
              <a:spLocks/>
            </p:cNvSpPr>
            <p:nvPr/>
          </p:nvSpPr>
          <p:spPr bwMode="auto">
            <a:xfrm>
              <a:off x="6046" y="2529"/>
              <a:ext cx="552" cy="237"/>
            </a:xfrm>
            <a:custGeom>
              <a:avLst/>
              <a:gdLst/>
              <a:ahLst/>
              <a:cxnLst>
                <a:cxn ang="0">
                  <a:pos x="827" y="710"/>
                </a:cxn>
                <a:cxn ang="0">
                  <a:pos x="0" y="710"/>
                </a:cxn>
                <a:cxn ang="0">
                  <a:pos x="0" y="0"/>
                </a:cxn>
                <a:cxn ang="0">
                  <a:pos x="1656" y="0"/>
                </a:cxn>
                <a:cxn ang="0">
                  <a:pos x="1656" y="710"/>
                </a:cxn>
                <a:cxn ang="0">
                  <a:pos x="827" y="710"/>
                </a:cxn>
              </a:cxnLst>
              <a:rect l="0" t="0" r="r" b="b"/>
              <a:pathLst>
                <a:path w="1656" h="710">
                  <a:moveTo>
                    <a:pt x="827" y="710"/>
                  </a:moveTo>
                  <a:lnTo>
                    <a:pt x="0" y="710"/>
                  </a:lnTo>
                  <a:lnTo>
                    <a:pt x="0" y="0"/>
                  </a:lnTo>
                  <a:lnTo>
                    <a:pt x="1656" y="0"/>
                  </a:lnTo>
                  <a:lnTo>
                    <a:pt x="1656" y="710"/>
                  </a:lnTo>
                  <a:lnTo>
                    <a:pt x="827" y="71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077" name="Rectangle 5"/>
            <p:cNvSpPr>
              <a:spLocks noChangeArrowheads="1"/>
            </p:cNvSpPr>
            <p:nvPr/>
          </p:nvSpPr>
          <p:spPr bwMode="auto">
            <a:xfrm>
              <a:off x="6074" y="2563"/>
              <a:ext cx="48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balance</a:t>
              </a:r>
              <a:endParaRPr kumimoji="0" lang="en-US" sz="1800" b="0" i="0" u="none" strike="noStrike" cap="none" normalizeH="0" baseline="0" smtClean="0">
                <a:ln>
                  <a:noFill/>
                </a:ln>
                <a:solidFill>
                  <a:schemeClr val="tx1"/>
                </a:solidFill>
                <a:effectLst/>
                <a:latin typeface="Arial" pitchFamily="34" charset="0"/>
              </a:endParaRPr>
            </a:p>
          </p:txBody>
        </p:sp>
        <p:sp>
          <p:nvSpPr>
            <p:cNvPr id="3076" name="Rectangle 4"/>
            <p:cNvSpPr>
              <a:spLocks noChangeArrowheads="1"/>
            </p:cNvSpPr>
            <p:nvPr/>
          </p:nvSpPr>
          <p:spPr bwMode="auto">
            <a:xfrm>
              <a:off x="5100" y="2529"/>
              <a:ext cx="473"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075" name="Freeform 3"/>
            <p:cNvSpPr>
              <a:spLocks/>
            </p:cNvSpPr>
            <p:nvPr/>
          </p:nvSpPr>
          <p:spPr bwMode="auto">
            <a:xfrm>
              <a:off x="5100" y="2529"/>
              <a:ext cx="473" cy="237"/>
            </a:xfrm>
            <a:custGeom>
              <a:avLst/>
              <a:gdLst/>
              <a:ahLst/>
              <a:cxnLst>
                <a:cxn ang="0">
                  <a:pos x="710" y="710"/>
                </a:cxn>
                <a:cxn ang="0">
                  <a:pos x="0" y="710"/>
                </a:cxn>
                <a:cxn ang="0">
                  <a:pos x="0" y="0"/>
                </a:cxn>
                <a:cxn ang="0">
                  <a:pos x="1421" y="0"/>
                </a:cxn>
                <a:cxn ang="0">
                  <a:pos x="1421" y="710"/>
                </a:cxn>
                <a:cxn ang="0">
                  <a:pos x="710" y="710"/>
                </a:cxn>
              </a:cxnLst>
              <a:rect l="0" t="0" r="r" b="b"/>
              <a:pathLst>
                <a:path w="1421" h="710">
                  <a:moveTo>
                    <a:pt x="710" y="710"/>
                  </a:moveTo>
                  <a:lnTo>
                    <a:pt x="0" y="710"/>
                  </a:lnTo>
                  <a:lnTo>
                    <a:pt x="0" y="0"/>
                  </a:lnTo>
                  <a:lnTo>
                    <a:pt x="1421" y="0"/>
                  </a:lnTo>
                  <a:lnTo>
                    <a:pt x="1421" y="710"/>
                  </a:lnTo>
                  <a:lnTo>
                    <a:pt x="710" y="71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074" name="Rectangle 2"/>
            <p:cNvSpPr>
              <a:spLocks noChangeArrowheads="1"/>
            </p:cNvSpPr>
            <p:nvPr/>
          </p:nvSpPr>
          <p:spPr bwMode="auto">
            <a:xfrm>
              <a:off x="5180" y="2563"/>
              <a:ext cx="30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debit</a:t>
              </a:r>
              <a:endParaRPr kumimoji="0" lang="en-US" sz="1800" b="0" i="0" u="none" strike="noStrike" cap="none" normalizeH="0" baseline="0" smtClean="0">
                <a:ln>
                  <a:noFill/>
                </a:ln>
                <a:solidFill>
                  <a:schemeClr val="tx1"/>
                </a:solidFill>
                <a:effectLst/>
                <a:latin typeface="Arial" pitchFamily="34" charset="0"/>
              </a:endParaRPr>
            </a:p>
          </p:txBody>
        </p:sp>
      </p:grpSp>
      <p:sp>
        <p:nvSpPr>
          <p:cNvPr id="138" name="TextBox 137"/>
          <p:cNvSpPr txBox="1"/>
          <p:nvPr/>
        </p:nvSpPr>
        <p:spPr>
          <a:xfrm>
            <a:off x="395536" y="188640"/>
            <a:ext cx="7994176" cy="523220"/>
          </a:xfrm>
          <a:prstGeom prst="rect">
            <a:avLst/>
          </a:prstGeom>
          <a:noFill/>
        </p:spPr>
        <p:txBody>
          <a:bodyPr wrap="none" rtlCol="0">
            <a:spAutoFit/>
          </a:bodyPr>
          <a:lstStyle/>
          <a:p>
            <a:r>
              <a:rPr lang="en-ZA" sz="2800" dirty="0" smtClean="0"/>
              <a:t>The Data – Information – Knowledge (D-I-K) Hierarchy</a:t>
            </a:r>
            <a:endParaRPr lang="en-ZA" sz="2800" dirty="0"/>
          </a:p>
        </p:txBody>
      </p:sp>
      <p:sp>
        <p:nvSpPr>
          <p:cNvPr id="139" name="Rectangle 138"/>
          <p:cNvSpPr/>
          <p:nvPr/>
        </p:nvSpPr>
        <p:spPr>
          <a:xfrm>
            <a:off x="107504" y="6611779"/>
            <a:ext cx="8363187" cy="230832"/>
          </a:xfrm>
          <a:prstGeom prst="rect">
            <a:avLst/>
          </a:prstGeom>
        </p:spPr>
        <p:txBody>
          <a:bodyPr wrap="none">
            <a:spAutoFit/>
          </a:bodyPr>
          <a:lstStyle/>
          <a:p>
            <a:r>
              <a:rPr lang="en-GB" sz="900" dirty="0" smtClean="0"/>
              <a:t>Based on theories presented by: </a:t>
            </a:r>
            <a:r>
              <a:rPr lang="en-ZA" sz="900" dirty="0" smtClean="0"/>
              <a:t>Groff, T. &amp; Jones, T. [2003]. </a:t>
            </a:r>
            <a:r>
              <a:rPr lang="en-ZA" sz="900" u="sng" dirty="0" smtClean="0"/>
              <a:t>Introduction to knowledge management: KM in business</a:t>
            </a:r>
            <a:r>
              <a:rPr lang="en-ZA" sz="900" dirty="0" smtClean="0"/>
              <a:t>. Amsterdam, The Netherlands: Butterworth-Heinemann.</a:t>
            </a:r>
            <a:endParaRPr lang="en-ZA" sz="900" dirty="0"/>
          </a:p>
        </p:txBody>
      </p:sp>
      <p:sp>
        <p:nvSpPr>
          <p:cNvPr id="140" name="TextBox 139"/>
          <p:cNvSpPr txBox="1"/>
          <p:nvPr/>
        </p:nvSpPr>
        <p:spPr>
          <a:xfrm>
            <a:off x="89216" y="5949280"/>
            <a:ext cx="4824536" cy="646331"/>
          </a:xfrm>
          <a:prstGeom prst="rect">
            <a:avLst/>
          </a:prstGeom>
          <a:noFill/>
        </p:spPr>
        <p:txBody>
          <a:bodyPr wrap="square" rtlCol="0">
            <a:spAutoFit/>
          </a:bodyPr>
          <a:lstStyle/>
          <a:p>
            <a:r>
              <a:rPr lang="en-ZA" sz="1200" dirty="0" smtClean="0"/>
              <a:t>‘Data’ is typically considered a plural noun by researchers as it should exist in copious amounts. One datum is an individual element of data (i.e. in isolation from its body of data).</a:t>
            </a:r>
            <a:endParaRPr lang="en-ZA" sz="1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760"/>
            <a:ext cx="8229600" cy="1143000"/>
          </a:xfrm>
        </p:spPr>
        <p:txBody>
          <a:bodyPr/>
          <a:lstStyle/>
          <a:p>
            <a:r>
              <a:rPr lang="en-US" dirty="0" smtClean="0">
                <a:solidFill>
                  <a:srgbClr val="FFFF00"/>
                </a:solidFill>
              </a:rPr>
              <a:t>Data Collection</a:t>
            </a:r>
            <a:endParaRPr lang="en-US" dirty="0">
              <a:solidFill>
                <a:srgbClr val="FFFF00"/>
              </a:solidFill>
            </a:endParaRPr>
          </a:p>
        </p:txBody>
      </p:sp>
      <p:sp>
        <p:nvSpPr>
          <p:cNvPr id="3" name="Content Placeholder 2"/>
          <p:cNvSpPr>
            <a:spLocks noGrp="1"/>
          </p:cNvSpPr>
          <p:nvPr>
            <p:ph idx="1"/>
          </p:nvPr>
        </p:nvSpPr>
        <p:spPr>
          <a:xfrm>
            <a:off x="344994" y="1268760"/>
            <a:ext cx="7895220" cy="4525963"/>
          </a:xfrm>
        </p:spPr>
        <p:txBody>
          <a:bodyPr>
            <a:normAutofit fontScale="92500" lnSpcReduction="20000"/>
          </a:bodyPr>
          <a:lstStyle/>
          <a:p>
            <a:r>
              <a:rPr lang="en-US" dirty="0" smtClean="0"/>
              <a:t>Data are needed to prepare information used to build knowledge about the research focus</a:t>
            </a:r>
          </a:p>
          <a:p>
            <a:r>
              <a:rPr lang="en-US" dirty="0" smtClean="0"/>
              <a:t>The data provide recorded samples of events that occurred in the experiment</a:t>
            </a:r>
          </a:p>
          <a:p>
            <a:r>
              <a:rPr lang="en-US" dirty="0" smtClean="0"/>
              <a:t>The data are analyzed to make (evidence-based) conclusions about the research questions</a:t>
            </a:r>
          </a:p>
          <a:p>
            <a:r>
              <a:rPr lang="en-US" dirty="0" smtClean="0"/>
              <a:t>This section of the Methodology</a:t>
            </a:r>
            <a:br>
              <a:rPr lang="en-US" dirty="0" smtClean="0"/>
            </a:br>
            <a:r>
              <a:rPr lang="en-US" dirty="0" smtClean="0"/>
              <a:t>Chapter explains how are you</a:t>
            </a:r>
            <a:br>
              <a:rPr lang="en-US" dirty="0" smtClean="0"/>
            </a:br>
            <a:r>
              <a:rPr lang="en-US" dirty="0" smtClean="0"/>
              <a:t>will obtain and then record data</a:t>
            </a:r>
            <a:br>
              <a:rPr lang="en-US" dirty="0" smtClean="0"/>
            </a:br>
            <a:r>
              <a:rPr lang="en-US" dirty="0" smtClean="0"/>
              <a:t>from experiments</a:t>
            </a:r>
            <a:endParaRPr lang="en-US" dirty="0"/>
          </a:p>
        </p:txBody>
      </p:sp>
      <p:sp>
        <p:nvSpPr>
          <p:cNvPr id="4" name="Rectangle 3"/>
          <p:cNvSpPr/>
          <p:nvPr/>
        </p:nvSpPr>
        <p:spPr>
          <a:xfrm>
            <a:off x="179512" y="6156593"/>
            <a:ext cx="8712968" cy="584775"/>
          </a:xfrm>
          <a:prstGeom prst="rect">
            <a:avLst/>
          </a:prstGeom>
        </p:spPr>
        <p:txBody>
          <a:bodyPr wrap="square">
            <a:spAutoFit/>
          </a:bodyPr>
          <a:lstStyle/>
          <a:p>
            <a:r>
              <a:rPr lang="en-US" sz="1600" dirty="0" smtClean="0"/>
              <a:t>(sometimes data collection details might be better explained as part of the experiment description; but there should be a distinction between what is experiment procedures and </a:t>
            </a:r>
            <a:endParaRPr lang="en-US" sz="1600" dirty="0"/>
          </a:p>
        </p:txBody>
      </p:sp>
      <p:pic>
        <p:nvPicPr>
          <p:cNvPr id="5122" name="Picture 2" descr="C:\aoa\Supervision\Presentation\Methodology\Images\scientis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5526" y="4340368"/>
            <a:ext cx="1210817" cy="1816224"/>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aoa\Supervision\Presentation\Methodology\Images\writ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3914" y="4458584"/>
            <a:ext cx="1552575" cy="1514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195526" y="4036743"/>
            <a:ext cx="1262974" cy="369332"/>
          </a:xfrm>
          <a:prstGeom prst="rect">
            <a:avLst/>
          </a:prstGeom>
        </p:spPr>
        <p:txBody>
          <a:bodyPr wrap="none">
            <a:spAutoFit/>
          </a:bodyPr>
          <a:lstStyle/>
          <a:p>
            <a:r>
              <a:rPr lang="en-US" dirty="0" smtClean="0"/>
              <a:t>Experiment</a:t>
            </a:r>
            <a:endParaRPr lang="en-US" dirty="0"/>
          </a:p>
        </p:txBody>
      </p:sp>
      <p:sp>
        <p:nvSpPr>
          <p:cNvPr id="8" name="Rectangle 7"/>
          <p:cNvSpPr/>
          <p:nvPr/>
        </p:nvSpPr>
        <p:spPr>
          <a:xfrm>
            <a:off x="7553980" y="4143982"/>
            <a:ext cx="1611210" cy="369332"/>
          </a:xfrm>
          <a:prstGeom prst="rect">
            <a:avLst/>
          </a:prstGeom>
        </p:spPr>
        <p:txBody>
          <a:bodyPr wrap="none">
            <a:spAutoFit/>
          </a:bodyPr>
          <a:lstStyle/>
          <a:p>
            <a:r>
              <a:rPr lang="en-US" dirty="0" smtClean="0"/>
              <a:t>Data Collection</a:t>
            </a:r>
            <a:endParaRPr lang="en-US" dirty="0"/>
          </a:p>
        </p:txBody>
      </p:sp>
      <p:sp>
        <p:nvSpPr>
          <p:cNvPr id="9" name="AutoShape 15"/>
          <p:cNvSpPr>
            <a:spLocks noChangeArrowheads="1"/>
          </p:cNvSpPr>
          <p:nvPr/>
        </p:nvSpPr>
        <p:spPr bwMode="auto">
          <a:xfrm rot="10800000">
            <a:off x="7315200" y="4858779"/>
            <a:ext cx="460336" cy="457200"/>
          </a:xfrm>
          <a:prstGeom prst="leftArrow">
            <a:avLst>
              <a:gd name="adj1" fmla="val 50000"/>
              <a:gd name="adj2" fmla="val 33333"/>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Tree>
    <p:extLst>
      <p:ext uri="{BB962C8B-B14F-4D97-AF65-F5344CB8AC3E}">
        <p14:creationId xmlns:p14="http://schemas.microsoft.com/office/powerpoint/2010/main" val="24235262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rgbClr val="FFFF00"/>
                </a:solidFill>
              </a:rPr>
              <a:t>Data Analysis</a:t>
            </a:r>
            <a:endParaRPr lang="en-ZA" dirty="0">
              <a:solidFill>
                <a:srgbClr val="FFFF00"/>
              </a:solidFill>
            </a:endParaRPr>
          </a:p>
        </p:txBody>
      </p:sp>
      <p:sp>
        <p:nvSpPr>
          <p:cNvPr id="3" name="Content Placeholder 2"/>
          <p:cNvSpPr>
            <a:spLocks noGrp="1"/>
          </p:cNvSpPr>
          <p:nvPr>
            <p:ph idx="1"/>
          </p:nvPr>
        </p:nvSpPr>
        <p:spPr/>
        <p:txBody>
          <a:bodyPr>
            <a:normAutofit/>
          </a:bodyPr>
          <a:lstStyle/>
          <a:p>
            <a:r>
              <a:rPr lang="en-ZA" dirty="0" smtClean="0"/>
              <a:t>What is done to make sense of the data</a:t>
            </a:r>
          </a:p>
          <a:p>
            <a:r>
              <a:rPr lang="en-ZA" dirty="0" smtClean="0"/>
              <a:t>How the data is analysed to</a:t>
            </a:r>
          </a:p>
          <a:p>
            <a:pPr lvl="1"/>
            <a:r>
              <a:rPr lang="en-ZA" dirty="0" smtClean="0"/>
              <a:t>Produce results, Make decisions, and Answer questions</a:t>
            </a:r>
          </a:p>
          <a:p>
            <a:r>
              <a:rPr lang="en-ZA" dirty="0" smtClean="0"/>
              <a:t>This section should explain how you represent the data as useful information that can be </a:t>
            </a:r>
            <a:r>
              <a:rPr lang="en-ZA" i="1" dirty="0" smtClean="0"/>
              <a:t>later</a:t>
            </a:r>
            <a:r>
              <a:rPr lang="en-ZA" dirty="0" smtClean="0"/>
              <a:t> interpreted to make decisions about the research objectives</a:t>
            </a:r>
            <a:endParaRPr lang="en-ZA" dirty="0"/>
          </a:p>
        </p:txBody>
      </p:sp>
      <p:sp>
        <p:nvSpPr>
          <p:cNvPr id="5" name="Rectangle 4"/>
          <p:cNvSpPr/>
          <p:nvPr/>
        </p:nvSpPr>
        <p:spPr>
          <a:xfrm>
            <a:off x="276872" y="5751918"/>
            <a:ext cx="8784977" cy="923330"/>
          </a:xfrm>
          <a:prstGeom prst="rect">
            <a:avLst/>
          </a:prstGeom>
        </p:spPr>
        <p:txBody>
          <a:bodyPr wrap="square">
            <a:spAutoFit/>
          </a:bodyPr>
          <a:lstStyle/>
          <a:p>
            <a:r>
              <a:rPr lang="en-ZA" dirty="0" smtClean="0"/>
              <a:t>Note: The </a:t>
            </a:r>
            <a:r>
              <a:rPr lang="en-ZA" i="1" dirty="0" smtClean="0"/>
              <a:t>way you interpret</a:t>
            </a:r>
            <a:r>
              <a:rPr lang="en-ZA" dirty="0" smtClean="0"/>
              <a:t> the graphs and other tools used to make sense of the data goes into the discussion of the Results and the Conclusion chapters (the Conclusion often explains how you broadly interpret the various lower-level results in the results section).</a:t>
            </a:r>
            <a:endParaRPr lang="en-ZA" dirty="0"/>
          </a:p>
        </p:txBody>
      </p:sp>
      <p:grpSp>
        <p:nvGrpSpPr>
          <p:cNvPr id="7" name="Group 6"/>
          <p:cNvGrpSpPr/>
          <p:nvPr/>
        </p:nvGrpSpPr>
        <p:grpSpPr>
          <a:xfrm>
            <a:off x="6228184" y="0"/>
            <a:ext cx="2944823" cy="1700808"/>
            <a:chOff x="6228184" y="0"/>
            <a:chExt cx="2944823" cy="1700808"/>
          </a:xfrm>
        </p:grpSpPr>
        <p:pic>
          <p:nvPicPr>
            <p:cNvPr id="5121" name="Picture 1" descr="C:\aoa\Projects\Supervision\Presentation\Methodology\Images\drawing-graph.jpg"/>
            <p:cNvPicPr>
              <a:picLocks noChangeAspect="1" noChangeArrowheads="1"/>
            </p:cNvPicPr>
            <p:nvPr/>
          </p:nvPicPr>
          <p:blipFill>
            <a:blip r:embed="rId3" cstate="print"/>
            <a:srcRect/>
            <a:stretch>
              <a:fillRect/>
            </a:stretch>
          </p:blipFill>
          <p:spPr bwMode="auto">
            <a:xfrm>
              <a:off x="6228184" y="476672"/>
              <a:ext cx="1852746" cy="1224136"/>
            </a:xfrm>
            <a:prstGeom prst="rect">
              <a:avLst/>
            </a:prstGeom>
            <a:noFill/>
          </p:spPr>
        </p:pic>
        <p:sp>
          <p:nvSpPr>
            <p:cNvPr id="4" name="Cloud Callout 3"/>
            <p:cNvSpPr/>
            <p:nvPr/>
          </p:nvSpPr>
          <p:spPr>
            <a:xfrm>
              <a:off x="7524328" y="0"/>
              <a:ext cx="1648679" cy="900100"/>
            </a:xfrm>
            <a:prstGeom prst="cloudCallout">
              <a:avLst>
                <a:gd name="adj1" fmla="val -28950"/>
                <a:gd name="adj2" fmla="val 56453"/>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46572" y="121639"/>
              <a:ext cx="1512168" cy="646331"/>
            </a:xfrm>
            <a:prstGeom prst="rect">
              <a:avLst/>
            </a:prstGeom>
          </p:spPr>
          <p:txBody>
            <a:bodyPr wrap="square">
              <a:spAutoFit/>
            </a:bodyPr>
            <a:lstStyle/>
            <a:p>
              <a:r>
                <a:rPr lang="en-ZA" sz="1200" dirty="0" smtClean="0"/>
                <a:t>I love to draw graphs. Says so on my </a:t>
              </a:r>
              <a:r>
                <a:rPr lang="en-ZA" sz="1200" dirty="0" err="1" smtClean="0"/>
                <a:t>facebook</a:t>
              </a:r>
              <a:r>
                <a:rPr lang="en-ZA" sz="1200" dirty="0" smtClean="0"/>
                <a:t> profile.</a:t>
              </a:r>
              <a:endParaRPr lang="en-US" sz="1200"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640960" cy="1143000"/>
          </a:xfrm>
        </p:spPr>
        <p:txBody>
          <a:bodyPr>
            <a:normAutofit/>
          </a:bodyPr>
          <a:lstStyle/>
          <a:p>
            <a:r>
              <a:rPr lang="en-ZA" dirty="0" smtClean="0">
                <a:solidFill>
                  <a:srgbClr val="FFFF00"/>
                </a:solidFill>
              </a:rPr>
              <a:t>What is a Research Methodology?</a:t>
            </a:r>
            <a:endParaRPr lang="en-US" dirty="0"/>
          </a:p>
        </p:txBody>
      </p:sp>
      <p:sp>
        <p:nvSpPr>
          <p:cNvPr id="3" name="Content Placeholder 2"/>
          <p:cNvSpPr>
            <a:spLocks noGrp="1"/>
          </p:cNvSpPr>
          <p:nvPr>
            <p:ph idx="1"/>
          </p:nvPr>
        </p:nvSpPr>
        <p:spPr/>
        <p:txBody>
          <a:bodyPr/>
          <a:lstStyle/>
          <a:p>
            <a:r>
              <a:rPr lang="en-US" dirty="0" smtClean="0"/>
              <a:t>It explains </a:t>
            </a:r>
            <a:r>
              <a:rPr lang="en-US" b="1" u="sng" dirty="0" smtClean="0"/>
              <a:t>how</a:t>
            </a:r>
            <a:r>
              <a:rPr lang="en-US" dirty="0" smtClean="0"/>
              <a:t> you are going to do the research</a:t>
            </a:r>
            <a:endParaRPr lang="en-US" dirty="0"/>
          </a:p>
        </p:txBody>
      </p:sp>
      <p:sp>
        <p:nvSpPr>
          <p:cNvPr id="4" name="Rectangle 3"/>
          <p:cNvSpPr/>
          <p:nvPr/>
        </p:nvSpPr>
        <p:spPr>
          <a:xfrm>
            <a:off x="594115" y="2815768"/>
            <a:ext cx="7200800" cy="1477328"/>
          </a:xfrm>
          <a:prstGeom prst="rect">
            <a:avLst/>
          </a:prstGeom>
        </p:spPr>
        <p:txBody>
          <a:bodyPr wrap="square">
            <a:spAutoFit/>
          </a:bodyPr>
          <a:lstStyle/>
          <a:p>
            <a:r>
              <a:rPr lang="en-US" dirty="0" smtClean="0"/>
              <a:t>Research Methodology:</a:t>
            </a:r>
          </a:p>
          <a:p>
            <a:pPr marL="182880"/>
            <a:r>
              <a:rPr lang="en-US" dirty="0" smtClean="0"/>
              <a:t>“A </a:t>
            </a:r>
            <a:r>
              <a:rPr lang="en-US" dirty="0"/>
              <a:t>documented process for management of projects that contains procedures, definitions and explanations of techniques used to collect, store, analyze and present information as part of a research process in a given discipline</a:t>
            </a:r>
            <a:r>
              <a:rPr lang="en-US" dirty="0" smtClean="0"/>
              <a:t>.”*</a:t>
            </a:r>
            <a:endParaRPr lang="en-US" dirty="0"/>
          </a:p>
        </p:txBody>
      </p:sp>
      <p:sp>
        <p:nvSpPr>
          <p:cNvPr id="5" name="Rectangle 4"/>
          <p:cNvSpPr/>
          <p:nvPr/>
        </p:nvSpPr>
        <p:spPr>
          <a:xfrm>
            <a:off x="53752" y="6536377"/>
            <a:ext cx="5382344" cy="276999"/>
          </a:xfrm>
          <a:prstGeom prst="rect">
            <a:avLst/>
          </a:prstGeom>
        </p:spPr>
        <p:txBody>
          <a:bodyPr wrap="square">
            <a:spAutoFit/>
          </a:bodyPr>
          <a:lstStyle/>
          <a:p>
            <a:r>
              <a:rPr lang="en-US" sz="1200" dirty="0" smtClean="0"/>
              <a:t>* Source: http</a:t>
            </a:r>
            <a:r>
              <a:rPr lang="en-US" sz="1200" dirty="0"/>
              <a:t>://</a:t>
            </a:r>
            <a:r>
              <a:rPr lang="en-US" sz="1200" dirty="0" smtClean="0"/>
              <a:t>en.wikipedia.org/wiki/Research_methodology </a:t>
            </a:r>
            <a:endParaRPr lang="en-US" sz="1200" dirty="0"/>
          </a:p>
        </p:txBody>
      </p:sp>
    </p:spTree>
    <p:extLst>
      <p:ext uri="{BB962C8B-B14F-4D97-AF65-F5344CB8AC3E}">
        <p14:creationId xmlns:p14="http://schemas.microsoft.com/office/powerpoint/2010/main" val="15295616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lded Corner 19"/>
          <p:cNvSpPr/>
          <p:nvPr/>
        </p:nvSpPr>
        <p:spPr>
          <a:xfrm rot="11538241">
            <a:off x="2348743" y="3970282"/>
            <a:ext cx="597986" cy="637852"/>
          </a:xfrm>
          <a:prstGeom prst="foldedCorner">
            <a:avLst>
              <a:gd name="adj" fmla="val 32752"/>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Rectangle 3"/>
          <p:cNvSpPr/>
          <p:nvPr/>
        </p:nvSpPr>
        <p:spPr>
          <a:xfrm>
            <a:off x="775481" y="1177588"/>
            <a:ext cx="1512168" cy="5760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chemeClr val="tx1"/>
                </a:solidFill>
              </a:rPr>
              <a:t>OBJECTIVE</a:t>
            </a:r>
            <a:endParaRPr lang="en-ZA" dirty="0">
              <a:solidFill>
                <a:schemeClr val="tx1"/>
              </a:solidFill>
            </a:endParaRPr>
          </a:p>
        </p:txBody>
      </p:sp>
      <p:sp>
        <p:nvSpPr>
          <p:cNvPr id="5" name="Rectangle 4"/>
          <p:cNvSpPr/>
          <p:nvPr/>
        </p:nvSpPr>
        <p:spPr>
          <a:xfrm>
            <a:off x="2431665" y="5354052"/>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chemeClr val="tx1"/>
                </a:solidFill>
              </a:rPr>
              <a:t>DATA ANALYSIS</a:t>
            </a:r>
            <a:endParaRPr lang="en-ZA" dirty="0">
              <a:solidFill>
                <a:schemeClr val="tx1"/>
              </a:solidFill>
            </a:endParaRPr>
          </a:p>
        </p:txBody>
      </p:sp>
      <p:sp>
        <p:nvSpPr>
          <p:cNvPr id="6" name="Rectangle 5"/>
          <p:cNvSpPr/>
          <p:nvPr/>
        </p:nvSpPr>
        <p:spPr>
          <a:xfrm>
            <a:off x="2575681" y="2689756"/>
            <a:ext cx="1800200" cy="5760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chemeClr val="tx1"/>
                </a:solidFill>
              </a:rPr>
              <a:t>DATA CAPTURE</a:t>
            </a:r>
            <a:endParaRPr lang="en-ZA" dirty="0">
              <a:solidFill>
                <a:schemeClr val="tx1"/>
              </a:solidFill>
            </a:endParaRPr>
          </a:p>
        </p:txBody>
      </p:sp>
      <p:sp>
        <p:nvSpPr>
          <p:cNvPr id="7" name="Rectangle 6"/>
          <p:cNvSpPr/>
          <p:nvPr/>
        </p:nvSpPr>
        <p:spPr>
          <a:xfrm>
            <a:off x="5383993" y="3553852"/>
            <a:ext cx="1800200" cy="5760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chemeClr val="tx1"/>
                </a:solidFill>
              </a:rPr>
              <a:t>FINDINGS &amp; CONCLUSIONS</a:t>
            </a:r>
            <a:endParaRPr lang="en-ZA" dirty="0">
              <a:solidFill>
                <a:schemeClr val="tx1"/>
              </a:solidFill>
            </a:endParaRPr>
          </a:p>
        </p:txBody>
      </p:sp>
      <p:sp>
        <p:nvSpPr>
          <p:cNvPr id="8" name="AutoShape 12"/>
          <p:cNvSpPr>
            <a:spLocks noChangeArrowheads="1"/>
          </p:cNvSpPr>
          <p:nvPr/>
        </p:nvSpPr>
        <p:spPr bwMode="auto">
          <a:xfrm rot="12751028">
            <a:off x="2431677" y="1316160"/>
            <a:ext cx="648899" cy="457200"/>
          </a:xfrm>
          <a:prstGeom prst="leftArrow">
            <a:avLst>
              <a:gd name="adj1" fmla="val 50000"/>
              <a:gd name="adj2" fmla="val 62500"/>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
        <p:nvSpPr>
          <p:cNvPr id="9" name="TextBox 8"/>
          <p:cNvSpPr txBox="1"/>
          <p:nvPr/>
        </p:nvSpPr>
        <p:spPr>
          <a:xfrm>
            <a:off x="2215641" y="1825660"/>
            <a:ext cx="2574744" cy="369332"/>
          </a:xfrm>
          <a:prstGeom prst="rect">
            <a:avLst/>
          </a:prstGeom>
          <a:noFill/>
        </p:spPr>
        <p:txBody>
          <a:bodyPr wrap="none" rtlCol="0">
            <a:spAutoFit/>
          </a:bodyPr>
          <a:lstStyle/>
          <a:p>
            <a:r>
              <a:rPr lang="en-ZA" dirty="0" smtClean="0"/>
              <a:t>… experiment plans etc …</a:t>
            </a:r>
            <a:endParaRPr lang="en-ZA" dirty="0"/>
          </a:p>
        </p:txBody>
      </p:sp>
      <p:sp>
        <p:nvSpPr>
          <p:cNvPr id="10" name="AutoShape 12"/>
          <p:cNvSpPr>
            <a:spLocks noChangeArrowheads="1"/>
          </p:cNvSpPr>
          <p:nvPr/>
        </p:nvSpPr>
        <p:spPr bwMode="auto">
          <a:xfrm rot="16200000">
            <a:off x="3227757" y="2209128"/>
            <a:ext cx="360040" cy="457200"/>
          </a:xfrm>
          <a:prstGeom prst="leftArrow">
            <a:avLst>
              <a:gd name="adj1" fmla="val 50000"/>
              <a:gd name="adj2" fmla="val 62500"/>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
        <p:nvSpPr>
          <p:cNvPr id="11" name="AutoShape 12"/>
          <p:cNvSpPr>
            <a:spLocks noChangeArrowheads="1"/>
          </p:cNvSpPr>
          <p:nvPr/>
        </p:nvSpPr>
        <p:spPr bwMode="auto">
          <a:xfrm rot="6786044">
            <a:off x="5479396" y="4382883"/>
            <a:ext cx="852076" cy="457200"/>
          </a:xfrm>
          <a:prstGeom prst="leftArrow">
            <a:avLst>
              <a:gd name="adj1" fmla="val 50000"/>
              <a:gd name="adj2" fmla="val 62500"/>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
        <p:nvSpPr>
          <p:cNvPr id="12" name="AutoShape 12"/>
          <p:cNvSpPr>
            <a:spLocks noChangeArrowheads="1"/>
          </p:cNvSpPr>
          <p:nvPr/>
        </p:nvSpPr>
        <p:spPr bwMode="auto">
          <a:xfrm rot="16200000">
            <a:off x="3227757" y="3289248"/>
            <a:ext cx="360040" cy="457200"/>
          </a:xfrm>
          <a:prstGeom prst="leftArrow">
            <a:avLst>
              <a:gd name="adj1" fmla="val 50000"/>
              <a:gd name="adj2" fmla="val 62500"/>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
        <p:nvSpPr>
          <p:cNvPr id="13" name="Folded Corner 12"/>
          <p:cNvSpPr/>
          <p:nvPr/>
        </p:nvSpPr>
        <p:spPr>
          <a:xfrm rot="9681842">
            <a:off x="2517903" y="3488659"/>
            <a:ext cx="597986" cy="637852"/>
          </a:xfrm>
          <a:prstGeom prst="foldedCorner">
            <a:avLst>
              <a:gd name="adj" fmla="val 32752"/>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Folded Corner 13"/>
          <p:cNvSpPr/>
          <p:nvPr/>
        </p:nvSpPr>
        <p:spPr>
          <a:xfrm rot="12081957">
            <a:off x="2743332" y="3784879"/>
            <a:ext cx="597986" cy="637852"/>
          </a:xfrm>
          <a:prstGeom prst="foldedCorner">
            <a:avLst>
              <a:gd name="adj" fmla="val 32752"/>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Folded Corner 14"/>
          <p:cNvSpPr/>
          <p:nvPr/>
        </p:nvSpPr>
        <p:spPr>
          <a:xfrm rot="10800000">
            <a:off x="3151745" y="3769876"/>
            <a:ext cx="597986" cy="637852"/>
          </a:xfrm>
          <a:prstGeom prst="foldedCorner">
            <a:avLst>
              <a:gd name="adj" fmla="val 32752"/>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Folded Corner 15"/>
          <p:cNvSpPr/>
          <p:nvPr/>
        </p:nvSpPr>
        <p:spPr>
          <a:xfrm rot="12015119">
            <a:off x="3655801" y="3553852"/>
            <a:ext cx="597986" cy="637852"/>
          </a:xfrm>
          <a:prstGeom prst="foldedCorner">
            <a:avLst>
              <a:gd name="adj" fmla="val 32752"/>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Folded Corner 16"/>
          <p:cNvSpPr/>
          <p:nvPr/>
        </p:nvSpPr>
        <p:spPr>
          <a:xfrm rot="10800000">
            <a:off x="2811610" y="4069680"/>
            <a:ext cx="597986" cy="637852"/>
          </a:xfrm>
          <a:prstGeom prst="foldedCorner">
            <a:avLst>
              <a:gd name="adj" fmla="val 32752"/>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Folded Corner 17"/>
          <p:cNvSpPr/>
          <p:nvPr/>
        </p:nvSpPr>
        <p:spPr>
          <a:xfrm rot="10800000">
            <a:off x="3295761" y="3985900"/>
            <a:ext cx="597986" cy="637852"/>
          </a:xfrm>
          <a:prstGeom prst="foldedCorner">
            <a:avLst>
              <a:gd name="adj" fmla="val 32752"/>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1" name="Rectangle 20"/>
          <p:cNvSpPr/>
          <p:nvPr/>
        </p:nvSpPr>
        <p:spPr>
          <a:xfrm>
            <a:off x="2791705" y="3985900"/>
            <a:ext cx="959943" cy="523220"/>
          </a:xfrm>
          <a:prstGeom prst="rect">
            <a:avLst/>
          </a:prstGeom>
        </p:spPr>
        <p:txBody>
          <a:bodyPr wrap="none">
            <a:spAutoFit/>
          </a:bodyPr>
          <a:lstStyle/>
          <a:p>
            <a:r>
              <a:rPr lang="en-ZA" sz="2800" b="1" dirty="0" smtClean="0">
                <a:ln w="12700">
                  <a:solidFill>
                    <a:schemeClr val="bg2">
                      <a:lumMod val="90000"/>
                    </a:schemeClr>
                  </a:solidFill>
                </a:ln>
              </a:rPr>
              <a:t>DATA</a:t>
            </a:r>
            <a:endParaRPr lang="en-ZA" sz="2800" b="1" dirty="0">
              <a:ln w="12700">
                <a:solidFill>
                  <a:schemeClr val="bg2">
                    <a:lumMod val="90000"/>
                  </a:schemeClr>
                </a:solidFill>
              </a:ln>
            </a:endParaRPr>
          </a:p>
        </p:txBody>
      </p:sp>
      <p:sp>
        <p:nvSpPr>
          <p:cNvPr id="22" name="AutoShape 12"/>
          <p:cNvSpPr>
            <a:spLocks noChangeArrowheads="1"/>
          </p:cNvSpPr>
          <p:nvPr/>
        </p:nvSpPr>
        <p:spPr bwMode="auto">
          <a:xfrm rot="16200000">
            <a:off x="3227757" y="4801416"/>
            <a:ext cx="360040" cy="457200"/>
          </a:xfrm>
          <a:prstGeom prst="leftArrow">
            <a:avLst>
              <a:gd name="adj1" fmla="val 50000"/>
              <a:gd name="adj2" fmla="val 62500"/>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
        <p:nvSpPr>
          <p:cNvPr id="23" name="AutoShape 12"/>
          <p:cNvSpPr>
            <a:spLocks noChangeArrowheads="1"/>
          </p:cNvSpPr>
          <p:nvPr/>
        </p:nvSpPr>
        <p:spPr bwMode="auto">
          <a:xfrm rot="10800000">
            <a:off x="4303873" y="5426060"/>
            <a:ext cx="360040" cy="457200"/>
          </a:xfrm>
          <a:prstGeom prst="leftArrow">
            <a:avLst>
              <a:gd name="adj1" fmla="val 50000"/>
              <a:gd name="adj2" fmla="val 62500"/>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pic>
        <p:nvPicPr>
          <p:cNvPr id="34818" name="Picture 2" descr="C:\aoa\Projects\Supervision\Presentation\Methodology\Images\linegraph.jpg"/>
          <p:cNvPicPr>
            <a:picLocks noChangeAspect="1" noChangeArrowheads="1"/>
          </p:cNvPicPr>
          <p:nvPr/>
        </p:nvPicPr>
        <p:blipFill>
          <a:blip r:embed="rId3" cstate="print"/>
          <a:srcRect/>
          <a:stretch>
            <a:fillRect/>
          </a:stretch>
        </p:blipFill>
        <p:spPr bwMode="auto">
          <a:xfrm rot="19979126">
            <a:off x="4585990" y="4745931"/>
            <a:ext cx="1014660" cy="851813"/>
          </a:xfrm>
          <a:prstGeom prst="rect">
            <a:avLst/>
          </a:prstGeom>
          <a:noFill/>
        </p:spPr>
      </p:pic>
      <p:pic>
        <p:nvPicPr>
          <p:cNvPr id="34819" name="Picture 3" descr="C:\aoa\Projects\Supervision\Presentation\Methodology\Images\bargraph.jpg"/>
          <p:cNvPicPr>
            <a:picLocks noChangeAspect="1" noChangeArrowheads="1"/>
          </p:cNvPicPr>
          <p:nvPr/>
        </p:nvPicPr>
        <p:blipFill>
          <a:blip r:embed="rId4" cstate="print"/>
          <a:srcRect/>
          <a:stretch>
            <a:fillRect/>
          </a:stretch>
        </p:blipFill>
        <p:spPr bwMode="auto">
          <a:xfrm rot="1585639">
            <a:off x="5132672" y="5081840"/>
            <a:ext cx="881578" cy="695557"/>
          </a:xfrm>
          <a:prstGeom prst="rect">
            <a:avLst/>
          </a:prstGeom>
          <a:noFill/>
        </p:spPr>
      </p:pic>
      <p:sp>
        <p:nvSpPr>
          <p:cNvPr id="26" name="Rectangle 25"/>
          <p:cNvSpPr/>
          <p:nvPr/>
        </p:nvSpPr>
        <p:spPr>
          <a:xfrm>
            <a:off x="4663913" y="5570076"/>
            <a:ext cx="1433919" cy="523220"/>
          </a:xfrm>
          <a:prstGeom prst="rect">
            <a:avLst/>
          </a:prstGeom>
        </p:spPr>
        <p:txBody>
          <a:bodyPr wrap="none">
            <a:spAutoFit/>
          </a:bodyPr>
          <a:lstStyle/>
          <a:p>
            <a:r>
              <a:rPr lang="en-ZA" sz="2800" b="1" dirty="0" smtClean="0">
                <a:ln w="12700">
                  <a:solidFill>
                    <a:schemeClr val="bg2">
                      <a:lumMod val="90000"/>
                    </a:schemeClr>
                  </a:solidFill>
                </a:ln>
              </a:rPr>
              <a:t>RESULTS</a:t>
            </a:r>
            <a:endParaRPr lang="en-ZA" sz="2800" b="1" dirty="0">
              <a:ln w="12700">
                <a:solidFill>
                  <a:schemeClr val="bg2">
                    <a:lumMod val="90000"/>
                  </a:schemeClr>
                </a:solidFill>
              </a:ln>
            </a:endParaRPr>
          </a:p>
        </p:txBody>
      </p:sp>
      <p:sp>
        <p:nvSpPr>
          <p:cNvPr id="27" name="TextBox 26"/>
          <p:cNvSpPr txBox="1"/>
          <p:nvPr/>
        </p:nvSpPr>
        <p:spPr>
          <a:xfrm>
            <a:off x="6104073" y="4633972"/>
            <a:ext cx="2423292" cy="369332"/>
          </a:xfrm>
          <a:prstGeom prst="rect">
            <a:avLst/>
          </a:prstGeom>
          <a:noFill/>
        </p:spPr>
        <p:txBody>
          <a:bodyPr wrap="none" rtlCol="0">
            <a:spAutoFit/>
          </a:bodyPr>
          <a:lstStyle/>
          <a:p>
            <a:r>
              <a:rPr lang="en-ZA" dirty="0" smtClean="0"/>
              <a:t>Interpretation of results</a:t>
            </a:r>
            <a:endParaRPr lang="en-ZA" dirty="0"/>
          </a:p>
        </p:txBody>
      </p:sp>
      <p:sp>
        <p:nvSpPr>
          <p:cNvPr id="28" name="TextBox 27"/>
          <p:cNvSpPr txBox="1"/>
          <p:nvPr/>
        </p:nvSpPr>
        <p:spPr>
          <a:xfrm>
            <a:off x="6032065" y="2617748"/>
            <a:ext cx="2624436" cy="646331"/>
          </a:xfrm>
          <a:prstGeom prst="rect">
            <a:avLst/>
          </a:prstGeom>
          <a:noFill/>
        </p:spPr>
        <p:txBody>
          <a:bodyPr wrap="none" rtlCol="0">
            <a:spAutoFit/>
          </a:bodyPr>
          <a:lstStyle/>
          <a:p>
            <a:r>
              <a:rPr lang="en-ZA" dirty="0" smtClean="0"/>
              <a:t>Conclusions and decisions</a:t>
            </a:r>
            <a:br>
              <a:rPr lang="en-ZA" dirty="0" smtClean="0"/>
            </a:br>
            <a:r>
              <a:rPr lang="en-ZA" dirty="0" smtClean="0"/>
              <a:t>about the objectives</a:t>
            </a:r>
            <a:endParaRPr lang="en-ZA" dirty="0"/>
          </a:p>
        </p:txBody>
      </p:sp>
      <p:sp>
        <p:nvSpPr>
          <p:cNvPr id="39" name="Freeform 38"/>
          <p:cNvSpPr/>
          <p:nvPr/>
        </p:nvSpPr>
        <p:spPr>
          <a:xfrm rot="21229824">
            <a:off x="3081132" y="1136674"/>
            <a:ext cx="3337222" cy="2381490"/>
          </a:xfrm>
          <a:custGeom>
            <a:avLst/>
            <a:gdLst>
              <a:gd name="connsiteX0" fmla="*/ 2761862 w 3362131"/>
              <a:gd name="connsiteY0" fmla="*/ 2146041 h 2146041"/>
              <a:gd name="connsiteX1" fmla="*/ 2901821 w 3362131"/>
              <a:gd name="connsiteY1" fmla="*/ 718457 h 2146041"/>
              <a:gd name="connsiteX2" fmla="*/ 0 w 3362131"/>
              <a:gd name="connsiteY2" fmla="*/ 0 h 2146041"/>
              <a:gd name="connsiteX0" fmla="*/ 2612405 w 3337222"/>
              <a:gd name="connsiteY0" fmla="*/ 2381490 h 2381490"/>
              <a:gd name="connsiteX1" fmla="*/ 2901821 w 3337222"/>
              <a:gd name="connsiteY1" fmla="*/ 718457 h 2381490"/>
              <a:gd name="connsiteX2" fmla="*/ 0 w 3337222"/>
              <a:gd name="connsiteY2" fmla="*/ 0 h 2381490"/>
            </a:gdLst>
            <a:ahLst/>
            <a:cxnLst>
              <a:cxn ang="0">
                <a:pos x="connsiteX0" y="connsiteY0"/>
              </a:cxn>
              <a:cxn ang="0">
                <a:pos x="connsiteX1" y="connsiteY1"/>
              </a:cxn>
              <a:cxn ang="0">
                <a:pos x="connsiteX2" y="connsiteY2"/>
              </a:cxn>
            </a:cxnLst>
            <a:rect l="l" t="t" r="r" b="b"/>
            <a:pathLst>
              <a:path w="3337222" h="2381490">
                <a:moveTo>
                  <a:pt x="2612405" y="2381490"/>
                </a:moveTo>
                <a:cubicBezTo>
                  <a:pt x="2912539" y="1846535"/>
                  <a:pt x="3337222" y="1115372"/>
                  <a:pt x="2901821" y="718457"/>
                </a:cubicBezTo>
                <a:cubicBezTo>
                  <a:pt x="2466420" y="321542"/>
                  <a:pt x="1220755" y="180392"/>
                  <a:pt x="0" y="0"/>
                </a:cubicBezTo>
              </a:path>
            </a:pathLst>
          </a:cu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p>
        </p:txBody>
      </p:sp>
      <p:sp>
        <p:nvSpPr>
          <p:cNvPr id="40" name="Rectangle 39"/>
          <p:cNvSpPr/>
          <p:nvPr/>
        </p:nvSpPr>
        <p:spPr>
          <a:xfrm>
            <a:off x="2051720" y="188640"/>
            <a:ext cx="4815101" cy="584775"/>
          </a:xfrm>
          <a:prstGeom prst="rect">
            <a:avLst/>
          </a:prstGeom>
        </p:spPr>
        <p:txBody>
          <a:bodyPr wrap="none">
            <a:spAutoFit/>
          </a:bodyPr>
          <a:lstStyle/>
          <a:p>
            <a:r>
              <a:rPr lang="en-ZA" sz="3200" b="1" dirty="0" smtClean="0">
                <a:solidFill>
                  <a:srgbClr val="FFFF00"/>
                </a:solidFill>
                <a:effectLst>
                  <a:outerShdw blurRad="38100" dist="38100" dir="2700000" algn="tl">
                    <a:srgbClr val="000000">
                      <a:alpha val="43137"/>
                    </a:srgbClr>
                  </a:outerShdw>
                </a:effectLst>
              </a:rPr>
              <a:t>Where Data Analysis Fits In</a:t>
            </a:r>
            <a:endParaRPr lang="en-ZA" sz="32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solidFill>
                  <a:srgbClr val="FFFF00"/>
                </a:solidFill>
              </a:rPr>
              <a:t>Planning your report to an academic journal/conference paper</a:t>
            </a:r>
            <a:endParaRPr lang="en-ZA" dirty="0">
              <a:solidFill>
                <a:srgbClr val="FFFF00"/>
              </a:solidFill>
            </a:endParaRPr>
          </a:p>
        </p:txBody>
      </p:sp>
      <p:sp>
        <p:nvSpPr>
          <p:cNvPr id="3" name="Content Placeholder 2"/>
          <p:cNvSpPr>
            <a:spLocks noGrp="1"/>
          </p:cNvSpPr>
          <p:nvPr>
            <p:ph idx="1"/>
          </p:nvPr>
        </p:nvSpPr>
        <p:spPr/>
        <p:txBody>
          <a:bodyPr>
            <a:normAutofit fontScale="92500" lnSpcReduction="20000"/>
          </a:bodyPr>
          <a:lstStyle/>
          <a:p>
            <a:r>
              <a:rPr lang="en-ZA" dirty="0" smtClean="0"/>
              <a:t>There is much scope for turning your BSc report into a journal/conference paper</a:t>
            </a:r>
          </a:p>
          <a:p>
            <a:r>
              <a:rPr lang="en-ZA" dirty="0" smtClean="0"/>
              <a:t>This does depends </a:t>
            </a:r>
            <a:r>
              <a:rPr lang="en-ZA" dirty="0"/>
              <a:t>on the topic, novelty and aspects of experiments </a:t>
            </a:r>
            <a:r>
              <a:rPr lang="en-ZA" dirty="0" smtClean="0"/>
              <a:t>and investigations done</a:t>
            </a:r>
          </a:p>
          <a:p>
            <a:r>
              <a:rPr lang="en-ZA" dirty="0"/>
              <a:t>I</a:t>
            </a:r>
            <a:r>
              <a:rPr lang="en-ZA" dirty="0" smtClean="0"/>
              <a:t>t helps to plan the methodology and the writing of the report accordingly</a:t>
            </a:r>
          </a:p>
          <a:p>
            <a:r>
              <a:rPr lang="en-ZA" dirty="0" smtClean="0"/>
              <a:t>Methodology is an important aspect of an academic papers, explaining how the investigation is carried out</a:t>
            </a:r>
          </a:p>
          <a:p>
            <a:r>
              <a:rPr lang="en-ZA" dirty="0" smtClean="0"/>
              <a:t>Where could one send such a paper?..</a:t>
            </a:r>
          </a:p>
        </p:txBody>
      </p:sp>
    </p:spTree>
    <p:extLst>
      <p:ext uri="{BB962C8B-B14F-4D97-AF65-F5344CB8AC3E}">
        <p14:creationId xmlns:p14="http://schemas.microsoft.com/office/powerpoint/2010/main" val="2405316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solidFill>
                  <a:srgbClr val="FFFF00"/>
                </a:solidFill>
              </a:rPr>
              <a:t>Where BSc projects could be published</a:t>
            </a:r>
            <a:endParaRPr lang="en-ZA" dirty="0">
              <a:solidFill>
                <a:srgbClr val="FFFF00"/>
              </a:solidFill>
            </a:endParaRPr>
          </a:p>
        </p:txBody>
      </p:sp>
      <p:sp>
        <p:nvSpPr>
          <p:cNvPr id="3" name="Content Placeholder 2"/>
          <p:cNvSpPr>
            <a:spLocks noGrp="1"/>
          </p:cNvSpPr>
          <p:nvPr>
            <p:ph idx="1"/>
          </p:nvPr>
        </p:nvSpPr>
        <p:spPr/>
        <p:txBody>
          <a:bodyPr>
            <a:normAutofit fontScale="85000" lnSpcReduction="20000"/>
          </a:bodyPr>
          <a:lstStyle/>
          <a:p>
            <a:r>
              <a:rPr lang="en-ZA" dirty="0"/>
              <a:t>IEEE </a:t>
            </a:r>
            <a:r>
              <a:rPr lang="en-ZA" dirty="0" smtClean="0"/>
              <a:t>Potentials</a:t>
            </a:r>
          </a:p>
          <a:p>
            <a:pPr lvl="1"/>
            <a:r>
              <a:rPr lang="en-ZA" dirty="0" smtClean="0"/>
              <a:t>This is an IEEE society magazine tailored towards undergraduate students and young researchers</a:t>
            </a:r>
          </a:p>
          <a:p>
            <a:pPr lvl="1"/>
            <a:r>
              <a:rPr lang="en-ZA" sz="1600" dirty="0">
                <a:hlinkClick r:id="rId2"/>
              </a:rPr>
              <a:t>https://</a:t>
            </a:r>
            <a:r>
              <a:rPr lang="en-ZA" sz="1600" dirty="0" smtClean="0">
                <a:hlinkClick r:id="rId2"/>
              </a:rPr>
              <a:t>www.ieee.org/membership_services/membership/students/potentials.html</a:t>
            </a:r>
            <a:endParaRPr lang="en-ZA" sz="1600" dirty="0" smtClean="0"/>
          </a:p>
          <a:p>
            <a:r>
              <a:rPr lang="en-ZA" dirty="0" smtClean="0"/>
              <a:t>Conferences</a:t>
            </a:r>
          </a:p>
          <a:p>
            <a:pPr lvl="1"/>
            <a:r>
              <a:rPr lang="en-ZA" dirty="0" smtClean="0"/>
              <a:t>Local ones such as SAICSIT</a:t>
            </a:r>
          </a:p>
          <a:p>
            <a:pPr lvl="1"/>
            <a:r>
              <a:rPr lang="en-ZA" dirty="0" smtClean="0"/>
              <a:t>Regular track, or some have student papers track</a:t>
            </a:r>
          </a:p>
          <a:p>
            <a:r>
              <a:rPr lang="en-ZA" dirty="0" smtClean="0"/>
              <a:t>Local or international journals such as ones listed on the DHET</a:t>
            </a:r>
          </a:p>
          <a:p>
            <a:r>
              <a:rPr lang="en-ZA" dirty="0" smtClean="0"/>
              <a:t>Open Access journals</a:t>
            </a:r>
          </a:p>
          <a:p>
            <a:pPr lvl="1"/>
            <a:r>
              <a:rPr lang="en-ZA" dirty="0" smtClean="0"/>
              <a:t>Directory </a:t>
            </a:r>
            <a:r>
              <a:rPr lang="en-ZA" dirty="0"/>
              <a:t>of Open Access Journals (DOAJ</a:t>
            </a:r>
            <a:r>
              <a:rPr lang="en-ZA" dirty="0" smtClean="0"/>
              <a:t>)</a:t>
            </a:r>
          </a:p>
          <a:p>
            <a:pPr lvl="1"/>
            <a:r>
              <a:rPr lang="en-ZA" dirty="0" smtClean="0"/>
              <a:t>But some are not free to submit to</a:t>
            </a:r>
            <a:endParaRPr lang="en-ZA" dirty="0"/>
          </a:p>
        </p:txBody>
      </p:sp>
    </p:spTree>
    <p:extLst>
      <p:ext uri="{BB962C8B-B14F-4D97-AF65-F5344CB8AC3E}">
        <p14:creationId xmlns:p14="http://schemas.microsoft.com/office/powerpoint/2010/main" val="977123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ZA" dirty="0" smtClean="0">
                <a:solidFill>
                  <a:srgbClr val="FFFF00"/>
                </a:solidFill>
              </a:rPr>
              <a:t>Conclusions</a:t>
            </a:r>
            <a:endParaRPr lang="en-GB" dirty="0">
              <a:solidFill>
                <a:srgbClr val="FFFF00"/>
              </a:solidFill>
            </a:endParaRPr>
          </a:p>
        </p:txBody>
      </p:sp>
      <p:sp>
        <p:nvSpPr>
          <p:cNvPr id="3" name="Content Placeholder 2"/>
          <p:cNvSpPr>
            <a:spLocks noGrp="1"/>
          </p:cNvSpPr>
          <p:nvPr>
            <p:ph idx="1"/>
          </p:nvPr>
        </p:nvSpPr>
        <p:spPr>
          <a:xfrm>
            <a:off x="457200" y="1268760"/>
            <a:ext cx="8229600" cy="4857403"/>
          </a:xfrm>
        </p:spPr>
        <p:txBody>
          <a:bodyPr>
            <a:normAutofit fontScale="77500" lnSpcReduction="20000"/>
          </a:bodyPr>
          <a:lstStyle/>
          <a:p>
            <a:r>
              <a:rPr lang="en-ZA" dirty="0" smtClean="0"/>
              <a:t>The methodology is the way you are performing your research</a:t>
            </a:r>
          </a:p>
          <a:p>
            <a:r>
              <a:rPr lang="en-ZA" dirty="0" smtClean="0"/>
              <a:t>It should be done after an initial literature review so that you</a:t>
            </a:r>
          </a:p>
          <a:p>
            <a:pPr lvl="1"/>
            <a:r>
              <a:rPr lang="en-ZA" dirty="0" smtClean="0"/>
              <a:t>Understand the practices and expectations of the ‘research community’ </a:t>
            </a:r>
          </a:p>
          <a:p>
            <a:pPr lvl="1"/>
            <a:r>
              <a:rPr lang="en-ZA" dirty="0" smtClean="0"/>
              <a:t>Have an inkling of what has been done and what to built upon</a:t>
            </a:r>
          </a:p>
          <a:p>
            <a:r>
              <a:rPr lang="en-ZA" dirty="0" smtClean="0"/>
              <a:t>The methodology strongly influences project planning, therefore it is good to make a start on the methodology before getting too engrossed with the</a:t>
            </a:r>
            <a:br>
              <a:rPr lang="en-ZA" dirty="0" smtClean="0"/>
            </a:br>
            <a:r>
              <a:rPr lang="en-ZA" dirty="0" smtClean="0"/>
              <a:t>implementation and experimentation details</a:t>
            </a:r>
          </a:p>
          <a:p>
            <a:r>
              <a:rPr lang="en-ZA" dirty="0" smtClean="0"/>
              <a:t>The methodology is typically honed and</a:t>
            </a:r>
            <a:br>
              <a:rPr lang="en-ZA" dirty="0" smtClean="0"/>
            </a:br>
            <a:r>
              <a:rPr lang="en-ZA" dirty="0" smtClean="0"/>
              <a:t>reworked throughout the research project</a:t>
            </a:r>
            <a:br>
              <a:rPr lang="en-ZA" dirty="0" smtClean="0"/>
            </a:br>
            <a:r>
              <a:rPr lang="en-ZA" dirty="0" smtClean="0"/>
              <a:t>(first attempt rarely what you actually need)</a:t>
            </a:r>
          </a:p>
        </p:txBody>
      </p:sp>
      <p:pic>
        <p:nvPicPr>
          <p:cNvPr id="1026" name="Picture 2" descr="C:\aoa\Projects\Supervision\Presentation\Methodology\Images\sculpt2.jpg"/>
          <p:cNvPicPr>
            <a:picLocks noChangeAspect="1" noChangeArrowheads="1"/>
          </p:cNvPicPr>
          <p:nvPr/>
        </p:nvPicPr>
        <p:blipFill>
          <a:blip r:embed="rId3" cstate="print"/>
          <a:srcRect/>
          <a:stretch>
            <a:fillRect/>
          </a:stretch>
        </p:blipFill>
        <p:spPr bwMode="auto">
          <a:xfrm>
            <a:off x="7020272" y="4293096"/>
            <a:ext cx="2260626" cy="2571328"/>
          </a:xfrm>
          <a:prstGeom prst="rect">
            <a:avLst/>
          </a:prstGeom>
          <a:noFill/>
        </p:spPr>
      </p:pic>
      <p:sp>
        <p:nvSpPr>
          <p:cNvPr id="8" name="Rectangle 7"/>
          <p:cNvSpPr/>
          <p:nvPr/>
        </p:nvSpPr>
        <p:spPr>
          <a:xfrm rot="21335612">
            <a:off x="6097996" y="4995047"/>
            <a:ext cx="2446567" cy="923330"/>
          </a:xfrm>
          <a:prstGeom prst="rect">
            <a:avLst/>
          </a:prstGeom>
          <a:noFill/>
        </p:spPr>
        <p:txBody>
          <a:bodyPr wrap="none" lIns="91440" tIns="45720" rIns="91440" bIns="45720">
            <a:prstTxWarp prst="textArchDown">
              <a:avLst/>
            </a:prstTxWarp>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1200" b="1" cap="none" spc="0" dirty="0" smtClean="0">
                <a:ln w="50800"/>
                <a:solidFill>
                  <a:schemeClr val="bg1">
                    <a:lumMod val="50000"/>
                  </a:schemeClr>
                </a:solidFill>
                <a:effectLst/>
              </a:rPr>
              <a:t>method</a:t>
            </a:r>
            <a:endParaRPr lang="en-US" sz="1200" b="1" cap="none" spc="0" dirty="0">
              <a:ln w="50800"/>
              <a:solidFill>
                <a:schemeClr val="bg1">
                  <a:lumMod val="50000"/>
                </a:schemeClr>
              </a:solidFill>
              <a:effectLs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Checklist for methodology (ch3)</a:t>
            </a:r>
          </a:p>
        </p:txBody>
      </p:sp>
      <p:sp>
        <p:nvSpPr>
          <p:cNvPr id="3" name="Content Placeholder 2"/>
          <p:cNvSpPr>
            <a:spLocks noGrp="1"/>
          </p:cNvSpPr>
          <p:nvPr>
            <p:ph sz="half" idx="1"/>
          </p:nvPr>
        </p:nvSpPr>
        <p:spPr>
          <a:xfrm>
            <a:off x="457200" y="1600200"/>
            <a:ext cx="4038600" cy="4924425"/>
          </a:xfrm>
        </p:spPr>
        <p:txBody>
          <a:bodyPr rtlCol="0">
            <a:normAutofit fontScale="85000" lnSpcReduction="20000"/>
          </a:bodyPr>
          <a:lstStyle/>
          <a:p>
            <a:pPr fontAlgn="auto">
              <a:spcAft>
                <a:spcPts val="0"/>
              </a:spcAft>
              <a:buFont typeface="Wingdings" pitchFamily="2" charset="2"/>
              <a:buChar char="ü"/>
              <a:defRPr/>
            </a:pPr>
            <a:r>
              <a:rPr lang="en-US" dirty="0" smtClean="0"/>
              <a:t>Did you remind the reader about previous chapter and prepare/tell them about this chapter?</a:t>
            </a:r>
          </a:p>
          <a:p>
            <a:pPr fontAlgn="auto">
              <a:spcAft>
                <a:spcPts val="0"/>
              </a:spcAft>
              <a:buFont typeface="Wingdings" pitchFamily="2" charset="2"/>
              <a:buChar char="ü"/>
              <a:defRPr/>
            </a:pPr>
            <a:r>
              <a:rPr lang="en-US" dirty="0" smtClean="0"/>
              <a:t>Did you explain the methodology (diagrams are useful!) &amp; motivate the approach followed (reference the literature)</a:t>
            </a:r>
          </a:p>
          <a:p>
            <a:pPr fontAlgn="auto">
              <a:spcAft>
                <a:spcPts val="0"/>
              </a:spcAft>
              <a:buFont typeface="Wingdings" pitchFamily="2" charset="2"/>
              <a:buChar char="ü"/>
              <a:defRPr/>
            </a:pPr>
            <a:r>
              <a:rPr lang="en-US" dirty="0" smtClean="0"/>
              <a:t>Did you explain and motivate for site selection, tools, experiments, etc. </a:t>
            </a:r>
          </a:p>
          <a:p>
            <a:pPr fontAlgn="auto">
              <a:spcAft>
                <a:spcPts val="0"/>
              </a:spcAft>
              <a:buFont typeface="Wingdings" pitchFamily="2" charset="2"/>
              <a:buChar char="ü"/>
              <a:defRPr/>
            </a:pPr>
            <a:r>
              <a:rPr lang="en-US" dirty="0" smtClean="0"/>
              <a:t>Did you explain and motivate for data collection methods/instruments?</a:t>
            </a:r>
          </a:p>
          <a:p>
            <a:pPr fontAlgn="auto">
              <a:spcAft>
                <a:spcPts val="0"/>
              </a:spcAft>
              <a:buFont typeface="Wingdings" pitchFamily="2" charset="2"/>
              <a:buChar char="ü"/>
              <a:defRPr/>
            </a:pPr>
            <a:endParaRPr lang="en-US" dirty="0" smtClean="0"/>
          </a:p>
          <a:p>
            <a:pPr fontAlgn="auto">
              <a:spcAft>
                <a:spcPts val="0"/>
              </a:spcAft>
              <a:buFont typeface="Wingdings" pitchFamily="2" charset="2"/>
              <a:buChar char="ü"/>
              <a:defRPr/>
            </a:pPr>
            <a:endParaRPr lang="en-US" dirty="0" smtClean="0"/>
          </a:p>
          <a:p>
            <a:pPr fontAlgn="auto">
              <a:spcAft>
                <a:spcPts val="0"/>
              </a:spcAft>
              <a:buFont typeface="Wingdings" pitchFamily="2" charset="2"/>
              <a:buChar char="ü"/>
              <a:defRPr/>
            </a:pPr>
            <a:endParaRPr lang="en-US" dirty="0" smtClean="0"/>
          </a:p>
          <a:p>
            <a:pPr fontAlgn="auto">
              <a:spcAft>
                <a:spcPts val="0"/>
              </a:spcAft>
              <a:buFont typeface="Arial" pitchFamily="34" charset="0"/>
              <a:buChar char="•"/>
              <a:defRPr/>
            </a:pPr>
            <a:endParaRPr lang="en-US" dirty="0" smtClean="0"/>
          </a:p>
        </p:txBody>
      </p:sp>
      <p:sp>
        <p:nvSpPr>
          <p:cNvPr id="4" name="Content Placeholder 3"/>
          <p:cNvSpPr>
            <a:spLocks noGrp="1"/>
          </p:cNvSpPr>
          <p:nvPr>
            <p:ph sz="half" idx="2"/>
          </p:nvPr>
        </p:nvSpPr>
        <p:spPr/>
        <p:txBody>
          <a:bodyPr rtlCol="0">
            <a:normAutofit fontScale="85000" lnSpcReduction="20000"/>
          </a:bodyPr>
          <a:lstStyle/>
          <a:p>
            <a:pPr fontAlgn="auto">
              <a:spcAft>
                <a:spcPts val="0"/>
              </a:spcAft>
              <a:buFont typeface="Wingdings" pitchFamily="2" charset="2"/>
              <a:buChar char="ü"/>
              <a:defRPr/>
            </a:pPr>
            <a:r>
              <a:rPr lang="en-US" dirty="0" smtClean="0"/>
              <a:t>Did you explain and motivate for data analysis methods?</a:t>
            </a:r>
          </a:p>
          <a:p>
            <a:pPr fontAlgn="auto">
              <a:spcAft>
                <a:spcPts val="0"/>
              </a:spcAft>
              <a:buFont typeface="Wingdings" pitchFamily="2" charset="2"/>
              <a:buChar char="ü"/>
              <a:defRPr/>
            </a:pPr>
            <a:r>
              <a:rPr lang="en-US" dirty="0" smtClean="0"/>
              <a:t>Did you explain </a:t>
            </a:r>
            <a:r>
              <a:rPr lang="en-US" dirty="0"/>
              <a:t>any </a:t>
            </a:r>
            <a:r>
              <a:rPr lang="en-US" dirty="0" smtClean="0"/>
              <a:t>ethical issues?</a:t>
            </a:r>
          </a:p>
          <a:p>
            <a:pPr fontAlgn="auto">
              <a:spcAft>
                <a:spcPts val="0"/>
              </a:spcAft>
              <a:buFont typeface="Wingdings" pitchFamily="2" charset="2"/>
              <a:buChar char="ü"/>
              <a:defRPr/>
            </a:pPr>
            <a:r>
              <a:rPr lang="en-US" dirty="0" smtClean="0"/>
              <a:t>Did you summarize the methods (a table is useful – see next slide!)</a:t>
            </a:r>
          </a:p>
          <a:p>
            <a:pPr fontAlgn="auto">
              <a:spcAft>
                <a:spcPts val="0"/>
              </a:spcAft>
              <a:buFont typeface="Wingdings" pitchFamily="2" charset="2"/>
              <a:buChar char="ü"/>
              <a:defRPr/>
            </a:pPr>
            <a:r>
              <a:rPr lang="en-US" dirty="0" smtClean="0"/>
              <a:t>Did you prepare the reader/examiner for the next chapter?</a:t>
            </a:r>
          </a:p>
          <a:p>
            <a:pPr fontAlgn="auto">
              <a:spcAft>
                <a:spcPts val="0"/>
              </a:spcAft>
              <a:buFont typeface="Arial" pitchFamily="34" charset="0"/>
              <a:buChar char="•"/>
              <a:defRPr/>
            </a:pPr>
            <a:endParaRPr lang="en-US" dirty="0" smtClean="0"/>
          </a:p>
        </p:txBody>
      </p:sp>
      <p:sp>
        <p:nvSpPr>
          <p:cNvPr id="8197" name="TextBox 4"/>
          <p:cNvSpPr txBox="1">
            <a:spLocks noChangeArrowheads="1"/>
          </p:cNvSpPr>
          <p:nvPr/>
        </p:nvSpPr>
        <p:spPr bwMode="auto">
          <a:xfrm>
            <a:off x="5219700" y="5373688"/>
            <a:ext cx="33845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dirty="0"/>
              <a:t>Note: this chapter usually has lots of appendices: permissions letters, sample questionnaires, interview schedules, etc.</a:t>
            </a:r>
          </a:p>
        </p:txBody>
      </p:sp>
    </p:spTree>
    <p:extLst>
      <p:ext uri="{BB962C8B-B14F-4D97-AF65-F5344CB8AC3E}">
        <p14:creationId xmlns:p14="http://schemas.microsoft.com/office/powerpoint/2010/main" val="1481043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79512" y="274638"/>
            <a:ext cx="8784976" cy="1143000"/>
          </a:xfrm>
        </p:spPr>
        <p:txBody>
          <a:bodyPr>
            <a:normAutofit fontScale="90000"/>
          </a:bodyPr>
          <a:lstStyle/>
          <a:p>
            <a:r>
              <a:rPr lang="en-US" altLang="en-US" dirty="0" smtClean="0"/>
              <a:t>Research methodology (summary table)</a:t>
            </a:r>
          </a:p>
        </p:txBody>
      </p:sp>
      <p:graphicFrame>
        <p:nvGraphicFramePr>
          <p:cNvPr id="4" name="Content Placeholder 3"/>
          <p:cNvGraphicFramePr>
            <a:graphicFrameLocks noGrp="1"/>
          </p:cNvGraphicFramePr>
          <p:nvPr>
            <p:ph idx="1"/>
          </p:nvPr>
        </p:nvGraphicFramePr>
        <p:xfrm>
          <a:off x="468313" y="1557338"/>
          <a:ext cx="8229600" cy="3291762"/>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914135">
                <a:tc>
                  <a:txBody>
                    <a:bodyPr/>
                    <a:lstStyle/>
                    <a:p>
                      <a:r>
                        <a:rPr lang="en-US" sz="1800" dirty="0" smtClean="0"/>
                        <a:t>Research question/sub-problem</a:t>
                      </a:r>
                      <a:r>
                        <a:rPr lang="en-US" sz="1800" baseline="0" dirty="0" smtClean="0"/>
                        <a:t> 1</a:t>
                      </a:r>
                      <a:endParaRPr lang="en-US" sz="1800" dirty="0"/>
                    </a:p>
                  </a:txBody>
                  <a:tcPr marT="45707" marB="45707"/>
                </a:tc>
                <a:tc>
                  <a:txBody>
                    <a:bodyPr/>
                    <a:lstStyle/>
                    <a:p>
                      <a:r>
                        <a:rPr lang="en-US" sz="1800" dirty="0" smtClean="0"/>
                        <a:t>Site/</a:t>
                      </a:r>
                    </a:p>
                    <a:p>
                      <a:r>
                        <a:rPr lang="en-US" sz="1800" dirty="0" smtClean="0"/>
                        <a:t>participant</a:t>
                      </a:r>
                      <a:r>
                        <a:rPr lang="en-US" sz="1800" baseline="0" dirty="0" smtClean="0"/>
                        <a:t> selection</a:t>
                      </a:r>
                      <a:endParaRPr lang="en-US" sz="1800" dirty="0"/>
                    </a:p>
                  </a:txBody>
                  <a:tcPr marT="45707" marB="45707"/>
                </a:tc>
                <a:tc>
                  <a:txBody>
                    <a:bodyPr/>
                    <a:lstStyle/>
                    <a:p>
                      <a:r>
                        <a:rPr lang="en-US" sz="1800" dirty="0" smtClean="0"/>
                        <a:t>Data collection methods</a:t>
                      </a:r>
                      <a:endParaRPr lang="en-US" sz="1800" dirty="0"/>
                    </a:p>
                  </a:txBody>
                  <a:tcPr marT="45707" marB="457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 analysis methods</a:t>
                      </a:r>
                    </a:p>
                    <a:p>
                      <a:endParaRPr lang="en-US" sz="1800" dirty="0"/>
                    </a:p>
                  </a:txBody>
                  <a:tcPr marT="45707" marB="45707"/>
                </a:tc>
                <a:tc>
                  <a:txBody>
                    <a:bodyPr/>
                    <a:lstStyle/>
                    <a:p>
                      <a:r>
                        <a:rPr lang="en-US" sz="1800" dirty="0" smtClean="0"/>
                        <a:t>Appendix reference</a:t>
                      </a:r>
                      <a:endParaRPr lang="en-US" sz="1800" dirty="0"/>
                    </a:p>
                  </a:txBody>
                  <a:tcPr marT="45707" marB="45707"/>
                </a:tc>
              </a:tr>
              <a:tr h="11883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Research question/sub-problem</a:t>
                      </a:r>
                      <a:r>
                        <a:rPr lang="en-US" sz="1800" baseline="0" dirty="0" smtClean="0"/>
                        <a:t> 1</a:t>
                      </a:r>
                      <a:endParaRPr lang="en-US" sz="1800" dirty="0" smtClean="0"/>
                    </a:p>
                    <a:p>
                      <a:endParaRPr lang="en-US" sz="1800" dirty="0"/>
                    </a:p>
                  </a:txBody>
                  <a:tcPr marT="45707" marB="45707"/>
                </a:tc>
                <a:tc>
                  <a:txBody>
                    <a:bodyPr/>
                    <a:lstStyle/>
                    <a:p>
                      <a:r>
                        <a:rPr lang="en-US" sz="1800" dirty="0" smtClean="0"/>
                        <a:t>Site/</a:t>
                      </a:r>
                    </a:p>
                    <a:p>
                      <a:r>
                        <a:rPr lang="en-US" sz="1800" dirty="0" smtClean="0"/>
                        <a:t>participant</a:t>
                      </a:r>
                      <a:r>
                        <a:rPr lang="en-US" sz="1800" baseline="0" dirty="0" smtClean="0"/>
                        <a:t> selection</a:t>
                      </a:r>
                      <a:endParaRPr lang="en-US" sz="1800" dirty="0" smtClean="0"/>
                    </a:p>
                    <a:p>
                      <a:endParaRPr lang="en-US" sz="1800" dirty="0"/>
                    </a:p>
                  </a:txBody>
                  <a:tcPr marT="45707" marB="457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 collection methods</a:t>
                      </a:r>
                    </a:p>
                    <a:p>
                      <a:endParaRPr lang="en-US" sz="1800" dirty="0"/>
                    </a:p>
                  </a:txBody>
                  <a:tcPr marT="45707" marB="457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 analysis methods</a:t>
                      </a:r>
                    </a:p>
                    <a:p>
                      <a:endParaRPr lang="en-US" sz="1800" dirty="0"/>
                    </a:p>
                  </a:txBody>
                  <a:tcPr marT="45707" marB="457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Appendix reference</a:t>
                      </a:r>
                    </a:p>
                    <a:p>
                      <a:endParaRPr lang="en-US" sz="1800" dirty="0"/>
                    </a:p>
                  </a:txBody>
                  <a:tcPr marT="45707" marB="45707"/>
                </a:tc>
              </a:tr>
              <a:tr h="11883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Research question/sub-problem</a:t>
                      </a:r>
                      <a:r>
                        <a:rPr lang="en-US" sz="1800" baseline="0" dirty="0" smtClean="0"/>
                        <a:t> 1</a:t>
                      </a:r>
                      <a:endParaRPr lang="en-US" sz="1800" dirty="0" smtClean="0"/>
                    </a:p>
                    <a:p>
                      <a:endParaRPr lang="en-US" sz="1800" dirty="0"/>
                    </a:p>
                  </a:txBody>
                  <a:tcPr marT="45707" marB="45707"/>
                </a:tc>
                <a:tc>
                  <a:txBody>
                    <a:bodyPr/>
                    <a:lstStyle/>
                    <a:p>
                      <a:r>
                        <a:rPr lang="en-US" sz="1800" dirty="0" smtClean="0"/>
                        <a:t>Site/</a:t>
                      </a:r>
                    </a:p>
                    <a:p>
                      <a:r>
                        <a:rPr lang="en-US" sz="1800" dirty="0" smtClean="0"/>
                        <a:t>participant</a:t>
                      </a:r>
                      <a:r>
                        <a:rPr lang="en-US" sz="1800" baseline="0" dirty="0" smtClean="0"/>
                        <a:t> selection</a:t>
                      </a:r>
                      <a:endParaRPr lang="en-US" sz="1800" dirty="0" smtClean="0"/>
                    </a:p>
                    <a:p>
                      <a:endParaRPr lang="en-US" sz="1800" dirty="0"/>
                    </a:p>
                  </a:txBody>
                  <a:tcPr marT="45707" marB="457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 collection methods</a:t>
                      </a:r>
                    </a:p>
                    <a:p>
                      <a:endParaRPr lang="en-US" sz="1800" dirty="0"/>
                    </a:p>
                  </a:txBody>
                  <a:tcPr marT="45707" marB="457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 analysis methods</a:t>
                      </a:r>
                    </a:p>
                    <a:p>
                      <a:endParaRPr lang="en-US" sz="1800" dirty="0"/>
                    </a:p>
                  </a:txBody>
                  <a:tcPr marT="45707" marB="457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Appendix reference</a:t>
                      </a:r>
                    </a:p>
                    <a:p>
                      <a:endParaRPr lang="en-US" sz="1800" dirty="0"/>
                    </a:p>
                  </a:txBody>
                  <a:tcPr marT="45707" marB="45707"/>
                </a:tc>
              </a:tr>
            </a:tbl>
          </a:graphicData>
        </a:graphic>
      </p:graphicFrame>
      <p:sp>
        <p:nvSpPr>
          <p:cNvPr id="2" name="Rectangle 1"/>
          <p:cNvSpPr/>
          <p:nvPr/>
        </p:nvSpPr>
        <p:spPr>
          <a:xfrm>
            <a:off x="467544" y="5301208"/>
            <a:ext cx="7992888" cy="646331"/>
          </a:xfrm>
          <a:prstGeom prst="rect">
            <a:avLst/>
          </a:prstGeom>
        </p:spPr>
        <p:txBody>
          <a:bodyPr wrap="square">
            <a:spAutoFit/>
          </a:bodyPr>
          <a:lstStyle/>
          <a:p>
            <a:r>
              <a:rPr lang="en-US" altLang="en-US" dirty="0" smtClean="0"/>
              <a:t>Note that your questions / sub-questions need to correspond back to the introductions </a:t>
            </a:r>
            <a:r>
              <a:rPr lang="en-US" dirty="0" smtClean="0"/>
              <a:t>where you initially presented the objectives, research questions, etc.</a:t>
            </a:r>
            <a:endParaRPr lang="en-ZA" dirty="0"/>
          </a:p>
        </p:txBody>
      </p:sp>
    </p:spTree>
    <p:extLst>
      <p:ext uri="{BB962C8B-B14F-4D97-AF65-F5344CB8AC3E}">
        <p14:creationId xmlns:p14="http://schemas.microsoft.com/office/powerpoint/2010/main" val="3015189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swinberg\Documents\ACTIVE\Supervision\Presentation\Guided_Research_Track\Images\at_you.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2276872"/>
            <a:ext cx="2520280" cy="25883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31840" y="5229200"/>
            <a:ext cx="2597314" cy="523220"/>
          </a:xfrm>
          <a:prstGeom prst="rect">
            <a:avLst/>
          </a:prstGeom>
          <a:noFill/>
        </p:spPr>
        <p:txBody>
          <a:bodyPr wrap="none" rtlCol="0">
            <a:spAutoFit/>
          </a:bodyPr>
          <a:lstStyle/>
          <a:p>
            <a:r>
              <a:rPr lang="en-ZA" sz="2800" dirty="0" smtClean="0"/>
              <a:t>Now over to you</a:t>
            </a:r>
            <a:endParaRPr lang="en-ZA" sz="2800" dirty="0"/>
          </a:p>
        </p:txBody>
      </p:sp>
    </p:spTree>
    <p:extLst>
      <p:ext uri="{BB962C8B-B14F-4D97-AF65-F5344CB8AC3E}">
        <p14:creationId xmlns:p14="http://schemas.microsoft.com/office/powerpoint/2010/main" val="3279000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rgbClr val="FFFF00"/>
                </a:solidFill>
              </a:rPr>
              <a:t>ELO Forms</a:t>
            </a:r>
            <a:endParaRPr lang="en-ZA" dirty="0">
              <a:solidFill>
                <a:srgbClr val="FFFF00"/>
              </a:solidFill>
            </a:endParaRPr>
          </a:p>
        </p:txBody>
      </p:sp>
      <p:sp>
        <p:nvSpPr>
          <p:cNvPr id="4" name="TextBox 3"/>
          <p:cNvSpPr txBox="1"/>
          <p:nvPr/>
        </p:nvSpPr>
        <p:spPr>
          <a:xfrm rot="1502598">
            <a:off x="6334425" y="764704"/>
            <a:ext cx="2597314" cy="523220"/>
          </a:xfrm>
          <a:prstGeom prst="rect">
            <a:avLst/>
          </a:prstGeom>
          <a:noFill/>
        </p:spPr>
        <p:txBody>
          <a:bodyPr wrap="none" rtlCol="0">
            <a:spAutoFit/>
          </a:bodyPr>
          <a:lstStyle/>
          <a:p>
            <a:r>
              <a:rPr lang="en-ZA" sz="2800" dirty="0" smtClean="0"/>
              <a:t>Now over to you</a:t>
            </a:r>
            <a:endParaRPr lang="en-ZA" sz="2800" dirty="0"/>
          </a:p>
        </p:txBody>
      </p:sp>
      <p:sp>
        <p:nvSpPr>
          <p:cNvPr id="5" name="Rectangle 4"/>
          <p:cNvSpPr/>
          <p:nvPr/>
        </p:nvSpPr>
        <p:spPr>
          <a:xfrm>
            <a:off x="777044" y="1351391"/>
            <a:ext cx="7539821" cy="923330"/>
          </a:xfrm>
          <a:prstGeom prst="rect">
            <a:avLst/>
          </a:prstGeom>
          <a:noFill/>
        </p:spPr>
        <p:txBody>
          <a:bodyPr wrap="none" lIns="91440" tIns="45720" rIns="91440" bIns="45720">
            <a:spAutoFit/>
          </a:bodyPr>
          <a:lstStyle/>
          <a:p>
            <a:pPr algn="ctr"/>
            <a:r>
              <a:rPr 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Peer Review of ELO forms</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7" name="TextBox 6"/>
          <p:cNvSpPr txBox="1"/>
          <p:nvPr/>
        </p:nvSpPr>
        <p:spPr>
          <a:xfrm>
            <a:off x="369553" y="2625364"/>
            <a:ext cx="6506704" cy="3970318"/>
          </a:xfrm>
          <a:prstGeom prst="rect">
            <a:avLst/>
          </a:prstGeom>
          <a:noFill/>
        </p:spPr>
        <p:txBody>
          <a:bodyPr wrap="square" rtlCol="0">
            <a:spAutoFit/>
          </a:bodyPr>
          <a:lstStyle/>
          <a:p>
            <a:r>
              <a:rPr lang="en-ZA" sz="2800" dirty="0" smtClean="0"/>
              <a:t>Repeat: </a:t>
            </a:r>
          </a:p>
          <a:p>
            <a:r>
              <a:rPr lang="en-ZA" sz="2800" dirty="0"/>
              <a:t> </a:t>
            </a:r>
            <a:r>
              <a:rPr lang="en-ZA" sz="2800" dirty="0" smtClean="0"/>
              <a:t> 1. </a:t>
            </a:r>
            <a:r>
              <a:rPr lang="en-ZA" sz="2800" dirty="0"/>
              <a:t>Select next </a:t>
            </a:r>
            <a:r>
              <a:rPr lang="en-ZA" sz="2800" dirty="0" smtClean="0"/>
              <a:t>ELO</a:t>
            </a:r>
          </a:p>
          <a:p>
            <a:r>
              <a:rPr lang="en-ZA" sz="2800" dirty="0"/>
              <a:t> </a:t>
            </a:r>
            <a:r>
              <a:rPr lang="en-ZA" sz="2800" dirty="0" smtClean="0"/>
              <a:t> 2. Swap forms; </a:t>
            </a:r>
          </a:p>
          <a:p>
            <a:r>
              <a:rPr lang="en-ZA" sz="2800" dirty="0"/>
              <a:t> </a:t>
            </a:r>
            <a:r>
              <a:rPr lang="en-ZA" sz="2800" dirty="0" smtClean="0"/>
              <a:t> 2. Read over colleague's input;</a:t>
            </a:r>
          </a:p>
          <a:p>
            <a:r>
              <a:rPr lang="en-ZA" sz="2800" dirty="0"/>
              <a:t> </a:t>
            </a:r>
            <a:r>
              <a:rPr lang="en-ZA" sz="2800" dirty="0" smtClean="0"/>
              <a:t> 3. Swap forms;</a:t>
            </a:r>
          </a:p>
          <a:p>
            <a:r>
              <a:rPr lang="en-ZA" sz="2800" dirty="0"/>
              <a:t> </a:t>
            </a:r>
            <a:r>
              <a:rPr lang="en-ZA" sz="2800" dirty="0" smtClean="0"/>
              <a:t> 4. Discuss your entry with one another;</a:t>
            </a:r>
          </a:p>
          <a:p>
            <a:endParaRPr lang="en-ZA" sz="2800" dirty="0"/>
          </a:p>
          <a:p>
            <a:r>
              <a:rPr lang="en-ZA" sz="2800" dirty="0" smtClean="0"/>
              <a:t>Supervisors will come round to discuss, approve &amp; offer suggestions</a:t>
            </a:r>
          </a:p>
        </p:txBody>
      </p:sp>
      <p:sp>
        <p:nvSpPr>
          <p:cNvPr id="8" name="TextBox 7"/>
          <p:cNvSpPr txBox="1"/>
          <p:nvPr/>
        </p:nvSpPr>
        <p:spPr>
          <a:xfrm>
            <a:off x="6769818" y="2385942"/>
            <a:ext cx="1889836" cy="646331"/>
          </a:xfrm>
          <a:prstGeom prst="rect">
            <a:avLst/>
          </a:prstGeom>
          <a:noFill/>
        </p:spPr>
        <p:txBody>
          <a:bodyPr wrap="square" rtlCol="0">
            <a:spAutoFit/>
          </a:bodyPr>
          <a:lstStyle/>
          <a:p>
            <a:r>
              <a:rPr lang="en-US" i="1" dirty="0" smtClean="0"/>
              <a:t>Suggested order of doing the ELOS:</a:t>
            </a:r>
            <a:endParaRPr lang="en-US" i="1" dirty="0"/>
          </a:p>
        </p:txBody>
      </p:sp>
      <p:sp>
        <p:nvSpPr>
          <p:cNvPr id="9" name="Rectangle 8"/>
          <p:cNvSpPr/>
          <p:nvPr/>
        </p:nvSpPr>
        <p:spPr>
          <a:xfrm>
            <a:off x="7368424" y="3037716"/>
            <a:ext cx="828817" cy="1477328"/>
          </a:xfrm>
          <a:prstGeom prst="rect">
            <a:avLst/>
          </a:prstGeom>
        </p:spPr>
        <p:txBody>
          <a:bodyPr wrap="none">
            <a:spAutoFit/>
          </a:bodyPr>
          <a:lstStyle/>
          <a:p>
            <a:r>
              <a:rPr lang="en-US" dirty="0" smtClean="0"/>
              <a:t>ELO2</a:t>
            </a:r>
          </a:p>
          <a:p>
            <a:r>
              <a:rPr lang="en-US" dirty="0" smtClean="0"/>
              <a:t>ELO10 </a:t>
            </a:r>
          </a:p>
          <a:p>
            <a:r>
              <a:rPr lang="en-US" dirty="0" smtClean="0"/>
              <a:t>ELO8</a:t>
            </a:r>
          </a:p>
          <a:p>
            <a:r>
              <a:rPr lang="en-US" dirty="0" smtClean="0"/>
              <a:t>ELO6</a:t>
            </a:r>
          </a:p>
          <a:p>
            <a:r>
              <a:rPr lang="en-US" dirty="0" smtClean="0">
                <a:solidFill>
                  <a:srgbClr val="C00000"/>
                </a:solidFill>
              </a:rPr>
              <a:t>ELO4*</a:t>
            </a:r>
            <a:endParaRPr lang="en-US" dirty="0">
              <a:solidFill>
                <a:srgbClr val="C00000"/>
              </a:solidFill>
            </a:endParaRPr>
          </a:p>
        </p:txBody>
      </p:sp>
      <p:sp>
        <p:nvSpPr>
          <p:cNvPr id="10" name="Rectangle 9"/>
          <p:cNvSpPr/>
          <p:nvPr/>
        </p:nvSpPr>
        <p:spPr>
          <a:xfrm>
            <a:off x="7307968" y="4725144"/>
            <a:ext cx="1444301" cy="1169551"/>
          </a:xfrm>
          <a:prstGeom prst="rect">
            <a:avLst/>
          </a:prstGeom>
        </p:spPr>
        <p:txBody>
          <a:bodyPr wrap="square">
            <a:spAutoFit/>
          </a:bodyPr>
          <a:lstStyle/>
          <a:p>
            <a:r>
              <a:rPr lang="en-US" sz="1400" dirty="0" smtClean="0">
                <a:solidFill>
                  <a:srgbClr val="C00000"/>
                </a:solidFill>
              </a:rPr>
              <a:t>* Probably can only Finish ELO4 later After the main design phase is done</a:t>
            </a:r>
            <a:endParaRPr lang="en-US" sz="1400" dirty="0"/>
          </a:p>
        </p:txBody>
      </p:sp>
      <p:cxnSp>
        <p:nvCxnSpPr>
          <p:cNvPr id="11" name="Straight Arrow Connector 10"/>
          <p:cNvCxnSpPr/>
          <p:nvPr/>
        </p:nvCxnSpPr>
        <p:spPr>
          <a:xfrm>
            <a:off x="7321791" y="3272483"/>
            <a:ext cx="0" cy="471239"/>
          </a:xfrm>
          <a:prstGeom prst="straightConnector1">
            <a:avLst/>
          </a:prstGeom>
          <a:ln w="1905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713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Assignment</a:t>
            </a:r>
            <a:endParaRPr lang="en-US" dirty="0">
              <a:solidFill>
                <a:srgbClr val="FFFF00"/>
              </a:solidFill>
            </a:endParaRPr>
          </a:p>
        </p:txBody>
      </p:sp>
      <p:sp>
        <p:nvSpPr>
          <p:cNvPr id="3" name="Content Placeholder 2"/>
          <p:cNvSpPr>
            <a:spLocks noGrp="1"/>
          </p:cNvSpPr>
          <p:nvPr>
            <p:ph idx="1"/>
          </p:nvPr>
        </p:nvSpPr>
        <p:spPr>
          <a:xfrm>
            <a:off x="457200" y="1916832"/>
            <a:ext cx="8229600" cy="4525963"/>
          </a:xfrm>
        </p:spPr>
        <p:txBody>
          <a:bodyPr/>
          <a:lstStyle/>
          <a:p>
            <a:r>
              <a:rPr lang="en-US" dirty="0" smtClean="0"/>
              <a:t>Prepare an outline of your research methodology</a:t>
            </a:r>
          </a:p>
          <a:p>
            <a:r>
              <a:rPr lang="en-US" dirty="0" smtClean="0"/>
              <a:t>A one page (minimum) description</a:t>
            </a:r>
          </a:p>
          <a:p>
            <a:pPr lvl="1"/>
            <a:r>
              <a:rPr lang="en-US" dirty="0" smtClean="0"/>
              <a:t>Can be entirely point form</a:t>
            </a:r>
          </a:p>
          <a:p>
            <a:pPr lvl="1"/>
            <a:r>
              <a:rPr lang="en-US" dirty="0" smtClean="0"/>
              <a:t>Can include (rough) figures to illustrate your methodology</a:t>
            </a:r>
            <a:endParaRPr lang="en-US" dirty="0"/>
          </a:p>
        </p:txBody>
      </p:sp>
      <p:pic>
        <p:nvPicPr>
          <p:cNvPr id="2050" name="Picture 2" descr="C:\aoa\Projects\Supervision\Presentation\Methodology\Images\letter.jpg"/>
          <p:cNvPicPr>
            <a:picLocks noChangeAspect="1" noChangeArrowheads="1"/>
          </p:cNvPicPr>
          <p:nvPr/>
        </p:nvPicPr>
        <p:blipFill>
          <a:blip r:embed="rId3" cstate="print"/>
          <a:srcRect/>
          <a:stretch>
            <a:fillRect/>
          </a:stretch>
        </p:blipFill>
        <p:spPr bwMode="auto">
          <a:xfrm>
            <a:off x="7020272" y="188640"/>
            <a:ext cx="1726729" cy="1350686"/>
          </a:xfrm>
          <a:prstGeom prst="rect">
            <a:avLst/>
          </a:prstGeom>
          <a:noFill/>
        </p:spPr>
      </p:pic>
    </p:spTree>
    <p:extLst>
      <p:ext uri="{BB962C8B-B14F-4D97-AF65-F5344CB8AC3E}">
        <p14:creationId xmlns:p14="http://schemas.microsoft.com/office/powerpoint/2010/main" val="15632108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73331" y="2967335"/>
            <a:ext cx="3397341"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Questions?</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Rectangle 2"/>
          <p:cNvSpPr/>
          <p:nvPr/>
        </p:nvSpPr>
        <p:spPr>
          <a:xfrm>
            <a:off x="17951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Welcome</a:t>
            </a:r>
            <a:endParaRPr lang="en-GB" dirty="0"/>
          </a:p>
        </p:txBody>
      </p:sp>
      <p:sp>
        <p:nvSpPr>
          <p:cNvPr id="5" name="Rectangle 4"/>
          <p:cNvSpPr/>
          <p:nvPr/>
        </p:nvSpPr>
        <p:spPr>
          <a:xfrm>
            <a:off x="161967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Lit. Review</a:t>
            </a:r>
            <a:endParaRPr lang="en-GB" dirty="0"/>
          </a:p>
        </p:txBody>
      </p:sp>
      <p:sp>
        <p:nvSpPr>
          <p:cNvPr id="6" name="Rectangle 5"/>
          <p:cNvSpPr/>
          <p:nvPr/>
        </p:nvSpPr>
        <p:spPr>
          <a:xfrm>
            <a:off x="3059832" y="404664"/>
            <a:ext cx="1440160" cy="432048"/>
          </a:xfrm>
          <a:prstGeom prst="rect">
            <a:avLst/>
          </a:prstGeom>
          <a:solidFill>
            <a:schemeClr val="accent4">
              <a:lumMod val="60000"/>
              <a:lumOff val="40000"/>
            </a:schemeClr>
          </a:solidFill>
          <a:ln>
            <a:solidFill>
              <a:schemeClr val="bg2">
                <a:lumMod val="1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chemeClr val="tx1">
                    <a:lumMod val="95000"/>
                    <a:lumOff val="5000"/>
                  </a:schemeClr>
                </a:solidFill>
              </a:rPr>
              <a:t>Methodology</a:t>
            </a:r>
            <a:endParaRPr lang="en-GB" dirty="0">
              <a:solidFill>
                <a:schemeClr val="tx1">
                  <a:lumMod val="95000"/>
                  <a:lumOff val="5000"/>
                </a:schemeClr>
              </a:solidFill>
            </a:endParaRPr>
          </a:p>
        </p:txBody>
      </p:sp>
      <p:sp>
        <p:nvSpPr>
          <p:cNvPr id="7" name="Rectangle 6"/>
          <p:cNvSpPr/>
          <p:nvPr/>
        </p:nvSpPr>
        <p:spPr>
          <a:xfrm>
            <a:off x="449999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Design</a:t>
            </a:r>
            <a:endParaRPr lang="en-GB" dirty="0"/>
          </a:p>
        </p:txBody>
      </p:sp>
      <p:sp>
        <p:nvSpPr>
          <p:cNvPr id="8" name="Rectangle 7"/>
          <p:cNvSpPr/>
          <p:nvPr/>
        </p:nvSpPr>
        <p:spPr>
          <a:xfrm>
            <a:off x="594015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Results</a:t>
            </a:r>
            <a:endParaRPr lang="en-GB" dirty="0"/>
          </a:p>
        </p:txBody>
      </p:sp>
      <p:sp>
        <p:nvSpPr>
          <p:cNvPr id="9" name="Rectangle 8"/>
          <p:cNvSpPr/>
          <p:nvPr/>
        </p:nvSpPr>
        <p:spPr>
          <a:xfrm>
            <a:off x="738031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Introduction &amp; Conclusions</a:t>
            </a:r>
            <a:endParaRPr lang="en-GB" sz="1400" dirty="0"/>
          </a:p>
        </p:txBody>
      </p:sp>
      <p:sp>
        <p:nvSpPr>
          <p:cNvPr id="10" name="TextBox 9"/>
          <p:cNvSpPr txBox="1"/>
          <p:nvPr/>
        </p:nvSpPr>
        <p:spPr>
          <a:xfrm>
            <a:off x="87748" y="142758"/>
            <a:ext cx="466794" cy="307777"/>
          </a:xfrm>
          <a:prstGeom prst="rect">
            <a:avLst/>
          </a:prstGeom>
          <a:noFill/>
        </p:spPr>
        <p:txBody>
          <a:bodyPr wrap="none" rtlCol="0">
            <a:spAutoFit/>
          </a:bodyPr>
          <a:lstStyle/>
          <a:p>
            <a:r>
              <a:rPr lang="en-ZA" sz="1400" dirty="0" smtClean="0">
                <a:solidFill>
                  <a:schemeClr val="bg1"/>
                </a:solidFill>
              </a:rPr>
              <a:t>Ch1</a:t>
            </a:r>
            <a:endParaRPr lang="en-GB" sz="1400" dirty="0">
              <a:solidFill>
                <a:schemeClr val="bg1"/>
              </a:solidFill>
            </a:endParaRPr>
          </a:p>
        </p:txBody>
      </p:sp>
      <p:sp>
        <p:nvSpPr>
          <p:cNvPr id="11" name="TextBox 10"/>
          <p:cNvSpPr txBox="1"/>
          <p:nvPr/>
        </p:nvSpPr>
        <p:spPr>
          <a:xfrm>
            <a:off x="1593546" y="142758"/>
            <a:ext cx="466794" cy="307777"/>
          </a:xfrm>
          <a:prstGeom prst="rect">
            <a:avLst/>
          </a:prstGeom>
          <a:noFill/>
        </p:spPr>
        <p:txBody>
          <a:bodyPr wrap="none" rtlCol="0">
            <a:spAutoFit/>
          </a:bodyPr>
          <a:lstStyle/>
          <a:p>
            <a:r>
              <a:rPr lang="en-ZA" sz="1400" dirty="0" smtClean="0">
                <a:solidFill>
                  <a:schemeClr val="bg1"/>
                </a:solidFill>
              </a:rPr>
              <a:t>Ch2</a:t>
            </a:r>
            <a:endParaRPr lang="en-GB" sz="1400" dirty="0">
              <a:solidFill>
                <a:schemeClr val="bg1"/>
              </a:solidFill>
            </a:endParaRPr>
          </a:p>
        </p:txBody>
      </p:sp>
      <p:sp>
        <p:nvSpPr>
          <p:cNvPr id="12" name="TextBox 11"/>
          <p:cNvSpPr txBox="1"/>
          <p:nvPr/>
        </p:nvSpPr>
        <p:spPr>
          <a:xfrm>
            <a:off x="3033706" y="142758"/>
            <a:ext cx="466794" cy="307777"/>
          </a:xfrm>
          <a:prstGeom prst="rect">
            <a:avLst/>
          </a:prstGeom>
          <a:noFill/>
        </p:spPr>
        <p:txBody>
          <a:bodyPr wrap="none" rtlCol="0">
            <a:spAutoFit/>
          </a:bodyPr>
          <a:lstStyle/>
          <a:p>
            <a:r>
              <a:rPr lang="en-ZA" sz="1400" dirty="0" smtClean="0">
                <a:solidFill>
                  <a:schemeClr val="bg1"/>
                </a:solidFill>
              </a:rPr>
              <a:t>Ch3</a:t>
            </a:r>
            <a:endParaRPr lang="en-GB" sz="1400" dirty="0">
              <a:solidFill>
                <a:schemeClr val="bg1"/>
              </a:solidFill>
            </a:endParaRPr>
          </a:p>
        </p:txBody>
      </p:sp>
      <p:sp>
        <p:nvSpPr>
          <p:cNvPr id="13" name="TextBox 12"/>
          <p:cNvSpPr txBox="1"/>
          <p:nvPr/>
        </p:nvSpPr>
        <p:spPr>
          <a:xfrm>
            <a:off x="4419364" y="142758"/>
            <a:ext cx="466794" cy="307777"/>
          </a:xfrm>
          <a:prstGeom prst="rect">
            <a:avLst/>
          </a:prstGeom>
          <a:noFill/>
        </p:spPr>
        <p:txBody>
          <a:bodyPr wrap="none" rtlCol="0">
            <a:spAutoFit/>
          </a:bodyPr>
          <a:lstStyle/>
          <a:p>
            <a:r>
              <a:rPr lang="en-ZA" sz="1400" dirty="0" smtClean="0">
                <a:solidFill>
                  <a:schemeClr val="bg1"/>
                </a:solidFill>
              </a:rPr>
              <a:t>Ch4</a:t>
            </a:r>
            <a:endParaRPr lang="en-GB" sz="1400" dirty="0">
              <a:solidFill>
                <a:schemeClr val="bg1"/>
              </a:solidFill>
            </a:endParaRPr>
          </a:p>
        </p:txBody>
      </p:sp>
      <p:sp>
        <p:nvSpPr>
          <p:cNvPr id="14" name="TextBox 13"/>
          <p:cNvSpPr txBox="1"/>
          <p:nvPr/>
        </p:nvSpPr>
        <p:spPr>
          <a:xfrm>
            <a:off x="5861774" y="142758"/>
            <a:ext cx="466794" cy="307777"/>
          </a:xfrm>
          <a:prstGeom prst="rect">
            <a:avLst/>
          </a:prstGeom>
          <a:noFill/>
        </p:spPr>
        <p:txBody>
          <a:bodyPr wrap="none" rtlCol="0">
            <a:spAutoFit/>
          </a:bodyPr>
          <a:lstStyle/>
          <a:p>
            <a:r>
              <a:rPr lang="en-ZA" sz="1400" dirty="0" smtClean="0">
                <a:solidFill>
                  <a:schemeClr val="bg1"/>
                </a:solidFill>
              </a:rPr>
              <a:t>Ch5</a:t>
            </a:r>
            <a:endParaRPr lang="en-GB" sz="1400" dirty="0">
              <a:solidFill>
                <a:schemeClr val="bg1"/>
              </a:solidFill>
            </a:endParaRPr>
          </a:p>
        </p:txBody>
      </p:sp>
      <p:sp>
        <p:nvSpPr>
          <p:cNvPr id="15" name="TextBox 14"/>
          <p:cNvSpPr txBox="1"/>
          <p:nvPr/>
        </p:nvSpPr>
        <p:spPr>
          <a:xfrm>
            <a:off x="7301934" y="142758"/>
            <a:ext cx="466794" cy="307777"/>
          </a:xfrm>
          <a:prstGeom prst="rect">
            <a:avLst/>
          </a:prstGeom>
          <a:noFill/>
        </p:spPr>
        <p:txBody>
          <a:bodyPr wrap="none" rtlCol="0">
            <a:spAutoFit/>
          </a:bodyPr>
          <a:lstStyle/>
          <a:p>
            <a:r>
              <a:rPr lang="en-ZA" sz="1400" dirty="0" smtClean="0">
                <a:solidFill>
                  <a:schemeClr val="bg1"/>
                </a:solidFill>
              </a:rPr>
              <a:t>Ch6</a:t>
            </a:r>
            <a:endParaRPr lang="en-GB" sz="1400" dirty="0">
              <a:solidFill>
                <a:schemeClr val="bg1"/>
              </a:solidFill>
            </a:endParaRPr>
          </a:p>
        </p:txBody>
      </p:sp>
      <p:pic>
        <p:nvPicPr>
          <p:cNvPr id="3074" name="Picture 2" descr="C:\Users\swinberg\Documents\ACTIVE\Supervision\Presentation\Guided_Research_Track\Images\tick.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1375" y="450534"/>
            <a:ext cx="615764" cy="60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432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16632"/>
            <a:ext cx="8229600" cy="1143000"/>
          </a:xfrm>
        </p:spPr>
        <p:txBody>
          <a:bodyPr>
            <a:normAutofit fontScale="90000"/>
          </a:bodyPr>
          <a:lstStyle/>
          <a:p>
            <a:r>
              <a:rPr lang="en-AU" sz="3100" i="1" dirty="0" smtClean="0"/>
              <a:t>Becoming Part of a</a:t>
            </a:r>
            <a:r>
              <a:rPr lang="en-AU" i="1" dirty="0" smtClean="0"/>
              <a:t/>
            </a:r>
            <a:br>
              <a:rPr lang="en-AU" i="1" dirty="0" smtClean="0"/>
            </a:br>
            <a:r>
              <a:rPr lang="en-AU" dirty="0" smtClean="0">
                <a:solidFill>
                  <a:srgbClr val="FFFF00"/>
                </a:solidFill>
              </a:rPr>
              <a:t>Research </a:t>
            </a:r>
            <a:r>
              <a:rPr lang="en-AU" dirty="0">
                <a:solidFill>
                  <a:srgbClr val="FFFF00"/>
                </a:solidFill>
              </a:rPr>
              <a:t>Community</a:t>
            </a:r>
          </a:p>
        </p:txBody>
      </p:sp>
      <p:sp>
        <p:nvSpPr>
          <p:cNvPr id="7171" name="Rectangle 3"/>
          <p:cNvSpPr>
            <a:spLocks noGrp="1" noChangeArrowheads="1"/>
          </p:cNvSpPr>
          <p:nvPr>
            <p:ph type="body" idx="1"/>
          </p:nvPr>
        </p:nvSpPr>
        <p:spPr>
          <a:xfrm>
            <a:off x="466934" y="1527983"/>
            <a:ext cx="8065505" cy="4525963"/>
          </a:xfrm>
        </p:spPr>
        <p:txBody>
          <a:bodyPr>
            <a:normAutofit/>
          </a:bodyPr>
          <a:lstStyle/>
          <a:p>
            <a:r>
              <a:rPr lang="en-AU" sz="2800" dirty="0" smtClean="0"/>
              <a:t>Use </a:t>
            </a:r>
            <a:r>
              <a:rPr lang="en-AU" sz="2800" dirty="0"/>
              <a:t>the same </a:t>
            </a:r>
            <a:r>
              <a:rPr lang="en-AU" sz="2800" dirty="0" smtClean="0"/>
              <a:t>language and terminology</a:t>
            </a:r>
          </a:p>
          <a:p>
            <a:r>
              <a:rPr lang="en-AU" sz="2800" dirty="0" smtClean="0"/>
              <a:t>Use </a:t>
            </a:r>
            <a:r>
              <a:rPr lang="en-AU" sz="2800" dirty="0"/>
              <a:t>the ‘scientific method</a:t>
            </a:r>
            <a:r>
              <a:rPr lang="en-AU" sz="2800" dirty="0" smtClean="0"/>
              <a:t>’ in doing research</a:t>
            </a:r>
            <a:endParaRPr lang="en-AU" sz="2800" dirty="0"/>
          </a:p>
          <a:p>
            <a:r>
              <a:rPr lang="en-AU" sz="2800" dirty="0" smtClean="0"/>
              <a:t>Contribute to </a:t>
            </a:r>
            <a:r>
              <a:rPr lang="en-AU" sz="2800" dirty="0"/>
              <a:t>the </a:t>
            </a:r>
            <a:r>
              <a:rPr lang="en-AU" sz="2800" dirty="0" smtClean="0"/>
              <a:t>community in an open and explanatory manner</a:t>
            </a:r>
          </a:p>
          <a:p>
            <a:r>
              <a:rPr lang="en-AU" sz="2800" dirty="0"/>
              <a:t>Adhere to similar ethical principles</a:t>
            </a:r>
          </a:p>
          <a:p>
            <a:r>
              <a:rPr lang="en-AU" sz="2800" dirty="0" smtClean="0"/>
              <a:t>Acknowledge work </a:t>
            </a:r>
            <a:r>
              <a:rPr lang="en-AU" sz="2800" dirty="0"/>
              <a:t>of </a:t>
            </a:r>
            <a:r>
              <a:rPr lang="en-AU" sz="2800" dirty="0" smtClean="0"/>
              <a:t>others</a:t>
            </a:r>
            <a:endParaRPr lang="en-AU" sz="2800" dirty="0"/>
          </a:p>
        </p:txBody>
      </p:sp>
      <p:sp>
        <p:nvSpPr>
          <p:cNvPr id="2" name="Rectangle 1"/>
          <p:cNvSpPr/>
          <p:nvPr/>
        </p:nvSpPr>
        <p:spPr>
          <a:xfrm>
            <a:off x="467544" y="1200946"/>
            <a:ext cx="3749231" cy="369332"/>
          </a:xfrm>
          <a:prstGeom prst="rect">
            <a:avLst/>
          </a:prstGeom>
        </p:spPr>
        <p:txBody>
          <a:bodyPr wrap="none">
            <a:spAutoFit/>
          </a:bodyPr>
          <a:lstStyle/>
          <a:p>
            <a:r>
              <a:rPr lang="en-AU" dirty="0" smtClean="0"/>
              <a:t>Members of a ‘research community’…</a:t>
            </a:r>
            <a:endParaRPr lang="en-US" dirty="0"/>
          </a:p>
        </p:txBody>
      </p:sp>
      <p:grpSp>
        <p:nvGrpSpPr>
          <p:cNvPr id="8" name="Group 7"/>
          <p:cNvGrpSpPr/>
          <p:nvPr/>
        </p:nvGrpSpPr>
        <p:grpSpPr>
          <a:xfrm>
            <a:off x="755576" y="4524269"/>
            <a:ext cx="7905453" cy="2433123"/>
            <a:chOff x="1187624" y="4524269"/>
            <a:chExt cx="7905453" cy="2433123"/>
          </a:xfrm>
        </p:grpSpPr>
        <p:pic>
          <p:nvPicPr>
            <p:cNvPr id="4101" name="Picture 5" descr="C:\aoa\Supervision\Presentation\Methodology\Images\Enterprise_crew_o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84" y="4851651"/>
              <a:ext cx="2953448" cy="210574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aoa\Supervision\Presentation\Methodology\Images\old_crew.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6903" y="5107643"/>
              <a:ext cx="1155537" cy="1829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305740" y="4524269"/>
              <a:ext cx="3102260" cy="369332"/>
            </a:xfrm>
            <a:prstGeom prst="rect">
              <a:avLst/>
            </a:prstGeom>
          </p:spPr>
          <p:txBody>
            <a:bodyPr wrap="none">
              <a:spAutoFit/>
            </a:bodyPr>
            <a:lstStyle/>
            <a:p>
              <a:r>
                <a:rPr lang="en-AU" i="1" dirty="0" smtClean="0"/>
                <a:t>The active &amp; established crowd</a:t>
              </a:r>
              <a:endParaRPr lang="en-US" i="1" dirty="0"/>
            </a:p>
          </p:txBody>
        </p:sp>
        <p:sp>
          <p:nvSpPr>
            <p:cNvPr id="12" name="Rectangle 11"/>
            <p:cNvSpPr/>
            <p:nvPr/>
          </p:nvSpPr>
          <p:spPr>
            <a:xfrm>
              <a:off x="7408000" y="4530967"/>
              <a:ext cx="1685077" cy="646331"/>
            </a:xfrm>
            <a:prstGeom prst="rect">
              <a:avLst/>
            </a:prstGeom>
          </p:spPr>
          <p:txBody>
            <a:bodyPr wrap="none">
              <a:spAutoFit/>
            </a:bodyPr>
            <a:lstStyle/>
            <a:p>
              <a:r>
                <a:rPr lang="en-AU" i="1" dirty="0" smtClean="0"/>
                <a:t>The old guard &amp;</a:t>
              </a:r>
            </a:p>
            <a:p>
              <a:r>
                <a:rPr lang="en-AU" i="1" dirty="0" smtClean="0"/>
                <a:t>founders</a:t>
              </a:r>
              <a:endParaRPr lang="en-US" i="1" dirty="0"/>
            </a:p>
          </p:txBody>
        </p:sp>
        <p:pic>
          <p:nvPicPr>
            <p:cNvPr id="4104" name="Picture 8" descr="C:\aoa\Supervision\Presentation\Methodology\Images\newbe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39656" y="4958746"/>
              <a:ext cx="1020985" cy="194421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1187624" y="5099113"/>
              <a:ext cx="2123213" cy="1477328"/>
            </a:xfrm>
            <a:prstGeom prst="rect">
              <a:avLst/>
            </a:prstGeom>
          </p:spPr>
          <p:txBody>
            <a:bodyPr wrap="square">
              <a:spAutoFit/>
            </a:bodyPr>
            <a:lstStyle/>
            <a:p>
              <a:r>
                <a:rPr lang="en-AU" i="1" dirty="0" smtClean="0"/>
                <a:t>The newbie (you) who needs to prove himself building on what the community has already done</a:t>
              </a:r>
              <a:endParaRPr lang="en-US" i="1" dirty="0"/>
            </a:p>
          </p:txBody>
        </p:sp>
        <p:cxnSp>
          <p:nvCxnSpPr>
            <p:cNvPr id="6" name="Straight Arrow Connector 5"/>
            <p:cNvCxnSpPr/>
            <p:nvPr/>
          </p:nvCxnSpPr>
          <p:spPr>
            <a:xfrm>
              <a:off x="2987824" y="5373216"/>
              <a:ext cx="576064" cy="7200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a:endCxn id="7" idx="1"/>
          </p:cNvCxnSpPr>
          <p:nvPr/>
        </p:nvCxnSpPr>
        <p:spPr>
          <a:xfrm flipV="1">
            <a:off x="6804248" y="464875"/>
            <a:ext cx="482284" cy="411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7286532" y="75009"/>
            <a:ext cx="1909690" cy="1479880"/>
            <a:chOff x="7286532" y="75009"/>
            <a:chExt cx="1909690" cy="1479880"/>
          </a:xfrm>
        </p:grpSpPr>
        <p:sp>
          <p:nvSpPr>
            <p:cNvPr id="7" name="TextBox 6"/>
            <p:cNvSpPr txBox="1"/>
            <p:nvPr/>
          </p:nvSpPr>
          <p:spPr>
            <a:xfrm>
              <a:off x="7286532" y="295598"/>
              <a:ext cx="1386213" cy="338554"/>
            </a:xfrm>
            <a:prstGeom prst="rect">
              <a:avLst/>
            </a:prstGeom>
            <a:noFill/>
          </p:spPr>
          <p:txBody>
            <a:bodyPr wrap="none" rtlCol="0">
              <a:spAutoFit/>
            </a:bodyPr>
            <a:lstStyle/>
            <a:p>
              <a:r>
                <a:rPr lang="en-US" sz="1600" dirty="0" smtClean="0">
                  <a:solidFill>
                    <a:schemeClr val="accent1">
                      <a:lumMod val="50000"/>
                    </a:schemeClr>
                  </a:solidFill>
                </a:rPr>
                <a:t>RRSG 4</a:t>
              </a:r>
              <a:r>
                <a:rPr lang="en-US" sz="1600" baseline="30000" dirty="0" smtClean="0">
                  <a:solidFill>
                    <a:schemeClr val="accent1">
                      <a:lumMod val="50000"/>
                    </a:schemeClr>
                  </a:solidFill>
                </a:rPr>
                <a:t>th</a:t>
              </a:r>
              <a:r>
                <a:rPr lang="en-US" sz="1600" dirty="0" smtClean="0">
                  <a:solidFill>
                    <a:schemeClr val="accent1">
                      <a:lumMod val="50000"/>
                    </a:schemeClr>
                  </a:solidFill>
                </a:rPr>
                <a:t> years</a:t>
              </a:r>
              <a:endParaRPr lang="en-US" sz="1600" dirty="0">
                <a:solidFill>
                  <a:schemeClr val="accent1">
                    <a:lumMod val="50000"/>
                  </a:schemeClr>
                </a:solidFill>
              </a:endParaRPr>
            </a:p>
          </p:txBody>
        </p:sp>
        <p:sp>
          <p:nvSpPr>
            <p:cNvPr id="17" name="TextBox 16"/>
            <p:cNvSpPr txBox="1"/>
            <p:nvPr/>
          </p:nvSpPr>
          <p:spPr>
            <a:xfrm>
              <a:off x="7286532" y="537794"/>
              <a:ext cx="1489895" cy="338554"/>
            </a:xfrm>
            <a:prstGeom prst="rect">
              <a:avLst/>
            </a:prstGeom>
            <a:noFill/>
          </p:spPr>
          <p:txBody>
            <a:bodyPr wrap="none" rtlCol="0">
              <a:spAutoFit/>
            </a:bodyPr>
            <a:lstStyle/>
            <a:p>
              <a:r>
                <a:rPr lang="en-US" sz="1600" dirty="0" smtClean="0">
                  <a:solidFill>
                    <a:schemeClr val="accent1">
                      <a:lumMod val="50000"/>
                    </a:schemeClr>
                  </a:solidFill>
                </a:rPr>
                <a:t>RRSG postgrads</a:t>
              </a:r>
              <a:endParaRPr lang="en-US" sz="1600" dirty="0">
                <a:solidFill>
                  <a:schemeClr val="accent1">
                    <a:lumMod val="50000"/>
                  </a:schemeClr>
                </a:solidFill>
              </a:endParaRPr>
            </a:p>
          </p:txBody>
        </p:sp>
        <p:sp>
          <p:nvSpPr>
            <p:cNvPr id="18" name="TextBox 17"/>
            <p:cNvSpPr txBox="1"/>
            <p:nvPr/>
          </p:nvSpPr>
          <p:spPr>
            <a:xfrm>
              <a:off x="7286532" y="782282"/>
              <a:ext cx="1276440" cy="338554"/>
            </a:xfrm>
            <a:prstGeom prst="rect">
              <a:avLst/>
            </a:prstGeom>
            <a:noFill/>
          </p:spPr>
          <p:txBody>
            <a:bodyPr wrap="none" rtlCol="0">
              <a:spAutoFit/>
            </a:bodyPr>
            <a:lstStyle/>
            <a:p>
              <a:r>
                <a:rPr lang="en-US" sz="1600" dirty="0" smtClean="0">
                  <a:solidFill>
                    <a:schemeClr val="accent1">
                      <a:lumMod val="50000"/>
                    </a:schemeClr>
                  </a:solidFill>
                </a:rPr>
                <a:t>UCT EE Dept.</a:t>
              </a:r>
              <a:endParaRPr lang="en-US" sz="1600" dirty="0">
                <a:solidFill>
                  <a:schemeClr val="accent1">
                    <a:lumMod val="50000"/>
                  </a:schemeClr>
                </a:solidFill>
              </a:endParaRPr>
            </a:p>
          </p:txBody>
        </p:sp>
        <p:sp>
          <p:nvSpPr>
            <p:cNvPr id="19" name="TextBox 18"/>
            <p:cNvSpPr txBox="1"/>
            <p:nvPr/>
          </p:nvSpPr>
          <p:spPr>
            <a:xfrm>
              <a:off x="7286532" y="1013386"/>
              <a:ext cx="1673984" cy="338554"/>
            </a:xfrm>
            <a:prstGeom prst="rect">
              <a:avLst/>
            </a:prstGeom>
            <a:noFill/>
          </p:spPr>
          <p:txBody>
            <a:bodyPr wrap="none" rtlCol="0">
              <a:spAutoFit/>
            </a:bodyPr>
            <a:lstStyle/>
            <a:p>
              <a:r>
                <a:rPr lang="en-US" sz="1600" dirty="0" smtClean="0">
                  <a:solidFill>
                    <a:schemeClr val="accent1">
                      <a:lumMod val="50000"/>
                    </a:schemeClr>
                  </a:solidFill>
                </a:rPr>
                <a:t>Societies IEEE etc.</a:t>
              </a:r>
              <a:endParaRPr lang="en-US" sz="1600" dirty="0">
                <a:solidFill>
                  <a:schemeClr val="accent1">
                    <a:lumMod val="50000"/>
                  </a:schemeClr>
                </a:solidFill>
              </a:endParaRPr>
            </a:p>
          </p:txBody>
        </p:sp>
        <p:sp>
          <p:nvSpPr>
            <p:cNvPr id="20" name="TextBox 19"/>
            <p:cNvSpPr txBox="1"/>
            <p:nvPr/>
          </p:nvSpPr>
          <p:spPr>
            <a:xfrm>
              <a:off x="7291356" y="75009"/>
              <a:ext cx="1781129" cy="338554"/>
            </a:xfrm>
            <a:prstGeom prst="rect">
              <a:avLst/>
            </a:prstGeom>
            <a:noFill/>
          </p:spPr>
          <p:txBody>
            <a:bodyPr wrap="none" rtlCol="0">
              <a:spAutoFit/>
            </a:bodyPr>
            <a:lstStyle/>
            <a:p>
              <a:r>
                <a:rPr lang="en-US" sz="1600" u="sng" dirty="0" smtClean="0">
                  <a:solidFill>
                    <a:schemeClr val="accent1">
                      <a:lumMod val="50000"/>
                    </a:schemeClr>
                  </a:solidFill>
                </a:rPr>
                <a:t>Some communities</a:t>
              </a:r>
              <a:endParaRPr lang="en-US" sz="1600" u="sng" dirty="0">
                <a:solidFill>
                  <a:schemeClr val="accent1">
                    <a:lumMod val="50000"/>
                  </a:schemeClr>
                </a:solidFill>
              </a:endParaRPr>
            </a:p>
          </p:txBody>
        </p:sp>
        <p:sp>
          <p:nvSpPr>
            <p:cNvPr id="21" name="TextBox 20"/>
            <p:cNvSpPr txBox="1"/>
            <p:nvPr/>
          </p:nvSpPr>
          <p:spPr>
            <a:xfrm>
              <a:off x="7286532" y="1216335"/>
              <a:ext cx="1909690" cy="338554"/>
            </a:xfrm>
            <a:prstGeom prst="rect">
              <a:avLst/>
            </a:prstGeom>
            <a:noFill/>
          </p:spPr>
          <p:txBody>
            <a:bodyPr wrap="none" rtlCol="0">
              <a:spAutoFit/>
            </a:bodyPr>
            <a:lstStyle/>
            <a:p>
              <a:r>
                <a:rPr lang="en-US" sz="1600" dirty="0" smtClean="0">
                  <a:solidFill>
                    <a:schemeClr val="accent1">
                      <a:lumMod val="50000"/>
                    </a:schemeClr>
                  </a:solidFill>
                </a:rPr>
                <a:t>Practitioners at large</a:t>
              </a:r>
              <a:endParaRPr lang="en-US" sz="1600" dirty="0">
                <a:solidFill>
                  <a:schemeClr val="accent1">
                    <a:lumMod val="50000"/>
                  </a:schemeClr>
                </a:solidFill>
              </a:endParaRPr>
            </a:p>
          </p:txBody>
        </p:sp>
      </p:grpSp>
      <p:grpSp>
        <p:nvGrpSpPr>
          <p:cNvPr id="16" name="Group 15"/>
          <p:cNvGrpSpPr/>
          <p:nvPr/>
        </p:nvGrpSpPr>
        <p:grpSpPr>
          <a:xfrm>
            <a:off x="7808166" y="4928332"/>
            <a:ext cx="1264319" cy="909445"/>
            <a:chOff x="7808166" y="4928332"/>
            <a:chExt cx="1264319" cy="909445"/>
          </a:xfrm>
        </p:grpSpPr>
        <p:sp>
          <p:nvSpPr>
            <p:cNvPr id="13" name="Cloud Callout 12"/>
            <p:cNvSpPr/>
            <p:nvPr/>
          </p:nvSpPr>
          <p:spPr>
            <a:xfrm>
              <a:off x="7845741" y="4928332"/>
              <a:ext cx="1226744" cy="909445"/>
            </a:xfrm>
            <a:prstGeom prst="cloudCallout">
              <a:avLst>
                <a:gd name="adj1" fmla="val -59897"/>
                <a:gd name="adj2" fmla="val -2483"/>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808166" y="4991950"/>
              <a:ext cx="1261436" cy="830997"/>
            </a:xfrm>
            <a:prstGeom prst="rect">
              <a:avLst/>
            </a:prstGeom>
            <a:noFill/>
          </p:spPr>
          <p:txBody>
            <a:bodyPr wrap="none" rtlCol="0">
              <a:spAutoFit/>
            </a:bodyPr>
            <a:lstStyle/>
            <a:p>
              <a:pPr algn="ctr"/>
              <a:r>
                <a:rPr lang="en-US" sz="1200" dirty="0" smtClean="0"/>
                <a:t>These young</a:t>
              </a:r>
              <a:br>
                <a:rPr lang="en-US" sz="1200" dirty="0" smtClean="0"/>
              </a:br>
              <a:r>
                <a:rPr lang="en-US" sz="1200" dirty="0" smtClean="0"/>
                <a:t>whippersnappers</a:t>
              </a:r>
              <a:br>
                <a:rPr lang="en-US" sz="1200" dirty="0" smtClean="0"/>
              </a:br>
              <a:r>
                <a:rPr lang="en-US" sz="1200" dirty="0" smtClean="0"/>
                <a:t>still using my</a:t>
              </a:r>
              <a:br>
                <a:rPr lang="en-US" sz="1200" dirty="0" smtClean="0"/>
              </a:br>
              <a:r>
                <a:rPr lang="en-US" sz="1200" dirty="0" smtClean="0"/>
                <a:t>ideas!</a:t>
              </a:r>
              <a:endParaRPr lang="en-US" sz="1200" dirty="0"/>
            </a:p>
          </p:txBody>
        </p:sp>
      </p:grpSp>
    </p:spTree>
    <p:extLst>
      <p:ext uri="{BB962C8B-B14F-4D97-AF65-F5344CB8AC3E}">
        <p14:creationId xmlns:p14="http://schemas.microsoft.com/office/powerpoint/2010/main" val="390590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600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6500"/>
                            </p:stCondLst>
                            <p:childTnLst>
                              <p:par>
                                <p:cTn id="9" presetID="1" presetClass="entr" presetSubtype="0" fill="hold" nodeType="afterEffect">
                                  <p:stCondLst>
                                    <p:cond delay="200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8500"/>
                            </p:stCondLst>
                            <p:childTnLst>
                              <p:par>
                                <p:cTn id="12" presetID="10"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9000"/>
                            </p:stCondLst>
                            <p:childTnLst>
                              <p:par>
                                <p:cTn id="16" presetID="22" presetClass="entr" presetSubtype="8" fill="hold" nodeType="afterEffect">
                                  <p:stCondLst>
                                    <p:cond delay="50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176392" y="2299604"/>
            <a:ext cx="367408" cy="400110"/>
          </a:xfrm>
          <a:prstGeom prst="rect">
            <a:avLst/>
          </a:prstGeom>
          <a:noFill/>
        </p:spPr>
        <p:txBody>
          <a:bodyPr wrap="none" rtlCol="0">
            <a:spAutoFit/>
          </a:bodyPr>
          <a:lstStyle/>
          <a:p>
            <a:r>
              <a:rPr lang="en-US" sz="2000" b="1" dirty="0" smtClean="0"/>
              <a:t>…</a:t>
            </a:r>
            <a:endParaRPr lang="en-US" sz="2000" b="1" dirty="0"/>
          </a:p>
        </p:txBody>
      </p:sp>
      <p:sp>
        <p:nvSpPr>
          <p:cNvPr id="64516" name="Rectangle 4"/>
          <p:cNvSpPr>
            <a:spLocks noGrp="1" noChangeArrowheads="1"/>
          </p:cNvSpPr>
          <p:nvPr>
            <p:ph type="title"/>
          </p:nvPr>
        </p:nvSpPr>
        <p:spPr>
          <a:xfrm>
            <a:off x="457200" y="116632"/>
            <a:ext cx="8229600" cy="1143000"/>
          </a:xfrm>
        </p:spPr>
        <p:txBody>
          <a:bodyPr/>
          <a:lstStyle/>
          <a:p>
            <a:r>
              <a:rPr lang="de-DE" sz="3200" b="1" dirty="0">
                <a:solidFill>
                  <a:srgbClr val="FFFF00"/>
                </a:solidFill>
              </a:rPr>
              <a:t>Stages in the Research Process</a:t>
            </a:r>
          </a:p>
        </p:txBody>
      </p:sp>
      <p:sp>
        <p:nvSpPr>
          <p:cNvPr id="64518" name="AutoShape 6"/>
          <p:cNvSpPr>
            <a:spLocks noChangeArrowheads="1"/>
          </p:cNvSpPr>
          <p:nvPr/>
        </p:nvSpPr>
        <p:spPr bwMode="auto">
          <a:xfrm>
            <a:off x="2635512" y="1600200"/>
            <a:ext cx="2209800" cy="685800"/>
          </a:xfrm>
          <a:prstGeom prst="roundRect">
            <a:avLst>
              <a:gd name="adj" fmla="val 16667"/>
            </a:avLst>
          </a:prstGeom>
          <a:solidFill>
            <a:schemeClr val="bg2"/>
          </a:solidFill>
          <a:ln w="19050">
            <a:solidFill>
              <a:schemeClr val="tx1"/>
            </a:solidFill>
            <a:round/>
            <a:headEnd/>
            <a:tailEnd/>
          </a:ln>
          <a:effectLst/>
          <a:extLst/>
        </p:spPr>
        <p:txBody>
          <a:bodyPr wrap="none" anchor="ctr"/>
          <a:lstStyle/>
          <a:p>
            <a:pPr algn="ctr"/>
            <a:r>
              <a:rPr lang="de-DE" b="1" dirty="0" smtClean="0"/>
              <a:t>Define the</a:t>
            </a:r>
            <a:endParaRPr lang="de-DE" b="1" dirty="0"/>
          </a:p>
          <a:p>
            <a:pPr algn="ctr"/>
            <a:r>
              <a:rPr lang="de-DE" b="1" dirty="0" smtClean="0"/>
              <a:t>Problem</a:t>
            </a:r>
            <a:endParaRPr lang="de-DE" b="1" dirty="0"/>
          </a:p>
        </p:txBody>
      </p:sp>
      <p:sp>
        <p:nvSpPr>
          <p:cNvPr id="64519" name="AutoShape 7"/>
          <p:cNvSpPr>
            <a:spLocks noChangeArrowheads="1"/>
          </p:cNvSpPr>
          <p:nvPr/>
        </p:nvSpPr>
        <p:spPr bwMode="auto">
          <a:xfrm>
            <a:off x="609600" y="2564904"/>
            <a:ext cx="2209800" cy="685800"/>
          </a:xfrm>
          <a:prstGeom prst="roundRect">
            <a:avLst>
              <a:gd name="adj" fmla="val 16667"/>
            </a:avLst>
          </a:prstGeom>
          <a:solidFill>
            <a:schemeClr val="bg2"/>
          </a:solidFill>
          <a:ln w="19050">
            <a:solidFill>
              <a:schemeClr val="tx1"/>
            </a:solidFill>
            <a:round/>
            <a:headEnd/>
            <a:tailEnd/>
          </a:ln>
          <a:effectLst/>
          <a:extLst/>
        </p:spPr>
        <p:txBody>
          <a:bodyPr wrap="none" anchor="ctr"/>
          <a:lstStyle/>
          <a:p>
            <a:pPr algn="ctr"/>
            <a:r>
              <a:rPr lang="de-DE" b="1" dirty="0"/>
              <a:t>Planning a</a:t>
            </a:r>
            <a:r>
              <a:rPr lang="de-DE" b="1" dirty="0" smtClean="0"/>
              <a:t> </a:t>
            </a:r>
            <a:endParaRPr lang="de-DE" b="1" dirty="0"/>
          </a:p>
          <a:p>
            <a:pPr algn="ctr"/>
            <a:r>
              <a:rPr lang="de-DE" b="1" dirty="0"/>
              <a:t>Research Design</a:t>
            </a:r>
          </a:p>
        </p:txBody>
      </p:sp>
      <p:sp>
        <p:nvSpPr>
          <p:cNvPr id="64520" name="AutoShape 8"/>
          <p:cNvSpPr>
            <a:spLocks noChangeArrowheads="1"/>
          </p:cNvSpPr>
          <p:nvPr/>
        </p:nvSpPr>
        <p:spPr bwMode="auto">
          <a:xfrm>
            <a:off x="323528" y="3933056"/>
            <a:ext cx="2209800" cy="957809"/>
          </a:xfrm>
          <a:prstGeom prst="roundRect">
            <a:avLst>
              <a:gd name="adj" fmla="val 16667"/>
            </a:avLst>
          </a:prstGeom>
          <a:solidFill>
            <a:schemeClr val="bg2"/>
          </a:solidFill>
          <a:ln w="19050">
            <a:solidFill>
              <a:schemeClr val="tx1"/>
            </a:solidFill>
            <a:round/>
            <a:headEnd/>
            <a:tailEnd/>
          </a:ln>
          <a:effectLst/>
          <a:extLst/>
        </p:spPr>
        <p:txBody>
          <a:bodyPr wrap="none" anchor="ctr"/>
          <a:lstStyle/>
          <a:p>
            <a:pPr algn="ctr"/>
            <a:r>
              <a:rPr lang="de-DE" b="1" dirty="0" smtClean="0"/>
              <a:t>Planning the</a:t>
            </a:r>
            <a:endParaRPr lang="de-DE" b="1" dirty="0"/>
          </a:p>
          <a:p>
            <a:pPr algn="ctr"/>
            <a:r>
              <a:rPr lang="de-DE" b="1" dirty="0" smtClean="0"/>
              <a:t>Experiment or the</a:t>
            </a:r>
          </a:p>
          <a:p>
            <a:pPr algn="ctr"/>
            <a:r>
              <a:rPr lang="de-DE" b="1" dirty="0" smtClean="0"/>
              <a:t>Event(s) to Sample</a:t>
            </a:r>
            <a:endParaRPr lang="de-DE" b="1" dirty="0"/>
          </a:p>
        </p:txBody>
      </p:sp>
      <p:sp>
        <p:nvSpPr>
          <p:cNvPr id="64521" name="AutoShape 9"/>
          <p:cNvSpPr>
            <a:spLocks noChangeArrowheads="1"/>
          </p:cNvSpPr>
          <p:nvPr/>
        </p:nvSpPr>
        <p:spPr bwMode="auto">
          <a:xfrm>
            <a:off x="3467100" y="5911552"/>
            <a:ext cx="2209800" cy="685800"/>
          </a:xfrm>
          <a:prstGeom prst="roundRect">
            <a:avLst>
              <a:gd name="adj" fmla="val 16667"/>
            </a:avLst>
          </a:prstGeom>
          <a:solidFill>
            <a:schemeClr val="bg2"/>
          </a:solidFill>
          <a:ln w="19050">
            <a:solidFill>
              <a:schemeClr val="tx1"/>
            </a:solidFill>
            <a:round/>
            <a:headEnd/>
            <a:tailEnd/>
          </a:ln>
          <a:effectLst/>
          <a:extLst/>
        </p:spPr>
        <p:txBody>
          <a:bodyPr wrap="none" anchor="ctr"/>
          <a:lstStyle/>
          <a:p>
            <a:pPr algn="ctr"/>
            <a:r>
              <a:rPr lang="de-DE" b="1" dirty="0" smtClean="0"/>
              <a:t>Gather Data</a:t>
            </a:r>
            <a:endParaRPr lang="de-DE" b="1" dirty="0"/>
          </a:p>
        </p:txBody>
      </p:sp>
      <p:sp>
        <p:nvSpPr>
          <p:cNvPr id="64522" name="AutoShape 10"/>
          <p:cNvSpPr>
            <a:spLocks noChangeArrowheads="1"/>
          </p:cNvSpPr>
          <p:nvPr/>
        </p:nvSpPr>
        <p:spPr bwMode="auto">
          <a:xfrm>
            <a:off x="6248400" y="4903440"/>
            <a:ext cx="2209800" cy="685800"/>
          </a:xfrm>
          <a:prstGeom prst="roundRect">
            <a:avLst>
              <a:gd name="adj" fmla="val 16667"/>
            </a:avLst>
          </a:prstGeom>
          <a:solidFill>
            <a:schemeClr val="bg2"/>
          </a:solidFill>
          <a:ln w="19050">
            <a:solidFill>
              <a:schemeClr val="tx1"/>
            </a:solidFill>
            <a:round/>
            <a:headEnd/>
            <a:tailEnd/>
          </a:ln>
          <a:effectLst/>
          <a:extLst/>
        </p:spPr>
        <p:txBody>
          <a:bodyPr wrap="none" anchor="ctr"/>
          <a:lstStyle/>
          <a:p>
            <a:pPr algn="ctr"/>
            <a:r>
              <a:rPr lang="de-DE" b="1" dirty="0" smtClean="0"/>
              <a:t>Process and</a:t>
            </a:r>
            <a:endParaRPr lang="de-DE" b="1" dirty="0"/>
          </a:p>
          <a:p>
            <a:pPr algn="ctr"/>
            <a:r>
              <a:rPr lang="de-DE" b="1" dirty="0" smtClean="0"/>
              <a:t>Analyse Data</a:t>
            </a:r>
            <a:endParaRPr lang="de-DE" b="1" dirty="0"/>
          </a:p>
        </p:txBody>
      </p:sp>
      <p:sp>
        <p:nvSpPr>
          <p:cNvPr id="64523" name="AutoShape 11"/>
          <p:cNvSpPr>
            <a:spLocks noChangeArrowheads="1"/>
          </p:cNvSpPr>
          <p:nvPr/>
        </p:nvSpPr>
        <p:spPr bwMode="auto">
          <a:xfrm>
            <a:off x="6248400" y="3607296"/>
            <a:ext cx="2209800" cy="685800"/>
          </a:xfrm>
          <a:prstGeom prst="roundRect">
            <a:avLst>
              <a:gd name="adj" fmla="val 16667"/>
            </a:avLst>
          </a:prstGeom>
          <a:solidFill>
            <a:schemeClr val="bg2"/>
          </a:solidFill>
          <a:ln w="19050">
            <a:solidFill>
              <a:schemeClr val="tx1"/>
            </a:solidFill>
            <a:round/>
            <a:headEnd/>
            <a:tailEnd/>
          </a:ln>
          <a:effectLst/>
          <a:extLst/>
        </p:spPr>
        <p:txBody>
          <a:bodyPr wrap="none" anchor="ctr"/>
          <a:lstStyle/>
          <a:p>
            <a:pPr algn="ctr"/>
            <a:r>
              <a:rPr lang="de-DE" b="1" dirty="0" smtClean="0"/>
              <a:t>Reporting results and</a:t>
            </a:r>
          </a:p>
          <a:p>
            <a:pPr algn="ctr"/>
            <a:r>
              <a:rPr lang="de-DE" b="1" dirty="0" smtClean="0"/>
              <a:t>conclusions</a:t>
            </a:r>
            <a:endParaRPr lang="de-DE" b="1" dirty="0"/>
          </a:p>
        </p:txBody>
      </p:sp>
      <p:sp>
        <p:nvSpPr>
          <p:cNvPr id="64524" name="AutoShape 12"/>
          <p:cNvSpPr>
            <a:spLocks noChangeArrowheads="1"/>
          </p:cNvSpPr>
          <p:nvPr/>
        </p:nvSpPr>
        <p:spPr bwMode="auto">
          <a:xfrm rot="18714645">
            <a:off x="1902636" y="1994962"/>
            <a:ext cx="607484" cy="457200"/>
          </a:xfrm>
          <a:prstGeom prst="leftArrow">
            <a:avLst>
              <a:gd name="adj1" fmla="val 50000"/>
              <a:gd name="adj2" fmla="val 62500"/>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
        <p:nvSpPr>
          <p:cNvPr id="64526" name="AutoShape 14"/>
          <p:cNvSpPr>
            <a:spLocks noChangeArrowheads="1"/>
          </p:cNvSpPr>
          <p:nvPr/>
        </p:nvSpPr>
        <p:spPr bwMode="auto">
          <a:xfrm rot="16200000">
            <a:off x="1272208" y="3344416"/>
            <a:ext cx="432048" cy="457200"/>
          </a:xfrm>
          <a:prstGeom prst="leftArrow">
            <a:avLst>
              <a:gd name="adj1" fmla="val 50000"/>
              <a:gd name="adj2" fmla="val 33333"/>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
        <p:nvSpPr>
          <p:cNvPr id="64527" name="AutoShape 15"/>
          <p:cNvSpPr>
            <a:spLocks noChangeArrowheads="1"/>
          </p:cNvSpPr>
          <p:nvPr/>
        </p:nvSpPr>
        <p:spPr bwMode="auto">
          <a:xfrm rot="5400000">
            <a:off x="7084132" y="4367572"/>
            <a:ext cx="462136" cy="457200"/>
          </a:xfrm>
          <a:prstGeom prst="leftArrow">
            <a:avLst>
              <a:gd name="adj1" fmla="val 50000"/>
              <a:gd name="adj2" fmla="val 33333"/>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
        <p:nvSpPr>
          <p:cNvPr id="64528" name="AutoShape 16"/>
          <p:cNvSpPr>
            <a:spLocks noChangeArrowheads="1"/>
          </p:cNvSpPr>
          <p:nvPr/>
        </p:nvSpPr>
        <p:spPr bwMode="auto">
          <a:xfrm rot="12267382">
            <a:off x="2841564" y="5989834"/>
            <a:ext cx="554516" cy="457200"/>
          </a:xfrm>
          <a:prstGeom prst="leftArrow">
            <a:avLst>
              <a:gd name="adj1" fmla="val 50000"/>
              <a:gd name="adj2" fmla="val 62500"/>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
        <p:nvSpPr>
          <p:cNvPr id="64529" name="AutoShape 17"/>
          <p:cNvSpPr>
            <a:spLocks noChangeArrowheads="1"/>
          </p:cNvSpPr>
          <p:nvPr/>
        </p:nvSpPr>
        <p:spPr bwMode="auto">
          <a:xfrm rot="9005329">
            <a:off x="5761635" y="5891306"/>
            <a:ext cx="1143000" cy="457200"/>
          </a:xfrm>
          <a:prstGeom prst="leftArrow">
            <a:avLst>
              <a:gd name="adj1" fmla="val 50000"/>
              <a:gd name="adj2" fmla="val 62500"/>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grpSp>
        <p:nvGrpSpPr>
          <p:cNvPr id="4" name="Group 3"/>
          <p:cNvGrpSpPr/>
          <p:nvPr/>
        </p:nvGrpSpPr>
        <p:grpSpPr>
          <a:xfrm>
            <a:off x="5565169" y="1100011"/>
            <a:ext cx="767967" cy="672016"/>
            <a:chOff x="897420" y="1218850"/>
            <a:chExt cx="767967" cy="672016"/>
          </a:xfrm>
        </p:grpSpPr>
        <p:sp>
          <p:nvSpPr>
            <p:cNvPr id="2" name="Oval 1"/>
            <p:cNvSpPr/>
            <p:nvPr/>
          </p:nvSpPr>
          <p:spPr>
            <a:xfrm>
              <a:off x="936770" y="1218850"/>
              <a:ext cx="672016" cy="672016"/>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97420" y="1359576"/>
              <a:ext cx="767967" cy="369332"/>
            </a:xfrm>
            <a:prstGeom prst="rect">
              <a:avLst/>
            </a:prstGeom>
          </p:spPr>
          <p:txBody>
            <a:bodyPr wrap="none">
              <a:spAutoFit/>
            </a:bodyPr>
            <a:lstStyle/>
            <a:p>
              <a:r>
                <a:rPr lang="de-DE" b="1" dirty="0" smtClean="0"/>
                <a:t>START</a:t>
              </a:r>
              <a:endParaRPr lang="en-US" dirty="0"/>
            </a:p>
          </p:txBody>
        </p:sp>
      </p:grpSp>
      <p:sp>
        <p:nvSpPr>
          <p:cNvPr id="20" name="AutoShape 12"/>
          <p:cNvSpPr>
            <a:spLocks noChangeArrowheads="1"/>
          </p:cNvSpPr>
          <p:nvPr/>
        </p:nvSpPr>
        <p:spPr bwMode="auto">
          <a:xfrm rot="-1778035">
            <a:off x="4909137" y="1543427"/>
            <a:ext cx="571500" cy="457200"/>
          </a:xfrm>
          <a:prstGeom prst="leftArrow">
            <a:avLst>
              <a:gd name="adj1" fmla="val 50000"/>
              <a:gd name="adj2" fmla="val 62500"/>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
        <p:nvSpPr>
          <p:cNvPr id="25" name="AutoShape 15"/>
          <p:cNvSpPr>
            <a:spLocks noChangeArrowheads="1"/>
          </p:cNvSpPr>
          <p:nvPr/>
        </p:nvSpPr>
        <p:spPr bwMode="auto">
          <a:xfrm rot="5400000">
            <a:off x="7085032" y="3017528"/>
            <a:ext cx="460336" cy="457200"/>
          </a:xfrm>
          <a:prstGeom prst="leftArrow">
            <a:avLst>
              <a:gd name="adj1" fmla="val 50000"/>
              <a:gd name="adj2" fmla="val 33333"/>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grpSp>
        <p:nvGrpSpPr>
          <p:cNvPr id="8" name="Group 7"/>
          <p:cNvGrpSpPr/>
          <p:nvPr/>
        </p:nvGrpSpPr>
        <p:grpSpPr>
          <a:xfrm>
            <a:off x="4491558" y="1094276"/>
            <a:ext cx="3968874" cy="2029290"/>
            <a:chOff x="4491558" y="1094276"/>
            <a:chExt cx="3968874" cy="2029290"/>
          </a:xfrm>
        </p:grpSpPr>
        <p:pic>
          <p:nvPicPr>
            <p:cNvPr id="2050" name="Picture 2" descr="C:\aoa\Supervision\Presentation\Methodology\Images\beer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8544" y="1094276"/>
              <a:ext cx="1371888" cy="1830668"/>
            </a:xfrm>
            <a:prstGeom prst="rect">
              <a:avLst/>
            </a:prstGeom>
            <a:noFill/>
            <a:extLst>
              <a:ext uri="{909E8E84-426E-40DD-AFC4-6F175D3DCCD1}">
                <a14:hiddenFill xmlns:a14="http://schemas.microsoft.com/office/drawing/2010/main">
                  <a:solidFill>
                    <a:srgbClr val="FFFFFF"/>
                  </a:solidFill>
                </a14:hiddenFill>
              </a:ext>
            </a:extLst>
          </p:spPr>
        </p:pic>
        <p:sp>
          <p:nvSpPr>
            <p:cNvPr id="6" name="Oval Callout 5"/>
            <p:cNvSpPr/>
            <p:nvPr/>
          </p:nvSpPr>
          <p:spPr>
            <a:xfrm>
              <a:off x="5436096" y="1952835"/>
              <a:ext cx="1488351" cy="1170731"/>
            </a:xfrm>
            <a:prstGeom prst="wedgeEllipseCallout">
              <a:avLst>
                <a:gd name="adj1" fmla="val 78623"/>
                <a:gd name="adj2" fmla="val -8286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600" b="1" dirty="0">
                <a:solidFill>
                  <a:schemeClr val="tx1"/>
                </a:solidFill>
              </a:endParaRPr>
            </a:p>
          </p:txBody>
        </p:sp>
        <p:sp>
          <p:nvSpPr>
            <p:cNvPr id="7" name="Rectangle 6"/>
            <p:cNvSpPr/>
            <p:nvPr/>
          </p:nvSpPr>
          <p:spPr>
            <a:xfrm>
              <a:off x="4491558" y="2032991"/>
              <a:ext cx="3395777" cy="923330"/>
            </a:xfrm>
            <a:prstGeom prst="rect">
              <a:avLst/>
            </a:prstGeom>
          </p:spPr>
          <p:txBody>
            <a:bodyPr wrap="square">
              <a:spAutoFit/>
            </a:bodyPr>
            <a:lstStyle/>
            <a:p>
              <a:pPr algn="ctr"/>
              <a:r>
                <a:rPr lang="en-US" b="1" dirty="0"/>
                <a:t>Celebrate!</a:t>
              </a:r>
            </a:p>
            <a:p>
              <a:pPr algn="ctr"/>
              <a:r>
                <a:rPr lang="en-US" b="1" dirty="0" smtClean="0"/>
                <a:t>Prost und</a:t>
              </a:r>
            </a:p>
            <a:p>
              <a:pPr algn="ctr"/>
              <a:r>
                <a:rPr lang="en-US" b="1" dirty="0" smtClean="0"/>
                <a:t>Glückwunsch</a:t>
              </a:r>
              <a:endParaRPr lang="en-US" b="1" dirty="0"/>
            </a:p>
          </p:txBody>
        </p:sp>
      </p:grpSp>
      <p:pic>
        <p:nvPicPr>
          <p:cNvPr id="2051" name="Picture 3" descr="C:\aoa\Supervision\Presentation\Methodology\Images\spiralout.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4882596" flipV="1">
            <a:off x="3349629" y="2918158"/>
            <a:ext cx="2242636" cy="1985282"/>
          </a:xfrm>
          <a:prstGeom prst="rect">
            <a:avLst/>
          </a:prstGeom>
          <a:noFill/>
          <a:extLst>
            <a:ext uri="{909E8E84-426E-40DD-AFC4-6F175D3DCCD1}">
              <a14:hiddenFill xmlns:a14="http://schemas.microsoft.com/office/drawing/2010/main">
                <a:solidFill>
                  <a:srgbClr val="FFFFFF"/>
                </a:solidFill>
              </a14:hiddenFill>
            </a:ext>
          </a:extLst>
        </p:spPr>
      </p:pic>
      <p:sp>
        <p:nvSpPr>
          <p:cNvPr id="26" name="AutoShape 9"/>
          <p:cNvSpPr>
            <a:spLocks noChangeArrowheads="1"/>
          </p:cNvSpPr>
          <p:nvPr/>
        </p:nvSpPr>
        <p:spPr bwMode="auto">
          <a:xfrm>
            <a:off x="539552" y="5373216"/>
            <a:ext cx="2160240" cy="864096"/>
          </a:xfrm>
          <a:prstGeom prst="roundRect">
            <a:avLst>
              <a:gd name="adj" fmla="val 16667"/>
            </a:avLst>
          </a:prstGeom>
          <a:solidFill>
            <a:schemeClr val="bg2"/>
          </a:solidFill>
          <a:ln w="19050">
            <a:solidFill>
              <a:schemeClr val="tx1"/>
            </a:solidFill>
            <a:round/>
            <a:headEnd/>
            <a:tailEnd/>
          </a:ln>
          <a:effectLst/>
          <a:extLst/>
        </p:spPr>
        <p:txBody>
          <a:bodyPr wrap="none" anchor="ctr"/>
          <a:lstStyle/>
          <a:p>
            <a:pPr algn="ctr"/>
            <a:r>
              <a:rPr lang="de-DE" b="1" dirty="0" smtClean="0"/>
              <a:t>Building things,</a:t>
            </a:r>
          </a:p>
          <a:p>
            <a:pPr algn="ctr"/>
            <a:r>
              <a:rPr lang="de-DE" b="1" dirty="0" smtClean="0"/>
              <a:t>Setup experiments</a:t>
            </a:r>
          </a:p>
          <a:p>
            <a:pPr algn="ctr"/>
            <a:r>
              <a:rPr lang="de-DE" b="1" dirty="0" smtClean="0"/>
              <a:t>(if needed)</a:t>
            </a:r>
            <a:endParaRPr lang="de-DE" b="1" dirty="0"/>
          </a:p>
        </p:txBody>
      </p:sp>
      <p:sp>
        <p:nvSpPr>
          <p:cNvPr id="27" name="AutoShape 14"/>
          <p:cNvSpPr>
            <a:spLocks noChangeArrowheads="1"/>
          </p:cNvSpPr>
          <p:nvPr/>
        </p:nvSpPr>
        <p:spPr bwMode="auto">
          <a:xfrm rot="16200000">
            <a:off x="1398508" y="4920020"/>
            <a:ext cx="360040" cy="457200"/>
          </a:xfrm>
          <a:prstGeom prst="leftArrow">
            <a:avLst>
              <a:gd name="adj1" fmla="val 50000"/>
              <a:gd name="adj2" fmla="val 43492"/>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
        <p:nvSpPr>
          <p:cNvPr id="5" name="TextBox 4"/>
          <p:cNvSpPr txBox="1"/>
          <p:nvPr/>
        </p:nvSpPr>
        <p:spPr>
          <a:xfrm>
            <a:off x="3218442" y="4913379"/>
            <a:ext cx="2505686" cy="523220"/>
          </a:xfrm>
          <a:prstGeom prst="rect">
            <a:avLst/>
          </a:prstGeom>
          <a:noFill/>
        </p:spPr>
        <p:txBody>
          <a:bodyPr wrap="none" rtlCol="0">
            <a:spAutoFit/>
          </a:bodyPr>
          <a:lstStyle/>
          <a:p>
            <a:pPr algn="ctr"/>
            <a:r>
              <a:rPr lang="en-US" sz="1400" dirty="0" smtClean="0"/>
              <a:t>i.e. similarities to Boehm [1988]</a:t>
            </a:r>
            <a:br>
              <a:rPr lang="en-US" sz="1400" dirty="0" smtClean="0"/>
            </a:br>
            <a:r>
              <a:rPr lang="en-US" sz="1400" dirty="0" smtClean="0"/>
              <a:t>classic spiral model</a:t>
            </a:r>
            <a:endParaRPr lang="en-US" sz="1400" dirty="0"/>
          </a:p>
        </p:txBody>
      </p:sp>
    </p:spTree>
    <p:extLst>
      <p:ext uri="{BB962C8B-B14F-4D97-AF65-F5344CB8AC3E}">
        <p14:creationId xmlns:p14="http://schemas.microsoft.com/office/powerpoint/2010/main" val="2141634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500"/>
                                  </p:stCondLst>
                                  <p:childTnLst>
                                    <p:set>
                                      <p:cBhvr>
                                        <p:cTn id="6" dur="1" fill="hold">
                                          <p:stCondLst>
                                            <p:cond delay="0"/>
                                          </p:stCondLst>
                                        </p:cTn>
                                        <p:tgtEl>
                                          <p:spTgt spid="2051"/>
                                        </p:tgtEl>
                                        <p:attrNameLst>
                                          <p:attrName>style.visibility</p:attrName>
                                        </p:attrNameLst>
                                      </p:cBhvr>
                                      <p:to>
                                        <p:strVal val="visible"/>
                                      </p:to>
                                    </p:set>
                                    <p:anim calcmode="lin" valueType="num">
                                      <p:cBhvr>
                                        <p:cTn id="7" dur="500" fill="hold"/>
                                        <p:tgtEl>
                                          <p:spTgt spid="2051"/>
                                        </p:tgtEl>
                                        <p:attrNameLst>
                                          <p:attrName>ppt_w</p:attrName>
                                        </p:attrNameLst>
                                      </p:cBhvr>
                                      <p:tavLst>
                                        <p:tav tm="0">
                                          <p:val>
                                            <p:fltVal val="0"/>
                                          </p:val>
                                        </p:tav>
                                        <p:tav tm="100000">
                                          <p:val>
                                            <p:strVal val="#ppt_w"/>
                                          </p:val>
                                        </p:tav>
                                      </p:tavLst>
                                    </p:anim>
                                    <p:anim calcmode="lin" valueType="num">
                                      <p:cBhvr>
                                        <p:cTn id="8" dur="500" fill="hold"/>
                                        <p:tgtEl>
                                          <p:spTgt spid="2051"/>
                                        </p:tgtEl>
                                        <p:attrNameLst>
                                          <p:attrName>ppt_h</p:attrName>
                                        </p:attrNameLst>
                                      </p:cBhvr>
                                      <p:tavLst>
                                        <p:tav tm="0">
                                          <p:val>
                                            <p:fltVal val="0"/>
                                          </p:val>
                                        </p:tav>
                                        <p:tav tm="100000">
                                          <p:val>
                                            <p:strVal val="#ppt_h"/>
                                          </p:val>
                                        </p:tav>
                                      </p:tavLst>
                                    </p:anim>
                                    <p:anim calcmode="lin" valueType="num">
                                      <p:cBhvr>
                                        <p:cTn id="9" dur="500" fill="hold"/>
                                        <p:tgtEl>
                                          <p:spTgt spid="2051"/>
                                        </p:tgtEl>
                                        <p:attrNameLst>
                                          <p:attrName>style.rotation</p:attrName>
                                        </p:attrNameLst>
                                      </p:cBhvr>
                                      <p:tavLst>
                                        <p:tav tm="0">
                                          <p:val>
                                            <p:fltVal val="360"/>
                                          </p:val>
                                        </p:tav>
                                        <p:tav tm="100000">
                                          <p:val>
                                            <p:fltVal val="0"/>
                                          </p:val>
                                        </p:tav>
                                      </p:tavLst>
                                    </p:anim>
                                    <p:animEffect transition="in" filter="fade">
                                      <p:cBhvr>
                                        <p:cTn id="10" dur="500"/>
                                        <p:tgtEl>
                                          <p:spTgt spid="2051"/>
                                        </p:tgtEl>
                                      </p:cBhvr>
                                    </p:animEffect>
                                  </p:childTnLst>
                                </p:cTn>
                              </p:par>
                            </p:childTnLst>
                          </p:cTn>
                        </p:par>
                        <p:par>
                          <p:cTn id="11" fill="hold">
                            <p:stCondLst>
                              <p:cond delay="1000"/>
                            </p:stCondLst>
                            <p:childTnLst>
                              <p:par>
                                <p:cTn id="12" presetID="10" presetClass="entr" presetSubtype="0" fill="hold" grpId="0" nodeType="after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accel="2200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Oompah pah1.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Documenting the Methodology</a:t>
            </a:r>
            <a:endParaRPr lang="en-US" dirty="0">
              <a:solidFill>
                <a:srgbClr val="FFFF00"/>
              </a:solidFill>
            </a:endParaRPr>
          </a:p>
        </p:txBody>
      </p:sp>
      <p:sp>
        <p:nvSpPr>
          <p:cNvPr id="3" name="Content Placeholder 2"/>
          <p:cNvSpPr>
            <a:spLocks noGrp="1"/>
          </p:cNvSpPr>
          <p:nvPr>
            <p:ph idx="1"/>
          </p:nvPr>
        </p:nvSpPr>
        <p:spPr/>
        <p:txBody>
          <a:bodyPr/>
          <a:lstStyle/>
          <a:p>
            <a:r>
              <a:rPr lang="en-US" dirty="0" smtClean="0"/>
              <a:t>Outline</a:t>
            </a:r>
          </a:p>
          <a:p>
            <a:r>
              <a:rPr lang="en-US" dirty="0" smtClean="0"/>
              <a:t>Phases / steps to be taken</a:t>
            </a:r>
          </a:p>
          <a:p>
            <a:r>
              <a:rPr lang="en-US" dirty="0" smtClean="0"/>
              <a:t>Things to setup and/or build</a:t>
            </a:r>
          </a:p>
          <a:p>
            <a:r>
              <a:rPr lang="en-US" dirty="0" smtClean="0"/>
              <a:t>Experiment(s)</a:t>
            </a:r>
          </a:p>
          <a:p>
            <a:r>
              <a:rPr lang="en-US" dirty="0" smtClean="0"/>
              <a:t>Data Collection methods</a:t>
            </a:r>
          </a:p>
          <a:p>
            <a:r>
              <a:rPr lang="en-US" dirty="0" smtClean="0"/>
              <a:t>Analysis and interpretation method</a:t>
            </a:r>
            <a:endParaRPr lang="en-US" dirty="0"/>
          </a:p>
        </p:txBody>
      </p:sp>
      <p:pic>
        <p:nvPicPr>
          <p:cNvPr id="1026" name="Picture 2" descr="C:\Users\swinberg\Documents\ACTIVE\Supervision\Presentation\Guided_Research_Track\Images\writing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6106" y="5661248"/>
            <a:ext cx="1082662" cy="926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859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Outline section of Methodology</a:t>
            </a:r>
            <a:endParaRPr lang="en-US" dirty="0">
              <a:solidFill>
                <a:srgbClr val="FFFF00"/>
              </a:solidFill>
            </a:endParaRPr>
          </a:p>
        </p:txBody>
      </p:sp>
      <p:sp>
        <p:nvSpPr>
          <p:cNvPr id="3" name="Content Placeholder 2"/>
          <p:cNvSpPr>
            <a:spLocks noGrp="1"/>
          </p:cNvSpPr>
          <p:nvPr>
            <p:ph idx="1"/>
          </p:nvPr>
        </p:nvSpPr>
        <p:spPr/>
        <p:txBody>
          <a:bodyPr/>
          <a:lstStyle/>
          <a:p>
            <a:r>
              <a:rPr lang="en-US" dirty="0"/>
              <a:t>Clarify the </a:t>
            </a:r>
            <a:r>
              <a:rPr lang="en-US" u="sng" dirty="0"/>
              <a:t>issue to </a:t>
            </a:r>
            <a:r>
              <a:rPr lang="en-US" u="sng" dirty="0" smtClean="0"/>
              <a:t>be researched</a:t>
            </a:r>
          </a:p>
          <a:p>
            <a:r>
              <a:rPr lang="en-US" dirty="0" smtClean="0"/>
              <a:t>Indicate </a:t>
            </a:r>
            <a:r>
              <a:rPr lang="en-US" u="sng" dirty="0"/>
              <a:t>research </a:t>
            </a:r>
            <a:r>
              <a:rPr lang="en-US" u="sng" dirty="0" smtClean="0"/>
              <a:t>method(s)</a:t>
            </a:r>
            <a:r>
              <a:rPr lang="en-US" dirty="0" smtClean="0"/>
              <a:t> to employ</a:t>
            </a:r>
          </a:p>
          <a:p>
            <a:r>
              <a:rPr lang="en-US" u="sng" dirty="0" smtClean="0"/>
              <a:t>Phases</a:t>
            </a:r>
            <a:r>
              <a:rPr lang="en-US" dirty="0" smtClean="0"/>
              <a:t> of the research project</a:t>
            </a:r>
          </a:p>
          <a:p>
            <a:r>
              <a:rPr lang="en-US" dirty="0" smtClean="0"/>
              <a:t>Overview diagram  </a:t>
            </a:r>
            <a:r>
              <a:rPr lang="en-US" dirty="0" smtClean="0">
                <a:solidFill>
                  <a:srgbClr val="7030A0"/>
                </a:solidFill>
                <a:sym typeface="Wingdings" panose="05000000000000000000" pitchFamily="2" charset="2"/>
              </a:rPr>
              <a:t> some examples follow</a:t>
            </a:r>
            <a:endParaRPr lang="en-US" dirty="0" smtClean="0">
              <a:solidFill>
                <a:srgbClr val="7030A0"/>
              </a:solidFill>
            </a:endParaRPr>
          </a:p>
          <a:p>
            <a:r>
              <a:rPr lang="en-US" dirty="0" smtClean="0"/>
              <a:t>Proceed with further sections for the details of the various phases (each might make use of further methods)</a:t>
            </a:r>
          </a:p>
        </p:txBody>
      </p:sp>
    </p:spTree>
    <p:extLst>
      <p:ext uri="{BB962C8B-B14F-4D97-AF65-F5344CB8AC3E}">
        <p14:creationId xmlns:p14="http://schemas.microsoft.com/office/powerpoint/2010/main" val="2738628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Example methodology </a:t>
            </a:r>
            <a:r>
              <a:rPr lang="en-US" dirty="0">
                <a:solidFill>
                  <a:srgbClr val="FFFF00"/>
                </a:solidFill>
              </a:rPr>
              <a:t>overview </a:t>
            </a:r>
            <a:r>
              <a:rPr lang="en-US" dirty="0" smtClean="0">
                <a:solidFill>
                  <a:srgbClr val="FFFF00"/>
                </a:solidFill>
              </a:rPr>
              <a:t>diagram</a:t>
            </a:r>
            <a:endParaRPr lang="en-US" dirty="0">
              <a:solidFill>
                <a:srgbClr val="FFFF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2" y="1659498"/>
            <a:ext cx="9144000" cy="4145766"/>
          </a:xfrm>
          <a:prstGeom prst="rect">
            <a:avLst/>
          </a:prstGeom>
        </p:spPr>
      </p:pic>
      <p:sp>
        <p:nvSpPr>
          <p:cNvPr id="5" name="TextBox 4"/>
          <p:cNvSpPr txBox="1"/>
          <p:nvPr/>
        </p:nvSpPr>
        <p:spPr>
          <a:xfrm>
            <a:off x="7210" y="5886858"/>
            <a:ext cx="8525347" cy="646331"/>
          </a:xfrm>
          <a:prstGeom prst="rect">
            <a:avLst/>
          </a:prstGeom>
          <a:noFill/>
        </p:spPr>
        <p:txBody>
          <a:bodyPr wrap="none" rtlCol="0">
            <a:spAutoFit/>
          </a:bodyPr>
          <a:lstStyle/>
          <a:p>
            <a:r>
              <a:rPr lang="en-US" dirty="0" smtClean="0"/>
              <a:t>Note things like: numbering the phases, arrows showing dependencies / sequencing, etc.</a:t>
            </a:r>
          </a:p>
          <a:p>
            <a:r>
              <a:rPr lang="en-US" dirty="0" smtClean="0"/>
              <a:t>(This particular project had 11 phases – too many and too much detail for a BSc project)</a:t>
            </a:r>
            <a:endParaRPr lang="en-US" dirty="0"/>
          </a:p>
        </p:txBody>
      </p:sp>
    </p:spTree>
    <p:extLst>
      <p:ext uri="{BB962C8B-B14F-4D97-AF65-F5344CB8AC3E}">
        <p14:creationId xmlns:p14="http://schemas.microsoft.com/office/powerpoint/2010/main" val="2607638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760"/>
            <a:ext cx="8229600" cy="1143000"/>
          </a:xfrm>
        </p:spPr>
        <p:txBody>
          <a:bodyPr>
            <a:normAutofit/>
          </a:bodyPr>
          <a:lstStyle/>
          <a:p>
            <a:r>
              <a:rPr lang="en-US" dirty="0" smtClean="0">
                <a:solidFill>
                  <a:srgbClr val="FFFF00"/>
                </a:solidFill>
              </a:rPr>
              <a:t>Ex. methodology </a:t>
            </a:r>
            <a:r>
              <a:rPr lang="en-US" dirty="0">
                <a:solidFill>
                  <a:srgbClr val="FFFF00"/>
                </a:solidFill>
              </a:rPr>
              <a:t>overview </a:t>
            </a:r>
            <a:r>
              <a:rPr lang="en-US" dirty="0" smtClean="0">
                <a:solidFill>
                  <a:srgbClr val="FFFF00"/>
                </a:solidFill>
              </a:rPr>
              <a:t>diagram</a:t>
            </a:r>
            <a:endParaRPr lang="en-US" dirty="0">
              <a:solidFill>
                <a:srgbClr val="FFFF00"/>
              </a:solidFill>
            </a:endParaRPr>
          </a:p>
        </p:txBody>
      </p:sp>
      <p:sp>
        <p:nvSpPr>
          <p:cNvPr id="5" name="TextBox 4"/>
          <p:cNvSpPr txBox="1"/>
          <p:nvPr/>
        </p:nvSpPr>
        <p:spPr>
          <a:xfrm>
            <a:off x="-25448" y="5908630"/>
            <a:ext cx="7769563" cy="369332"/>
          </a:xfrm>
          <a:prstGeom prst="rect">
            <a:avLst/>
          </a:prstGeom>
          <a:noFill/>
        </p:spPr>
        <p:txBody>
          <a:bodyPr wrap="none" rtlCol="0">
            <a:spAutoFit/>
          </a:bodyPr>
          <a:lstStyle/>
          <a:p>
            <a:r>
              <a:rPr lang="en-US" dirty="0" smtClean="0"/>
              <a:t>Note things like: This gives a clear view summarizing the research activities done.</a:t>
            </a:r>
            <a:endParaRPr lang="en-US" dirty="0"/>
          </a:p>
        </p:txBody>
      </p:sp>
      <p:grpSp>
        <p:nvGrpSpPr>
          <p:cNvPr id="13" name="Group 12"/>
          <p:cNvGrpSpPr/>
          <p:nvPr/>
        </p:nvGrpSpPr>
        <p:grpSpPr>
          <a:xfrm>
            <a:off x="285750" y="1152072"/>
            <a:ext cx="8572500" cy="4597400"/>
            <a:chOff x="285750" y="1152072"/>
            <a:chExt cx="8572500" cy="459740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1152072"/>
              <a:ext cx="8572500" cy="4597400"/>
            </a:xfrm>
            <a:prstGeom prst="rect">
              <a:avLst/>
            </a:prstGeom>
          </p:spPr>
        </p:pic>
        <p:sp>
          <p:nvSpPr>
            <p:cNvPr id="6" name="TextBox 5"/>
            <p:cNvSpPr txBox="1"/>
            <p:nvPr/>
          </p:nvSpPr>
          <p:spPr>
            <a:xfrm>
              <a:off x="1498214" y="3331096"/>
              <a:ext cx="402674"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(1)</a:t>
              </a:r>
              <a:endParaRPr lang="en-US" sz="1400" dirty="0">
                <a:latin typeface="Arial" panose="020B0604020202020204" pitchFamily="34" charset="0"/>
                <a:cs typeface="Arial" panose="020B0604020202020204" pitchFamily="34" charset="0"/>
              </a:endParaRPr>
            </a:p>
          </p:txBody>
        </p:sp>
        <p:sp>
          <p:nvSpPr>
            <p:cNvPr id="8" name="TextBox 7"/>
            <p:cNvSpPr txBox="1"/>
            <p:nvPr/>
          </p:nvSpPr>
          <p:spPr>
            <a:xfrm>
              <a:off x="3859522" y="5322980"/>
              <a:ext cx="402674"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(3)</a:t>
              </a:r>
              <a:endParaRPr lang="en-US" sz="1400" dirty="0">
                <a:latin typeface="Arial" panose="020B0604020202020204" pitchFamily="34" charset="0"/>
                <a:cs typeface="Arial" panose="020B0604020202020204" pitchFamily="34" charset="0"/>
              </a:endParaRPr>
            </a:p>
          </p:txBody>
        </p:sp>
        <p:sp>
          <p:nvSpPr>
            <p:cNvPr id="9" name="TextBox 8"/>
            <p:cNvSpPr txBox="1"/>
            <p:nvPr/>
          </p:nvSpPr>
          <p:spPr>
            <a:xfrm>
              <a:off x="585877" y="4501855"/>
              <a:ext cx="1091902" cy="523220"/>
            </a:xfrm>
            <a:prstGeom prst="rect">
              <a:avLst/>
            </a:prstGeom>
            <a:solidFill>
              <a:srgbClr val="92D050"/>
            </a:solidFill>
          </p:spPr>
          <p:txBody>
            <a:bodyPr wrap="square" rtlCol="0">
              <a:spAutoFit/>
            </a:bodyPr>
            <a:lstStyle/>
            <a:p>
              <a:r>
                <a:rPr lang="en-US" sz="1400" b="1" dirty="0" smtClean="0">
                  <a:latin typeface="Arial" panose="020B0604020202020204" pitchFamily="34" charset="0"/>
                  <a:cs typeface="Arial" panose="020B0604020202020204" pitchFamily="34" charset="0"/>
                </a:rPr>
                <a:t>Literature</a:t>
              </a:r>
              <a:endParaRPr lang="en-US" sz="1400" b="1" dirty="0">
                <a:latin typeface="Arial" panose="020B0604020202020204" pitchFamily="34" charset="0"/>
                <a:cs typeface="Arial" panose="020B0604020202020204" pitchFamily="34" charset="0"/>
              </a:endParaRPr>
            </a:p>
            <a:p>
              <a:r>
                <a:rPr lang="en-US" sz="1400" b="1" dirty="0" smtClean="0">
                  <a:latin typeface="Arial" panose="020B0604020202020204" pitchFamily="34" charset="0"/>
                  <a:cs typeface="Arial" panose="020B0604020202020204" pitchFamily="34" charset="0"/>
                </a:rPr>
                <a:t>Research</a:t>
              </a:r>
              <a:endParaRPr lang="en-US" sz="1400" b="1" dirty="0">
                <a:latin typeface="Arial" panose="020B0604020202020204" pitchFamily="34" charset="0"/>
                <a:cs typeface="Arial" panose="020B0604020202020204" pitchFamily="34" charset="0"/>
              </a:endParaRPr>
            </a:p>
          </p:txBody>
        </p:sp>
        <p:sp>
          <p:nvSpPr>
            <p:cNvPr id="7" name="TextBox 6"/>
            <p:cNvSpPr txBox="1"/>
            <p:nvPr/>
          </p:nvSpPr>
          <p:spPr>
            <a:xfrm>
              <a:off x="1500836" y="4838529"/>
              <a:ext cx="402674"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(2)</a:t>
              </a:r>
              <a:endParaRPr lang="en-US" sz="1400" dirty="0">
                <a:latin typeface="Arial" panose="020B0604020202020204" pitchFamily="34" charset="0"/>
                <a:cs typeface="Arial" panose="020B0604020202020204" pitchFamily="34" charset="0"/>
              </a:endParaRPr>
            </a:p>
          </p:txBody>
        </p:sp>
        <p:sp>
          <p:nvSpPr>
            <p:cNvPr id="11" name="TextBox 10"/>
            <p:cNvSpPr txBox="1"/>
            <p:nvPr/>
          </p:nvSpPr>
          <p:spPr>
            <a:xfrm>
              <a:off x="6970036" y="5312027"/>
              <a:ext cx="402674"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(4)</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8352992" y="5169091"/>
              <a:ext cx="402674"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(5)</a:t>
              </a:r>
              <a:endParaRPr lang="en-US" sz="1400" dirty="0">
                <a:latin typeface="Arial" panose="020B0604020202020204" pitchFamily="34" charset="0"/>
                <a:cs typeface="Arial" panose="020B0604020202020204" pitchFamily="34" charset="0"/>
              </a:endParaRPr>
            </a:p>
          </p:txBody>
        </p:sp>
      </p:grpSp>
      <p:sp>
        <p:nvSpPr>
          <p:cNvPr id="14" name="TextBox 13"/>
          <p:cNvSpPr txBox="1"/>
          <p:nvPr/>
        </p:nvSpPr>
        <p:spPr>
          <a:xfrm>
            <a:off x="-14562" y="6308306"/>
            <a:ext cx="9461333" cy="369332"/>
          </a:xfrm>
          <a:prstGeom prst="rect">
            <a:avLst/>
          </a:prstGeom>
          <a:noFill/>
        </p:spPr>
        <p:txBody>
          <a:bodyPr wrap="square" rtlCol="0">
            <a:spAutoFit/>
          </a:bodyPr>
          <a:lstStyle/>
          <a:p>
            <a:r>
              <a:rPr lang="en-US" dirty="0" smtClean="0"/>
              <a:t>Text explaining the image then goes on to highlight particular aspects/phases using the numbers</a:t>
            </a:r>
            <a:endParaRPr lang="en-US" dirty="0"/>
          </a:p>
        </p:txBody>
      </p:sp>
    </p:spTree>
    <p:extLst>
      <p:ext uri="{BB962C8B-B14F-4D97-AF65-F5344CB8AC3E}">
        <p14:creationId xmlns:p14="http://schemas.microsoft.com/office/powerpoint/2010/main" val="4195631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S030003957">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3.xml><?xml version="1.0" encoding="utf-8"?>
<p:properties xmlns:p="http://schemas.microsoft.com/office/2006/metadata/properties" xmlns:xsi="http://www.w3.org/2001/XMLSchema-instance" xmlns:pc="http://schemas.microsoft.com/office/infopath/2007/PartnerControls"/>
</file>

<file path=customXml/itemProps1.xml><?xml version="1.0" encoding="utf-8"?>
<ds:datastoreItem xmlns:ds="http://schemas.openxmlformats.org/officeDocument/2006/customXml" ds:itemID="{4AEA772B-8962-450B-A9C1-C4A2F21A1F47}">
  <ds:schemaRefs>
    <ds:schemaRef ds:uri="http://schemas.microsoft.com/sharepoint/v3/contenttype/forms"/>
  </ds:schemaRefs>
</ds:datastoreItem>
</file>

<file path=customXml/itemProps2.xml><?xml version="1.0" encoding="utf-8"?>
<ds:datastoreItem xmlns:ds="http://schemas.openxmlformats.org/officeDocument/2006/customXml" ds:itemID="{98916C38-821E-4E62-9B8D-EC0425373C11}">
  <ds:schemaRefs>
    <ds:schemaRef ds:uri="http://schemas.microsoft.com/office/2006/metadata/contentType"/>
    <ds:schemaRef ds:uri="http://schemas.microsoft.com/office/2006/metadata/properties/metaAttributes"/>
  </ds:schemaRefs>
</ds:datastoreItem>
</file>

<file path=customXml/itemProps3.xml><?xml version="1.0" encoding="utf-8"?>
<ds:datastoreItem xmlns:ds="http://schemas.openxmlformats.org/officeDocument/2006/customXml" ds:itemID="{DB2B8EA4-AC57-4618-A0DC-367970F8A20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TS030003957</Template>
  <TotalTime>759</TotalTime>
  <Words>2223</Words>
  <Application>Microsoft Office PowerPoint</Application>
  <PresentationFormat>On-screen Show (4:3)</PresentationFormat>
  <Paragraphs>376</Paragraphs>
  <Slides>39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Comic Sans MS</vt:lpstr>
      <vt:lpstr>Times New Roman</vt:lpstr>
      <vt:lpstr>Wingdings</vt:lpstr>
      <vt:lpstr>TS030003957</vt:lpstr>
      <vt:lpstr>Research Methodology </vt:lpstr>
      <vt:lpstr>Q: What is Research?</vt:lpstr>
      <vt:lpstr>What is a Research Methodology?</vt:lpstr>
      <vt:lpstr>Becoming Part of a Research Community</vt:lpstr>
      <vt:lpstr>Stages in the Research Process</vt:lpstr>
      <vt:lpstr>Documenting the Methodology</vt:lpstr>
      <vt:lpstr>Outline section of Methodology</vt:lpstr>
      <vt:lpstr>Example methodology overview diagram</vt:lpstr>
      <vt:lpstr>Ex. methodology overview diagram</vt:lpstr>
      <vt:lpstr>Example methodology overview diagram</vt:lpstr>
      <vt:lpstr>Brief View and Recap of process models…</vt:lpstr>
      <vt:lpstr>Process Models</vt:lpstr>
      <vt:lpstr>Spiral Model</vt:lpstr>
      <vt:lpstr>Spiral Model</vt:lpstr>
      <vt:lpstr>Waterfall Model</vt:lpstr>
      <vt:lpstr>Waterfall Model</vt:lpstr>
      <vt:lpstr>V-Model</vt:lpstr>
      <vt:lpstr>V-Model</vt:lpstr>
      <vt:lpstr>V-Model</vt:lpstr>
      <vt:lpstr>V-Model</vt:lpstr>
      <vt:lpstr>Main principals in documenting the methodology for your project</vt:lpstr>
      <vt:lpstr>Explaining the Phases / Steps</vt:lpstr>
      <vt:lpstr>Things to set up</vt:lpstr>
      <vt:lpstr>Things to build</vt:lpstr>
      <vt:lpstr>Experiments</vt:lpstr>
      <vt:lpstr>Data Collection</vt:lpstr>
      <vt:lpstr>PowerPoint Presentation</vt:lpstr>
      <vt:lpstr>Data Collection</vt:lpstr>
      <vt:lpstr>Data Analysis</vt:lpstr>
      <vt:lpstr>PowerPoint Presentation</vt:lpstr>
      <vt:lpstr>Planning your report to an academic journal/conference paper</vt:lpstr>
      <vt:lpstr>Where BSc projects could be published</vt:lpstr>
      <vt:lpstr>Conclusions</vt:lpstr>
      <vt:lpstr>Checklist for methodology (ch3)</vt:lpstr>
      <vt:lpstr>Research methodology (summary table)</vt:lpstr>
      <vt:lpstr>PowerPoint Presentation</vt:lpstr>
      <vt:lpstr>ELO Forms</vt:lpstr>
      <vt:lpstr>Assignment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Simon L Winberg</dc:creator>
  <cp:lastModifiedBy>SW</cp:lastModifiedBy>
  <cp:revision>89</cp:revision>
  <dcterms:created xsi:type="dcterms:W3CDTF">2011-08-01T16:56:32Z</dcterms:created>
  <dcterms:modified xsi:type="dcterms:W3CDTF">2018-05-23T19:35:56Z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TC300039579990</vt:lpwstr>
  </property>
</Properties>
</file>