
<file path=[Content_Types].xml><?xml version="1.0" encoding="utf-8"?>
<Types xmlns="http://schemas.openxmlformats.org/package/2006/content-types">
  <Default Extension="mp3" ContentType="audio/mpeg"/>
  <Default Extension="png" ContentType="image/png"/>
  <Default Extension="jpeg" ContentType="image/jpeg"/>
  <Default Extension="rels" ContentType="application/vnd.openxmlformats-package.relationships+xml"/>
  <Default Extension="xml" ContentType="application/xml"/>
  <Default Extension="wav" ContentType="audio/wav"/>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8"/>
  </p:notesMasterIdLst>
  <p:sldIdLst>
    <p:sldId id="256" r:id="rId5"/>
    <p:sldId id="287" r:id="rId6"/>
    <p:sldId id="309" r:id="rId7"/>
    <p:sldId id="305" r:id="rId8"/>
    <p:sldId id="327" r:id="rId9"/>
    <p:sldId id="288" r:id="rId10"/>
    <p:sldId id="328" r:id="rId11"/>
    <p:sldId id="289" r:id="rId12"/>
    <p:sldId id="290" r:id="rId13"/>
    <p:sldId id="291" r:id="rId14"/>
    <p:sldId id="292" r:id="rId15"/>
    <p:sldId id="293" r:id="rId16"/>
    <p:sldId id="294" r:id="rId17"/>
    <p:sldId id="295" r:id="rId18"/>
    <p:sldId id="296" r:id="rId19"/>
    <p:sldId id="297" r:id="rId20"/>
    <p:sldId id="319" r:id="rId21"/>
    <p:sldId id="306" r:id="rId22"/>
    <p:sldId id="307" r:id="rId23"/>
    <p:sldId id="329" r:id="rId24"/>
    <p:sldId id="330" r:id="rId25"/>
    <p:sldId id="298" r:id="rId26"/>
    <p:sldId id="324" r:id="rId27"/>
    <p:sldId id="322" r:id="rId28"/>
    <p:sldId id="323" r:id="rId29"/>
    <p:sldId id="310" r:id="rId30"/>
    <p:sldId id="311" r:id="rId31"/>
    <p:sldId id="313" r:id="rId32"/>
    <p:sldId id="314" r:id="rId33"/>
    <p:sldId id="315" r:id="rId34"/>
    <p:sldId id="316" r:id="rId35"/>
    <p:sldId id="317" r:id="rId36"/>
    <p:sldId id="318" r:id="rId37"/>
    <p:sldId id="312" r:id="rId38"/>
    <p:sldId id="301" r:id="rId39"/>
    <p:sldId id="302" r:id="rId40"/>
    <p:sldId id="303" r:id="rId41"/>
    <p:sldId id="325" r:id="rId42"/>
    <p:sldId id="326" r:id="rId43"/>
    <p:sldId id="304" r:id="rId44"/>
    <p:sldId id="276" r:id="rId45"/>
    <p:sldId id="321" r:id="rId46"/>
    <p:sldId id="286"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6600"/>
    <a:srgbClr val="FFD757"/>
    <a:srgbClr val="E188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75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23D729-B52A-4124-87D8-1D3337D36448}" type="datetimeFigureOut">
              <a:rPr lang="en-GB" smtClean="0"/>
              <a:pPr/>
              <a:t>11/06/2018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D902E7-3552-4D6B-84FC-C699205E9E03}" type="slidenum">
              <a:rPr lang="en-GB" smtClean="0"/>
              <a:pPr/>
              <a:t>‹#›</a:t>
            </a:fld>
            <a:endParaRPr lang="en-GB"/>
          </a:p>
        </p:txBody>
      </p:sp>
    </p:spTree>
    <p:extLst>
      <p:ext uri="{BB962C8B-B14F-4D97-AF65-F5344CB8AC3E}">
        <p14:creationId xmlns:p14="http://schemas.microsoft.com/office/powerpoint/2010/main" val="3790161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ZA" dirty="0"/>
              <a:t>This presentation was</a:t>
            </a:r>
            <a:r>
              <a:rPr lang="en-ZA" baseline="0" dirty="0"/>
              <a:t> prepared for the ‘guided research track’ (GRT) for students starting on a research </a:t>
            </a:r>
            <a:r>
              <a:rPr lang="en-ZA" baseline="0"/>
              <a:t>thesis.</a:t>
            </a:r>
            <a:endParaRPr lang="en-GB" dirty="0"/>
          </a:p>
        </p:txBody>
      </p:sp>
      <p:sp>
        <p:nvSpPr>
          <p:cNvPr id="4" name="Slide Number Placeholder 3"/>
          <p:cNvSpPr>
            <a:spLocks noGrp="1"/>
          </p:cNvSpPr>
          <p:nvPr>
            <p:ph type="sldNum" sz="quarter" idx="10"/>
          </p:nvPr>
        </p:nvSpPr>
        <p:spPr/>
        <p:txBody>
          <a:bodyPr/>
          <a:lstStyle/>
          <a:p>
            <a:fld id="{9DD902E7-3552-4D6B-84FC-C699205E9E03}" type="slidenum">
              <a:rPr lang="en-GB" smtClean="0"/>
              <a:pPr/>
              <a:t>1</a:t>
            </a:fld>
            <a:endParaRPr lang="en-GB"/>
          </a:p>
        </p:txBody>
      </p:sp>
    </p:spTree>
    <p:extLst>
      <p:ext uri="{BB962C8B-B14F-4D97-AF65-F5344CB8AC3E}">
        <p14:creationId xmlns:p14="http://schemas.microsoft.com/office/powerpoint/2010/main" val="2101933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14</a:t>
            </a:fld>
            <a:endParaRPr lang="en-GB"/>
          </a:p>
        </p:txBody>
      </p:sp>
    </p:spTree>
    <p:extLst>
      <p:ext uri="{BB962C8B-B14F-4D97-AF65-F5344CB8AC3E}">
        <p14:creationId xmlns:p14="http://schemas.microsoft.com/office/powerpoint/2010/main" val="1673636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15</a:t>
            </a:fld>
            <a:endParaRPr lang="en-GB"/>
          </a:p>
        </p:txBody>
      </p:sp>
    </p:spTree>
    <p:extLst>
      <p:ext uri="{BB962C8B-B14F-4D97-AF65-F5344CB8AC3E}">
        <p14:creationId xmlns:p14="http://schemas.microsoft.com/office/powerpoint/2010/main" val="2372695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16</a:t>
            </a:fld>
            <a:endParaRPr lang="en-GB"/>
          </a:p>
        </p:txBody>
      </p:sp>
    </p:spTree>
    <p:extLst>
      <p:ext uri="{BB962C8B-B14F-4D97-AF65-F5344CB8AC3E}">
        <p14:creationId xmlns:p14="http://schemas.microsoft.com/office/powerpoint/2010/main" val="1982279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22</a:t>
            </a:fld>
            <a:endParaRPr lang="en-GB"/>
          </a:p>
        </p:txBody>
      </p:sp>
    </p:spTree>
    <p:extLst>
      <p:ext uri="{BB962C8B-B14F-4D97-AF65-F5344CB8AC3E}">
        <p14:creationId xmlns:p14="http://schemas.microsoft.com/office/powerpoint/2010/main" val="3244543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35</a:t>
            </a:fld>
            <a:endParaRPr lang="en-GB"/>
          </a:p>
        </p:txBody>
      </p:sp>
    </p:spTree>
    <p:extLst>
      <p:ext uri="{BB962C8B-B14F-4D97-AF65-F5344CB8AC3E}">
        <p14:creationId xmlns:p14="http://schemas.microsoft.com/office/powerpoint/2010/main" val="38174237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36</a:t>
            </a:fld>
            <a:endParaRPr lang="en-GB"/>
          </a:p>
        </p:txBody>
      </p:sp>
    </p:spTree>
    <p:extLst>
      <p:ext uri="{BB962C8B-B14F-4D97-AF65-F5344CB8AC3E}">
        <p14:creationId xmlns:p14="http://schemas.microsoft.com/office/powerpoint/2010/main" val="4294614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40</a:t>
            </a:fld>
            <a:endParaRPr lang="en-GB"/>
          </a:p>
        </p:txBody>
      </p:sp>
    </p:spTree>
    <p:extLst>
      <p:ext uri="{BB962C8B-B14F-4D97-AF65-F5344CB8AC3E}">
        <p14:creationId xmlns:p14="http://schemas.microsoft.com/office/powerpoint/2010/main" val="1310778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41</a:t>
            </a:fld>
            <a:endParaRPr lang="en-GB"/>
          </a:p>
        </p:txBody>
      </p:sp>
    </p:spTree>
    <p:extLst>
      <p:ext uri="{BB962C8B-B14F-4D97-AF65-F5344CB8AC3E}">
        <p14:creationId xmlns:p14="http://schemas.microsoft.com/office/powerpoint/2010/main" val="11581004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42</a:t>
            </a:fld>
            <a:endParaRPr lang="en-GB"/>
          </a:p>
        </p:txBody>
      </p:sp>
    </p:spTree>
    <p:extLst>
      <p:ext uri="{BB962C8B-B14F-4D97-AF65-F5344CB8AC3E}">
        <p14:creationId xmlns:p14="http://schemas.microsoft.com/office/powerpoint/2010/main" val="11581004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43</a:t>
            </a:fld>
            <a:endParaRPr lang="en-GB"/>
          </a:p>
        </p:txBody>
      </p:sp>
    </p:spTree>
    <p:extLst>
      <p:ext uri="{BB962C8B-B14F-4D97-AF65-F5344CB8AC3E}">
        <p14:creationId xmlns:p14="http://schemas.microsoft.com/office/powerpoint/2010/main" val="3580582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2</a:t>
            </a:fld>
            <a:endParaRPr lang="en-GB"/>
          </a:p>
        </p:txBody>
      </p:sp>
    </p:spTree>
    <p:extLst>
      <p:ext uri="{BB962C8B-B14F-4D97-AF65-F5344CB8AC3E}">
        <p14:creationId xmlns:p14="http://schemas.microsoft.com/office/powerpoint/2010/main" val="2957835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6</a:t>
            </a:fld>
            <a:endParaRPr lang="en-GB"/>
          </a:p>
        </p:txBody>
      </p:sp>
    </p:spTree>
    <p:extLst>
      <p:ext uri="{BB962C8B-B14F-4D97-AF65-F5344CB8AC3E}">
        <p14:creationId xmlns:p14="http://schemas.microsoft.com/office/powerpoint/2010/main" val="1456051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8</a:t>
            </a:fld>
            <a:endParaRPr lang="en-GB"/>
          </a:p>
        </p:txBody>
      </p:sp>
    </p:spTree>
    <p:extLst>
      <p:ext uri="{BB962C8B-B14F-4D97-AF65-F5344CB8AC3E}">
        <p14:creationId xmlns:p14="http://schemas.microsoft.com/office/powerpoint/2010/main" val="103130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9</a:t>
            </a:fld>
            <a:endParaRPr lang="en-GB"/>
          </a:p>
        </p:txBody>
      </p:sp>
    </p:spTree>
    <p:extLst>
      <p:ext uri="{BB962C8B-B14F-4D97-AF65-F5344CB8AC3E}">
        <p14:creationId xmlns:p14="http://schemas.microsoft.com/office/powerpoint/2010/main" val="2714846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10</a:t>
            </a:fld>
            <a:endParaRPr lang="en-GB"/>
          </a:p>
        </p:txBody>
      </p:sp>
    </p:spTree>
    <p:extLst>
      <p:ext uri="{BB962C8B-B14F-4D97-AF65-F5344CB8AC3E}">
        <p14:creationId xmlns:p14="http://schemas.microsoft.com/office/powerpoint/2010/main" val="1354949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11</a:t>
            </a:fld>
            <a:endParaRPr lang="en-GB"/>
          </a:p>
        </p:txBody>
      </p:sp>
    </p:spTree>
    <p:extLst>
      <p:ext uri="{BB962C8B-B14F-4D97-AF65-F5344CB8AC3E}">
        <p14:creationId xmlns:p14="http://schemas.microsoft.com/office/powerpoint/2010/main" val="541093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12</a:t>
            </a:fld>
            <a:endParaRPr lang="en-GB"/>
          </a:p>
        </p:txBody>
      </p:sp>
    </p:spTree>
    <p:extLst>
      <p:ext uri="{BB962C8B-B14F-4D97-AF65-F5344CB8AC3E}">
        <p14:creationId xmlns:p14="http://schemas.microsoft.com/office/powerpoint/2010/main" val="1139375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13</a:t>
            </a:fld>
            <a:endParaRPr lang="en-GB"/>
          </a:p>
        </p:txBody>
      </p:sp>
    </p:spTree>
    <p:extLst>
      <p:ext uri="{BB962C8B-B14F-4D97-AF65-F5344CB8AC3E}">
        <p14:creationId xmlns:p14="http://schemas.microsoft.com/office/powerpoint/2010/main" val="1418414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p>
        </p:txBody>
      </p:sp>
      <p:sp>
        <p:nvSpPr>
          <p:cNvPr id="4" name="Date Placeholder 3"/>
          <p:cNvSpPr>
            <a:spLocks noGrp="1"/>
          </p:cNvSpPr>
          <p:nvPr>
            <p:ph type="dt" sz="half" idx="10"/>
          </p:nvPr>
        </p:nvSpPr>
        <p:spPr/>
        <p:txBody>
          <a:bodyPr/>
          <a:lstStyle/>
          <a:p>
            <a:fld id="{8497B5D6-E2DD-4E8F-B8A9-A8EB6561E385}" type="datetimeFigureOut">
              <a:rPr lang="en-GB" smtClean="0"/>
              <a:pPr/>
              <a:t>11/06/2018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97B5D6-E2DD-4E8F-B8A9-A8EB6561E385}" type="datetimeFigureOut">
              <a:rPr lang="en-GB" smtClean="0"/>
              <a:pPr/>
              <a:t>11/06/2018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97B5D6-E2DD-4E8F-B8A9-A8EB6561E385}" type="datetimeFigureOut">
              <a:rPr lang="en-GB" smtClean="0"/>
              <a:pPr/>
              <a:t>11/06/2018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97B5D6-E2DD-4E8F-B8A9-A8EB6561E385}" type="datetimeFigureOut">
              <a:rPr lang="en-GB" smtClean="0"/>
              <a:pPr/>
              <a:t>11/06/2018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97B5D6-E2DD-4E8F-B8A9-A8EB6561E385}" type="datetimeFigureOut">
              <a:rPr lang="en-GB" smtClean="0"/>
              <a:pPr/>
              <a:t>11/06/2018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97B5D6-E2DD-4E8F-B8A9-A8EB6561E385}" type="datetimeFigureOut">
              <a:rPr lang="en-GB" smtClean="0"/>
              <a:pPr/>
              <a:t>11/06/2018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97B5D6-E2DD-4E8F-B8A9-A8EB6561E385}" type="datetimeFigureOut">
              <a:rPr lang="en-GB" smtClean="0"/>
              <a:pPr/>
              <a:t>11/06/2018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97B5D6-E2DD-4E8F-B8A9-A8EB6561E385}" type="datetimeFigureOut">
              <a:rPr lang="en-GB" smtClean="0"/>
              <a:pPr/>
              <a:t>11/06/2018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97B5D6-E2DD-4E8F-B8A9-A8EB6561E385}" type="datetimeFigureOut">
              <a:rPr lang="en-GB" smtClean="0"/>
              <a:pPr/>
              <a:t>11/06/2018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497B5D6-E2DD-4E8F-B8A9-A8EB6561E385}" type="datetimeFigureOut">
              <a:rPr lang="en-GB" smtClean="0"/>
              <a:pPr/>
              <a:t>11/06/2018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497B5D6-E2DD-4E8F-B8A9-A8EB6561E385}" type="datetimeFigureOut">
              <a:rPr lang="en-GB" smtClean="0"/>
              <a:pPr/>
              <a:t>11/06/2018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3D4A8"/>
            </a:gs>
            <a:gs pos="25000">
              <a:srgbClr val="21D6E0"/>
            </a:gs>
            <a:gs pos="75000">
              <a:srgbClr val="0087E6"/>
            </a:gs>
            <a:gs pos="100000">
              <a:srgbClr val="005CBF"/>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97B5D6-E2DD-4E8F-B8A9-A8EB6561E385}" type="datetimeFigureOut">
              <a:rPr lang="en-GB" smtClean="0"/>
              <a:pPr/>
              <a:t>11/06/2018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2E57EC-4263-4883-811C-E559FA730888}"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9.jpeg"/><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www.appleseeds.org/big-rocks_covey.ht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connected-mind.appspot.com/" TargetMode="External"/><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hyperlink" Target="http://www.xmind.net/" TargetMode="Externa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sourceforge.net/projects/ganttproject/" TargetMode="External"/><Relationship Id="rId2" Type="http://schemas.openxmlformats.org/officeDocument/2006/relationships/hyperlink" Target="https://sourceforge.net/projects/projectlibr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media" Target="../media/media1.mp3"/><Relationship Id="rId1" Type="http://schemas.openxmlformats.org/officeDocument/2006/relationships/audio" Target="NULL"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7.gif"/><Relationship Id="rId4" Type="http://schemas.openxmlformats.org/officeDocument/2006/relationships/image" Target="../media/image6.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oon 14"/>
          <p:cNvSpPr/>
          <p:nvPr/>
        </p:nvSpPr>
        <p:spPr>
          <a:xfrm rot="1631991">
            <a:off x="7236099" y="3541242"/>
            <a:ext cx="838200" cy="4191000"/>
          </a:xfrm>
          <a:prstGeom prst="moon">
            <a:avLst/>
          </a:prstGeom>
          <a:scene3d>
            <a:camera prst="isometricOffAxis1Top"/>
            <a:lightRig rig="threePt" dir="t">
              <a:rot lat="0" lon="0" rev="1200000"/>
            </a:lightRig>
          </a:scene3d>
          <a:sp3d>
            <a:bevelT w="63500" h="254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3" name="Moon 12"/>
          <p:cNvSpPr/>
          <p:nvPr/>
        </p:nvSpPr>
        <p:spPr>
          <a:xfrm>
            <a:off x="6629400" y="4038600"/>
            <a:ext cx="838200" cy="4191000"/>
          </a:xfrm>
          <a:prstGeom prst="moon">
            <a:avLst/>
          </a:prstGeom>
          <a:scene3d>
            <a:camera prst="isometricOffAxis1Top"/>
            <a:lightRig rig="threePt" dir="t">
              <a:rot lat="0" lon="0" rev="1200000"/>
            </a:lightRig>
          </a:scene3d>
          <a:sp3d>
            <a:bevelT w="63500" h="254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 name="Oval 3"/>
          <p:cNvSpPr/>
          <p:nvPr/>
        </p:nvSpPr>
        <p:spPr>
          <a:xfrm>
            <a:off x="7162800" y="5257800"/>
            <a:ext cx="1752600" cy="1524000"/>
          </a:xfrm>
          <a:prstGeom prst="ellipse">
            <a:avLst/>
          </a:prstGeom>
          <a:ln/>
          <a:scene3d>
            <a:camera prst="perspectiveAbove"/>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 name="Oval 7"/>
          <p:cNvSpPr/>
          <p:nvPr/>
        </p:nvSpPr>
        <p:spPr>
          <a:xfrm>
            <a:off x="7696200" y="4953000"/>
            <a:ext cx="1066800" cy="990600"/>
          </a:xfrm>
          <a:prstGeom prst="ellipse">
            <a:avLst/>
          </a:prstGeom>
          <a:ln/>
          <a:scene3d>
            <a:camera prst="perspectiveRelaxedModerately"/>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Oval 4"/>
          <p:cNvSpPr/>
          <p:nvPr/>
        </p:nvSpPr>
        <p:spPr>
          <a:xfrm>
            <a:off x="7467600" y="4953000"/>
            <a:ext cx="609600" cy="609600"/>
          </a:xfrm>
          <a:prstGeom prst="ellipse">
            <a:avLst/>
          </a:prstGeom>
          <a:ln>
            <a:noFill/>
          </a:ln>
          <a:effectLst>
            <a:outerShdw blurRad="44450" dist="27940" dir="5400000" algn="ctr">
              <a:srgbClr val="000000">
                <a:alpha val="32000"/>
              </a:srgbClr>
            </a:outerShdw>
          </a:effectLst>
          <a:scene3d>
            <a:camera prst="perspectiveRelaxedModerately"/>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4" name="Moon 13"/>
          <p:cNvSpPr/>
          <p:nvPr/>
        </p:nvSpPr>
        <p:spPr>
          <a:xfrm rot="1175069">
            <a:off x="6629400" y="3048591"/>
            <a:ext cx="1371600" cy="5029200"/>
          </a:xfrm>
          <a:prstGeom prst="moon">
            <a:avLst/>
          </a:prstGeom>
          <a:scene3d>
            <a:camera prst="isometricOffAxis1Top"/>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6" name="Rectangle 15"/>
          <p:cNvSpPr/>
          <p:nvPr/>
        </p:nvSpPr>
        <p:spPr>
          <a:xfrm>
            <a:off x="0" y="1219200"/>
            <a:ext cx="9144000" cy="19050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7" name="Rectangle 16"/>
          <p:cNvSpPr/>
          <p:nvPr/>
        </p:nvSpPr>
        <p:spPr>
          <a:xfrm>
            <a:off x="0" y="3124200"/>
            <a:ext cx="5029200" cy="6096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0" name="Title 9"/>
          <p:cNvSpPr>
            <a:spLocks noGrp="1"/>
          </p:cNvSpPr>
          <p:nvPr>
            <p:ph type="ctrTitle"/>
          </p:nvPr>
        </p:nvSpPr>
        <p:spPr>
          <a:xfrm>
            <a:off x="0" y="1600200"/>
            <a:ext cx="7772400" cy="1470025"/>
          </a:xfrm>
        </p:spPr>
        <p:txBody>
          <a:bodyPr>
            <a:normAutofit/>
          </a:bodyPr>
          <a:lstStyle/>
          <a:p>
            <a:pPr algn="l"/>
            <a:r>
              <a:rPr lang="en-US" dirty="0">
                <a:solidFill>
                  <a:schemeClr val="bg1">
                    <a:lumMod val="95000"/>
                  </a:schemeClr>
                </a:solidFill>
              </a:rPr>
              <a:t> WELCOME!!</a:t>
            </a:r>
            <a:br>
              <a:rPr lang="en-US" dirty="0">
                <a:solidFill>
                  <a:schemeClr val="bg1">
                    <a:lumMod val="95000"/>
                  </a:schemeClr>
                </a:solidFill>
              </a:rPr>
            </a:br>
            <a:endParaRPr lang="en-US" dirty="0">
              <a:solidFill>
                <a:schemeClr val="bg1">
                  <a:lumMod val="95000"/>
                </a:schemeClr>
              </a:solidFill>
            </a:endParaRPr>
          </a:p>
        </p:txBody>
      </p:sp>
      <p:sp>
        <p:nvSpPr>
          <p:cNvPr id="11" name="Subtitle 10"/>
          <p:cNvSpPr>
            <a:spLocks noGrp="1"/>
          </p:cNvSpPr>
          <p:nvPr>
            <p:ph type="subTitle" idx="1"/>
          </p:nvPr>
        </p:nvSpPr>
        <p:spPr>
          <a:xfrm>
            <a:off x="0" y="3124200"/>
            <a:ext cx="4953000" cy="609600"/>
          </a:xfrm>
        </p:spPr>
        <p:txBody>
          <a:bodyPr/>
          <a:lstStyle/>
          <a:p>
            <a:r>
              <a:rPr lang="en-US" dirty="0">
                <a:solidFill>
                  <a:srgbClr val="7030A0"/>
                </a:solidFill>
              </a:rPr>
              <a:t>RRSG Seminar</a:t>
            </a:r>
          </a:p>
        </p:txBody>
      </p:sp>
      <p:pic>
        <p:nvPicPr>
          <p:cNvPr id="12" name="Picture 11" descr="rrsglogo.gif"/>
          <p:cNvPicPr>
            <a:picLocks noChangeAspect="1"/>
          </p:cNvPicPr>
          <p:nvPr/>
        </p:nvPicPr>
        <p:blipFill>
          <a:blip r:embed="rId3" cstate="print"/>
          <a:stretch>
            <a:fillRect/>
          </a:stretch>
        </p:blipFill>
        <p:spPr>
          <a:xfrm>
            <a:off x="3162436" y="3987425"/>
            <a:ext cx="2485276" cy="2028627"/>
          </a:xfrm>
          <a:prstGeom prst="rect">
            <a:avLst/>
          </a:prstGeom>
        </p:spPr>
      </p:pic>
      <p:sp>
        <p:nvSpPr>
          <p:cNvPr id="18" name="TextBox 17"/>
          <p:cNvSpPr txBox="1"/>
          <p:nvPr/>
        </p:nvSpPr>
        <p:spPr>
          <a:xfrm>
            <a:off x="323528" y="3933056"/>
            <a:ext cx="3126305" cy="369332"/>
          </a:xfrm>
          <a:prstGeom prst="rect">
            <a:avLst/>
          </a:prstGeom>
          <a:noFill/>
        </p:spPr>
        <p:txBody>
          <a:bodyPr wrap="none" rtlCol="0">
            <a:spAutoFit/>
          </a:bodyPr>
          <a:lstStyle/>
          <a:p>
            <a:r>
              <a:rPr lang="en-ZA" dirty="0"/>
              <a:t>Prepared by Dr. Simon Winberg</a:t>
            </a:r>
            <a:endParaRPr lang="en-GB" dirty="0"/>
          </a:p>
        </p:txBody>
      </p:sp>
      <p:sp>
        <p:nvSpPr>
          <p:cNvPr id="22" name="Rectangle 21"/>
          <p:cNvSpPr/>
          <p:nvPr/>
        </p:nvSpPr>
        <p:spPr>
          <a:xfrm>
            <a:off x="99301" y="2348880"/>
            <a:ext cx="5405519" cy="461665"/>
          </a:xfrm>
          <a:prstGeom prst="rect">
            <a:avLst/>
          </a:prstGeom>
        </p:spPr>
        <p:txBody>
          <a:bodyPr wrap="none">
            <a:spAutoFit/>
          </a:bodyPr>
          <a:lstStyle/>
          <a:p>
            <a:r>
              <a:rPr lang="en-US" sz="2400" i="1" dirty="0">
                <a:solidFill>
                  <a:schemeClr val="bg1">
                    <a:lumMod val="95000"/>
                  </a:schemeClr>
                </a:solidFill>
              </a:rPr>
              <a:t>1</a:t>
            </a:r>
            <a:r>
              <a:rPr lang="en-US" sz="2400" i="1" baseline="30000" dirty="0">
                <a:solidFill>
                  <a:schemeClr val="bg1">
                    <a:lumMod val="95000"/>
                  </a:schemeClr>
                </a:solidFill>
              </a:rPr>
              <a:t>st</a:t>
            </a:r>
            <a:r>
              <a:rPr lang="en-US" sz="2400" i="1" dirty="0">
                <a:solidFill>
                  <a:schemeClr val="bg1">
                    <a:lumMod val="95000"/>
                  </a:schemeClr>
                </a:solidFill>
              </a:rPr>
              <a:t> part of the guided research track (GRT)</a:t>
            </a:r>
            <a:endParaRPr lang="en-GB" sz="2400" i="1" dirty="0"/>
          </a:p>
        </p:txBody>
      </p:sp>
      <p:pic>
        <p:nvPicPr>
          <p:cNvPr id="1026" name="Picture 2" descr="C:\Users\swinberg\Documents\ACTIVE\Supervision\Presentation\Guided_Research_Track\Images\takeoff.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1774" y="1803171"/>
            <a:ext cx="2958698" cy="2635479"/>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p:cNvSpPr/>
          <p:nvPr/>
        </p:nvSpPr>
        <p:spPr>
          <a:xfrm>
            <a:off x="1619672" y="404664"/>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Lit. Review</a:t>
            </a:r>
            <a:endParaRPr lang="en-GB" dirty="0"/>
          </a:p>
        </p:txBody>
      </p:sp>
      <p:sp>
        <p:nvSpPr>
          <p:cNvPr id="37" name="Rectangle 36"/>
          <p:cNvSpPr/>
          <p:nvPr/>
        </p:nvSpPr>
        <p:spPr>
          <a:xfrm>
            <a:off x="4499992" y="404664"/>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Design</a:t>
            </a:r>
            <a:endParaRPr lang="en-GB" dirty="0"/>
          </a:p>
        </p:txBody>
      </p:sp>
      <p:sp>
        <p:nvSpPr>
          <p:cNvPr id="38" name="Rectangle 37"/>
          <p:cNvSpPr/>
          <p:nvPr/>
        </p:nvSpPr>
        <p:spPr>
          <a:xfrm>
            <a:off x="5940152" y="404664"/>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Results</a:t>
            </a:r>
            <a:endParaRPr lang="en-GB" dirty="0"/>
          </a:p>
        </p:txBody>
      </p:sp>
      <p:sp>
        <p:nvSpPr>
          <p:cNvPr id="40" name="TextBox 39"/>
          <p:cNvSpPr txBox="1"/>
          <p:nvPr/>
        </p:nvSpPr>
        <p:spPr>
          <a:xfrm>
            <a:off x="87748" y="142758"/>
            <a:ext cx="344966" cy="307777"/>
          </a:xfrm>
          <a:prstGeom prst="rect">
            <a:avLst/>
          </a:prstGeom>
          <a:noFill/>
        </p:spPr>
        <p:txBody>
          <a:bodyPr wrap="none" rtlCol="0">
            <a:spAutoFit/>
          </a:bodyPr>
          <a:lstStyle/>
          <a:p>
            <a:r>
              <a:rPr lang="en-ZA" sz="1400" dirty="0">
                <a:solidFill>
                  <a:schemeClr val="bg1"/>
                </a:solidFill>
              </a:rPr>
              <a:t>W</a:t>
            </a:r>
            <a:endParaRPr lang="en-GB" sz="1400" dirty="0">
              <a:solidFill>
                <a:schemeClr val="bg1"/>
              </a:solidFill>
            </a:endParaRPr>
          </a:p>
        </p:txBody>
      </p:sp>
      <p:sp>
        <p:nvSpPr>
          <p:cNvPr id="41" name="TextBox 40"/>
          <p:cNvSpPr txBox="1"/>
          <p:nvPr/>
        </p:nvSpPr>
        <p:spPr>
          <a:xfrm>
            <a:off x="1593546" y="142758"/>
            <a:ext cx="466794" cy="307777"/>
          </a:xfrm>
          <a:prstGeom prst="rect">
            <a:avLst/>
          </a:prstGeom>
          <a:noFill/>
        </p:spPr>
        <p:txBody>
          <a:bodyPr wrap="none" rtlCol="0">
            <a:spAutoFit/>
          </a:bodyPr>
          <a:lstStyle/>
          <a:p>
            <a:r>
              <a:rPr lang="en-ZA" sz="1400" dirty="0">
                <a:solidFill>
                  <a:schemeClr val="bg1"/>
                </a:solidFill>
              </a:rPr>
              <a:t>Ch2</a:t>
            </a:r>
            <a:endParaRPr lang="en-GB" sz="1400" dirty="0">
              <a:solidFill>
                <a:schemeClr val="bg1"/>
              </a:solidFill>
            </a:endParaRPr>
          </a:p>
        </p:txBody>
      </p:sp>
      <p:sp>
        <p:nvSpPr>
          <p:cNvPr id="42" name="TextBox 41"/>
          <p:cNvSpPr txBox="1"/>
          <p:nvPr/>
        </p:nvSpPr>
        <p:spPr>
          <a:xfrm>
            <a:off x="3033706" y="142758"/>
            <a:ext cx="466794" cy="307777"/>
          </a:xfrm>
          <a:prstGeom prst="rect">
            <a:avLst/>
          </a:prstGeom>
          <a:noFill/>
        </p:spPr>
        <p:txBody>
          <a:bodyPr wrap="none" rtlCol="0">
            <a:spAutoFit/>
          </a:bodyPr>
          <a:lstStyle/>
          <a:p>
            <a:r>
              <a:rPr lang="en-ZA" sz="1400" dirty="0">
                <a:solidFill>
                  <a:schemeClr val="bg1"/>
                </a:solidFill>
              </a:rPr>
              <a:t>Ch3</a:t>
            </a:r>
            <a:endParaRPr lang="en-GB" sz="1400" dirty="0">
              <a:solidFill>
                <a:schemeClr val="bg1"/>
              </a:solidFill>
            </a:endParaRPr>
          </a:p>
        </p:txBody>
      </p:sp>
      <p:sp>
        <p:nvSpPr>
          <p:cNvPr id="43" name="TextBox 42"/>
          <p:cNvSpPr txBox="1"/>
          <p:nvPr/>
        </p:nvSpPr>
        <p:spPr>
          <a:xfrm>
            <a:off x="4419364" y="142758"/>
            <a:ext cx="466794" cy="307777"/>
          </a:xfrm>
          <a:prstGeom prst="rect">
            <a:avLst/>
          </a:prstGeom>
          <a:noFill/>
        </p:spPr>
        <p:txBody>
          <a:bodyPr wrap="none" rtlCol="0">
            <a:spAutoFit/>
          </a:bodyPr>
          <a:lstStyle/>
          <a:p>
            <a:r>
              <a:rPr lang="en-ZA" sz="1400" dirty="0">
                <a:solidFill>
                  <a:schemeClr val="bg1"/>
                </a:solidFill>
              </a:rPr>
              <a:t>Ch4</a:t>
            </a:r>
            <a:endParaRPr lang="en-GB" sz="1400" dirty="0">
              <a:solidFill>
                <a:schemeClr val="bg1"/>
              </a:solidFill>
            </a:endParaRPr>
          </a:p>
        </p:txBody>
      </p:sp>
      <p:sp>
        <p:nvSpPr>
          <p:cNvPr id="44" name="TextBox 43"/>
          <p:cNvSpPr txBox="1"/>
          <p:nvPr/>
        </p:nvSpPr>
        <p:spPr>
          <a:xfrm>
            <a:off x="5861774" y="142758"/>
            <a:ext cx="466794" cy="307777"/>
          </a:xfrm>
          <a:prstGeom prst="rect">
            <a:avLst/>
          </a:prstGeom>
          <a:noFill/>
        </p:spPr>
        <p:txBody>
          <a:bodyPr wrap="none" rtlCol="0">
            <a:spAutoFit/>
          </a:bodyPr>
          <a:lstStyle/>
          <a:p>
            <a:r>
              <a:rPr lang="en-ZA" sz="1400" dirty="0">
                <a:solidFill>
                  <a:schemeClr val="bg1"/>
                </a:solidFill>
              </a:rPr>
              <a:t>Ch5</a:t>
            </a:r>
            <a:endParaRPr lang="en-GB" sz="1400" dirty="0">
              <a:solidFill>
                <a:schemeClr val="bg1"/>
              </a:solidFill>
            </a:endParaRPr>
          </a:p>
        </p:txBody>
      </p:sp>
      <p:sp>
        <p:nvSpPr>
          <p:cNvPr id="45" name="TextBox 44"/>
          <p:cNvSpPr txBox="1"/>
          <p:nvPr/>
        </p:nvSpPr>
        <p:spPr>
          <a:xfrm>
            <a:off x="7301934" y="142758"/>
            <a:ext cx="466794" cy="307777"/>
          </a:xfrm>
          <a:prstGeom prst="rect">
            <a:avLst/>
          </a:prstGeom>
          <a:noFill/>
        </p:spPr>
        <p:txBody>
          <a:bodyPr wrap="none" rtlCol="0">
            <a:spAutoFit/>
          </a:bodyPr>
          <a:lstStyle/>
          <a:p>
            <a:r>
              <a:rPr lang="en-ZA" sz="1400" dirty="0">
                <a:solidFill>
                  <a:schemeClr val="bg1"/>
                </a:solidFill>
              </a:rPr>
              <a:t>Ch6</a:t>
            </a:r>
            <a:endParaRPr lang="en-GB" sz="1400" dirty="0">
              <a:solidFill>
                <a:schemeClr val="bg1"/>
              </a:solidFill>
            </a:endParaRPr>
          </a:p>
        </p:txBody>
      </p:sp>
      <p:sp>
        <p:nvSpPr>
          <p:cNvPr id="46" name="Rectangle 45"/>
          <p:cNvSpPr/>
          <p:nvPr/>
        </p:nvSpPr>
        <p:spPr>
          <a:xfrm>
            <a:off x="3059832" y="404664"/>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solidFill>
                  <a:schemeClr val="bg1"/>
                </a:solidFill>
              </a:rPr>
              <a:t>Methodology</a:t>
            </a:r>
            <a:endParaRPr lang="en-GB" dirty="0"/>
          </a:p>
        </p:txBody>
      </p:sp>
      <p:sp>
        <p:nvSpPr>
          <p:cNvPr id="47" name="Rectangle 46"/>
          <p:cNvSpPr/>
          <p:nvPr/>
        </p:nvSpPr>
        <p:spPr>
          <a:xfrm>
            <a:off x="179512" y="404664"/>
            <a:ext cx="1440160" cy="432048"/>
          </a:xfrm>
          <a:prstGeom prst="rect">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solidFill>
                  <a:schemeClr val="tx1"/>
                </a:solidFill>
              </a:rPr>
              <a:t>Welcome</a:t>
            </a:r>
            <a:endParaRPr lang="en-GB" dirty="0">
              <a:solidFill>
                <a:schemeClr val="tx1"/>
              </a:solidFill>
            </a:endParaRPr>
          </a:p>
        </p:txBody>
      </p:sp>
      <p:sp>
        <p:nvSpPr>
          <p:cNvPr id="48" name="Rectangle 47"/>
          <p:cNvSpPr/>
          <p:nvPr/>
        </p:nvSpPr>
        <p:spPr>
          <a:xfrm>
            <a:off x="7382711" y="404664"/>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Introduction &amp; Conclusions</a:t>
            </a:r>
            <a:endParaRPr lang="en-GB" sz="1400" dirty="0"/>
          </a:p>
        </p:txBody>
      </p:sp>
      <p:sp>
        <p:nvSpPr>
          <p:cNvPr id="2" name="Rectangle 1"/>
          <p:cNvSpPr/>
          <p:nvPr/>
        </p:nvSpPr>
        <p:spPr>
          <a:xfrm>
            <a:off x="179512" y="5907281"/>
            <a:ext cx="8649676"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Guided Research Track (GRT!)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20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solidFill>
                  <a:srgbClr val="FFFF00"/>
                </a:solidFill>
              </a:rPr>
              <a:t>You decide if it’s going to be…</a:t>
            </a:r>
            <a:endParaRPr lang="en-GB" dirty="0">
              <a:solidFill>
                <a:srgbClr val="FFFF00"/>
              </a:solidFill>
            </a:endParaRPr>
          </a:p>
        </p:txBody>
      </p:sp>
      <p:sp>
        <p:nvSpPr>
          <p:cNvPr id="4" name="TextBox 3"/>
          <p:cNvSpPr txBox="1"/>
          <p:nvPr/>
        </p:nvSpPr>
        <p:spPr>
          <a:xfrm>
            <a:off x="1979712" y="5445224"/>
            <a:ext cx="5375574" cy="523220"/>
          </a:xfrm>
          <a:prstGeom prst="rect">
            <a:avLst/>
          </a:prstGeom>
          <a:noFill/>
        </p:spPr>
        <p:txBody>
          <a:bodyPr wrap="none" rtlCol="0">
            <a:spAutoFit/>
          </a:bodyPr>
          <a:lstStyle/>
          <a:p>
            <a:r>
              <a:rPr lang="en-ZA" sz="2800" dirty="0">
                <a:solidFill>
                  <a:schemeClr val="bg1">
                    <a:lumMod val="95000"/>
                  </a:schemeClr>
                </a:solidFill>
              </a:rPr>
              <a:t>… an unmentionable devastation …</a:t>
            </a:r>
            <a:endParaRPr lang="en-GB" sz="2800" dirty="0">
              <a:solidFill>
                <a:schemeClr val="bg1">
                  <a:lumMod val="95000"/>
                </a:schemeClr>
              </a:solidFill>
            </a:endParaRPr>
          </a:p>
        </p:txBody>
      </p:sp>
      <p:pic>
        <p:nvPicPr>
          <p:cNvPr id="5123" name="Picture 3" descr="H:\aoa\Projects\Supervision\Presentation\Images\blasted.jpg"/>
          <p:cNvPicPr>
            <a:picLocks noChangeAspect="1" noChangeArrowheads="1"/>
          </p:cNvPicPr>
          <p:nvPr/>
        </p:nvPicPr>
        <p:blipFill>
          <a:blip r:embed="rId3" cstate="print"/>
          <a:srcRect/>
          <a:stretch>
            <a:fillRect/>
          </a:stretch>
        </p:blipFill>
        <p:spPr bwMode="auto">
          <a:xfrm>
            <a:off x="2483768" y="2060848"/>
            <a:ext cx="4236327" cy="2736304"/>
          </a:xfrm>
          <a:prstGeom prst="rect">
            <a:avLst/>
          </a:prstGeom>
          <a:noFill/>
        </p:spPr>
      </p:pic>
      <p:sp>
        <p:nvSpPr>
          <p:cNvPr id="6" name="Rectangle 5"/>
          <p:cNvSpPr/>
          <p:nvPr/>
        </p:nvSpPr>
        <p:spPr>
          <a:xfrm rot="20296322">
            <a:off x="1707836" y="1504739"/>
            <a:ext cx="2707743" cy="1384991"/>
          </a:xfrm>
          <a:prstGeom prst="rect">
            <a:avLst/>
          </a:prstGeom>
          <a:noFill/>
        </p:spPr>
        <p:txBody>
          <a:bodyPr wrap="none" lIns="91440" tIns="45720" rIns="91440" bIns="45720">
            <a:prstTxWarp prst="textArchUpPour">
              <a:avLst>
                <a:gd name="adj1" fmla="val 10720663"/>
                <a:gd name="adj2" fmla="val 40698"/>
              </a:avLst>
            </a:prstTxWarp>
            <a:spAutoFit/>
          </a:bodyPr>
          <a:lstStyle/>
          <a:p>
            <a:pPr algn="ctr"/>
            <a:r>
              <a:rPr lang="en-US" sz="5400" b="1" cap="none" spc="0" dirty="0" err="1">
                <a:ln w="10541" cmpd="sng">
                  <a:solidFill>
                    <a:schemeClr val="tx1"/>
                  </a:solidFill>
                  <a:prstDash val="solid"/>
                </a:ln>
                <a:solidFill>
                  <a:srgbClr val="E18811"/>
                </a:solidFill>
                <a:effectLst/>
              </a:rPr>
              <a:t>Kaboom</a:t>
            </a:r>
            <a:r>
              <a:rPr lang="en-US" sz="5400" b="1" cap="none" spc="0" dirty="0">
                <a:ln w="10541" cmpd="sng">
                  <a:solidFill>
                    <a:schemeClr val="tx1"/>
                  </a:solidFill>
                  <a:prstDash val="solid"/>
                </a:ln>
                <a:solidFill>
                  <a:srgbClr val="E18811"/>
                </a:solidFill>
                <a:effectLst/>
              </a:rPr>
              <a:t>!</a:t>
            </a:r>
          </a:p>
        </p:txBody>
      </p:sp>
      <p:sp>
        <p:nvSpPr>
          <p:cNvPr id="7" name="Rectangle 6"/>
          <p:cNvSpPr/>
          <p:nvPr/>
        </p:nvSpPr>
        <p:spPr>
          <a:xfrm>
            <a:off x="251519" y="1700808"/>
            <a:ext cx="1507144" cy="923330"/>
          </a:xfrm>
          <a:prstGeom prst="rect">
            <a:avLst/>
          </a:prstGeom>
          <a:noFill/>
        </p:spPr>
        <p:txBody>
          <a:bodyPr wrap="none" lIns="91440" tIns="45720" rIns="91440" bIns="45720">
            <a:spAutoFit/>
          </a:bodyPr>
          <a:lstStyle/>
          <a:p>
            <a:pPr algn="ctr"/>
            <a:r>
              <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40</a:t>
            </a:r>
            <a:r>
              <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a:t>
            </a:r>
          </a:p>
        </p:txBody>
      </p:sp>
      <p:sp>
        <p:nvSpPr>
          <p:cNvPr id="3" name="TextBox 2"/>
          <p:cNvSpPr txBox="1"/>
          <p:nvPr/>
        </p:nvSpPr>
        <p:spPr>
          <a:xfrm rot="20585542">
            <a:off x="7357345" y="5935967"/>
            <a:ext cx="837089" cy="461665"/>
          </a:xfrm>
          <a:prstGeom prst="rect">
            <a:avLst/>
          </a:prstGeom>
          <a:noFill/>
        </p:spPr>
        <p:txBody>
          <a:bodyPr wrap="none" rtlCol="0">
            <a:spAutoFit/>
          </a:bodyPr>
          <a:lstStyle/>
          <a:p>
            <a:r>
              <a:rPr lang="en-US" sz="2400" dirty="0">
                <a:solidFill>
                  <a:schemeClr val="bg1"/>
                </a:solidFill>
              </a:rPr>
              <a:t>OR …</a:t>
            </a:r>
          </a:p>
        </p:txBody>
      </p:sp>
    </p:spTree>
    <p:extLst>
      <p:ext uri="{BB962C8B-B14F-4D97-AF65-F5344CB8AC3E}">
        <p14:creationId xmlns:p14="http://schemas.microsoft.com/office/powerpoint/2010/main" val="1412247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100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par>
                          <p:cTn id="8" fill="hold">
                            <p:stCondLst>
                              <p:cond delay="1500"/>
                            </p:stCondLst>
                            <p:childTnLst>
                              <p:par>
                                <p:cTn id="9" presetID="16" presetClass="entr" presetSubtype="21" fill="hold" grpId="0" nodeType="afterEffect">
                                  <p:stCondLst>
                                    <p:cond delay="50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solidFill>
                  <a:srgbClr val="FFFF00"/>
                </a:solidFill>
              </a:rPr>
              <a:t>You decide if it’s going to be…</a:t>
            </a:r>
            <a:endParaRPr lang="en-GB" dirty="0">
              <a:solidFill>
                <a:srgbClr val="FFFF00"/>
              </a:solidFill>
            </a:endParaRPr>
          </a:p>
        </p:txBody>
      </p:sp>
      <p:pic>
        <p:nvPicPr>
          <p:cNvPr id="6147" name="Picture 3" descr="H:\aoa\Projects\Supervision\Presentation\Images\landing.jpg"/>
          <p:cNvPicPr>
            <a:picLocks noChangeAspect="1" noChangeArrowheads="1"/>
          </p:cNvPicPr>
          <p:nvPr/>
        </p:nvPicPr>
        <p:blipFill>
          <a:blip r:embed="rId4" cstate="print"/>
          <a:srcRect/>
          <a:stretch>
            <a:fillRect/>
          </a:stretch>
        </p:blipFill>
        <p:spPr bwMode="auto">
          <a:xfrm>
            <a:off x="1619672" y="1340768"/>
            <a:ext cx="6242051" cy="2968625"/>
          </a:xfrm>
          <a:prstGeom prst="rect">
            <a:avLst/>
          </a:prstGeom>
          <a:noFill/>
        </p:spPr>
      </p:pic>
      <p:pic>
        <p:nvPicPr>
          <p:cNvPr id="6148" name="Picture 4" descr="H:\aoa\Projects\Supervision\Presentation\Images\clapping.jpg"/>
          <p:cNvPicPr>
            <a:picLocks noChangeAspect="1" noChangeArrowheads="1"/>
          </p:cNvPicPr>
          <p:nvPr/>
        </p:nvPicPr>
        <p:blipFill>
          <a:blip r:embed="rId5" cstate="print"/>
          <a:srcRect/>
          <a:stretch>
            <a:fillRect/>
          </a:stretch>
        </p:blipFill>
        <p:spPr bwMode="auto">
          <a:xfrm>
            <a:off x="5721707" y="4509120"/>
            <a:ext cx="3422293" cy="2348880"/>
          </a:xfrm>
          <a:prstGeom prst="rect">
            <a:avLst/>
          </a:prstGeom>
          <a:noFill/>
        </p:spPr>
      </p:pic>
      <p:sp>
        <p:nvSpPr>
          <p:cNvPr id="4" name="TextBox 3"/>
          <p:cNvSpPr txBox="1"/>
          <p:nvPr/>
        </p:nvSpPr>
        <p:spPr>
          <a:xfrm>
            <a:off x="3275856" y="1465620"/>
            <a:ext cx="2911246" cy="523220"/>
          </a:xfrm>
          <a:prstGeom prst="rect">
            <a:avLst/>
          </a:prstGeom>
          <a:solidFill>
            <a:schemeClr val="accent6">
              <a:lumMod val="20000"/>
              <a:lumOff val="80000"/>
            </a:schemeClr>
          </a:solidFill>
        </p:spPr>
        <p:txBody>
          <a:bodyPr wrap="none" rtlCol="0">
            <a:spAutoFit/>
          </a:bodyPr>
          <a:lstStyle/>
          <a:p>
            <a:r>
              <a:rPr lang="en-ZA" sz="2800" dirty="0">
                <a:ln>
                  <a:solidFill>
                    <a:schemeClr val="tx1"/>
                  </a:solidFill>
                </a:ln>
              </a:rPr>
              <a:t>A happy landing </a:t>
            </a:r>
            <a:r>
              <a:rPr lang="en-ZA" sz="2800" dirty="0">
                <a:ln>
                  <a:solidFill>
                    <a:schemeClr val="tx1"/>
                  </a:solidFill>
                </a:ln>
                <a:sym typeface="Wingdings" pitchFamily="2" charset="2"/>
              </a:rPr>
              <a:t></a:t>
            </a:r>
            <a:endParaRPr lang="en-GB" sz="2800" dirty="0">
              <a:ln>
                <a:solidFill>
                  <a:schemeClr val="tx1"/>
                </a:solidFill>
              </a:ln>
            </a:endParaRPr>
          </a:p>
        </p:txBody>
      </p:sp>
      <p:pic>
        <p:nvPicPr>
          <p:cNvPr id="6149" name="Picture 5" descr="H:\aoa\Projects\Supervision\Presentation\Images\Airhostess.jpg"/>
          <p:cNvPicPr>
            <a:picLocks noChangeAspect="1" noChangeArrowheads="1"/>
          </p:cNvPicPr>
          <p:nvPr/>
        </p:nvPicPr>
        <p:blipFill>
          <a:blip r:embed="rId6" cstate="print"/>
          <a:srcRect/>
          <a:stretch>
            <a:fillRect/>
          </a:stretch>
        </p:blipFill>
        <p:spPr bwMode="auto">
          <a:xfrm>
            <a:off x="0" y="4250375"/>
            <a:ext cx="3071515" cy="2607625"/>
          </a:xfrm>
          <a:prstGeom prst="rect">
            <a:avLst/>
          </a:prstGeom>
          <a:noFill/>
        </p:spPr>
      </p:pic>
      <p:sp>
        <p:nvSpPr>
          <p:cNvPr id="12" name="Oval Callout 11"/>
          <p:cNvSpPr/>
          <p:nvPr/>
        </p:nvSpPr>
        <p:spPr>
          <a:xfrm>
            <a:off x="2627784" y="4365104"/>
            <a:ext cx="2664296" cy="1584176"/>
          </a:xfrm>
          <a:prstGeom prst="wedgeEllipseCallout">
            <a:avLst>
              <a:gd name="adj1" fmla="val -86515"/>
              <a:gd name="adj2" fmla="val 24203"/>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2000" dirty="0">
              <a:solidFill>
                <a:schemeClr val="tx1"/>
              </a:solidFill>
            </a:endParaRPr>
          </a:p>
        </p:txBody>
      </p:sp>
      <p:sp>
        <p:nvSpPr>
          <p:cNvPr id="13" name="Rectangle 12"/>
          <p:cNvSpPr/>
          <p:nvPr/>
        </p:nvSpPr>
        <p:spPr>
          <a:xfrm>
            <a:off x="2575532" y="4731514"/>
            <a:ext cx="2808312" cy="1015663"/>
          </a:xfrm>
          <a:prstGeom prst="rect">
            <a:avLst/>
          </a:prstGeom>
        </p:spPr>
        <p:txBody>
          <a:bodyPr wrap="square">
            <a:spAutoFit/>
          </a:bodyPr>
          <a:lstStyle/>
          <a:p>
            <a:pPr algn="ctr"/>
            <a:r>
              <a:rPr lang="en-ZA" sz="2000" dirty="0"/>
              <a:t>Thank you for travelling flight EEE4022.</a:t>
            </a:r>
          </a:p>
          <a:p>
            <a:pPr algn="ctr"/>
            <a:r>
              <a:rPr lang="en-ZA" sz="2000" dirty="0"/>
              <a:t>Have a good career!</a:t>
            </a:r>
            <a:endParaRPr lang="en-GB" sz="2000" dirty="0"/>
          </a:p>
        </p:txBody>
      </p:sp>
      <p:sp>
        <p:nvSpPr>
          <p:cNvPr id="10" name="Rectangle 9"/>
          <p:cNvSpPr/>
          <p:nvPr/>
        </p:nvSpPr>
        <p:spPr>
          <a:xfrm>
            <a:off x="184536" y="1556792"/>
            <a:ext cx="1507144" cy="923330"/>
          </a:xfrm>
          <a:prstGeom prst="rect">
            <a:avLst/>
          </a:prstGeom>
          <a:noFill/>
        </p:spPr>
        <p:txBody>
          <a:bodyPr wrap="none" lIns="91440" tIns="45720" rIns="91440" bIns="45720">
            <a:spAutoFit/>
          </a:bodyPr>
          <a:lstStyle/>
          <a:p>
            <a:pPr algn="ctr"/>
            <a:r>
              <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80%</a:t>
            </a:r>
          </a:p>
        </p:txBody>
      </p:sp>
    </p:spTree>
    <p:extLst>
      <p:ext uri="{BB962C8B-B14F-4D97-AF65-F5344CB8AC3E}">
        <p14:creationId xmlns:p14="http://schemas.microsoft.com/office/powerpoint/2010/main" val="3246364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360"/>
                                          </p:val>
                                        </p:tav>
                                        <p:tav tm="100000">
                                          <p:val>
                                            <p:fltVal val="0"/>
                                          </p:val>
                                        </p:tav>
                                      </p:tavLst>
                                    </p:anim>
                                    <p:animEffect transition="in" filter="fade">
                                      <p:cBhvr>
                                        <p:cTn id="10" dur="500"/>
                                        <p:tgtEl>
                                          <p:spTgt spid="10"/>
                                        </p:tgtEl>
                                      </p:cBhvr>
                                    </p:animEffect>
                                  </p:childTnLst>
                                  <p:subTnLst>
                                    <p:audio>
                                      <p:cMediaNode>
                                        <p:cTn display="0" masterRel="sameClick">
                                          <p:stCondLst>
                                            <p:cond evt="begin" delay="0">
                                              <p:tn val="5"/>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rot="18763527">
            <a:off x="4100170" y="3771020"/>
            <a:ext cx="1092800" cy="369332"/>
          </a:xfrm>
          <a:prstGeom prst="rect">
            <a:avLst/>
          </a:prstGeom>
          <a:noFill/>
        </p:spPr>
        <p:txBody>
          <a:bodyPr wrap="none" rtlCol="0">
            <a:spAutoFit/>
          </a:bodyPr>
          <a:lstStyle/>
          <a:p>
            <a:r>
              <a:rPr lang="en-US" dirty="0"/>
              <a:t>Actually…</a:t>
            </a:r>
          </a:p>
        </p:txBody>
      </p:sp>
      <p:sp>
        <p:nvSpPr>
          <p:cNvPr id="2" name="Title 1"/>
          <p:cNvSpPr>
            <a:spLocks noGrp="1"/>
          </p:cNvSpPr>
          <p:nvPr>
            <p:ph type="title"/>
          </p:nvPr>
        </p:nvSpPr>
        <p:spPr/>
        <p:txBody>
          <a:bodyPr/>
          <a:lstStyle/>
          <a:p>
            <a:r>
              <a:rPr lang="en-ZA" dirty="0">
                <a:solidFill>
                  <a:srgbClr val="FFFF00"/>
                </a:solidFill>
              </a:rPr>
              <a:t>And your supervisor?</a:t>
            </a:r>
            <a:endParaRPr lang="en-GB" dirty="0"/>
          </a:p>
        </p:txBody>
      </p:sp>
      <p:sp>
        <p:nvSpPr>
          <p:cNvPr id="4" name="TextBox 3"/>
          <p:cNvSpPr txBox="1"/>
          <p:nvPr/>
        </p:nvSpPr>
        <p:spPr>
          <a:xfrm>
            <a:off x="611560" y="4653136"/>
            <a:ext cx="1691682" cy="523220"/>
          </a:xfrm>
          <a:prstGeom prst="rect">
            <a:avLst/>
          </a:prstGeom>
          <a:noFill/>
        </p:spPr>
        <p:txBody>
          <a:bodyPr wrap="none" rtlCol="0">
            <a:spAutoFit/>
          </a:bodyPr>
          <a:lstStyle/>
          <a:p>
            <a:r>
              <a:rPr lang="en-ZA" sz="2800" dirty="0">
                <a:solidFill>
                  <a:schemeClr val="bg1"/>
                </a:solidFill>
              </a:rPr>
              <a:t>ATC Tower</a:t>
            </a:r>
            <a:endParaRPr lang="en-GB" sz="2800" dirty="0">
              <a:solidFill>
                <a:schemeClr val="bg1"/>
              </a:solidFill>
            </a:endParaRPr>
          </a:p>
        </p:txBody>
      </p:sp>
      <p:sp>
        <p:nvSpPr>
          <p:cNvPr id="7" name="TextBox 6"/>
          <p:cNvSpPr txBox="1"/>
          <p:nvPr/>
        </p:nvSpPr>
        <p:spPr>
          <a:xfrm>
            <a:off x="5508104" y="1901731"/>
            <a:ext cx="2851550" cy="2031325"/>
          </a:xfrm>
          <a:prstGeom prst="rect">
            <a:avLst/>
          </a:prstGeom>
          <a:noFill/>
        </p:spPr>
        <p:txBody>
          <a:bodyPr wrap="none" rtlCol="0">
            <a:spAutoFit/>
          </a:bodyPr>
          <a:lstStyle/>
          <a:p>
            <a:r>
              <a:rPr lang="en-ZA" dirty="0"/>
              <a:t>Your supervisor is a bit more</a:t>
            </a:r>
          </a:p>
          <a:p>
            <a:r>
              <a:rPr lang="en-ZA" dirty="0"/>
              <a:t>than an air traffic controller:</a:t>
            </a:r>
          </a:p>
          <a:p>
            <a:r>
              <a:rPr lang="en-ZA" dirty="0"/>
              <a:t>Helps provide:</a:t>
            </a:r>
          </a:p>
          <a:p>
            <a:pPr>
              <a:buFont typeface="Arial" pitchFamily="34" charset="0"/>
              <a:buChar char="•"/>
            </a:pPr>
            <a:r>
              <a:rPr lang="en-ZA" dirty="0"/>
              <a:t> Advice</a:t>
            </a:r>
          </a:p>
          <a:p>
            <a:pPr>
              <a:buFont typeface="Arial" pitchFamily="34" charset="0"/>
              <a:buChar char="•"/>
            </a:pPr>
            <a:r>
              <a:rPr lang="en-ZA" dirty="0"/>
              <a:t> Suggestions</a:t>
            </a:r>
          </a:p>
          <a:p>
            <a:pPr>
              <a:buFont typeface="Arial" pitchFamily="34" charset="0"/>
              <a:buChar char="•"/>
            </a:pPr>
            <a:r>
              <a:rPr lang="en-ZA" dirty="0"/>
              <a:t> Guidance</a:t>
            </a:r>
          </a:p>
          <a:p>
            <a:pPr>
              <a:buFont typeface="Arial" pitchFamily="34" charset="0"/>
              <a:buChar char="•"/>
            </a:pPr>
            <a:r>
              <a:rPr lang="en-ZA" dirty="0"/>
              <a:t> Equipment &amp; resources</a:t>
            </a:r>
            <a:endParaRPr lang="en-GB" dirty="0"/>
          </a:p>
        </p:txBody>
      </p:sp>
      <p:grpSp>
        <p:nvGrpSpPr>
          <p:cNvPr id="6" name="Group 5"/>
          <p:cNvGrpSpPr/>
          <p:nvPr/>
        </p:nvGrpSpPr>
        <p:grpSpPr>
          <a:xfrm>
            <a:off x="611560" y="1988840"/>
            <a:ext cx="4258048" cy="2110272"/>
            <a:chOff x="611560" y="1988840"/>
            <a:chExt cx="4258048" cy="2110272"/>
          </a:xfrm>
        </p:grpSpPr>
        <p:pic>
          <p:nvPicPr>
            <p:cNvPr id="1026" name="Picture 2" descr="C:\Users\swinberg\Documents\ACTIVE\Supervision\Presentation\Guided_Research_Track\Images\Clint-Eastwoo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1988840"/>
              <a:ext cx="2813696" cy="2110272"/>
            </a:xfrm>
            <a:prstGeom prst="rect">
              <a:avLst/>
            </a:prstGeom>
            <a:noFill/>
            <a:extLst>
              <a:ext uri="{909E8E84-426E-40DD-AFC4-6F175D3DCCD1}">
                <a14:hiddenFill xmlns:a14="http://schemas.microsoft.com/office/drawing/2010/main">
                  <a:solidFill>
                    <a:srgbClr val="FFFFFF"/>
                  </a:solidFill>
                </a14:hiddenFill>
              </a:ext>
            </a:extLst>
          </p:spPr>
        </p:pic>
        <p:sp>
          <p:nvSpPr>
            <p:cNvPr id="5" name="Oval Callout 4"/>
            <p:cNvSpPr/>
            <p:nvPr/>
          </p:nvSpPr>
          <p:spPr>
            <a:xfrm>
              <a:off x="3429448" y="2132856"/>
              <a:ext cx="1440160" cy="1015662"/>
            </a:xfrm>
            <a:prstGeom prst="wedgeEllipseCallout">
              <a:avLst>
                <a:gd name="adj1" fmla="val -87349"/>
                <a:gd name="adj2" fmla="val 4963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433101" y="2301979"/>
              <a:ext cx="1414170" cy="923330"/>
            </a:xfrm>
            <a:prstGeom prst="rect">
              <a:avLst/>
            </a:prstGeom>
            <a:noFill/>
          </p:spPr>
          <p:txBody>
            <a:bodyPr wrap="none" rtlCol="0">
              <a:spAutoFit/>
            </a:bodyPr>
            <a:lstStyle/>
            <a:p>
              <a:r>
                <a:rPr lang="en-ZA" dirty="0"/>
                <a:t>Go ahead…</a:t>
              </a:r>
              <a:br>
                <a:rPr lang="en-ZA" dirty="0"/>
              </a:br>
              <a:r>
                <a:rPr lang="en-ZA" dirty="0"/>
                <a:t>make my day</a:t>
              </a:r>
            </a:p>
            <a:p>
              <a:endParaRPr lang="en-GB" dirty="0"/>
            </a:p>
          </p:txBody>
        </p:sp>
      </p:grpSp>
      <p:pic>
        <p:nvPicPr>
          <p:cNvPr id="7170" name="Picture 2" descr="H:\aoa\Projects\Supervision\Presentation\Images\air-traffic-controllers1.jpg"/>
          <p:cNvPicPr>
            <a:picLocks noChangeAspect="1" noChangeArrowheads="1"/>
          </p:cNvPicPr>
          <p:nvPr/>
        </p:nvPicPr>
        <p:blipFill>
          <a:blip r:embed="rId4" cstate="print"/>
          <a:srcRect/>
          <a:stretch>
            <a:fillRect/>
          </a:stretch>
        </p:blipFill>
        <p:spPr bwMode="auto">
          <a:xfrm>
            <a:off x="467544" y="1458063"/>
            <a:ext cx="4762500" cy="3171825"/>
          </a:xfrm>
          <a:prstGeom prst="rect">
            <a:avLst/>
          </a:prstGeom>
          <a:noFill/>
        </p:spPr>
      </p:pic>
      <p:sp>
        <p:nvSpPr>
          <p:cNvPr id="10" name="TextBox 9"/>
          <p:cNvSpPr txBox="1"/>
          <p:nvPr/>
        </p:nvSpPr>
        <p:spPr>
          <a:xfrm>
            <a:off x="5518043" y="1403484"/>
            <a:ext cx="2858155" cy="369332"/>
          </a:xfrm>
          <a:prstGeom prst="rect">
            <a:avLst/>
          </a:prstGeom>
          <a:noFill/>
        </p:spPr>
        <p:txBody>
          <a:bodyPr wrap="none" rtlCol="0">
            <a:spAutoFit/>
          </a:bodyPr>
          <a:lstStyle/>
          <a:p>
            <a:r>
              <a:rPr lang="en-US" dirty="0"/>
              <a:t>Think of him/her as an ATC…</a:t>
            </a:r>
          </a:p>
        </p:txBody>
      </p:sp>
      <p:sp>
        <p:nvSpPr>
          <p:cNvPr id="3" name="Rectangle 2">
            <a:extLst>
              <a:ext uri="{FF2B5EF4-FFF2-40B4-BE49-F238E27FC236}">
                <a16:creationId xmlns:a16="http://schemas.microsoft.com/office/drawing/2014/main" id="{BE911C35-DEEF-4678-AF42-7A7866ECCFCD}"/>
              </a:ext>
            </a:extLst>
          </p:cNvPr>
          <p:cNvSpPr/>
          <p:nvPr/>
        </p:nvSpPr>
        <p:spPr>
          <a:xfrm>
            <a:off x="358738" y="6093296"/>
            <a:ext cx="8605750" cy="646331"/>
          </a:xfrm>
          <a:prstGeom prst="rect">
            <a:avLst/>
          </a:prstGeom>
        </p:spPr>
        <p:txBody>
          <a:bodyPr wrap="square">
            <a:spAutoFit/>
          </a:bodyPr>
          <a:lstStyle/>
          <a:p>
            <a:r>
              <a:rPr lang="en-ZA" dirty="0"/>
              <a:t>But it’s up to you also to show the ATC where you’re at and your intentions, they can’t help you navigate if you can’t show where you are at.</a:t>
            </a:r>
          </a:p>
        </p:txBody>
      </p:sp>
    </p:spTree>
    <p:extLst>
      <p:ext uri="{BB962C8B-B14F-4D97-AF65-F5344CB8AC3E}">
        <p14:creationId xmlns:p14="http://schemas.microsoft.com/office/powerpoint/2010/main" val="83907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1500"/>
                            </p:stCondLst>
                            <p:childTnLst>
                              <p:par>
                                <p:cTn id="9" presetID="1" presetClass="entr" presetSubtype="0" fill="hold" grpId="0" nodeType="afterEffect">
                                  <p:stCondLst>
                                    <p:cond delay="300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170"/>
                                        </p:tgtEl>
                                        <p:attrNameLst>
                                          <p:attrName>style.visibility</p:attrName>
                                        </p:attrNameLst>
                                      </p:cBhvr>
                                      <p:to>
                                        <p:strVal val="visible"/>
                                      </p:to>
                                    </p:set>
                                    <p:animEffect transition="in" filter="fade">
                                      <p:cBhvr>
                                        <p:cTn id="15" dur="500"/>
                                        <p:tgtEl>
                                          <p:spTgt spid="7170"/>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1000"/>
                            </p:stCondLst>
                            <p:childTnLst>
                              <p:par>
                                <p:cTn id="21" presetID="53" presetClass="entr" presetSubtype="16"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ppt_w</p:attrName>
                                        </p:attrNameLst>
                                      </p:cBhvr>
                                      <p:tavLst>
                                        <p:tav tm="0">
                                          <p:val>
                                            <p:fltVal val="0"/>
                                          </p:val>
                                        </p:tav>
                                        <p:tav tm="100000">
                                          <p:val>
                                            <p:strVal val="#ppt_w"/>
                                          </p:val>
                                        </p:tav>
                                      </p:tavLst>
                                    </p:anim>
                                    <p:anim calcmode="lin" valueType="num">
                                      <p:cBhvr>
                                        <p:cTn id="24" dur="500" fill="hold"/>
                                        <p:tgtEl>
                                          <p:spTgt spid="4"/>
                                        </p:tgtEl>
                                        <p:attrNameLst>
                                          <p:attrName>ppt_h</p:attrName>
                                        </p:attrNameLst>
                                      </p:cBhvr>
                                      <p:tavLst>
                                        <p:tav tm="0">
                                          <p:val>
                                            <p:fltVal val="0"/>
                                          </p:val>
                                        </p:tav>
                                        <p:tav tm="100000">
                                          <p:val>
                                            <p:strVal val="#ppt_h"/>
                                          </p:val>
                                        </p:tav>
                                      </p:tavLst>
                                    </p:anim>
                                    <p:animEffect transition="in" filter="fade">
                                      <p:cBhvr>
                                        <p:cTn id="25" dur="500"/>
                                        <p:tgtEl>
                                          <p:spTgt spid="4"/>
                                        </p:tgtEl>
                                      </p:cBhvr>
                                    </p:animEffect>
                                  </p:childTnLst>
                                </p:cTn>
                              </p:par>
                            </p:childTnLst>
                          </p:cTn>
                        </p:par>
                        <p:par>
                          <p:cTn id="26" fill="hold">
                            <p:stCondLst>
                              <p:cond delay="1500"/>
                            </p:stCondLst>
                            <p:childTnLst>
                              <p:par>
                                <p:cTn id="27" presetID="53" presetClass="entr" presetSubtype="16"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Effect transition="in" filter="fade">
                                      <p:cBhvr>
                                        <p:cTn id="31" dur="500"/>
                                        <p:tgtEl>
                                          <p:spTgt spid="7"/>
                                        </p:tgtEl>
                                      </p:cBhvr>
                                    </p:animEffect>
                                  </p:childTnLst>
                                </p:cTn>
                              </p:par>
                            </p:childTnLst>
                          </p:cTn>
                        </p:par>
                        <p:par>
                          <p:cTn id="32" fill="hold">
                            <p:stCondLst>
                              <p:cond delay="2000"/>
                            </p:stCondLst>
                            <p:childTnLst>
                              <p:par>
                                <p:cTn id="33" presetID="1" presetClass="entr" presetSubtype="0" fill="hold" grpId="0" nodeType="afterEffect">
                                  <p:stCondLst>
                                    <p:cond delay="100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P spid="7" grpId="0"/>
      <p:bldP spid="10"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solidFill>
                  <a:srgbClr val="FFFF00"/>
                </a:solidFill>
              </a:rPr>
              <a:t>Depending on time availability</a:t>
            </a:r>
            <a:endParaRPr lang="en-GB" dirty="0">
              <a:solidFill>
                <a:srgbClr val="FFFF00"/>
              </a:solidFill>
            </a:endParaRPr>
          </a:p>
        </p:txBody>
      </p:sp>
      <p:pic>
        <p:nvPicPr>
          <p:cNvPr id="3" name="Picture 4" descr="H:\aoa\Projects\Supervision\Presentation\Images\airtraffic_controller.jpg"/>
          <p:cNvPicPr>
            <a:picLocks noChangeAspect="1" noChangeArrowheads="1"/>
          </p:cNvPicPr>
          <p:nvPr/>
        </p:nvPicPr>
        <p:blipFill>
          <a:blip r:embed="rId3" cstate="print"/>
          <a:srcRect/>
          <a:stretch>
            <a:fillRect/>
          </a:stretch>
        </p:blipFill>
        <p:spPr bwMode="auto">
          <a:xfrm>
            <a:off x="1979712" y="2276872"/>
            <a:ext cx="4962128" cy="3969702"/>
          </a:xfrm>
          <a:prstGeom prst="rect">
            <a:avLst/>
          </a:prstGeom>
          <a:noFill/>
        </p:spPr>
      </p:pic>
      <p:sp>
        <p:nvSpPr>
          <p:cNvPr id="4" name="TextBox 3"/>
          <p:cNvSpPr txBox="1"/>
          <p:nvPr/>
        </p:nvSpPr>
        <p:spPr>
          <a:xfrm>
            <a:off x="755576" y="1412776"/>
            <a:ext cx="7340471" cy="461665"/>
          </a:xfrm>
          <a:prstGeom prst="rect">
            <a:avLst/>
          </a:prstGeom>
          <a:noFill/>
        </p:spPr>
        <p:txBody>
          <a:bodyPr wrap="none" rtlCol="0">
            <a:spAutoFit/>
          </a:bodyPr>
          <a:lstStyle/>
          <a:p>
            <a:r>
              <a:rPr lang="en-ZA" sz="2400" dirty="0"/>
              <a:t>We might at times be a bit more hand-on at the runway…</a:t>
            </a:r>
            <a:endParaRPr lang="en-GB" sz="2400" dirty="0"/>
          </a:p>
        </p:txBody>
      </p:sp>
    </p:spTree>
    <p:extLst>
      <p:ext uri="{BB962C8B-B14F-4D97-AF65-F5344CB8AC3E}">
        <p14:creationId xmlns:p14="http://schemas.microsoft.com/office/powerpoint/2010/main" val="1722571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131840" y="2171765"/>
            <a:ext cx="3903349" cy="2025386"/>
            <a:chOff x="3131840" y="2171765"/>
            <a:chExt cx="3903349" cy="2025386"/>
          </a:xfrm>
        </p:grpSpPr>
        <p:pic>
          <p:nvPicPr>
            <p:cNvPr id="2050" name="Picture 2" descr="C:\Users\swinberg\Documents\ACTIVE\Supervision\Presentation\Guided_Research_Track\Images\airplane-landing-ima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2708920"/>
              <a:ext cx="2246080" cy="1488231"/>
            </a:xfrm>
            <a:prstGeom prst="rect">
              <a:avLst/>
            </a:prstGeom>
            <a:noFill/>
            <a:extLst>
              <a:ext uri="{909E8E84-426E-40DD-AFC4-6F175D3DCCD1}">
                <a14:hiddenFill xmlns:a14="http://schemas.microsoft.com/office/drawing/2010/main">
                  <a:solidFill>
                    <a:srgbClr val="FFFFFF"/>
                  </a:solidFill>
                </a14:hiddenFill>
              </a:ext>
            </a:extLst>
          </p:spPr>
        </p:pic>
        <p:sp>
          <p:nvSpPr>
            <p:cNvPr id="8" name="Oval Callout 7"/>
            <p:cNvSpPr/>
            <p:nvPr/>
          </p:nvSpPr>
          <p:spPr>
            <a:xfrm>
              <a:off x="4644009" y="2171765"/>
              <a:ext cx="2391180" cy="969203"/>
            </a:xfrm>
            <a:prstGeom prst="wedgeEllipseCallout">
              <a:avLst>
                <a:gd name="adj1" fmla="val -68452"/>
                <a:gd name="adj2" fmla="val 6461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975656" y="2204864"/>
              <a:ext cx="1848455" cy="923330"/>
            </a:xfrm>
            <a:prstGeom prst="rect">
              <a:avLst/>
            </a:prstGeom>
          </p:spPr>
          <p:txBody>
            <a:bodyPr wrap="none">
              <a:spAutoFit/>
            </a:bodyPr>
            <a:lstStyle/>
            <a:p>
              <a:pPr algn="ctr"/>
              <a:r>
                <a:rPr lang="en-ZA" dirty="0"/>
                <a:t>Hey! I’m all done!</a:t>
              </a:r>
            </a:p>
            <a:p>
              <a:pPr algn="ctr"/>
              <a:r>
                <a:rPr lang="en-ZA" dirty="0"/>
                <a:t>Going to submit</a:t>
              </a:r>
              <a:br>
                <a:rPr lang="en-ZA" dirty="0"/>
              </a:br>
              <a:r>
                <a:rPr lang="en-ZA" dirty="0"/>
                <a:t>soon.</a:t>
              </a:r>
              <a:endParaRPr lang="en-US" dirty="0"/>
            </a:p>
          </p:txBody>
        </p:sp>
      </p:grpSp>
      <p:sp>
        <p:nvSpPr>
          <p:cNvPr id="11" name="TextBox 10"/>
          <p:cNvSpPr txBox="1"/>
          <p:nvPr/>
        </p:nvSpPr>
        <p:spPr>
          <a:xfrm>
            <a:off x="2118116" y="4568314"/>
            <a:ext cx="343364" cy="369332"/>
          </a:xfrm>
          <a:prstGeom prst="rect">
            <a:avLst/>
          </a:prstGeom>
          <a:noFill/>
        </p:spPr>
        <p:txBody>
          <a:bodyPr wrap="none" rtlCol="0">
            <a:spAutoFit/>
          </a:bodyPr>
          <a:lstStyle/>
          <a:p>
            <a:r>
              <a:rPr lang="en-US" dirty="0"/>
              <a:t>…</a:t>
            </a:r>
          </a:p>
        </p:txBody>
      </p:sp>
      <p:pic>
        <p:nvPicPr>
          <p:cNvPr id="2051" name="Picture 3" descr="C:\Users\swinberg\Documents\ACTIVE\Supervision\Presentation\Guided_Research_Track\Images\atccarto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4378" y="3881008"/>
            <a:ext cx="1931108" cy="206662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ZA" dirty="0">
                <a:solidFill>
                  <a:srgbClr val="FFFF00"/>
                </a:solidFill>
              </a:rPr>
              <a:t>Keep in mind…</a:t>
            </a:r>
            <a:endParaRPr lang="en-GB" dirty="0">
              <a:solidFill>
                <a:srgbClr val="FFFF00"/>
              </a:solidFill>
            </a:endParaRPr>
          </a:p>
        </p:txBody>
      </p:sp>
      <p:sp>
        <p:nvSpPr>
          <p:cNvPr id="5" name="TextBox 4"/>
          <p:cNvSpPr txBox="1"/>
          <p:nvPr/>
        </p:nvSpPr>
        <p:spPr>
          <a:xfrm>
            <a:off x="323528" y="1340768"/>
            <a:ext cx="8355236" cy="830997"/>
          </a:xfrm>
          <a:prstGeom prst="rect">
            <a:avLst/>
          </a:prstGeom>
          <a:noFill/>
        </p:spPr>
        <p:txBody>
          <a:bodyPr wrap="none" rtlCol="0">
            <a:spAutoFit/>
          </a:bodyPr>
          <a:lstStyle/>
          <a:p>
            <a:r>
              <a:rPr lang="en-ZA" sz="2400" dirty="0"/>
              <a:t>We can’t always have a super-quick response, academics typically</a:t>
            </a:r>
          </a:p>
          <a:p>
            <a:r>
              <a:rPr lang="en-ZA" sz="2400" dirty="0"/>
              <a:t>have many different things on the go at the same time…</a:t>
            </a:r>
            <a:endParaRPr lang="en-GB" sz="2400" dirty="0"/>
          </a:p>
        </p:txBody>
      </p:sp>
      <p:grpSp>
        <p:nvGrpSpPr>
          <p:cNvPr id="16" name="Group 15"/>
          <p:cNvGrpSpPr/>
          <p:nvPr/>
        </p:nvGrpSpPr>
        <p:grpSpPr>
          <a:xfrm>
            <a:off x="4012143" y="3786907"/>
            <a:ext cx="1535311" cy="1090545"/>
            <a:chOff x="3927833" y="3150795"/>
            <a:chExt cx="1535311" cy="1090545"/>
          </a:xfrm>
        </p:grpSpPr>
        <p:sp>
          <p:nvSpPr>
            <p:cNvPr id="14" name="Oval Callout 13"/>
            <p:cNvSpPr/>
            <p:nvPr/>
          </p:nvSpPr>
          <p:spPr>
            <a:xfrm>
              <a:off x="3927833" y="3150795"/>
              <a:ext cx="1464800" cy="1090545"/>
            </a:xfrm>
            <a:prstGeom prst="wedgeEllipseCallout">
              <a:avLst>
                <a:gd name="adj1" fmla="val -72455"/>
                <a:gd name="adj2" fmla="val 959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a:xfrm>
              <a:off x="4039258" y="3280568"/>
              <a:ext cx="1423886" cy="830997"/>
            </a:xfrm>
            <a:prstGeom prst="rect">
              <a:avLst/>
            </a:prstGeom>
          </p:spPr>
          <p:txBody>
            <a:bodyPr wrap="square">
              <a:spAutoFit/>
            </a:bodyPr>
            <a:lstStyle/>
            <a:p>
              <a:r>
                <a:rPr lang="en-US" sz="1600" dirty="0"/>
                <a:t>But… but wait! I haven’t seen your work</a:t>
              </a:r>
            </a:p>
          </p:txBody>
        </p:sp>
      </p:grpSp>
      <p:sp>
        <p:nvSpPr>
          <p:cNvPr id="17" name="Rectangle 16"/>
          <p:cNvSpPr/>
          <p:nvPr/>
        </p:nvSpPr>
        <p:spPr>
          <a:xfrm>
            <a:off x="1689653" y="2126164"/>
            <a:ext cx="6291716" cy="4756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2164372" y="2862173"/>
            <a:ext cx="3501868" cy="4002251"/>
            <a:chOff x="2164372" y="2862173"/>
            <a:chExt cx="3501868" cy="4002251"/>
          </a:xfrm>
        </p:grpSpPr>
        <p:pic>
          <p:nvPicPr>
            <p:cNvPr id="3" name="Picture 3" descr="H:\aoa\Projects\Supervision\Presentation\Images\cartoon_atc.jpg"/>
            <p:cNvPicPr>
              <a:picLocks noChangeAspect="1" noChangeArrowheads="1"/>
            </p:cNvPicPr>
            <p:nvPr/>
          </p:nvPicPr>
          <p:blipFill>
            <a:blip r:embed="rId5" cstate="print"/>
            <a:srcRect/>
            <a:stretch>
              <a:fillRect/>
            </a:stretch>
          </p:blipFill>
          <p:spPr bwMode="auto">
            <a:xfrm>
              <a:off x="2195736" y="2862173"/>
              <a:ext cx="3096766" cy="3995827"/>
            </a:xfrm>
            <a:prstGeom prst="rect">
              <a:avLst/>
            </a:prstGeom>
            <a:noFill/>
          </p:spPr>
        </p:pic>
        <p:sp>
          <p:nvSpPr>
            <p:cNvPr id="6" name="Rectangle 5"/>
            <p:cNvSpPr/>
            <p:nvPr/>
          </p:nvSpPr>
          <p:spPr>
            <a:xfrm>
              <a:off x="2195757" y="6109223"/>
              <a:ext cx="3096323" cy="755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Box 6"/>
            <p:cNvSpPr txBox="1"/>
            <p:nvPr/>
          </p:nvSpPr>
          <p:spPr>
            <a:xfrm>
              <a:off x="2164372" y="6109818"/>
              <a:ext cx="3501868" cy="707886"/>
            </a:xfrm>
            <a:prstGeom prst="rect">
              <a:avLst/>
            </a:prstGeom>
            <a:noFill/>
          </p:spPr>
          <p:txBody>
            <a:bodyPr wrap="square" rtlCol="0">
              <a:spAutoFit/>
            </a:bodyPr>
            <a:lstStyle/>
            <a:p>
              <a:r>
                <a:rPr lang="en-ZA" sz="2000" dirty="0">
                  <a:latin typeface="Comic Sans MS" pitchFamily="66" charset="0"/>
                </a:rPr>
                <a:t>You’re a bit too low on</a:t>
              </a:r>
            </a:p>
            <a:p>
              <a:r>
                <a:rPr lang="en-ZA" sz="2000" dirty="0">
                  <a:latin typeface="Comic Sans MS" pitchFamily="66" charset="0"/>
                </a:rPr>
                <a:t>approach flight EEE4022!</a:t>
              </a:r>
              <a:endParaRPr lang="en-GB" sz="2000" dirty="0">
                <a:latin typeface="Comic Sans MS" pitchFamily="66" charset="0"/>
              </a:endParaRPr>
            </a:p>
          </p:txBody>
        </p:sp>
      </p:grpSp>
      <p:sp>
        <p:nvSpPr>
          <p:cNvPr id="13" name="Rectangle 12"/>
          <p:cNvSpPr/>
          <p:nvPr/>
        </p:nvSpPr>
        <p:spPr>
          <a:xfrm rot="1071491">
            <a:off x="4792994" y="3712023"/>
            <a:ext cx="2681375" cy="923330"/>
          </a:xfrm>
          <a:prstGeom prst="rect">
            <a:avLst/>
          </a:prstGeom>
          <a:noFill/>
        </p:spPr>
        <p:txBody>
          <a:bodyPr wrap="none" lIns="91440" tIns="45720" rIns="91440" bIns="45720">
            <a:spAutoFit/>
          </a:bodyPr>
          <a:lstStyle/>
          <a:p>
            <a:pPr algn="ctr"/>
            <a:r>
              <a:rPr lang="en-US" sz="5400" b="1" cap="none" spc="0" dirty="0" err="1">
                <a:ln w="10541" cmpd="sng">
                  <a:solidFill>
                    <a:srgbClr val="7D7D7D">
                      <a:tint val="100000"/>
                      <a:shade val="100000"/>
                      <a:satMod val="110000"/>
                    </a:srgbClr>
                  </a:solidFill>
                  <a:prstDash val="solid"/>
                </a:ln>
                <a:solidFill>
                  <a:srgbClr val="FFC000"/>
                </a:solidFill>
                <a:effectLst/>
              </a:rPr>
              <a:t>Craaash</a:t>
            </a:r>
            <a:r>
              <a:rPr lang="en-US" sz="5400" b="1" cap="none" spc="0" dirty="0">
                <a:ln w="10541" cmpd="sng">
                  <a:solidFill>
                    <a:srgbClr val="7D7D7D">
                      <a:tint val="100000"/>
                      <a:shade val="100000"/>
                      <a:satMod val="110000"/>
                    </a:srgbClr>
                  </a:solidFill>
                  <a:prstDash val="solid"/>
                </a:ln>
                <a:solidFill>
                  <a:srgbClr val="FFC000"/>
                </a:solidFill>
                <a:effectLst/>
              </a:rPr>
              <a:t>!</a:t>
            </a:r>
          </a:p>
        </p:txBody>
      </p:sp>
      <p:sp>
        <p:nvSpPr>
          <p:cNvPr id="4" name="TextBox 3"/>
          <p:cNvSpPr txBox="1"/>
          <p:nvPr/>
        </p:nvSpPr>
        <p:spPr>
          <a:xfrm rot="20545980">
            <a:off x="5297782" y="6125936"/>
            <a:ext cx="1704826" cy="369332"/>
          </a:xfrm>
          <a:prstGeom prst="rect">
            <a:avLst/>
          </a:prstGeom>
          <a:noFill/>
        </p:spPr>
        <p:txBody>
          <a:bodyPr wrap="none" rtlCol="0">
            <a:spAutoFit/>
          </a:bodyPr>
          <a:lstStyle/>
          <a:p>
            <a:r>
              <a:rPr lang="en-ZA" dirty="0"/>
              <a:t>Ouch! Too late…</a:t>
            </a:r>
          </a:p>
        </p:txBody>
      </p:sp>
    </p:spTree>
    <p:extLst>
      <p:ext uri="{BB962C8B-B14F-4D97-AF65-F5344CB8AC3E}">
        <p14:creationId xmlns:p14="http://schemas.microsoft.com/office/powerpoint/2010/main" val="1052141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00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50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par>
                          <p:cTn id="23" fill="hold">
                            <p:stCondLst>
                              <p:cond delay="0"/>
                            </p:stCondLst>
                            <p:childTnLst>
                              <p:par>
                                <p:cTn id="24" presetID="53" presetClass="entr" presetSubtype="16" fill="hold" grpId="0" nodeType="afterEffect">
                                  <p:stCondLst>
                                    <p:cond delay="50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000"/>
                            </p:stCondLst>
                            <p:childTnLst>
                              <p:par>
                                <p:cTn id="30" presetID="1" presetClass="entr" presetSubtype="0" fill="hold" grpId="0" nodeType="afterEffect">
                                  <p:stCondLst>
                                    <p:cond delay="1000"/>
                                  </p:stCondLst>
                                  <p:childTnLst>
                                    <p:set>
                                      <p:cBhvr>
                                        <p:cTn id="3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animBg="1"/>
      <p:bldP spid="13"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13"/>
            <a:ext cx="8229600" cy="1143000"/>
          </a:xfrm>
        </p:spPr>
        <p:txBody>
          <a:bodyPr/>
          <a:lstStyle/>
          <a:p>
            <a:r>
              <a:rPr lang="en-ZA" dirty="0">
                <a:solidFill>
                  <a:srgbClr val="FFFF00"/>
                </a:solidFill>
              </a:rPr>
              <a:t>But we’ll try to stay…</a:t>
            </a:r>
            <a:endParaRPr lang="en-GB" dirty="0">
              <a:solidFill>
                <a:srgbClr val="FFFF00"/>
              </a:solidFill>
            </a:endParaRPr>
          </a:p>
        </p:txBody>
      </p:sp>
      <p:pic>
        <p:nvPicPr>
          <p:cNvPr id="8194" name="Picture 2" descr="H:\aoa\Projects\Supervision\Presentation\Images\2052_flying_cartoon.gif"/>
          <p:cNvPicPr>
            <a:picLocks noChangeAspect="1" noChangeArrowheads="1"/>
          </p:cNvPicPr>
          <p:nvPr/>
        </p:nvPicPr>
        <p:blipFill>
          <a:blip r:embed="rId3" cstate="print"/>
          <a:srcRect/>
          <a:stretch>
            <a:fillRect/>
          </a:stretch>
        </p:blipFill>
        <p:spPr bwMode="auto">
          <a:xfrm>
            <a:off x="2555776" y="2054155"/>
            <a:ext cx="3528392" cy="4651062"/>
          </a:xfrm>
          <a:prstGeom prst="rect">
            <a:avLst/>
          </a:prstGeom>
          <a:noFill/>
        </p:spPr>
      </p:pic>
      <p:sp>
        <p:nvSpPr>
          <p:cNvPr id="4" name="TextBox 3"/>
          <p:cNvSpPr txBox="1"/>
          <p:nvPr/>
        </p:nvSpPr>
        <p:spPr>
          <a:xfrm>
            <a:off x="2555776" y="1340768"/>
            <a:ext cx="3473580" cy="461665"/>
          </a:xfrm>
          <a:prstGeom prst="rect">
            <a:avLst/>
          </a:prstGeom>
          <a:noFill/>
        </p:spPr>
        <p:txBody>
          <a:bodyPr wrap="none" rtlCol="0">
            <a:spAutoFit/>
          </a:bodyPr>
          <a:lstStyle/>
          <a:p>
            <a:r>
              <a:rPr lang="en-ZA" sz="2400" dirty="0"/>
              <a:t>“Cool, calm and collected”</a:t>
            </a:r>
            <a:endParaRPr lang="en-GB" sz="2400" dirty="0"/>
          </a:p>
        </p:txBody>
      </p:sp>
    </p:spTree>
    <p:extLst>
      <p:ext uri="{BB962C8B-B14F-4D97-AF65-F5344CB8AC3E}">
        <p14:creationId xmlns:p14="http://schemas.microsoft.com/office/powerpoint/2010/main" val="2932568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ZA" dirty="0">
                <a:solidFill>
                  <a:srgbClr val="FFFF00"/>
                </a:solidFill>
              </a:rPr>
              <a:t>Where to start?</a:t>
            </a:r>
            <a:endParaRPr lang="en-GB" dirty="0">
              <a:solidFill>
                <a:srgbClr val="FFFF00"/>
              </a:solidFill>
            </a:endParaRPr>
          </a:p>
        </p:txBody>
      </p:sp>
      <p:sp>
        <p:nvSpPr>
          <p:cNvPr id="4" name="Content Placeholder 3"/>
          <p:cNvSpPr>
            <a:spLocks noGrp="1"/>
          </p:cNvSpPr>
          <p:nvPr>
            <p:ph idx="1"/>
          </p:nvPr>
        </p:nvSpPr>
        <p:spPr/>
        <p:txBody>
          <a:bodyPr/>
          <a:lstStyle/>
          <a:p>
            <a:r>
              <a:rPr lang="en-ZA" dirty="0"/>
              <a:t>Start by understanding your topic</a:t>
            </a:r>
          </a:p>
          <a:p>
            <a:r>
              <a:rPr lang="en-ZA" dirty="0"/>
              <a:t>Prepare a </a:t>
            </a:r>
            <a:r>
              <a:rPr lang="en-ZA" b="1" dirty="0"/>
              <a:t>draft introduction</a:t>
            </a:r>
          </a:p>
          <a:p>
            <a:r>
              <a:rPr lang="en-ZA" dirty="0"/>
              <a:t>Do a literature study</a:t>
            </a:r>
          </a:p>
          <a:p>
            <a:r>
              <a:rPr lang="en-ZA" dirty="0"/>
              <a:t>Start the design and implementation</a:t>
            </a:r>
          </a:p>
        </p:txBody>
      </p:sp>
    </p:spTree>
    <p:extLst>
      <p:ext uri="{BB962C8B-B14F-4D97-AF65-F5344CB8AC3E}">
        <p14:creationId xmlns:p14="http://schemas.microsoft.com/office/powerpoint/2010/main" val="1585520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07"/>
            <a:ext cx="8229600" cy="1143000"/>
          </a:xfrm>
        </p:spPr>
        <p:txBody>
          <a:bodyPr/>
          <a:lstStyle/>
          <a:p>
            <a:r>
              <a:rPr lang="en-ZA" dirty="0">
                <a:solidFill>
                  <a:srgbClr val="FFFF00"/>
                </a:solidFill>
              </a:rPr>
              <a:t>The Big Rocks First</a:t>
            </a:r>
          </a:p>
        </p:txBody>
      </p:sp>
      <p:sp>
        <p:nvSpPr>
          <p:cNvPr id="3" name="Content Placeholder 2"/>
          <p:cNvSpPr>
            <a:spLocks noGrp="1"/>
          </p:cNvSpPr>
          <p:nvPr>
            <p:ph idx="1"/>
          </p:nvPr>
        </p:nvSpPr>
        <p:spPr>
          <a:xfrm>
            <a:off x="331440" y="908720"/>
            <a:ext cx="8229600" cy="5616624"/>
          </a:xfrm>
        </p:spPr>
        <p:txBody>
          <a:bodyPr>
            <a:normAutofit fontScale="85000" lnSpcReduction="20000"/>
          </a:bodyPr>
          <a:lstStyle/>
          <a:p>
            <a:r>
              <a:rPr lang="en-ZA" dirty="0"/>
              <a:t>You might have heard this famous quote of:</a:t>
            </a:r>
          </a:p>
          <a:p>
            <a:pPr lvl="1"/>
            <a:r>
              <a:rPr lang="en-ZA" dirty="0">
                <a:effectLst>
                  <a:outerShdw blurRad="38100" dist="38100" dir="2700000" algn="tl">
                    <a:srgbClr val="000000">
                      <a:alpha val="43137"/>
                    </a:srgbClr>
                  </a:outerShdw>
                </a:effectLst>
              </a:rPr>
              <a:t>“Put The Big Rocks In First!” - </a:t>
            </a:r>
            <a:r>
              <a:rPr lang="en-ZA" dirty="0" err="1">
                <a:effectLst>
                  <a:outerShdw blurRad="38100" dist="38100" dir="2700000" algn="tl">
                    <a:srgbClr val="000000">
                      <a:alpha val="43137"/>
                    </a:srgbClr>
                  </a:outerShdw>
                </a:effectLst>
              </a:rPr>
              <a:t>Dr.</a:t>
            </a:r>
            <a:r>
              <a:rPr lang="en-ZA" dirty="0">
                <a:effectLst>
                  <a:outerShdw blurRad="38100" dist="38100" dir="2700000" algn="tl">
                    <a:srgbClr val="000000">
                      <a:alpha val="43137"/>
                    </a:srgbClr>
                  </a:outerShdw>
                </a:effectLst>
              </a:rPr>
              <a:t> Stephen </a:t>
            </a:r>
            <a:r>
              <a:rPr lang="en-ZA" dirty="0" err="1">
                <a:effectLst>
                  <a:outerShdw blurRad="38100" dist="38100" dir="2700000" algn="tl">
                    <a:srgbClr val="000000">
                      <a:alpha val="43137"/>
                    </a:srgbClr>
                  </a:outerShdw>
                </a:effectLst>
              </a:rPr>
              <a:t>R.Covey</a:t>
            </a:r>
            <a:r>
              <a:rPr lang="en-ZA" dirty="0">
                <a:effectLst>
                  <a:outerShdw blurRad="38100" dist="38100" dir="2700000" algn="tl">
                    <a:srgbClr val="000000">
                      <a:alpha val="43137"/>
                    </a:srgbClr>
                  </a:outerShdw>
                </a:effectLst>
              </a:rPr>
              <a:t>*</a:t>
            </a:r>
          </a:p>
          <a:p>
            <a:pPr lvl="1"/>
            <a:r>
              <a:rPr lang="en-ZA" dirty="0"/>
              <a:t>This relates more to self improvement /</a:t>
            </a:r>
            <a:br>
              <a:rPr lang="en-ZA" dirty="0"/>
            </a:br>
            <a:r>
              <a:rPr lang="en-ZA" dirty="0"/>
              <a:t>life planning (which is more </a:t>
            </a:r>
            <a:r>
              <a:rPr lang="en-ZA" dirty="0" err="1"/>
              <a:t>Dr.</a:t>
            </a:r>
            <a:r>
              <a:rPr lang="en-ZA" dirty="0"/>
              <a:t> Covey’s focus) </a:t>
            </a:r>
            <a:br>
              <a:rPr lang="en-ZA" dirty="0"/>
            </a:br>
            <a:r>
              <a:rPr lang="en-ZA" dirty="0"/>
              <a:t>but this ‘manta’ is suited to other projects too.</a:t>
            </a:r>
          </a:p>
          <a:p>
            <a:r>
              <a:rPr lang="en-ZA" dirty="0"/>
              <a:t>Basically this is thinking about important </a:t>
            </a:r>
            <a:br>
              <a:rPr lang="en-ZA" dirty="0"/>
            </a:br>
            <a:r>
              <a:rPr lang="en-ZA" dirty="0"/>
              <a:t>things you want to accomplish and concerns</a:t>
            </a:r>
            <a:br>
              <a:rPr lang="en-ZA" dirty="0"/>
            </a:br>
            <a:r>
              <a:rPr lang="en-ZA" u="sng" dirty="0"/>
              <a:t>making time to get those important issues done</a:t>
            </a:r>
            <a:r>
              <a:rPr lang="en-ZA" dirty="0"/>
              <a:t> </a:t>
            </a:r>
            <a:br>
              <a:rPr lang="en-ZA" dirty="0"/>
            </a:br>
            <a:r>
              <a:rPr lang="en-ZA" dirty="0"/>
              <a:t>and leaving remaining time to less important things.</a:t>
            </a:r>
          </a:p>
          <a:p>
            <a:r>
              <a:rPr lang="en-ZA" b="1" dirty="0"/>
              <a:t>Translation to a BSc project context:</a:t>
            </a:r>
            <a:r>
              <a:rPr lang="en-ZA" dirty="0"/>
              <a:t> </a:t>
            </a:r>
            <a:br>
              <a:rPr lang="en-ZA" dirty="0"/>
            </a:br>
            <a:r>
              <a:rPr lang="en-ZA" dirty="0"/>
              <a:t>make sure you focus enough time working on the important aspects of your project and don’t get side-tracked on less important issues (like obsessive email checking and thinking about what you should be doing instead of doing it).</a:t>
            </a:r>
          </a:p>
        </p:txBody>
      </p:sp>
      <p:sp>
        <p:nvSpPr>
          <p:cNvPr id="4" name="Rectangle 3"/>
          <p:cNvSpPr/>
          <p:nvPr/>
        </p:nvSpPr>
        <p:spPr>
          <a:xfrm>
            <a:off x="253390" y="6309320"/>
            <a:ext cx="8892480" cy="584775"/>
          </a:xfrm>
          <a:prstGeom prst="rect">
            <a:avLst/>
          </a:prstGeom>
        </p:spPr>
        <p:txBody>
          <a:bodyPr wrap="square">
            <a:spAutoFit/>
          </a:bodyPr>
          <a:lstStyle/>
          <a:p>
            <a:r>
              <a:rPr lang="en-ZA" sz="1600" dirty="0"/>
              <a:t>* Relates to the bestseller book by Covey “The 7 habits of highly effective people”.</a:t>
            </a:r>
          </a:p>
          <a:p>
            <a:r>
              <a:rPr lang="en-ZA" sz="1600" dirty="0"/>
              <a:t>** Read the classic scenario at </a:t>
            </a:r>
            <a:r>
              <a:rPr lang="en-ZA" sz="1600" dirty="0">
                <a:hlinkClick r:id="rId2"/>
              </a:rPr>
              <a:t>http://www.appleseeds.org/big-rocks_covey.htm</a:t>
            </a:r>
            <a:endParaRPr lang="en-ZA" sz="16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40421" y="1562698"/>
            <a:ext cx="1895195" cy="1498389"/>
          </a:xfrm>
          <a:prstGeom prst="rect">
            <a:avLst/>
          </a:prstGeom>
        </p:spPr>
      </p:pic>
      <p:sp>
        <p:nvSpPr>
          <p:cNvPr id="6" name="Rectangle 5"/>
          <p:cNvSpPr/>
          <p:nvPr/>
        </p:nvSpPr>
        <p:spPr>
          <a:xfrm>
            <a:off x="7395021" y="3091574"/>
            <a:ext cx="1635704" cy="307777"/>
          </a:xfrm>
          <a:prstGeom prst="rect">
            <a:avLst/>
          </a:prstGeom>
        </p:spPr>
        <p:txBody>
          <a:bodyPr wrap="none">
            <a:spAutoFit/>
          </a:bodyPr>
          <a:lstStyle/>
          <a:p>
            <a:r>
              <a:rPr lang="en-ZA" sz="1400" dirty="0"/>
              <a:t>Big rock scenario **</a:t>
            </a:r>
          </a:p>
        </p:txBody>
      </p:sp>
    </p:spTree>
    <p:extLst>
      <p:ext uri="{BB962C8B-B14F-4D97-AF65-F5344CB8AC3E}">
        <p14:creationId xmlns:p14="http://schemas.microsoft.com/office/powerpoint/2010/main" val="3413121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1317" y="692696"/>
            <a:ext cx="7946599" cy="923330"/>
          </a:xfrm>
          <a:prstGeom prst="rect">
            <a:avLst/>
          </a:prstGeom>
          <a:noFill/>
        </p:spPr>
        <p:txBody>
          <a:bodyPr wrap="none" lIns="91440" tIns="45720" rIns="91440" bIns="45720">
            <a:spAutoFit/>
          </a:bodyPr>
          <a:lstStyle/>
          <a:p>
            <a:pPr algn="ctr"/>
            <a:r>
              <a:rPr lang="en-US" sz="5400" b="1" cap="none" spc="0" dirty="0">
                <a:ln w="18000">
                  <a:solidFill>
                    <a:schemeClr val="accent2">
                      <a:satMod val="140000"/>
                    </a:schemeClr>
                  </a:solidFill>
                  <a:prstDash val="solid"/>
                  <a:miter lim="800000"/>
                </a:ln>
                <a:solidFill>
                  <a:schemeClr val="bg1">
                    <a:lumMod val="95000"/>
                  </a:schemeClr>
                </a:solidFill>
                <a:effectLst>
                  <a:outerShdw blurRad="25500" dist="23000" dir="7020000" algn="tl">
                    <a:srgbClr val="000000">
                      <a:alpha val="50000"/>
                    </a:srgbClr>
                  </a:outerShdw>
                </a:effectLst>
              </a:rPr>
              <a:t>But now your turn to talk…</a:t>
            </a:r>
          </a:p>
        </p:txBody>
      </p:sp>
      <p:sp>
        <p:nvSpPr>
          <p:cNvPr id="5" name="TextBox 4"/>
          <p:cNvSpPr txBox="1"/>
          <p:nvPr/>
        </p:nvSpPr>
        <p:spPr>
          <a:xfrm>
            <a:off x="1115616" y="1787418"/>
            <a:ext cx="6748835" cy="461665"/>
          </a:xfrm>
          <a:prstGeom prst="rect">
            <a:avLst/>
          </a:prstGeom>
          <a:noFill/>
        </p:spPr>
        <p:txBody>
          <a:bodyPr wrap="none" rtlCol="0">
            <a:spAutoFit/>
          </a:bodyPr>
          <a:lstStyle/>
          <a:p>
            <a:r>
              <a:rPr lang="en-US" sz="2400" dirty="0"/>
              <a:t>Round table introductions and mention of your topic</a:t>
            </a:r>
          </a:p>
        </p:txBody>
      </p:sp>
      <p:sp>
        <p:nvSpPr>
          <p:cNvPr id="6" name="TextBox 5"/>
          <p:cNvSpPr txBox="1"/>
          <p:nvPr/>
        </p:nvSpPr>
        <p:spPr>
          <a:xfrm>
            <a:off x="323528" y="5098654"/>
            <a:ext cx="8496944" cy="1569660"/>
          </a:xfrm>
          <a:prstGeom prst="rect">
            <a:avLst/>
          </a:prstGeom>
          <a:noFill/>
        </p:spPr>
        <p:txBody>
          <a:bodyPr wrap="square" rtlCol="0">
            <a:spAutoFit/>
          </a:bodyPr>
          <a:lstStyle/>
          <a:p>
            <a:r>
              <a:rPr lang="en-US" sz="2400" u="sng" dirty="0"/>
              <a:t>Indicate:</a:t>
            </a:r>
            <a:r>
              <a:rPr lang="en-US" sz="2400" dirty="0"/>
              <a:t> topic title, supervisor(s), a brief synopsis of your project objective. From your project plan (that you were supported to do for today) indicate the </a:t>
            </a:r>
            <a:r>
              <a:rPr lang="en-US" sz="2400" u="sng" dirty="0"/>
              <a:t>biggest ‘rocks’</a:t>
            </a:r>
            <a:r>
              <a:rPr lang="en-US" sz="2400" dirty="0"/>
              <a:t> (see previous slide) that you will focused on in a) lit review b) project. (1 rock for each is fine)</a:t>
            </a:r>
          </a:p>
        </p:txBody>
      </p:sp>
      <p:pic>
        <p:nvPicPr>
          <p:cNvPr id="3074" name="Picture 2" descr="C:\Users\swinberg\Documents\ACTIVE\Supervision\Presentation\Guided_Research_Track\Images\intro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727" y="2314676"/>
            <a:ext cx="3082281" cy="2559904"/>
          </a:xfrm>
          <a:prstGeom prst="rect">
            <a:avLst/>
          </a:prstGeom>
          <a:noFill/>
          <a:extLst>
            <a:ext uri="{909E8E84-426E-40DD-AFC4-6F175D3DCCD1}">
              <a14:hiddenFill xmlns:a14="http://schemas.microsoft.com/office/drawing/2010/main">
                <a:solidFill>
                  <a:srgbClr val="FFFFFF"/>
                </a:solidFill>
              </a14:hiddenFill>
            </a:ext>
          </a:extLst>
        </p:spPr>
      </p:pic>
      <p:sp>
        <p:nvSpPr>
          <p:cNvPr id="7" name="Oval Callout 6"/>
          <p:cNvSpPr/>
          <p:nvPr/>
        </p:nvSpPr>
        <p:spPr>
          <a:xfrm>
            <a:off x="4021981" y="2314677"/>
            <a:ext cx="1270099" cy="603102"/>
          </a:xfrm>
          <a:prstGeom prst="wedgeEllipseCallout">
            <a:avLst>
              <a:gd name="adj1" fmla="val -55858"/>
              <a:gd name="adj2" fmla="val 55628"/>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 name="Rectangle 1"/>
          <p:cNvSpPr/>
          <p:nvPr/>
        </p:nvSpPr>
        <p:spPr>
          <a:xfrm>
            <a:off x="5750008" y="3789040"/>
            <a:ext cx="3228543" cy="923330"/>
          </a:xfrm>
          <a:prstGeom prst="rect">
            <a:avLst/>
          </a:prstGeom>
        </p:spPr>
        <p:txBody>
          <a:bodyPr wrap="square">
            <a:spAutoFit/>
          </a:bodyPr>
          <a:lstStyle/>
          <a:p>
            <a:r>
              <a:rPr lang="en-US" dirty="0"/>
              <a:t>Each person has +- 60s to introduce themselves, their topic and their (abstract) ‘rocks’.</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06935" y="3291443"/>
            <a:ext cx="373774" cy="291367"/>
          </a:xfrm>
          <a:prstGeom prst="rect">
            <a:avLst/>
          </a:prstGeom>
        </p:spPr>
      </p:pic>
      <p:sp>
        <p:nvSpPr>
          <p:cNvPr id="8" name="Rectangle 7"/>
          <p:cNvSpPr/>
          <p:nvPr/>
        </p:nvSpPr>
        <p:spPr>
          <a:xfrm>
            <a:off x="4093822" y="2312936"/>
            <a:ext cx="1082348" cy="584775"/>
          </a:xfrm>
          <a:prstGeom prst="rect">
            <a:avLst/>
          </a:prstGeom>
        </p:spPr>
        <p:txBody>
          <a:bodyPr wrap="none">
            <a:spAutoFit/>
          </a:bodyPr>
          <a:lstStyle/>
          <a:p>
            <a:pPr algn="ctr"/>
            <a:r>
              <a:rPr lang="en-US" dirty="0"/>
              <a:t>Hello!</a:t>
            </a:r>
            <a:r>
              <a:rPr lang="en-US" sz="1400" dirty="0"/>
              <a:t> This</a:t>
            </a:r>
            <a:br>
              <a:rPr lang="en-US" sz="1400" dirty="0"/>
            </a:br>
            <a:r>
              <a:rPr lang="en-US" sz="1400" dirty="0"/>
              <a:t>is my rock#1</a:t>
            </a:r>
          </a:p>
        </p:txBody>
      </p:sp>
    </p:spTree>
    <p:extLst>
      <p:ext uri="{BB962C8B-B14F-4D97-AF65-F5344CB8AC3E}">
        <p14:creationId xmlns:p14="http://schemas.microsoft.com/office/powerpoint/2010/main" val="354982984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9133" y="692696"/>
            <a:ext cx="8010976" cy="923330"/>
          </a:xfrm>
          <a:prstGeom prst="rect">
            <a:avLst/>
          </a:prstGeom>
          <a:noFill/>
        </p:spPr>
        <p:txBody>
          <a:bodyPr wrap="none" lIns="91440" tIns="45720" rIns="91440" bIns="45720">
            <a:spAutoFit/>
          </a:bodyPr>
          <a:lstStyle/>
          <a:p>
            <a:pPr algn="ctr"/>
            <a:r>
              <a:rPr lang="en-US" sz="5400" b="1" cap="none" spc="0" dirty="0">
                <a:ln w="18000">
                  <a:solidFill>
                    <a:schemeClr val="accent2">
                      <a:satMod val="140000"/>
                    </a:schemeClr>
                  </a:solidFill>
                  <a:prstDash val="solid"/>
                  <a:miter lim="800000"/>
                </a:ln>
                <a:solidFill>
                  <a:srgbClr val="FFFF99"/>
                </a:solidFill>
                <a:effectLst>
                  <a:outerShdw blurRad="25500" dist="23000" dir="7020000" algn="tl">
                    <a:srgbClr val="000000">
                      <a:alpha val="50000"/>
                    </a:srgbClr>
                  </a:outerShdw>
                </a:effectLst>
              </a:rPr>
              <a:t>Back to me for a moment…</a:t>
            </a:r>
          </a:p>
        </p:txBody>
      </p:sp>
    </p:spTree>
    <p:extLst>
      <p:ext uri="{BB962C8B-B14F-4D97-AF65-F5344CB8AC3E}">
        <p14:creationId xmlns:p14="http://schemas.microsoft.com/office/powerpoint/2010/main" val="249520163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aoa\Projects\Supervision\Presentation\Images\Airbus A340 Airplanes.jpg"/>
          <p:cNvPicPr>
            <a:picLocks noChangeAspect="1" noChangeArrowheads="1"/>
          </p:cNvPicPr>
          <p:nvPr/>
        </p:nvPicPr>
        <p:blipFill>
          <a:blip r:embed="rId3" cstate="print"/>
          <a:srcRect/>
          <a:stretch>
            <a:fillRect/>
          </a:stretch>
        </p:blipFill>
        <p:spPr bwMode="auto">
          <a:xfrm>
            <a:off x="-1" y="0"/>
            <a:ext cx="9372533" cy="7029400"/>
          </a:xfrm>
          <a:prstGeom prst="rect">
            <a:avLst/>
          </a:prstGeom>
          <a:noFill/>
        </p:spPr>
      </p:pic>
      <p:sp>
        <p:nvSpPr>
          <p:cNvPr id="2" name="Title 1"/>
          <p:cNvSpPr>
            <a:spLocks noGrp="1"/>
          </p:cNvSpPr>
          <p:nvPr>
            <p:ph type="title"/>
          </p:nvPr>
        </p:nvSpPr>
        <p:spPr/>
        <p:txBody>
          <a:bodyPr/>
          <a:lstStyle/>
          <a:p>
            <a:r>
              <a:rPr lang="en-ZA" dirty="0"/>
              <a:t>Welcome</a:t>
            </a:r>
            <a:endParaRPr lang="en-GB" dirty="0"/>
          </a:p>
        </p:txBody>
      </p:sp>
      <p:sp>
        <p:nvSpPr>
          <p:cNvPr id="5" name="TextBox 4"/>
          <p:cNvSpPr txBox="1"/>
          <p:nvPr/>
        </p:nvSpPr>
        <p:spPr>
          <a:xfrm rot="21409732">
            <a:off x="4624899" y="2780928"/>
            <a:ext cx="989373" cy="369332"/>
          </a:xfrm>
          <a:prstGeom prst="rect">
            <a:avLst/>
          </a:prstGeom>
          <a:noFill/>
        </p:spPr>
        <p:txBody>
          <a:bodyPr wrap="none" rtlCol="0">
            <a:spAutoFit/>
          </a:bodyPr>
          <a:lstStyle/>
          <a:p>
            <a:r>
              <a:rPr lang="en-ZA" dirty="0"/>
              <a:t>EEE4022</a:t>
            </a:r>
            <a:endParaRPr lang="en-GB" dirty="0"/>
          </a:p>
        </p:txBody>
      </p:sp>
      <p:sp>
        <p:nvSpPr>
          <p:cNvPr id="6" name="TextBox 5"/>
          <p:cNvSpPr txBox="1"/>
          <p:nvPr/>
        </p:nvSpPr>
        <p:spPr>
          <a:xfrm>
            <a:off x="3419872" y="5661248"/>
            <a:ext cx="4444165" cy="830997"/>
          </a:xfrm>
          <a:prstGeom prst="rect">
            <a:avLst/>
          </a:prstGeom>
          <a:noFill/>
        </p:spPr>
        <p:txBody>
          <a:bodyPr wrap="none" rtlCol="0">
            <a:spAutoFit/>
          </a:bodyPr>
          <a:lstStyle/>
          <a:p>
            <a:r>
              <a:rPr lang="en-ZA" sz="2400" dirty="0"/>
              <a:t>Flight EEE4022 is departing…</a:t>
            </a:r>
          </a:p>
          <a:p>
            <a:r>
              <a:rPr lang="en-ZA" sz="2400" dirty="0"/>
              <a:t>Get your ‘captain’s training’ now!</a:t>
            </a:r>
            <a:endParaRPr lang="en-GB" sz="2400" dirty="0"/>
          </a:p>
        </p:txBody>
      </p:sp>
    </p:spTree>
    <p:extLst>
      <p:ext uri="{BB962C8B-B14F-4D97-AF65-F5344CB8AC3E}">
        <p14:creationId xmlns:p14="http://schemas.microsoft.com/office/powerpoint/2010/main" val="2479182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D258F6-1765-4A94-B0F2-B00DC18A672D}"/>
              </a:ext>
            </a:extLst>
          </p:cNvPr>
          <p:cNvSpPr txBox="1"/>
          <p:nvPr/>
        </p:nvSpPr>
        <p:spPr>
          <a:xfrm>
            <a:off x="395536" y="404664"/>
            <a:ext cx="1654427" cy="523220"/>
          </a:xfrm>
          <a:prstGeom prst="rect">
            <a:avLst/>
          </a:prstGeom>
          <a:noFill/>
        </p:spPr>
        <p:txBody>
          <a:bodyPr wrap="none" rtlCol="0">
            <a:spAutoFit/>
          </a:bodyPr>
          <a:lstStyle/>
          <a:p>
            <a:r>
              <a:rPr lang="en-ZA" sz="2800" dirty="0">
                <a:solidFill>
                  <a:srgbClr val="FFFF99"/>
                </a:solidFill>
              </a:rPr>
              <a:t>Story of …</a:t>
            </a:r>
          </a:p>
        </p:txBody>
      </p:sp>
      <p:pic>
        <p:nvPicPr>
          <p:cNvPr id="4" name="Picture 3" descr="A person sitting at a desk&#10;&#10;Description generated with very high confidence">
            <a:extLst>
              <a:ext uri="{FF2B5EF4-FFF2-40B4-BE49-F238E27FC236}">
                <a16:creationId xmlns:a16="http://schemas.microsoft.com/office/drawing/2014/main" id="{E4EE114F-2E6E-46E5-8A7A-63F7391C81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030" y="1687915"/>
            <a:ext cx="4077599" cy="2592288"/>
          </a:xfrm>
          <a:prstGeom prst="rect">
            <a:avLst/>
          </a:prstGeom>
        </p:spPr>
      </p:pic>
      <p:pic>
        <p:nvPicPr>
          <p:cNvPr id="6" name="Picture 5" descr="A person sitting at a table using a computer&#10;&#10;Description generated with very high confidence">
            <a:extLst>
              <a:ext uri="{FF2B5EF4-FFF2-40B4-BE49-F238E27FC236}">
                <a16:creationId xmlns:a16="http://schemas.microsoft.com/office/drawing/2014/main" id="{72AA35F2-E647-4D41-8A49-B535E75D01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8024" y="1687915"/>
            <a:ext cx="4153020" cy="2592288"/>
          </a:xfrm>
          <a:prstGeom prst="rect">
            <a:avLst/>
          </a:prstGeom>
        </p:spPr>
      </p:pic>
      <p:sp>
        <p:nvSpPr>
          <p:cNvPr id="7" name="Rectangle 6">
            <a:extLst>
              <a:ext uri="{FF2B5EF4-FFF2-40B4-BE49-F238E27FC236}">
                <a16:creationId xmlns:a16="http://schemas.microsoft.com/office/drawing/2014/main" id="{632C1A2B-A620-4BFB-8499-D04BCA90B1AB}"/>
              </a:ext>
            </a:extLst>
          </p:cNvPr>
          <p:cNvSpPr/>
          <p:nvPr/>
        </p:nvSpPr>
        <p:spPr>
          <a:xfrm>
            <a:off x="1763688" y="4509120"/>
            <a:ext cx="1174360" cy="523220"/>
          </a:xfrm>
          <a:prstGeom prst="rect">
            <a:avLst/>
          </a:prstGeom>
        </p:spPr>
        <p:txBody>
          <a:bodyPr wrap="none">
            <a:spAutoFit/>
          </a:bodyPr>
          <a:lstStyle/>
          <a:p>
            <a:r>
              <a:rPr lang="en-ZA" sz="2800" dirty="0">
                <a:solidFill>
                  <a:srgbClr val="FFFF99"/>
                </a:solidFill>
              </a:rPr>
              <a:t>Robert</a:t>
            </a:r>
            <a:endParaRPr lang="en-ZA" sz="2800" dirty="0"/>
          </a:p>
        </p:txBody>
      </p:sp>
      <p:sp>
        <p:nvSpPr>
          <p:cNvPr id="8" name="Rectangle 7">
            <a:extLst>
              <a:ext uri="{FF2B5EF4-FFF2-40B4-BE49-F238E27FC236}">
                <a16:creationId xmlns:a16="http://schemas.microsoft.com/office/drawing/2014/main" id="{DFAA9E51-A8CD-47F9-BE96-72941F6ABABD}"/>
              </a:ext>
            </a:extLst>
          </p:cNvPr>
          <p:cNvSpPr/>
          <p:nvPr/>
        </p:nvSpPr>
        <p:spPr>
          <a:xfrm>
            <a:off x="4270381" y="4509120"/>
            <a:ext cx="734496" cy="523220"/>
          </a:xfrm>
          <a:prstGeom prst="rect">
            <a:avLst/>
          </a:prstGeom>
        </p:spPr>
        <p:txBody>
          <a:bodyPr wrap="none">
            <a:spAutoFit/>
          </a:bodyPr>
          <a:lstStyle/>
          <a:p>
            <a:r>
              <a:rPr lang="en-ZA" sz="2800" dirty="0">
                <a:solidFill>
                  <a:srgbClr val="FFFF99"/>
                </a:solidFill>
              </a:rPr>
              <a:t>and</a:t>
            </a:r>
            <a:endParaRPr lang="en-ZA" sz="2800" dirty="0"/>
          </a:p>
        </p:txBody>
      </p:sp>
      <p:sp>
        <p:nvSpPr>
          <p:cNvPr id="9" name="Rectangle 8">
            <a:extLst>
              <a:ext uri="{FF2B5EF4-FFF2-40B4-BE49-F238E27FC236}">
                <a16:creationId xmlns:a16="http://schemas.microsoft.com/office/drawing/2014/main" id="{3EF06BF5-0BD8-47C1-A24B-BA34B77C2DAE}"/>
              </a:ext>
            </a:extLst>
          </p:cNvPr>
          <p:cNvSpPr/>
          <p:nvPr/>
        </p:nvSpPr>
        <p:spPr>
          <a:xfrm>
            <a:off x="6516216" y="4509120"/>
            <a:ext cx="1040670" cy="523220"/>
          </a:xfrm>
          <a:prstGeom prst="rect">
            <a:avLst/>
          </a:prstGeom>
        </p:spPr>
        <p:txBody>
          <a:bodyPr wrap="none">
            <a:spAutoFit/>
          </a:bodyPr>
          <a:lstStyle/>
          <a:p>
            <a:r>
              <a:rPr lang="en-ZA" sz="2800" dirty="0">
                <a:solidFill>
                  <a:srgbClr val="FFFF99"/>
                </a:solidFill>
              </a:rPr>
              <a:t>Susan</a:t>
            </a:r>
            <a:endParaRPr lang="en-ZA" sz="2800" dirty="0"/>
          </a:p>
        </p:txBody>
      </p:sp>
    </p:spTree>
    <p:extLst>
      <p:ext uri="{BB962C8B-B14F-4D97-AF65-F5344CB8AC3E}">
        <p14:creationId xmlns:p14="http://schemas.microsoft.com/office/powerpoint/2010/main" val="647826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99E678-8159-4D99-B541-8BFF7381FB51}"/>
              </a:ext>
            </a:extLst>
          </p:cNvPr>
          <p:cNvSpPr/>
          <p:nvPr/>
        </p:nvSpPr>
        <p:spPr>
          <a:xfrm>
            <a:off x="1259632" y="2782669"/>
            <a:ext cx="6120906" cy="646331"/>
          </a:xfrm>
          <a:prstGeom prst="rect">
            <a:avLst/>
          </a:prstGeom>
        </p:spPr>
        <p:txBody>
          <a:bodyPr wrap="none">
            <a:spAutoFit/>
          </a:bodyPr>
          <a:lstStyle/>
          <a:p>
            <a:r>
              <a:rPr lang="en-ZA" sz="3600" dirty="0">
                <a:solidFill>
                  <a:srgbClr val="FFFF99"/>
                </a:solidFill>
              </a:rPr>
              <a:t>Let’s consider the plan of attack</a:t>
            </a:r>
            <a:endParaRPr lang="en-ZA" sz="3600" dirty="0"/>
          </a:p>
        </p:txBody>
      </p:sp>
    </p:spTree>
    <p:extLst>
      <p:ext uri="{BB962C8B-B14F-4D97-AF65-F5344CB8AC3E}">
        <p14:creationId xmlns:p14="http://schemas.microsoft.com/office/powerpoint/2010/main" val="1985954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34280"/>
            <a:ext cx="8229600" cy="1143000"/>
          </a:xfrm>
        </p:spPr>
        <p:txBody>
          <a:bodyPr/>
          <a:lstStyle/>
          <a:p>
            <a:r>
              <a:rPr lang="en-ZA" dirty="0">
                <a:solidFill>
                  <a:srgbClr val="FFFF00"/>
                </a:solidFill>
              </a:rPr>
              <a:t>The first month </a:t>
            </a:r>
            <a:r>
              <a:rPr lang="en-ZA" sz="2800" dirty="0">
                <a:solidFill>
                  <a:srgbClr val="FFFF00"/>
                </a:solidFill>
              </a:rPr>
              <a:t>and a bit</a:t>
            </a:r>
            <a:r>
              <a:rPr lang="en-ZA" dirty="0">
                <a:solidFill>
                  <a:srgbClr val="FFFF00"/>
                </a:solidFill>
              </a:rPr>
              <a:t> (phase 1)</a:t>
            </a:r>
            <a:endParaRPr lang="en-GB" dirty="0">
              <a:solidFill>
                <a:srgbClr val="FFFF00"/>
              </a:solidFill>
            </a:endParaRPr>
          </a:p>
        </p:txBody>
      </p:sp>
      <p:sp>
        <p:nvSpPr>
          <p:cNvPr id="5" name="Rectangle 4"/>
          <p:cNvSpPr/>
          <p:nvPr/>
        </p:nvSpPr>
        <p:spPr>
          <a:xfrm>
            <a:off x="467544" y="1988840"/>
            <a:ext cx="2016224" cy="945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400" dirty="0"/>
              <a:t>The Proposal</a:t>
            </a:r>
            <a:endParaRPr lang="en-GB" sz="2400" dirty="0"/>
          </a:p>
        </p:txBody>
      </p:sp>
      <p:sp>
        <p:nvSpPr>
          <p:cNvPr id="6" name="Rectangle 5"/>
          <p:cNvSpPr/>
          <p:nvPr/>
        </p:nvSpPr>
        <p:spPr>
          <a:xfrm>
            <a:off x="5868143" y="2060848"/>
            <a:ext cx="2292615" cy="945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400" dirty="0"/>
              <a:t>Start Literature</a:t>
            </a:r>
          </a:p>
          <a:p>
            <a:pPr algn="ctr"/>
            <a:r>
              <a:rPr lang="en-ZA" sz="2400" dirty="0"/>
              <a:t>Review (take1)</a:t>
            </a:r>
            <a:endParaRPr lang="en-GB" sz="2400" dirty="0"/>
          </a:p>
        </p:txBody>
      </p:sp>
      <p:sp>
        <p:nvSpPr>
          <p:cNvPr id="7" name="Rectangle 6"/>
          <p:cNvSpPr/>
          <p:nvPr/>
        </p:nvSpPr>
        <p:spPr>
          <a:xfrm>
            <a:off x="3059832" y="1412776"/>
            <a:ext cx="2232248" cy="945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400" dirty="0"/>
              <a:t>Initial meeting with supervisor</a:t>
            </a:r>
            <a:endParaRPr lang="en-GB" sz="2400" dirty="0"/>
          </a:p>
        </p:txBody>
      </p:sp>
      <p:sp>
        <p:nvSpPr>
          <p:cNvPr id="8" name="Rectangle 7"/>
          <p:cNvSpPr/>
          <p:nvPr/>
        </p:nvSpPr>
        <p:spPr>
          <a:xfrm>
            <a:off x="6770636" y="3554766"/>
            <a:ext cx="2148599" cy="1136375"/>
          </a:xfrm>
          <a:prstGeom prst="rect">
            <a:avLst/>
          </a:prstGeom>
          <a:solidFill>
            <a:srgbClr val="E1881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400" dirty="0">
                <a:solidFill>
                  <a:schemeClr val="tx1"/>
                </a:solidFill>
              </a:rPr>
              <a:t>Prepare Initial Attempt at ELO tracking form</a:t>
            </a:r>
            <a:endParaRPr lang="en-GB" sz="2400" dirty="0">
              <a:solidFill>
                <a:schemeClr val="tx1"/>
              </a:solidFill>
            </a:endParaRPr>
          </a:p>
        </p:txBody>
      </p:sp>
      <p:sp>
        <p:nvSpPr>
          <p:cNvPr id="9" name="Rectangle 8"/>
          <p:cNvSpPr/>
          <p:nvPr/>
        </p:nvSpPr>
        <p:spPr>
          <a:xfrm>
            <a:off x="3203848" y="4521620"/>
            <a:ext cx="2016224" cy="945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400" dirty="0"/>
              <a:t>Design &amp; Develop</a:t>
            </a:r>
            <a:endParaRPr lang="en-GB" sz="2400" dirty="0"/>
          </a:p>
        </p:txBody>
      </p:sp>
      <p:sp>
        <p:nvSpPr>
          <p:cNvPr id="10" name="Rectangle 9"/>
          <p:cNvSpPr/>
          <p:nvPr/>
        </p:nvSpPr>
        <p:spPr>
          <a:xfrm>
            <a:off x="3203848" y="5789300"/>
            <a:ext cx="2016224" cy="945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400" dirty="0"/>
              <a:t>Revise Literature</a:t>
            </a:r>
            <a:endParaRPr lang="en-GB" sz="2400" dirty="0"/>
          </a:p>
        </p:txBody>
      </p:sp>
      <p:sp>
        <p:nvSpPr>
          <p:cNvPr id="11" name="Oval 10"/>
          <p:cNvSpPr/>
          <p:nvPr/>
        </p:nvSpPr>
        <p:spPr>
          <a:xfrm>
            <a:off x="755576" y="3690182"/>
            <a:ext cx="1440160"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46800" rIns="46800" rtlCol="0" anchor="ctr"/>
          <a:lstStyle/>
          <a:p>
            <a:pPr algn="ctr"/>
            <a:r>
              <a:rPr lang="en-ZA" dirty="0"/>
              <a:t>continues</a:t>
            </a:r>
            <a:endParaRPr lang="en-GB" dirty="0"/>
          </a:p>
        </p:txBody>
      </p:sp>
      <p:cxnSp>
        <p:nvCxnSpPr>
          <p:cNvPr id="13" name="Straight Arrow Connector 12"/>
          <p:cNvCxnSpPr>
            <a:stCxn id="5" idx="3"/>
            <a:endCxn id="7" idx="1"/>
          </p:cNvCxnSpPr>
          <p:nvPr/>
        </p:nvCxnSpPr>
        <p:spPr>
          <a:xfrm flipV="1">
            <a:off x="2483768" y="1885329"/>
            <a:ext cx="576064" cy="576064"/>
          </a:xfrm>
          <a:prstGeom prst="straightConnector1">
            <a:avLst/>
          </a:prstGeom>
          <a:ln w="28575">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3"/>
            <a:endCxn id="6" idx="1"/>
          </p:cNvCxnSpPr>
          <p:nvPr/>
        </p:nvCxnSpPr>
        <p:spPr>
          <a:xfrm>
            <a:off x="5292080" y="1885329"/>
            <a:ext cx="576063" cy="648072"/>
          </a:xfrm>
          <a:prstGeom prst="straightConnector1">
            <a:avLst/>
          </a:prstGeom>
          <a:ln w="28575">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9" idx="4"/>
            <a:endCxn id="5" idx="0"/>
          </p:cNvCxnSpPr>
          <p:nvPr/>
        </p:nvCxnSpPr>
        <p:spPr>
          <a:xfrm rot="16200000" flipH="1">
            <a:off x="1043608" y="1556792"/>
            <a:ext cx="432048" cy="432048"/>
          </a:xfrm>
          <a:prstGeom prst="straightConnector1">
            <a:avLst/>
          </a:prstGeom>
          <a:ln w="28575">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323528" y="692696"/>
            <a:ext cx="1440160"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46800" rIns="46800" rtlCol="0" anchor="ctr"/>
          <a:lstStyle/>
          <a:p>
            <a:pPr algn="ctr"/>
            <a:r>
              <a:rPr lang="en-ZA" dirty="0"/>
              <a:t>start</a:t>
            </a:r>
            <a:endParaRPr lang="en-GB" dirty="0"/>
          </a:p>
        </p:txBody>
      </p:sp>
      <p:cxnSp>
        <p:nvCxnSpPr>
          <p:cNvPr id="21" name="Straight Arrow Connector 20"/>
          <p:cNvCxnSpPr>
            <a:stCxn id="6" idx="2"/>
            <a:endCxn id="8" idx="0"/>
          </p:cNvCxnSpPr>
          <p:nvPr/>
        </p:nvCxnSpPr>
        <p:spPr>
          <a:xfrm>
            <a:off x="7014451" y="3005953"/>
            <a:ext cx="830485" cy="548813"/>
          </a:xfrm>
          <a:prstGeom prst="straightConnector1">
            <a:avLst/>
          </a:prstGeom>
          <a:ln w="28575">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9" idx="3"/>
          </p:cNvCxnSpPr>
          <p:nvPr/>
        </p:nvCxnSpPr>
        <p:spPr>
          <a:xfrm flipH="1">
            <a:off x="5220072" y="2973295"/>
            <a:ext cx="1296144" cy="2020878"/>
          </a:xfrm>
          <a:prstGeom prst="straightConnector1">
            <a:avLst/>
          </a:prstGeom>
          <a:ln w="28575">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0" idx="3"/>
          </p:cNvCxnSpPr>
          <p:nvPr/>
        </p:nvCxnSpPr>
        <p:spPr>
          <a:xfrm flipH="1">
            <a:off x="5220072" y="3022824"/>
            <a:ext cx="1440160" cy="3239029"/>
          </a:xfrm>
          <a:prstGeom prst="straightConnector1">
            <a:avLst/>
          </a:prstGeom>
          <a:ln w="28575">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9" idx="1"/>
            <a:endCxn id="29" idx="3"/>
          </p:cNvCxnSpPr>
          <p:nvPr/>
        </p:nvCxnSpPr>
        <p:spPr>
          <a:xfrm flipH="1">
            <a:off x="2699792" y="4994173"/>
            <a:ext cx="504056" cy="640225"/>
          </a:xfrm>
          <a:prstGeom prst="straightConnector1">
            <a:avLst/>
          </a:prstGeom>
          <a:ln w="28575">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0" idx="1"/>
            <a:endCxn id="29" idx="3"/>
          </p:cNvCxnSpPr>
          <p:nvPr/>
        </p:nvCxnSpPr>
        <p:spPr>
          <a:xfrm flipH="1" flipV="1">
            <a:off x="2699792" y="5634398"/>
            <a:ext cx="504056" cy="627455"/>
          </a:xfrm>
          <a:prstGeom prst="straightConnector1">
            <a:avLst/>
          </a:prstGeom>
          <a:ln w="28575">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987824" y="2348880"/>
            <a:ext cx="1702902" cy="369332"/>
          </a:xfrm>
          <a:prstGeom prst="rect">
            <a:avLst/>
          </a:prstGeom>
          <a:noFill/>
        </p:spPr>
        <p:txBody>
          <a:bodyPr wrap="none" rtlCol="0">
            <a:spAutoFit/>
          </a:bodyPr>
          <a:lstStyle/>
          <a:p>
            <a:r>
              <a:rPr lang="en-ZA" dirty="0"/>
              <a:t>(done already!!)</a:t>
            </a:r>
            <a:endParaRPr lang="en-GB" dirty="0"/>
          </a:p>
        </p:txBody>
      </p:sp>
      <p:sp>
        <p:nvSpPr>
          <p:cNvPr id="29" name="Rectangle 28"/>
          <p:cNvSpPr/>
          <p:nvPr/>
        </p:nvSpPr>
        <p:spPr>
          <a:xfrm>
            <a:off x="539552" y="5130342"/>
            <a:ext cx="216024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000" dirty="0"/>
              <a:t>Plan your Methodology and experiments</a:t>
            </a:r>
            <a:endParaRPr lang="en-GB" sz="2000" dirty="0"/>
          </a:p>
        </p:txBody>
      </p:sp>
      <p:cxnSp>
        <p:nvCxnSpPr>
          <p:cNvPr id="34" name="Straight Arrow Connector 33"/>
          <p:cNvCxnSpPr>
            <a:stCxn id="29" idx="0"/>
            <a:endCxn id="11" idx="4"/>
          </p:cNvCxnSpPr>
          <p:nvPr/>
        </p:nvCxnSpPr>
        <p:spPr>
          <a:xfrm flipH="1" flipV="1">
            <a:off x="1475656" y="4554278"/>
            <a:ext cx="144016" cy="576064"/>
          </a:xfrm>
          <a:prstGeom prst="straightConnector1">
            <a:avLst/>
          </a:prstGeom>
          <a:ln w="28575">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940152" y="1711272"/>
            <a:ext cx="1834092" cy="369332"/>
          </a:xfrm>
          <a:prstGeom prst="rect">
            <a:avLst/>
          </a:prstGeom>
          <a:noFill/>
        </p:spPr>
        <p:txBody>
          <a:bodyPr wrap="none" rtlCol="0">
            <a:spAutoFit/>
          </a:bodyPr>
          <a:lstStyle/>
          <a:p>
            <a:r>
              <a:rPr lang="en-ZA" dirty="0"/>
              <a:t>Working on this…</a:t>
            </a:r>
            <a:endParaRPr lang="en-GB" dirty="0"/>
          </a:p>
        </p:txBody>
      </p:sp>
      <p:sp>
        <p:nvSpPr>
          <p:cNvPr id="39" name="TextBox 38"/>
          <p:cNvSpPr txBox="1"/>
          <p:nvPr/>
        </p:nvSpPr>
        <p:spPr>
          <a:xfrm>
            <a:off x="2746225" y="548680"/>
            <a:ext cx="2932021" cy="461665"/>
          </a:xfrm>
          <a:prstGeom prst="rect">
            <a:avLst/>
          </a:prstGeom>
          <a:noFill/>
        </p:spPr>
        <p:txBody>
          <a:bodyPr wrap="none" rtlCol="0">
            <a:spAutoFit/>
          </a:bodyPr>
          <a:lstStyle/>
          <a:p>
            <a:r>
              <a:rPr lang="en-ZA" sz="2400" i="1" dirty="0">
                <a:solidFill>
                  <a:srgbClr val="FFFF00"/>
                </a:solidFill>
              </a:rPr>
              <a:t>A suggested approach</a:t>
            </a:r>
            <a:endParaRPr lang="en-GB" sz="2400" i="1" dirty="0">
              <a:solidFill>
                <a:srgbClr val="FFFF00"/>
              </a:solidFill>
            </a:endParaRPr>
          </a:p>
        </p:txBody>
      </p:sp>
      <p:sp>
        <p:nvSpPr>
          <p:cNvPr id="40" name="TextBox 39"/>
          <p:cNvSpPr txBox="1"/>
          <p:nvPr/>
        </p:nvSpPr>
        <p:spPr>
          <a:xfrm>
            <a:off x="6817337" y="4721649"/>
            <a:ext cx="2044021" cy="369332"/>
          </a:xfrm>
          <a:prstGeom prst="rect">
            <a:avLst/>
          </a:prstGeom>
          <a:solidFill>
            <a:srgbClr val="FFFF99"/>
          </a:solidFill>
        </p:spPr>
        <p:txBody>
          <a:bodyPr wrap="none" rtlCol="0">
            <a:spAutoFit/>
          </a:bodyPr>
          <a:lstStyle/>
          <a:p>
            <a:r>
              <a:rPr lang="en-ZA" dirty="0"/>
              <a:t>To submit this week</a:t>
            </a:r>
            <a:endParaRPr lang="en-GB" dirty="0"/>
          </a:p>
        </p:txBody>
      </p:sp>
      <p:sp>
        <p:nvSpPr>
          <p:cNvPr id="41" name="TextBox 40"/>
          <p:cNvSpPr txBox="1"/>
          <p:nvPr/>
        </p:nvSpPr>
        <p:spPr>
          <a:xfrm>
            <a:off x="3159723" y="4210202"/>
            <a:ext cx="1646989" cy="369332"/>
          </a:xfrm>
          <a:prstGeom prst="rect">
            <a:avLst/>
          </a:prstGeom>
          <a:noFill/>
        </p:spPr>
        <p:txBody>
          <a:bodyPr wrap="none" rtlCol="0">
            <a:spAutoFit/>
          </a:bodyPr>
          <a:lstStyle/>
          <a:p>
            <a:r>
              <a:rPr lang="en-ZA" dirty="0"/>
              <a:t>Start next week</a:t>
            </a:r>
            <a:endParaRPr lang="en-GB" dirty="0"/>
          </a:p>
        </p:txBody>
      </p:sp>
      <p:sp>
        <p:nvSpPr>
          <p:cNvPr id="48" name="TextBox 47"/>
          <p:cNvSpPr txBox="1"/>
          <p:nvPr/>
        </p:nvSpPr>
        <p:spPr>
          <a:xfrm>
            <a:off x="611560" y="6138454"/>
            <a:ext cx="1842812" cy="369332"/>
          </a:xfrm>
          <a:prstGeom prst="rect">
            <a:avLst/>
          </a:prstGeom>
          <a:noFill/>
        </p:spPr>
        <p:txBody>
          <a:bodyPr wrap="none" rtlCol="0">
            <a:spAutoFit/>
          </a:bodyPr>
          <a:lstStyle/>
          <a:p>
            <a:r>
              <a:rPr lang="en-ZA" dirty="0"/>
              <a:t>In 2-3 weeks time</a:t>
            </a:r>
            <a:endParaRPr lang="en-GB" dirty="0"/>
          </a:p>
        </p:txBody>
      </p:sp>
      <p:sp>
        <p:nvSpPr>
          <p:cNvPr id="50" name="Right Arrow 49"/>
          <p:cNvSpPr/>
          <p:nvPr/>
        </p:nvSpPr>
        <p:spPr>
          <a:xfrm rot="8233983">
            <a:off x="7815902" y="1446715"/>
            <a:ext cx="689715" cy="61935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p:cNvSpPr txBox="1"/>
          <p:nvPr/>
        </p:nvSpPr>
        <p:spPr>
          <a:xfrm>
            <a:off x="7448136" y="1115452"/>
            <a:ext cx="1738746" cy="369332"/>
          </a:xfrm>
          <a:prstGeom prst="rect">
            <a:avLst/>
          </a:prstGeom>
          <a:noFill/>
        </p:spPr>
        <p:txBody>
          <a:bodyPr wrap="none" rtlCol="0">
            <a:spAutoFit/>
          </a:bodyPr>
          <a:lstStyle/>
          <a:p>
            <a:r>
              <a:rPr lang="en-ZA" dirty="0"/>
              <a:t>You are here (?!)</a:t>
            </a:r>
            <a:endParaRPr lang="en-GB" dirty="0"/>
          </a:p>
        </p:txBody>
      </p:sp>
      <p:sp>
        <p:nvSpPr>
          <p:cNvPr id="47" name="TextBox 46"/>
          <p:cNvSpPr txBox="1"/>
          <p:nvPr/>
        </p:nvSpPr>
        <p:spPr>
          <a:xfrm>
            <a:off x="7789054" y="3231192"/>
            <a:ext cx="1130181" cy="369332"/>
          </a:xfrm>
          <a:prstGeom prst="rect">
            <a:avLst/>
          </a:prstGeom>
          <a:noFill/>
        </p:spPr>
        <p:txBody>
          <a:bodyPr wrap="none" rtlCol="0">
            <a:spAutoFit/>
          </a:bodyPr>
          <a:lstStyle/>
          <a:p>
            <a:pPr algn="r"/>
            <a:r>
              <a:rPr lang="en-ZA" dirty="0"/>
              <a:t>…And this</a:t>
            </a:r>
            <a:endParaRPr lang="en-GB" dirty="0"/>
          </a:p>
        </p:txBody>
      </p:sp>
      <p:sp>
        <p:nvSpPr>
          <p:cNvPr id="49" name="Rectangle 48"/>
          <p:cNvSpPr/>
          <p:nvPr/>
        </p:nvSpPr>
        <p:spPr>
          <a:xfrm>
            <a:off x="3623177" y="3082213"/>
            <a:ext cx="2144649" cy="945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000" dirty="0"/>
              <a:t>Deciding on &amp; ordering components</a:t>
            </a:r>
            <a:endParaRPr lang="en-GB" sz="2000" dirty="0"/>
          </a:p>
        </p:txBody>
      </p:sp>
      <p:cxnSp>
        <p:nvCxnSpPr>
          <p:cNvPr id="52" name="Straight Arrow Connector 51"/>
          <p:cNvCxnSpPr>
            <a:stCxn id="6" idx="1"/>
            <a:endCxn id="49" idx="0"/>
          </p:cNvCxnSpPr>
          <p:nvPr/>
        </p:nvCxnSpPr>
        <p:spPr>
          <a:xfrm flipH="1">
            <a:off x="4695502" y="2533401"/>
            <a:ext cx="1172641" cy="548812"/>
          </a:xfrm>
          <a:prstGeom prst="straightConnector1">
            <a:avLst/>
          </a:prstGeom>
          <a:ln w="28575">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937588" y="2853392"/>
            <a:ext cx="1840953" cy="276999"/>
          </a:xfrm>
          <a:prstGeom prst="rect">
            <a:avLst/>
          </a:prstGeom>
          <a:noFill/>
        </p:spPr>
        <p:txBody>
          <a:bodyPr wrap="none" rtlCol="0">
            <a:spAutoFit/>
          </a:bodyPr>
          <a:lstStyle/>
          <a:p>
            <a:r>
              <a:rPr lang="en-ZA" sz="1200" dirty="0"/>
              <a:t>Try to complete next week</a:t>
            </a:r>
            <a:endParaRPr lang="en-GB" sz="1200" dirty="0"/>
          </a:p>
        </p:txBody>
      </p:sp>
      <p:cxnSp>
        <p:nvCxnSpPr>
          <p:cNvPr id="58" name="Straight Arrow Connector 57"/>
          <p:cNvCxnSpPr/>
          <p:nvPr/>
        </p:nvCxnSpPr>
        <p:spPr>
          <a:xfrm flipH="1">
            <a:off x="4806712" y="4020581"/>
            <a:ext cx="470039" cy="501039"/>
          </a:xfrm>
          <a:prstGeom prst="straightConnector1">
            <a:avLst/>
          </a:prstGeom>
          <a:ln w="28575">
            <a:solidFill>
              <a:schemeClr val="bg2"/>
            </a:solidFill>
            <a:tailEnd type="arrow"/>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3983217" y="5300277"/>
            <a:ext cx="636418" cy="668241"/>
            <a:chOff x="6516215" y="4823987"/>
            <a:chExt cx="1427741" cy="1499132"/>
          </a:xfrm>
        </p:grpSpPr>
        <p:sp>
          <p:nvSpPr>
            <p:cNvPr id="64" name="Curved Down Arrow 63"/>
            <p:cNvSpPr/>
            <p:nvPr/>
          </p:nvSpPr>
          <p:spPr>
            <a:xfrm rot="10800000">
              <a:off x="6516215" y="5579113"/>
              <a:ext cx="1272838" cy="744006"/>
            </a:xfrm>
            <a:prstGeom prst="curvedDownArrow">
              <a:avLst>
                <a:gd name="adj1" fmla="val 27881"/>
                <a:gd name="adj2" fmla="val 78022"/>
                <a:gd name="adj3" fmla="val 25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Curved Down Arrow 64"/>
            <p:cNvSpPr/>
            <p:nvPr/>
          </p:nvSpPr>
          <p:spPr>
            <a:xfrm>
              <a:off x="6671118" y="4823987"/>
              <a:ext cx="1272838" cy="744006"/>
            </a:xfrm>
            <a:prstGeom prst="curvedDownArrow">
              <a:avLst>
                <a:gd name="adj1" fmla="val 27881"/>
                <a:gd name="adj2" fmla="val 78022"/>
                <a:gd name="adj3" fmla="val 25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136428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solidFill>
                  <a:srgbClr val="FFFF00"/>
                </a:solidFill>
              </a:rPr>
              <a:t>Planning Tools: </a:t>
            </a:r>
            <a:r>
              <a:rPr lang="en-ZA" dirty="0" err="1">
                <a:solidFill>
                  <a:srgbClr val="FFFF00"/>
                </a:solidFill>
              </a:rPr>
              <a:t>MindMaps</a:t>
            </a:r>
            <a:endParaRPr lang="en-ZA" dirty="0">
              <a:solidFill>
                <a:srgbClr val="FFFF00"/>
              </a:solidFill>
            </a:endParaRPr>
          </a:p>
        </p:txBody>
      </p:sp>
      <p:sp>
        <p:nvSpPr>
          <p:cNvPr id="3" name="Content Placeholder 2"/>
          <p:cNvSpPr>
            <a:spLocks noGrp="1"/>
          </p:cNvSpPr>
          <p:nvPr>
            <p:ph idx="1"/>
          </p:nvPr>
        </p:nvSpPr>
        <p:spPr/>
        <p:txBody>
          <a:bodyPr/>
          <a:lstStyle/>
          <a:p>
            <a:r>
              <a:rPr lang="en-ZA" dirty="0"/>
              <a:t>Mind maps are really useful to getting ideas down as a conceptual representation, and connecting related concepts.</a:t>
            </a:r>
          </a:p>
          <a:p>
            <a:r>
              <a:rPr lang="en-ZA" dirty="0"/>
              <a:t>This is often useful as an initial step, possibly just pencil on paper, in deciding what needs to be done and dependencies between things.</a:t>
            </a:r>
          </a:p>
        </p:txBody>
      </p:sp>
      <p:sp>
        <p:nvSpPr>
          <p:cNvPr id="6" name="Rectangle 5"/>
          <p:cNvSpPr/>
          <p:nvPr/>
        </p:nvSpPr>
        <p:spPr>
          <a:xfrm rot="19487336">
            <a:off x="621155" y="5392077"/>
            <a:ext cx="1144801" cy="646331"/>
          </a:xfrm>
          <a:prstGeom prst="rect">
            <a:avLst/>
          </a:prstGeom>
        </p:spPr>
        <p:txBody>
          <a:bodyPr wrap="none">
            <a:spAutoFit/>
          </a:bodyPr>
          <a:lstStyle/>
          <a:p>
            <a:r>
              <a:rPr lang="en-ZA" dirty="0"/>
              <a:t>Suggested</a:t>
            </a:r>
          </a:p>
          <a:p>
            <a:r>
              <a:rPr lang="en-ZA" dirty="0"/>
              <a:t>software:</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9237" y="5206008"/>
            <a:ext cx="648072" cy="314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2634110" y="5715243"/>
            <a:ext cx="5872954" cy="369332"/>
          </a:xfrm>
          <a:prstGeom prst="rect">
            <a:avLst/>
          </a:prstGeom>
        </p:spPr>
        <p:txBody>
          <a:bodyPr wrap="none">
            <a:spAutoFit/>
          </a:bodyPr>
          <a:lstStyle/>
          <a:p>
            <a:r>
              <a:rPr lang="en-ZA" dirty="0">
                <a:hlinkClick r:id="rId3"/>
              </a:rPr>
              <a:t>http://connected-mind.appspot.com/</a:t>
            </a:r>
            <a:r>
              <a:rPr lang="en-ZA" dirty="0"/>
              <a:t>  (avail as Chrome App)</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9783" y="5641662"/>
            <a:ext cx="514327" cy="5561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2603401" y="5180216"/>
            <a:ext cx="5258876" cy="369332"/>
          </a:xfrm>
          <a:prstGeom prst="rect">
            <a:avLst/>
          </a:prstGeom>
        </p:spPr>
        <p:txBody>
          <a:bodyPr wrap="none">
            <a:spAutoFit/>
          </a:bodyPr>
          <a:lstStyle/>
          <a:p>
            <a:r>
              <a:rPr lang="en-ZA" dirty="0">
                <a:hlinkClick r:id="rId5"/>
              </a:rPr>
              <a:t>http://www.xmind.net/</a:t>
            </a:r>
            <a:r>
              <a:rPr lang="en-ZA" dirty="0"/>
              <a:t> (free mind mapping software)</a:t>
            </a:r>
          </a:p>
        </p:txBody>
      </p:sp>
    </p:spTree>
    <p:extLst>
      <p:ext uri="{BB962C8B-B14F-4D97-AF65-F5344CB8AC3E}">
        <p14:creationId xmlns:p14="http://schemas.microsoft.com/office/powerpoint/2010/main" val="3064488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solidFill>
                  <a:srgbClr val="FFFF00"/>
                </a:solidFill>
              </a:rPr>
              <a:t>Planning Tools: Gantt Chart</a:t>
            </a:r>
          </a:p>
        </p:txBody>
      </p:sp>
      <p:sp>
        <p:nvSpPr>
          <p:cNvPr id="3" name="Content Placeholder 2"/>
          <p:cNvSpPr>
            <a:spLocks noGrp="1"/>
          </p:cNvSpPr>
          <p:nvPr>
            <p:ph idx="1"/>
          </p:nvPr>
        </p:nvSpPr>
        <p:spPr>
          <a:xfrm>
            <a:off x="457200" y="1423317"/>
            <a:ext cx="8229600" cy="4525963"/>
          </a:xfrm>
        </p:spPr>
        <p:txBody>
          <a:bodyPr/>
          <a:lstStyle/>
          <a:p>
            <a:r>
              <a:rPr lang="en-ZA" dirty="0"/>
              <a:t>Gantt Chart</a:t>
            </a:r>
          </a:p>
          <a:p>
            <a:pPr lvl="1"/>
            <a:r>
              <a:rPr lang="en-ZA" dirty="0"/>
              <a:t>Good to keep track of tasks, calculate completion times, task dependencies</a:t>
            </a:r>
          </a:p>
          <a:p>
            <a:pPr lvl="1"/>
            <a:r>
              <a:rPr lang="en-ZA" dirty="0"/>
              <a:t>Also can keep track of milestones and % completion status of tasks</a:t>
            </a:r>
          </a:p>
          <a:p>
            <a:pPr lvl="1"/>
            <a:r>
              <a:rPr lang="en-ZA" dirty="0"/>
              <a:t>This can be useful for inclusion into </a:t>
            </a:r>
            <a:r>
              <a:rPr lang="en-ZA" dirty="0" err="1"/>
              <a:t>writeup</a:t>
            </a:r>
            <a:endParaRPr lang="en-ZA" dirty="0"/>
          </a:p>
          <a:p>
            <a:pPr lvl="1"/>
            <a:endParaRPr lang="en-Z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4906094"/>
            <a:ext cx="7372350" cy="1695450"/>
          </a:xfrm>
          <a:prstGeom prst="rect">
            <a:avLst/>
          </a:prstGeom>
        </p:spPr>
      </p:pic>
      <p:sp>
        <p:nvSpPr>
          <p:cNvPr id="5" name="Rectangle 4"/>
          <p:cNvSpPr/>
          <p:nvPr/>
        </p:nvSpPr>
        <p:spPr>
          <a:xfrm>
            <a:off x="3771950" y="6601544"/>
            <a:ext cx="4572000" cy="261610"/>
          </a:xfrm>
          <a:prstGeom prst="rect">
            <a:avLst/>
          </a:prstGeom>
        </p:spPr>
        <p:txBody>
          <a:bodyPr>
            <a:spAutoFit/>
          </a:bodyPr>
          <a:lstStyle/>
          <a:p>
            <a:r>
              <a:rPr lang="en-ZA" sz="1050" dirty="0"/>
              <a:t>Image source: https://en.wikipedia.org/wiki/File:Pert_example_gantt_chart.gif</a:t>
            </a:r>
          </a:p>
        </p:txBody>
      </p:sp>
      <p:sp>
        <p:nvSpPr>
          <p:cNvPr id="6" name="Rectangle 5"/>
          <p:cNvSpPr/>
          <p:nvPr/>
        </p:nvSpPr>
        <p:spPr>
          <a:xfrm>
            <a:off x="990700" y="4536762"/>
            <a:ext cx="4752776" cy="369332"/>
          </a:xfrm>
          <a:prstGeom prst="rect">
            <a:avLst/>
          </a:prstGeom>
        </p:spPr>
        <p:txBody>
          <a:bodyPr wrap="none">
            <a:spAutoFit/>
          </a:bodyPr>
          <a:lstStyle/>
          <a:p>
            <a:r>
              <a:rPr lang="en-ZA" dirty="0"/>
              <a:t>Example Gantt Chart showing task dependencies</a:t>
            </a:r>
          </a:p>
        </p:txBody>
      </p:sp>
    </p:spTree>
    <p:extLst>
      <p:ext uri="{BB962C8B-B14F-4D97-AF65-F5344CB8AC3E}">
        <p14:creationId xmlns:p14="http://schemas.microsoft.com/office/powerpoint/2010/main" val="2497781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solidFill>
                  <a:srgbClr val="FFFF00"/>
                </a:solidFill>
              </a:rPr>
              <a:t>Planning Tools: Gantt Chart</a:t>
            </a:r>
            <a:endParaRPr lang="en-ZA" dirty="0"/>
          </a:p>
        </p:txBody>
      </p:sp>
      <p:sp>
        <p:nvSpPr>
          <p:cNvPr id="3" name="Content Placeholder 2"/>
          <p:cNvSpPr>
            <a:spLocks noGrp="1"/>
          </p:cNvSpPr>
          <p:nvPr>
            <p:ph idx="1"/>
          </p:nvPr>
        </p:nvSpPr>
        <p:spPr/>
        <p:txBody>
          <a:bodyPr/>
          <a:lstStyle/>
          <a:p>
            <a:r>
              <a:rPr lang="en-ZA" dirty="0" err="1"/>
              <a:t>ProjectLibre</a:t>
            </a:r>
            <a:r>
              <a:rPr lang="en-ZA" dirty="0"/>
              <a:t> an open-source project management tool like MS Project: </a:t>
            </a:r>
            <a:r>
              <a:rPr lang="en-ZA" dirty="0">
                <a:hlinkClick r:id="rId2"/>
              </a:rPr>
              <a:t>https://sourceforge.net/projects/projectlibre/</a:t>
            </a:r>
            <a:endParaRPr lang="en-ZA" dirty="0"/>
          </a:p>
          <a:p>
            <a:r>
              <a:rPr lang="en-ZA" dirty="0" err="1"/>
              <a:t>GanttProject</a:t>
            </a:r>
            <a:r>
              <a:rPr lang="en-ZA" dirty="0"/>
              <a:t> is an </a:t>
            </a:r>
            <a:r>
              <a:rPr lang="en-ZA" dirty="0" err="1"/>
              <a:t>opensource</a:t>
            </a:r>
            <a:r>
              <a:rPr lang="en-ZA" dirty="0"/>
              <a:t>  tool avail: </a:t>
            </a:r>
            <a:r>
              <a:rPr lang="en-ZA" dirty="0">
                <a:hlinkClick r:id="rId3"/>
              </a:rPr>
              <a:t>https://sourceforge.net/projects/ganttproject/</a:t>
            </a:r>
            <a:r>
              <a:rPr lang="en-ZA" dirty="0"/>
              <a:t> </a:t>
            </a:r>
          </a:p>
          <a:p>
            <a:r>
              <a:rPr lang="en-ZA" dirty="0"/>
              <a:t>You can get Microsoft Project from ICTS (minor cost of CD)</a:t>
            </a:r>
          </a:p>
        </p:txBody>
      </p:sp>
    </p:spTree>
    <p:extLst>
      <p:ext uri="{BB962C8B-B14F-4D97-AF65-F5344CB8AC3E}">
        <p14:creationId xmlns:p14="http://schemas.microsoft.com/office/powerpoint/2010/main" val="844879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solidFill>
                  <a:srgbClr val="FFFF00"/>
                </a:solidFill>
              </a:rPr>
              <a:t>The ELO Form</a:t>
            </a:r>
          </a:p>
        </p:txBody>
      </p:sp>
      <p:sp>
        <p:nvSpPr>
          <p:cNvPr id="3" name="Content Placeholder 2"/>
          <p:cNvSpPr>
            <a:spLocks noGrp="1"/>
          </p:cNvSpPr>
          <p:nvPr>
            <p:ph idx="1"/>
          </p:nvPr>
        </p:nvSpPr>
        <p:spPr/>
        <p:txBody>
          <a:bodyPr/>
          <a:lstStyle/>
          <a:p>
            <a:endParaRPr lang="en-ZA"/>
          </a:p>
        </p:txBody>
      </p:sp>
      <p:pic>
        <p:nvPicPr>
          <p:cNvPr id="2050" name="Picture 2" descr="C:\Users\swinberg\Documents\ACTIVE\Supervision\Presentation\Guided_Research_Track\Images\EL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315866"/>
            <a:ext cx="7181851" cy="53054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rot="19476714">
            <a:off x="435329" y="2967335"/>
            <a:ext cx="8273355" cy="923330"/>
          </a:xfrm>
          <a:prstGeom prst="rect">
            <a:avLst/>
          </a:prstGeom>
          <a:noFill/>
        </p:spPr>
        <p:txBody>
          <a:bodyPr wrap="none" lIns="91440" tIns="45720" rIns="91440" bIns="45720">
            <a:spAutoFit/>
          </a:bodyPr>
          <a:lstStyle/>
          <a:p>
            <a:pPr algn="ctr"/>
            <a:r>
              <a:rPr 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Please start filling these in…</a:t>
            </a:r>
          </a:p>
        </p:txBody>
      </p:sp>
      <p:grpSp>
        <p:nvGrpSpPr>
          <p:cNvPr id="7" name="Group 6"/>
          <p:cNvGrpSpPr/>
          <p:nvPr/>
        </p:nvGrpSpPr>
        <p:grpSpPr>
          <a:xfrm>
            <a:off x="5652119" y="3356992"/>
            <a:ext cx="2057371" cy="1996580"/>
            <a:chOff x="5652119" y="3356992"/>
            <a:chExt cx="2057371" cy="1996580"/>
          </a:xfrm>
        </p:grpSpPr>
        <p:sp>
          <p:nvSpPr>
            <p:cNvPr id="5" name="Rectangle 4"/>
            <p:cNvSpPr/>
            <p:nvPr/>
          </p:nvSpPr>
          <p:spPr>
            <a:xfrm>
              <a:off x="5652119" y="3356992"/>
              <a:ext cx="2057371" cy="1996580"/>
            </a:xfrm>
            <a:prstGeom prst="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695664" y="3490122"/>
              <a:ext cx="1920046" cy="1754326"/>
            </a:xfrm>
            <a:prstGeom prst="rect">
              <a:avLst/>
            </a:prstGeom>
            <a:noFill/>
          </p:spPr>
          <p:txBody>
            <a:bodyPr wrap="square" rtlCol="0">
              <a:spAutoFit/>
            </a:bodyPr>
            <a:lstStyle/>
            <a:p>
              <a:r>
                <a:rPr lang="en-US" dirty="0"/>
                <a:t>Please make a</a:t>
              </a:r>
            </a:p>
            <a:p>
              <a:r>
                <a:rPr lang="en-US" dirty="0"/>
                <a:t>Start on this &amp;</a:t>
              </a:r>
            </a:p>
            <a:p>
              <a:r>
                <a:rPr lang="en-US" b="1" dirty="0"/>
                <a:t>Submit your</a:t>
              </a:r>
              <a:br>
                <a:rPr lang="en-US" b="1" dirty="0"/>
              </a:br>
              <a:r>
                <a:rPr lang="en-US" b="1" dirty="0"/>
                <a:t>initial attempt on VULA </a:t>
              </a:r>
              <a:r>
                <a:rPr lang="en-US" dirty="0"/>
                <a:t>before the next meeting</a:t>
              </a:r>
            </a:p>
          </p:txBody>
        </p:sp>
      </p:grpSp>
    </p:spTree>
    <p:extLst>
      <p:ext uri="{BB962C8B-B14F-4D97-AF65-F5344CB8AC3E}">
        <p14:creationId xmlns:p14="http://schemas.microsoft.com/office/powerpoint/2010/main" val="300310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2500"/>
                            </p:stCondLst>
                            <p:childTnLst>
                              <p:par>
                                <p:cTn id="9" presetID="10" presetClass="entr" presetSubtype="0" fill="hold" nodeType="after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solidFill>
                  <a:srgbClr val="FFFF00"/>
                </a:solidFill>
              </a:rPr>
              <a:t>Task #1 : The ELO Form</a:t>
            </a:r>
          </a:p>
        </p:txBody>
      </p:sp>
      <p:pic>
        <p:nvPicPr>
          <p:cNvPr id="6" name="Picture 2" descr="H:\aoa\Projects\Supervision\Presentation\Images\caution.jpg"/>
          <p:cNvPicPr>
            <a:picLocks noChangeAspect="1" noChangeArrowheads="1"/>
          </p:cNvPicPr>
          <p:nvPr/>
        </p:nvPicPr>
        <p:blipFill>
          <a:blip r:embed="rId2" cstate="print"/>
          <a:srcRect/>
          <a:stretch>
            <a:fillRect/>
          </a:stretch>
        </p:blipFill>
        <p:spPr bwMode="auto">
          <a:xfrm>
            <a:off x="7668344" y="188640"/>
            <a:ext cx="1330643" cy="1108869"/>
          </a:xfrm>
          <a:prstGeom prst="rect">
            <a:avLst/>
          </a:prstGeom>
          <a:noFill/>
        </p:spPr>
      </p:pic>
      <p:pic>
        <p:nvPicPr>
          <p:cNvPr id="1026" name="Picture 2" descr="C:\Users\swinberg\Documents\ACTIVE\Supervision\Presentation\Guided_Research_Track\Images\submit-elofor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628800"/>
            <a:ext cx="8350300" cy="17767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34496" y="4653136"/>
            <a:ext cx="6217215" cy="369332"/>
          </a:xfrm>
          <a:prstGeom prst="rect">
            <a:avLst/>
          </a:prstGeom>
          <a:noFill/>
        </p:spPr>
        <p:txBody>
          <a:bodyPr wrap="none" rtlCol="0">
            <a:spAutoFit/>
          </a:bodyPr>
          <a:lstStyle/>
          <a:p>
            <a:r>
              <a:rPr lang="en-US" i="1" dirty="0">
                <a:effectLst>
                  <a:outerShdw blurRad="38100" dist="38100" dir="2700000" algn="tl">
                    <a:srgbClr val="000000">
                      <a:alpha val="43137"/>
                    </a:srgbClr>
                  </a:outerShdw>
                </a:effectLst>
              </a:rPr>
              <a:t>Let’s have a quick look at a sample and ideas for filling things in…</a:t>
            </a:r>
          </a:p>
        </p:txBody>
      </p:sp>
      <p:sp>
        <p:nvSpPr>
          <p:cNvPr id="9" name="TextBox 8"/>
          <p:cNvSpPr txBox="1"/>
          <p:nvPr/>
        </p:nvSpPr>
        <p:spPr>
          <a:xfrm>
            <a:off x="827584" y="3501008"/>
            <a:ext cx="7343549" cy="369332"/>
          </a:xfrm>
          <a:prstGeom prst="rect">
            <a:avLst/>
          </a:prstGeom>
          <a:noFill/>
        </p:spPr>
        <p:txBody>
          <a:bodyPr wrap="none" rtlCol="0">
            <a:spAutoFit/>
          </a:bodyPr>
          <a:lstStyle/>
          <a:p>
            <a:r>
              <a:rPr lang="en-US" dirty="0"/>
              <a:t>Submit your draft on VULA (to help your supervisor avoid loosing your form!)</a:t>
            </a:r>
          </a:p>
        </p:txBody>
      </p:sp>
      <p:sp>
        <p:nvSpPr>
          <p:cNvPr id="3" name="Rectangle 2"/>
          <p:cNvSpPr/>
          <p:nvPr/>
        </p:nvSpPr>
        <p:spPr>
          <a:xfrm>
            <a:off x="4644008" y="3212976"/>
            <a:ext cx="2160240" cy="192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1382" y="3234576"/>
            <a:ext cx="2488530" cy="1684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9595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ELO Sample</a:t>
            </a:r>
          </a:p>
        </p:txBody>
      </p:sp>
      <p:pic>
        <p:nvPicPr>
          <p:cNvPr id="2050" name="Picture 2" descr="C:\Users\swinberg\Documents\ACTIVE\Supervision\Presentation\Guided_Research_Track\Images\ELO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844824"/>
            <a:ext cx="8568952" cy="4015897"/>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p:cNvCxnSpPr/>
          <p:nvPr/>
        </p:nvCxnSpPr>
        <p:spPr>
          <a:xfrm flipH="1">
            <a:off x="3923928" y="1628800"/>
            <a:ext cx="936104" cy="129614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391980" y="1335243"/>
            <a:ext cx="1242841" cy="369332"/>
          </a:xfrm>
          <a:prstGeom prst="rect">
            <a:avLst/>
          </a:prstGeom>
          <a:noFill/>
        </p:spPr>
        <p:txBody>
          <a:bodyPr wrap="none" rtlCol="0">
            <a:spAutoFit/>
          </a:bodyPr>
          <a:lstStyle/>
          <a:p>
            <a:r>
              <a:rPr lang="en-US" dirty="0"/>
              <a:t>Attempt 1*</a:t>
            </a:r>
          </a:p>
        </p:txBody>
      </p:sp>
      <p:sp>
        <p:nvSpPr>
          <p:cNvPr id="7" name="TextBox 6"/>
          <p:cNvSpPr txBox="1"/>
          <p:nvPr/>
        </p:nvSpPr>
        <p:spPr>
          <a:xfrm>
            <a:off x="5824893" y="1321188"/>
            <a:ext cx="1127425" cy="369332"/>
          </a:xfrm>
          <a:prstGeom prst="rect">
            <a:avLst/>
          </a:prstGeom>
          <a:noFill/>
        </p:spPr>
        <p:txBody>
          <a:bodyPr wrap="none" rtlCol="0">
            <a:spAutoFit/>
          </a:bodyPr>
          <a:lstStyle/>
          <a:p>
            <a:r>
              <a:rPr lang="en-US" dirty="0"/>
              <a:t>Attempt 2</a:t>
            </a:r>
          </a:p>
        </p:txBody>
      </p:sp>
      <p:sp>
        <p:nvSpPr>
          <p:cNvPr id="8" name="TextBox 7"/>
          <p:cNvSpPr txBox="1"/>
          <p:nvPr/>
        </p:nvSpPr>
        <p:spPr>
          <a:xfrm>
            <a:off x="7116983" y="1335243"/>
            <a:ext cx="1127425" cy="369332"/>
          </a:xfrm>
          <a:prstGeom prst="rect">
            <a:avLst/>
          </a:prstGeom>
          <a:noFill/>
        </p:spPr>
        <p:txBody>
          <a:bodyPr wrap="none" rtlCol="0">
            <a:spAutoFit/>
          </a:bodyPr>
          <a:lstStyle/>
          <a:p>
            <a:r>
              <a:rPr lang="en-US" dirty="0"/>
              <a:t>Attempt 3</a:t>
            </a:r>
          </a:p>
        </p:txBody>
      </p:sp>
      <p:cxnSp>
        <p:nvCxnSpPr>
          <p:cNvPr id="9" name="Straight Arrow Connector 8"/>
          <p:cNvCxnSpPr/>
          <p:nvPr/>
        </p:nvCxnSpPr>
        <p:spPr>
          <a:xfrm flipH="1">
            <a:off x="5133962" y="1704575"/>
            <a:ext cx="936104" cy="129614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8" idx="2"/>
          </p:cNvCxnSpPr>
          <p:nvPr/>
        </p:nvCxnSpPr>
        <p:spPr>
          <a:xfrm flipH="1">
            <a:off x="7212643" y="1704575"/>
            <a:ext cx="468053" cy="129614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8536" y="5921876"/>
            <a:ext cx="8503943" cy="830997"/>
          </a:xfrm>
          <a:prstGeom prst="rect">
            <a:avLst/>
          </a:prstGeom>
          <a:noFill/>
        </p:spPr>
        <p:txBody>
          <a:bodyPr wrap="square" rtlCol="0">
            <a:spAutoFit/>
          </a:bodyPr>
          <a:lstStyle/>
          <a:p>
            <a:r>
              <a:rPr lang="en-US" sz="1600" dirty="0"/>
              <a:t>* Technically, you are supposed to have 3x attempts in which to satisfy an exit level </a:t>
            </a:r>
            <a:br>
              <a:rPr lang="en-US" sz="1600" dirty="0"/>
            </a:br>
            <a:r>
              <a:rPr lang="en-US" sz="1600" dirty="0"/>
              <a:t>outcome (ELO) and the 3x columns are used to record this. Mostly it is achieved in the first attempt.</a:t>
            </a:r>
            <a:br>
              <a:rPr lang="en-US" sz="1600" dirty="0"/>
            </a:br>
            <a:r>
              <a:rPr lang="en-US" sz="1600" dirty="0"/>
              <a:t>The supervisor comments columns can probably be used also for co-supervisor comments if needed.</a:t>
            </a:r>
          </a:p>
        </p:txBody>
      </p:sp>
      <p:sp>
        <p:nvSpPr>
          <p:cNvPr id="13" name="TextBox 12"/>
          <p:cNvSpPr txBox="1"/>
          <p:nvPr/>
        </p:nvSpPr>
        <p:spPr>
          <a:xfrm>
            <a:off x="4405682" y="1100166"/>
            <a:ext cx="4453463" cy="369332"/>
          </a:xfrm>
          <a:prstGeom prst="rect">
            <a:avLst/>
          </a:prstGeom>
          <a:noFill/>
        </p:spPr>
        <p:txBody>
          <a:bodyPr wrap="none" rtlCol="0">
            <a:spAutoFit/>
          </a:bodyPr>
          <a:lstStyle/>
          <a:p>
            <a:r>
              <a:rPr lang="en-US" dirty="0"/>
              <a:t>Supervisor is meant to document response to</a:t>
            </a:r>
          </a:p>
        </p:txBody>
      </p:sp>
      <p:cxnSp>
        <p:nvCxnSpPr>
          <p:cNvPr id="14" name="Straight Arrow Connector 13"/>
          <p:cNvCxnSpPr/>
          <p:nvPr/>
        </p:nvCxnSpPr>
        <p:spPr>
          <a:xfrm>
            <a:off x="1475656" y="1690520"/>
            <a:ext cx="216024" cy="224253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46887" y="1102608"/>
            <a:ext cx="3243132" cy="646331"/>
          </a:xfrm>
          <a:prstGeom prst="rect">
            <a:avLst/>
          </a:prstGeom>
          <a:noFill/>
        </p:spPr>
        <p:txBody>
          <a:bodyPr wrap="none" rtlCol="0">
            <a:spAutoFit/>
          </a:bodyPr>
          <a:lstStyle/>
          <a:p>
            <a:r>
              <a:rPr lang="en-US" dirty="0"/>
              <a:t>Student is meant to describe the</a:t>
            </a:r>
          </a:p>
          <a:p>
            <a:r>
              <a:rPr lang="en-US" dirty="0"/>
              <a:t>action to be carried out</a:t>
            </a:r>
          </a:p>
        </p:txBody>
      </p:sp>
    </p:spTree>
    <p:extLst>
      <p:ext uri="{BB962C8B-B14F-4D97-AF65-F5344CB8AC3E}">
        <p14:creationId xmlns:p14="http://schemas.microsoft.com/office/powerpoint/2010/main" val="2082064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ELO Tracking</a:t>
            </a:r>
          </a:p>
        </p:txBody>
      </p:sp>
      <p:sp>
        <p:nvSpPr>
          <p:cNvPr id="3" name="TextBox 2"/>
          <p:cNvSpPr txBox="1"/>
          <p:nvPr/>
        </p:nvSpPr>
        <p:spPr>
          <a:xfrm>
            <a:off x="683568" y="1412776"/>
            <a:ext cx="3268202" cy="461665"/>
          </a:xfrm>
          <a:prstGeom prst="rect">
            <a:avLst/>
          </a:prstGeom>
          <a:noFill/>
        </p:spPr>
        <p:txBody>
          <a:bodyPr wrap="none" rtlCol="0">
            <a:spAutoFit/>
          </a:bodyPr>
          <a:lstStyle/>
          <a:p>
            <a:r>
              <a:rPr lang="en-US" sz="2400" i="1" dirty="0"/>
              <a:t>Which one to start with?</a:t>
            </a:r>
          </a:p>
        </p:txBody>
      </p:sp>
      <p:sp>
        <p:nvSpPr>
          <p:cNvPr id="5" name="TextBox 4"/>
          <p:cNvSpPr txBox="1"/>
          <p:nvPr/>
        </p:nvSpPr>
        <p:spPr>
          <a:xfrm>
            <a:off x="683568" y="2060848"/>
            <a:ext cx="6439583" cy="461665"/>
          </a:xfrm>
          <a:prstGeom prst="rect">
            <a:avLst/>
          </a:prstGeom>
          <a:noFill/>
        </p:spPr>
        <p:txBody>
          <a:bodyPr wrap="none" rtlCol="0">
            <a:spAutoFit/>
          </a:bodyPr>
          <a:lstStyle/>
          <a:p>
            <a:r>
              <a:rPr lang="en-US" sz="2400" dirty="0"/>
              <a:t>Consider: </a:t>
            </a:r>
            <a:r>
              <a:rPr lang="en-US" sz="2400" u="sng" dirty="0"/>
              <a:t>ELO2</a:t>
            </a:r>
            <a:r>
              <a:rPr lang="en-US" sz="2400" dirty="0"/>
              <a:t> -&gt; ELO10  -&gt; ELO8  -&gt; ELO6 -&gt; ELO4</a:t>
            </a:r>
          </a:p>
        </p:txBody>
      </p:sp>
      <p:sp>
        <p:nvSpPr>
          <p:cNvPr id="6" name="TextBox 5"/>
          <p:cNvSpPr txBox="1"/>
          <p:nvPr/>
        </p:nvSpPr>
        <p:spPr>
          <a:xfrm>
            <a:off x="690530" y="6021288"/>
            <a:ext cx="8057933" cy="707886"/>
          </a:xfrm>
          <a:prstGeom prst="rect">
            <a:avLst/>
          </a:prstGeom>
          <a:noFill/>
        </p:spPr>
        <p:txBody>
          <a:bodyPr wrap="square" rtlCol="0">
            <a:spAutoFit/>
          </a:bodyPr>
          <a:lstStyle/>
          <a:p>
            <a:r>
              <a:rPr lang="en-US" sz="2000" dirty="0"/>
              <a:t>ELO2 is just reiterating some points about expected design work related to your topic. You can probably have an idea for before doing a lit review.</a:t>
            </a:r>
          </a:p>
        </p:txBody>
      </p:sp>
      <p:graphicFrame>
        <p:nvGraphicFramePr>
          <p:cNvPr id="7" name="Table 6"/>
          <p:cNvGraphicFramePr>
            <a:graphicFrameLocks noGrp="1"/>
          </p:cNvGraphicFramePr>
          <p:nvPr>
            <p:extLst>
              <p:ext uri="{D42A27DB-BD31-4B8C-83A1-F6EECF244321}">
                <p14:modId xmlns:p14="http://schemas.microsoft.com/office/powerpoint/2010/main" val="1174218622"/>
              </p:ext>
            </p:extLst>
          </p:nvPr>
        </p:nvGraphicFramePr>
        <p:xfrm>
          <a:off x="844300" y="2996953"/>
          <a:ext cx="7760148" cy="2952327"/>
        </p:xfrm>
        <a:graphic>
          <a:graphicData uri="http://schemas.openxmlformats.org/drawingml/2006/table">
            <a:tbl>
              <a:tblPr>
                <a:tableStyleId>{5C22544A-7EE6-4342-B048-85BDC9FD1C3A}</a:tableStyleId>
              </a:tblPr>
              <a:tblGrid>
                <a:gridCol w="7760148">
                  <a:extLst>
                    <a:ext uri="{9D8B030D-6E8A-4147-A177-3AD203B41FA5}">
                      <a16:colId xmlns:a16="http://schemas.microsoft.com/office/drawing/2014/main" val="20000"/>
                    </a:ext>
                  </a:extLst>
                </a:gridCol>
              </a:tblGrid>
              <a:tr h="1128200">
                <a:tc>
                  <a:txBody>
                    <a:bodyPr/>
                    <a:lstStyle/>
                    <a:p>
                      <a:pPr algn="l" fontAlgn="t"/>
                      <a:r>
                        <a:rPr lang="en-US" sz="1400" b="1" u="none" strike="noStrike" dirty="0">
                          <a:effectLst/>
                        </a:rPr>
                        <a:t>ELO 2: Application of scientific and engineering knowledge.</a:t>
                      </a:r>
                      <a:br>
                        <a:rPr lang="en-US" sz="1400" u="none" strike="noStrike" dirty="0">
                          <a:effectLst/>
                        </a:rPr>
                      </a:br>
                      <a:r>
                        <a:rPr lang="en-US" sz="1400" u="none" strike="noStrike" dirty="0">
                          <a:effectLst/>
                        </a:rPr>
                        <a:t>Demonstrate competence to apply knowledge of mathematics, basic science and engineering sciences from first principles to solve engineering problems. Includes the fundamentals of the discipline, with depth in limited specialist area/s. Candidate uses the techniques, principles and laws of engineering science at a fundamental level and in at least one specialist area to:</a:t>
                      </a:r>
                      <a:endParaRPr lang="en-US" sz="1400" b="0" i="0" u="none" strike="noStrike" dirty="0">
                        <a:solidFill>
                          <a:srgbClr val="000000"/>
                        </a:solidFill>
                        <a:effectLst/>
                        <a:latin typeface="Arial"/>
                      </a:endParaRPr>
                    </a:p>
                  </a:txBody>
                  <a:tcPr marL="9525" marR="9525" marT="9525" marB="0"/>
                </a:tc>
                <a:extLst>
                  <a:ext uri="{0D108BD9-81ED-4DB2-BD59-A6C34878D82A}">
                    <a16:rowId xmlns:a16="http://schemas.microsoft.com/office/drawing/2014/main" val="10000"/>
                  </a:ext>
                </a:extLst>
              </a:tr>
              <a:tr h="205417">
                <a:tc>
                  <a:txBody>
                    <a:bodyPr/>
                    <a:lstStyle/>
                    <a:p>
                      <a:pPr algn="l" fontAlgn="t"/>
                      <a:r>
                        <a:rPr lang="en-US" sz="1400" b="1" u="none" strike="noStrike" dirty="0">
                          <a:effectLst/>
                        </a:rPr>
                        <a:t>2.3a)  Identify and solve open-ended engineering  problems;</a:t>
                      </a:r>
                      <a:endParaRPr lang="en-US" sz="1400" b="1" i="0" u="none" strike="noStrike" dirty="0">
                        <a:solidFill>
                          <a:srgbClr val="000000"/>
                        </a:solidFill>
                        <a:effectLst/>
                        <a:latin typeface="Arial"/>
                      </a:endParaRPr>
                    </a:p>
                  </a:txBody>
                  <a:tcPr marL="9525" marR="9525" marT="9525" marB="0"/>
                </a:tc>
                <a:extLst>
                  <a:ext uri="{0D108BD9-81ED-4DB2-BD59-A6C34878D82A}">
                    <a16:rowId xmlns:a16="http://schemas.microsoft.com/office/drawing/2014/main" val="10001"/>
                  </a:ext>
                </a:extLst>
              </a:tr>
              <a:tr h="795334">
                <a:tc>
                  <a:txBody>
                    <a:bodyPr/>
                    <a:lstStyle/>
                    <a:p>
                      <a:pPr algn="l" fontAlgn="t"/>
                      <a:r>
                        <a:rPr lang="en-US" sz="1400" b="1" u="none" strike="noStrike" dirty="0">
                          <a:effectLst/>
                        </a:rPr>
                        <a:t>ACTION REQUIRED FROM THE STUDENT:</a:t>
                      </a:r>
                      <a:r>
                        <a:rPr lang="en-US" sz="1400" u="none" strike="noStrike" dirty="0">
                          <a:effectLst/>
                        </a:rPr>
                        <a:t>  </a:t>
                      </a:r>
                    </a:p>
                    <a:p>
                      <a:pPr algn="l" fontAlgn="t"/>
                      <a:r>
                        <a:rPr lang="en-US" sz="1400" u="none" strike="noStrike" dirty="0">
                          <a:solidFill>
                            <a:srgbClr val="FF0000"/>
                          </a:solidFill>
                          <a:effectLst/>
                        </a:rPr>
                        <a:t>The XYZ sensor product is a novel instrumentation strategy intended for low cost sensors to perform a specific task without the need of further analysis. To test this framework the student will develop an experimental</a:t>
                      </a:r>
                      <a:r>
                        <a:rPr lang="en-US" sz="1400" u="none" strike="noStrike" baseline="0" dirty="0">
                          <a:solidFill>
                            <a:srgbClr val="FF0000"/>
                          </a:solidFill>
                          <a:effectLst/>
                        </a:rPr>
                        <a:t> C</a:t>
                      </a:r>
                      <a:r>
                        <a:rPr lang="en-US" sz="1400" u="none" strike="noStrike" dirty="0">
                          <a:solidFill>
                            <a:srgbClr val="FF0000"/>
                          </a:solidFill>
                          <a:effectLst/>
                        </a:rPr>
                        <a:t> application that runs on an</a:t>
                      </a:r>
                      <a:r>
                        <a:rPr lang="en-US" sz="1400" u="none" strike="noStrike" baseline="0" dirty="0">
                          <a:solidFill>
                            <a:srgbClr val="FF0000"/>
                          </a:solidFill>
                          <a:effectLst/>
                        </a:rPr>
                        <a:t> embedded platform</a:t>
                      </a:r>
                      <a:r>
                        <a:rPr lang="en-US" sz="1400" u="none" strike="noStrike" dirty="0">
                          <a:solidFill>
                            <a:srgbClr val="FF0000"/>
                          </a:solidFill>
                          <a:effectLst/>
                        </a:rPr>
                        <a:t>.</a:t>
                      </a:r>
                      <a:endParaRPr lang="en-US" sz="1400" b="1" i="0" u="none" strike="noStrike" dirty="0">
                        <a:solidFill>
                          <a:srgbClr val="FF0000"/>
                        </a:solidFill>
                        <a:effectLst/>
                        <a:latin typeface="Arial"/>
                      </a:endParaRPr>
                    </a:p>
                  </a:txBody>
                  <a:tcPr marL="9525" marR="9525" marT="9525" marB="0"/>
                </a:tc>
                <a:extLst>
                  <a:ext uri="{0D108BD9-81ED-4DB2-BD59-A6C34878D82A}">
                    <a16:rowId xmlns:a16="http://schemas.microsoft.com/office/drawing/2014/main" val="10002"/>
                  </a:ext>
                </a:extLst>
              </a:tr>
              <a:tr h="205417">
                <a:tc>
                  <a:txBody>
                    <a:bodyPr/>
                    <a:lstStyle/>
                    <a:p>
                      <a:pPr algn="l" fontAlgn="t"/>
                      <a:r>
                        <a:rPr lang="en-US" sz="1400" u="none" strike="noStrike">
                          <a:effectLst/>
                        </a:rPr>
                        <a:t>2.3b)  Identify and pursue engineering applications</a:t>
                      </a:r>
                      <a:endParaRPr lang="en-US" sz="1400" b="0" i="0" u="none" strike="noStrike">
                        <a:solidFill>
                          <a:srgbClr val="000000"/>
                        </a:solidFill>
                        <a:effectLst/>
                        <a:latin typeface="Arial"/>
                      </a:endParaRPr>
                    </a:p>
                  </a:txBody>
                  <a:tcPr marL="9525" marR="9525" marT="9525" marB="0"/>
                </a:tc>
                <a:extLst>
                  <a:ext uri="{0D108BD9-81ED-4DB2-BD59-A6C34878D82A}">
                    <a16:rowId xmlns:a16="http://schemas.microsoft.com/office/drawing/2014/main" val="10003"/>
                  </a:ext>
                </a:extLst>
              </a:tr>
              <a:tr h="515392">
                <a:tc>
                  <a:txBody>
                    <a:bodyPr/>
                    <a:lstStyle/>
                    <a:p>
                      <a:pPr algn="l" fontAlgn="t"/>
                      <a:r>
                        <a:rPr lang="en-US" sz="1400" b="1" u="none" strike="noStrike" dirty="0">
                          <a:effectLst/>
                        </a:rPr>
                        <a:t>ACTION REQUIRED FROM THE STUDENT:</a:t>
                      </a:r>
                      <a:r>
                        <a:rPr lang="en-US" sz="1400" u="none" strike="noStrike" dirty="0">
                          <a:effectLst/>
                        </a:rPr>
                        <a:t> </a:t>
                      </a:r>
                      <a:r>
                        <a:rPr lang="en-US" sz="1400" u="none" strike="noStrike" dirty="0">
                          <a:solidFill>
                            <a:srgbClr val="FF0000"/>
                          </a:solidFill>
                          <a:effectLst/>
                        </a:rPr>
                        <a:t>Determine the feasibility of using such a sensing framework on devices with low cost sensors such as components R1 and D2 from vendor </a:t>
                      </a:r>
                      <a:r>
                        <a:rPr lang="en-US" sz="1400" i="1" u="none" strike="noStrike" dirty="0">
                          <a:solidFill>
                            <a:srgbClr val="FF0000"/>
                          </a:solidFill>
                          <a:effectLst/>
                        </a:rPr>
                        <a:t>CheapPlace1</a:t>
                      </a:r>
                      <a:r>
                        <a:rPr lang="en-US" sz="1400" u="none" strike="noStrike" dirty="0">
                          <a:solidFill>
                            <a:srgbClr val="FF0000"/>
                          </a:solidFill>
                          <a:effectLst/>
                        </a:rPr>
                        <a:t>.</a:t>
                      </a:r>
                      <a:endParaRPr lang="en-US" sz="1400" b="1" i="0" u="none" strike="noStrike" dirty="0">
                        <a:solidFill>
                          <a:srgbClr val="FF0000"/>
                        </a:solidFill>
                        <a:effectLst/>
                        <a:latin typeface="Arial"/>
                      </a:endParaRPr>
                    </a:p>
                  </a:txBody>
                  <a:tcPr marL="9525" marR="9525" marT="9525" marB="0"/>
                </a:tc>
                <a:extLst>
                  <a:ext uri="{0D108BD9-81ED-4DB2-BD59-A6C34878D82A}">
                    <a16:rowId xmlns:a16="http://schemas.microsoft.com/office/drawing/2014/main" val="10004"/>
                  </a:ext>
                </a:extLst>
              </a:tr>
            </a:tbl>
          </a:graphicData>
        </a:graphic>
      </p:graphicFrame>
      <p:sp>
        <p:nvSpPr>
          <p:cNvPr id="8" name="TextBox 7"/>
          <p:cNvSpPr txBox="1"/>
          <p:nvPr/>
        </p:nvSpPr>
        <p:spPr>
          <a:xfrm>
            <a:off x="683568" y="2647377"/>
            <a:ext cx="7798225" cy="369332"/>
          </a:xfrm>
          <a:prstGeom prst="rect">
            <a:avLst/>
          </a:prstGeom>
          <a:noFill/>
        </p:spPr>
        <p:txBody>
          <a:bodyPr wrap="none" rtlCol="0">
            <a:spAutoFit/>
          </a:bodyPr>
          <a:lstStyle/>
          <a:p>
            <a:r>
              <a:rPr lang="en-US" i="1" dirty="0"/>
              <a:t>Example</a:t>
            </a:r>
            <a:r>
              <a:rPr lang="en-US" sz="1600" i="1" dirty="0"/>
              <a:t>  (this is just a make-up description, in red, showing what a student would provide)</a:t>
            </a:r>
          </a:p>
        </p:txBody>
      </p:sp>
      <p:pic>
        <p:nvPicPr>
          <p:cNvPr id="3073" name="Picture 1" descr="C:\Users\swinberg\Documents\ACTIVE\Supervision\Presentation\Guided_Research_Track\Images\GO.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1400" y="3933056"/>
            <a:ext cx="598042" cy="598042"/>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30122" y="3729659"/>
            <a:ext cx="894860" cy="1150490"/>
            <a:chOff x="-30122" y="3729659"/>
            <a:chExt cx="894860" cy="1150490"/>
          </a:xfrm>
        </p:grpSpPr>
        <p:cxnSp>
          <p:nvCxnSpPr>
            <p:cNvPr id="10" name="Straight Arrow Connector 9"/>
            <p:cNvCxnSpPr/>
            <p:nvPr/>
          </p:nvCxnSpPr>
          <p:spPr>
            <a:xfrm>
              <a:off x="395536" y="4293096"/>
              <a:ext cx="266055" cy="58705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0122" y="3729659"/>
              <a:ext cx="894860" cy="646331"/>
            </a:xfrm>
            <a:prstGeom prst="rect">
              <a:avLst/>
            </a:prstGeom>
            <a:noFill/>
          </p:spPr>
          <p:txBody>
            <a:bodyPr wrap="none" rtlCol="0">
              <a:spAutoFit/>
            </a:bodyPr>
            <a:lstStyle/>
            <a:p>
              <a:r>
                <a:rPr lang="en-US" dirty="0">
                  <a:solidFill>
                    <a:srgbClr val="FF0000"/>
                  </a:solidFill>
                </a:rPr>
                <a:t>YOU</a:t>
              </a:r>
            </a:p>
            <a:p>
              <a:r>
                <a:rPr lang="en-US" dirty="0">
                  <a:solidFill>
                    <a:srgbClr val="FF0000"/>
                  </a:solidFill>
                </a:rPr>
                <a:t>Provide</a:t>
              </a:r>
            </a:p>
          </p:txBody>
        </p:sp>
      </p:grpSp>
    </p:spTree>
    <p:extLst>
      <p:ext uri="{BB962C8B-B14F-4D97-AF65-F5344CB8AC3E}">
        <p14:creationId xmlns:p14="http://schemas.microsoft.com/office/powerpoint/2010/main" val="127698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1000"/>
                                  </p:stCondLst>
                                  <p:childTnLst>
                                    <p:set>
                                      <p:cBhvr>
                                        <p:cTn id="9" dur="1" fill="hold">
                                          <p:stCondLst>
                                            <p:cond delay="0"/>
                                          </p:stCondLst>
                                        </p:cTn>
                                        <p:tgtEl>
                                          <p:spTgt spid="3073"/>
                                        </p:tgtEl>
                                        <p:attrNameLst>
                                          <p:attrName>style.visibility</p:attrName>
                                        </p:attrNameLst>
                                      </p:cBhvr>
                                      <p:to>
                                        <p:strVal val="visible"/>
                                      </p:to>
                                    </p:set>
                                    <p:animEffect transition="in" filter="fade">
                                      <p:cBhvr>
                                        <p:cTn id="10" dur="500"/>
                                        <p:tgtEl>
                                          <p:spTgt spid="3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effectLst>
                  <a:outerShdw blurRad="38100" dist="38100" dir="2700000" algn="tl">
                    <a:srgbClr val="000000">
                      <a:alpha val="43137"/>
                    </a:srgbClr>
                  </a:outerShdw>
                </a:effectLst>
              </a:rPr>
              <a:t>The GRT?</a:t>
            </a:r>
          </a:p>
        </p:txBody>
      </p:sp>
      <p:sp>
        <p:nvSpPr>
          <p:cNvPr id="3" name="Content Placeholder 2"/>
          <p:cNvSpPr>
            <a:spLocks noGrp="1"/>
          </p:cNvSpPr>
          <p:nvPr>
            <p:ph idx="1"/>
          </p:nvPr>
        </p:nvSpPr>
        <p:spPr/>
        <p:txBody>
          <a:bodyPr/>
          <a:lstStyle/>
          <a:p>
            <a:r>
              <a:rPr lang="en-US" dirty="0"/>
              <a:t>What is the </a:t>
            </a:r>
            <a:r>
              <a:rPr lang="en-US" dirty="0">
                <a:solidFill>
                  <a:srgbClr val="FF0000"/>
                </a:solidFill>
              </a:rPr>
              <a:t>Guided Research Track (GRT)</a:t>
            </a:r>
          </a:p>
          <a:p>
            <a:pPr lvl="1"/>
            <a:r>
              <a:rPr lang="en-US" dirty="0"/>
              <a:t>Basically it’s just the name for our group-based project guidance meetings, and the accompanying slides and activities</a:t>
            </a:r>
          </a:p>
          <a:p>
            <a:r>
              <a:rPr lang="en-US" dirty="0"/>
              <a:t>So… Let’s get started!!</a:t>
            </a:r>
          </a:p>
          <a:p>
            <a:endParaRPr lang="en-US" dirty="0"/>
          </a:p>
        </p:txBody>
      </p:sp>
    </p:spTree>
    <p:extLst>
      <p:ext uri="{BB962C8B-B14F-4D97-AF65-F5344CB8AC3E}">
        <p14:creationId xmlns:p14="http://schemas.microsoft.com/office/powerpoint/2010/main" val="25277247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ELO Tracking</a:t>
            </a:r>
          </a:p>
        </p:txBody>
      </p:sp>
      <p:graphicFrame>
        <p:nvGraphicFramePr>
          <p:cNvPr id="4" name="Table 3"/>
          <p:cNvGraphicFramePr>
            <a:graphicFrameLocks noGrp="1"/>
          </p:cNvGraphicFramePr>
          <p:nvPr>
            <p:extLst>
              <p:ext uri="{D42A27DB-BD31-4B8C-83A1-F6EECF244321}">
                <p14:modId xmlns:p14="http://schemas.microsoft.com/office/powerpoint/2010/main" val="2934694849"/>
              </p:ext>
            </p:extLst>
          </p:nvPr>
        </p:nvGraphicFramePr>
        <p:xfrm>
          <a:off x="755576" y="2492896"/>
          <a:ext cx="6192688" cy="1847850"/>
        </p:xfrm>
        <a:graphic>
          <a:graphicData uri="http://schemas.openxmlformats.org/drawingml/2006/table">
            <a:tbl>
              <a:tblPr>
                <a:tableStyleId>{5C22544A-7EE6-4342-B048-85BDC9FD1C3A}</a:tableStyleId>
              </a:tblPr>
              <a:tblGrid>
                <a:gridCol w="6192688">
                  <a:extLst>
                    <a:ext uri="{9D8B030D-6E8A-4147-A177-3AD203B41FA5}">
                      <a16:colId xmlns:a16="http://schemas.microsoft.com/office/drawing/2014/main" val="20000"/>
                    </a:ext>
                  </a:extLst>
                </a:gridCol>
              </a:tblGrid>
              <a:tr h="648072">
                <a:tc>
                  <a:txBody>
                    <a:bodyPr/>
                    <a:lstStyle/>
                    <a:p>
                      <a:pPr algn="l" fontAlgn="t"/>
                      <a:r>
                        <a:rPr lang="en-US" sz="1400" b="1" u="none" strike="noStrike" dirty="0">
                          <a:effectLst/>
                        </a:rPr>
                        <a:t>ELO 10: Engineering professionalism</a:t>
                      </a:r>
                      <a:br>
                        <a:rPr lang="en-US" sz="1400" u="none" strike="noStrike" dirty="0">
                          <a:effectLst/>
                        </a:rPr>
                      </a:br>
                      <a:r>
                        <a:rPr lang="en-US" sz="1400" u="none" strike="noStrike" dirty="0">
                          <a:effectLst/>
                        </a:rPr>
                        <a:t>Demonstrate critical awareness of the need to act professionally and ethically and to exercise judgment and take responsibility within own limits of competence. Candidate exhibits professionalism by the following:</a:t>
                      </a:r>
                      <a:endParaRPr lang="en-US" sz="1400" b="1" i="0" u="none" strike="noStrike" dirty="0">
                        <a:solidFill>
                          <a:srgbClr val="000000"/>
                        </a:solidFill>
                        <a:effectLst/>
                        <a:latin typeface="Arial"/>
                      </a:endParaRPr>
                    </a:p>
                  </a:txBody>
                  <a:tcPr marL="9525" marR="9525" marT="9525" marB="0"/>
                </a:tc>
                <a:extLst>
                  <a:ext uri="{0D108BD9-81ED-4DB2-BD59-A6C34878D82A}">
                    <a16:rowId xmlns:a16="http://schemas.microsoft.com/office/drawing/2014/main" val="10000"/>
                  </a:ext>
                </a:extLst>
              </a:tr>
              <a:tr h="190500">
                <a:tc>
                  <a:txBody>
                    <a:bodyPr/>
                    <a:lstStyle/>
                    <a:p>
                      <a:pPr algn="l" fontAlgn="t"/>
                      <a:r>
                        <a:rPr lang="en-US" sz="1400" b="1" u="none" strike="noStrike" dirty="0">
                          <a:effectLst/>
                        </a:rPr>
                        <a:t>10c) Accepts responsibility for own actions;</a:t>
                      </a:r>
                      <a:endParaRPr lang="en-US" sz="1400" b="1" i="0" u="none" strike="noStrike" dirty="0">
                        <a:solidFill>
                          <a:srgbClr val="000000"/>
                        </a:solidFill>
                        <a:effectLst/>
                        <a:latin typeface="Arial"/>
                      </a:endParaRPr>
                    </a:p>
                  </a:txBody>
                  <a:tcPr marL="9525" marR="9525" marT="9525" marB="0"/>
                </a:tc>
                <a:extLst>
                  <a:ext uri="{0D108BD9-81ED-4DB2-BD59-A6C34878D82A}">
                    <a16:rowId xmlns:a16="http://schemas.microsoft.com/office/drawing/2014/main" val="10001"/>
                  </a:ext>
                </a:extLst>
              </a:tr>
              <a:tr h="762000">
                <a:tc>
                  <a:txBody>
                    <a:bodyPr/>
                    <a:lstStyle/>
                    <a:p>
                      <a:pPr algn="l" fontAlgn="t"/>
                      <a:r>
                        <a:rPr lang="en-US" sz="1400" b="1" u="none" strike="noStrike" dirty="0">
                          <a:effectLst/>
                        </a:rPr>
                        <a:t>ACTION REQUIRED FROM THE STUDENT: </a:t>
                      </a:r>
                    </a:p>
                    <a:p>
                      <a:pPr algn="l" fontAlgn="t"/>
                      <a:r>
                        <a:rPr lang="en-US" sz="1400" u="none" strike="noStrike" dirty="0">
                          <a:effectLst/>
                        </a:rPr>
                        <a:t> </a:t>
                      </a:r>
                      <a:r>
                        <a:rPr lang="en-US" sz="1400" u="none" strike="noStrike" dirty="0">
                          <a:solidFill>
                            <a:srgbClr val="FF0000"/>
                          </a:solidFill>
                          <a:effectLst/>
                        </a:rPr>
                        <a:t>Signed plagiarism document as well as a filled out ethics questionnaire. </a:t>
                      </a:r>
                      <a:endParaRPr lang="en-US" sz="1400" b="1" i="0" u="none" strike="noStrike" dirty="0">
                        <a:solidFill>
                          <a:srgbClr val="FF0000"/>
                        </a:solidFill>
                        <a:effectLst/>
                        <a:latin typeface="Arial"/>
                      </a:endParaRPr>
                    </a:p>
                  </a:txBody>
                  <a:tcPr marL="9525" marR="9525" marT="9525" marB="0"/>
                </a:tc>
                <a:extLst>
                  <a:ext uri="{0D108BD9-81ED-4DB2-BD59-A6C34878D82A}">
                    <a16:rowId xmlns:a16="http://schemas.microsoft.com/office/drawing/2014/main" val="10002"/>
                  </a:ext>
                </a:extLst>
              </a:tr>
            </a:tbl>
          </a:graphicData>
        </a:graphic>
      </p:graphicFrame>
      <p:sp>
        <p:nvSpPr>
          <p:cNvPr id="5" name="TextBox 4"/>
          <p:cNvSpPr txBox="1"/>
          <p:nvPr/>
        </p:nvSpPr>
        <p:spPr>
          <a:xfrm>
            <a:off x="683568" y="1484784"/>
            <a:ext cx="6439583" cy="461665"/>
          </a:xfrm>
          <a:prstGeom prst="rect">
            <a:avLst/>
          </a:prstGeom>
          <a:noFill/>
        </p:spPr>
        <p:txBody>
          <a:bodyPr wrap="none" rtlCol="0">
            <a:spAutoFit/>
          </a:bodyPr>
          <a:lstStyle/>
          <a:p>
            <a:r>
              <a:rPr lang="en-US" sz="2400" dirty="0"/>
              <a:t>Consider: ELO2 -&gt; </a:t>
            </a:r>
            <a:r>
              <a:rPr lang="en-US" sz="2400" u="sng" dirty="0"/>
              <a:t>ELO10</a:t>
            </a:r>
            <a:r>
              <a:rPr lang="en-US" sz="2400" dirty="0"/>
              <a:t>  -&gt; ELO8  -&gt; ELO6 -&gt; ELO4</a:t>
            </a:r>
          </a:p>
        </p:txBody>
      </p:sp>
      <p:sp>
        <p:nvSpPr>
          <p:cNvPr id="6" name="TextBox 5"/>
          <p:cNvSpPr txBox="1"/>
          <p:nvPr/>
        </p:nvSpPr>
        <p:spPr>
          <a:xfrm>
            <a:off x="683569" y="5157192"/>
            <a:ext cx="7848872" cy="830997"/>
          </a:xfrm>
          <a:prstGeom prst="rect">
            <a:avLst/>
          </a:prstGeom>
          <a:noFill/>
        </p:spPr>
        <p:txBody>
          <a:bodyPr wrap="square" rtlCol="0">
            <a:spAutoFit/>
          </a:bodyPr>
          <a:lstStyle/>
          <a:p>
            <a:r>
              <a:rPr lang="en-US" sz="2400" dirty="0"/>
              <a:t>ELO10 You can probably say pretty much the same thing as my example above.</a:t>
            </a:r>
          </a:p>
        </p:txBody>
      </p:sp>
      <p:pic>
        <p:nvPicPr>
          <p:cNvPr id="7" name="Picture 1" descr="C:\Users\swinberg\Documents\ACTIVE\Supervision\Presentation\Guided_Research_Track\Images\GO.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3573016"/>
            <a:ext cx="598042" cy="598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054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ELO Tracking</a:t>
            </a:r>
          </a:p>
        </p:txBody>
      </p:sp>
      <p:sp>
        <p:nvSpPr>
          <p:cNvPr id="5" name="TextBox 4"/>
          <p:cNvSpPr txBox="1"/>
          <p:nvPr/>
        </p:nvSpPr>
        <p:spPr>
          <a:xfrm>
            <a:off x="683568" y="1556792"/>
            <a:ext cx="6439583" cy="461665"/>
          </a:xfrm>
          <a:prstGeom prst="rect">
            <a:avLst/>
          </a:prstGeom>
          <a:noFill/>
        </p:spPr>
        <p:txBody>
          <a:bodyPr wrap="none" rtlCol="0">
            <a:spAutoFit/>
          </a:bodyPr>
          <a:lstStyle/>
          <a:p>
            <a:r>
              <a:rPr lang="en-US" sz="2400" dirty="0"/>
              <a:t>Consider: ELO2 -&gt; ELO10  -&gt; </a:t>
            </a:r>
            <a:r>
              <a:rPr lang="en-US" sz="2400" u="sng" dirty="0"/>
              <a:t>ELO8</a:t>
            </a:r>
            <a:r>
              <a:rPr lang="en-US" sz="2400" dirty="0"/>
              <a:t>  -&gt; ELO6 -&gt; ELO4</a:t>
            </a:r>
          </a:p>
        </p:txBody>
      </p:sp>
      <p:graphicFrame>
        <p:nvGraphicFramePr>
          <p:cNvPr id="7" name="Table 6"/>
          <p:cNvGraphicFramePr>
            <a:graphicFrameLocks noGrp="1"/>
          </p:cNvGraphicFramePr>
          <p:nvPr>
            <p:extLst>
              <p:ext uri="{D42A27DB-BD31-4B8C-83A1-F6EECF244321}">
                <p14:modId xmlns:p14="http://schemas.microsoft.com/office/powerpoint/2010/main" val="1521289139"/>
              </p:ext>
            </p:extLst>
          </p:nvPr>
        </p:nvGraphicFramePr>
        <p:xfrm>
          <a:off x="539552" y="2204864"/>
          <a:ext cx="7776864" cy="3649181"/>
        </p:xfrm>
        <a:graphic>
          <a:graphicData uri="http://schemas.openxmlformats.org/drawingml/2006/table">
            <a:tbl>
              <a:tblPr>
                <a:tableStyleId>{5C22544A-7EE6-4342-B048-85BDC9FD1C3A}</a:tableStyleId>
              </a:tblPr>
              <a:tblGrid>
                <a:gridCol w="7776864">
                  <a:extLst>
                    <a:ext uri="{9D8B030D-6E8A-4147-A177-3AD203B41FA5}">
                      <a16:colId xmlns:a16="http://schemas.microsoft.com/office/drawing/2014/main" val="20000"/>
                    </a:ext>
                  </a:extLst>
                </a:gridCol>
              </a:tblGrid>
              <a:tr h="361950">
                <a:tc>
                  <a:txBody>
                    <a:bodyPr/>
                    <a:lstStyle/>
                    <a:p>
                      <a:pPr algn="l" fontAlgn="t"/>
                      <a:r>
                        <a:rPr lang="en-US" sz="1400" b="1" u="none" strike="noStrike" dirty="0">
                          <a:effectLst/>
                        </a:rPr>
                        <a:t>ELO 8: Candidate demonstrates effective individual work by performing the following:</a:t>
                      </a:r>
                      <a:endParaRPr lang="en-US" sz="1400" b="1" i="0" u="none" strike="noStrike" dirty="0">
                        <a:solidFill>
                          <a:srgbClr val="000000"/>
                        </a:solidFill>
                        <a:effectLst/>
                        <a:latin typeface="Arial"/>
                      </a:endParaRPr>
                    </a:p>
                  </a:txBody>
                  <a:tcPr marL="9525" marR="9525" marT="9525" marB="0"/>
                </a:tc>
                <a:extLst>
                  <a:ext uri="{0D108BD9-81ED-4DB2-BD59-A6C34878D82A}">
                    <a16:rowId xmlns:a16="http://schemas.microsoft.com/office/drawing/2014/main" val="10000"/>
                  </a:ext>
                </a:extLst>
              </a:tr>
              <a:tr h="190500">
                <a:tc>
                  <a:txBody>
                    <a:bodyPr/>
                    <a:lstStyle/>
                    <a:p>
                      <a:pPr algn="l" fontAlgn="t"/>
                      <a:r>
                        <a:rPr lang="en-US" sz="1400" u="none" strike="noStrike" dirty="0">
                          <a:effectLst/>
                        </a:rPr>
                        <a:t>a) Identifies and focuses on objectives;</a:t>
                      </a:r>
                      <a:endParaRPr lang="en-US" sz="1400" b="0" i="0" u="none" strike="noStrike" dirty="0">
                        <a:solidFill>
                          <a:srgbClr val="000000"/>
                        </a:solidFill>
                        <a:effectLst/>
                        <a:latin typeface="Arial"/>
                      </a:endParaRPr>
                    </a:p>
                  </a:txBody>
                  <a:tcPr marL="9525" marR="9525" marT="9525" marB="0"/>
                </a:tc>
                <a:extLst>
                  <a:ext uri="{0D108BD9-81ED-4DB2-BD59-A6C34878D82A}">
                    <a16:rowId xmlns:a16="http://schemas.microsoft.com/office/drawing/2014/main" val="10001"/>
                  </a:ext>
                </a:extLst>
              </a:tr>
              <a:tr h="423277">
                <a:tc>
                  <a:txBody>
                    <a:bodyPr/>
                    <a:lstStyle/>
                    <a:p>
                      <a:pPr algn="l" fontAlgn="t"/>
                      <a:r>
                        <a:rPr lang="en-US" sz="1400" u="none" strike="noStrike" dirty="0">
                          <a:effectLst/>
                        </a:rPr>
                        <a:t>ACTION REQUIRED FROM THE STUDENT:</a:t>
                      </a:r>
                    </a:p>
                    <a:p>
                      <a:pPr algn="l" fontAlgn="t"/>
                      <a:r>
                        <a:rPr lang="en-US" sz="1400" u="none" strike="noStrike" dirty="0">
                          <a:solidFill>
                            <a:srgbClr val="FF0000"/>
                          </a:solidFill>
                          <a:effectLst/>
                        </a:rPr>
                        <a:t>Has set objectives and works towards achieving them</a:t>
                      </a:r>
                      <a:endParaRPr lang="en-US" sz="1400" b="1" i="0" u="none" strike="noStrike" dirty="0">
                        <a:solidFill>
                          <a:srgbClr val="FF0000"/>
                        </a:solidFill>
                        <a:effectLst/>
                        <a:latin typeface="Arial"/>
                      </a:endParaRPr>
                    </a:p>
                  </a:txBody>
                  <a:tcPr marL="9525" marR="9525" marT="9525" marB="0"/>
                </a:tc>
                <a:extLst>
                  <a:ext uri="{0D108BD9-81ED-4DB2-BD59-A6C34878D82A}">
                    <a16:rowId xmlns:a16="http://schemas.microsoft.com/office/drawing/2014/main" val="10002"/>
                  </a:ext>
                </a:extLst>
              </a:tr>
              <a:tr h="161925">
                <a:tc>
                  <a:txBody>
                    <a:bodyPr/>
                    <a:lstStyle/>
                    <a:p>
                      <a:pPr algn="l" fontAlgn="t"/>
                      <a:r>
                        <a:rPr lang="en-US" sz="1400" u="none" strike="noStrike" dirty="0">
                          <a:effectLst/>
                        </a:rPr>
                        <a:t>b) Works strategically;</a:t>
                      </a:r>
                      <a:endParaRPr lang="en-US" sz="1400" b="0" i="0" u="none" strike="noStrike" dirty="0">
                        <a:solidFill>
                          <a:srgbClr val="000000"/>
                        </a:solidFill>
                        <a:effectLst/>
                        <a:latin typeface="Arial"/>
                      </a:endParaRPr>
                    </a:p>
                  </a:txBody>
                  <a:tcPr marL="9525" marR="9525" marT="9525" marB="0"/>
                </a:tc>
                <a:extLst>
                  <a:ext uri="{0D108BD9-81ED-4DB2-BD59-A6C34878D82A}">
                    <a16:rowId xmlns:a16="http://schemas.microsoft.com/office/drawing/2014/main" val="10003"/>
                  </a:ext>
                </a:extLst>
              </a:tr>
              <a:tr h="569203">
                <a:tc>
                  <a:txBody>
                    <a:bodyPr/>
                    <a:lstStyle/>
                    <a:p>
                      <a:pPr algn="l" fontAlgn="t"/>
                      <a:r>
                        <a:rPr lang="en-US" sz="1400" u="none" strike="noStrike" dirty="0">
                          <a:effectLst/>
                        </a:rPr>
                        <a:t>ACTION REQUIRED FROM THE STUDENT:</a:t>
                      </a:r>
                    </a:p>
                    <a:p>
                      <a:pPr algn="l" fontAlgn="t"/>
                      <a:r>
                        <a:rPr lang="en-US" sz="1400" u="none" strike="noStrike" dirty="0">
                          <a:solidFill>
                            <a:srgbClr val="FF0000"/>
                          </a:solidFill>
                          <a:effectLst/>
                        </a:rPr>
                        <a:t>Has set goals and works towards achieving them</a:t>
                      </a:r>
                      <a:endParaRPr lang="en-US" sz="1400" b="1" i="0" u="none" strike="noStrike" dirty="0">
                        <a:solidFill>
                          <a:srgbClr val="FF0000"/>
                        </a:solidFill>
                        <a:effectLst/>
                        <a:latin typeface="Arial"/>
                      </a:endParaRPr>
                    </a:p>
                  </a:txBody>
                  <a:tcPr marL="9525" marR="9525" marT="9525" marB="0"/>
                </a:tc>
                <a:extLst>
                  <a:ext uri="{0D108BD9-81ED-4DB2-BD59-A6C34878D82A}">
                    <a16:rowId xmlns:a16="http://schemas.microsoft.com/office/drawing/2014/main" val="10004"/>
                  </a:ext>
                </a:extLst>
              </a:tr>
              <a:tr h="161925">
                <a:tc>
                  <a:txBody>
                    <a:bodyPr/>
                    <a:lstStyle/>
                    <a:p>
                      <a:pPr algn="l" fontAlgn="t"/>
                      <a:r>
                        <a:rPr lang="en-US" sz="1400" u="none" strike="noStrike" dirty="0">
                          <a:effectLst/>
                        </a:rPr>
                        <a:t>c) Executes tasks effectively;</a:t>
                      </a:r>
                      <a:endParaRPr lang="en-US" sz="1400" b="0" i="0" u="none" strike="noStrike" dirty="0">
                        <a:solidFill>
                          <a:srgbClr val="000000"/>
                        </a:solidFill>
                        <a:effectLst/>
                        <a:latin typeface="Arial"/>
                      </a:endParaRPr>
                    </a:p>
                  </a:txBody>
                  <a:tcPr marL="9525" marR="9525" marT="9525" marB="0"/>
                </a:tc>
                <a:extLst>
                  <a:ext uri="{0D108BD9-81ED-4DB2-BD59-A6C34878D82A}">
                    <a16:rowId xmlns:a16="http://schemas.microsoft.com/office/drawing/2014/main" val="10005"/>
                  </a:ext>
                </a:extLst>
              </a:tr>
              <a:tr h="628243">
                <a:tc>
                  <a:txBody>
                    <a:bodyPr/>
                    <a:lstStyle/>
                    <a:p>
                      <a:pPr algn="l" fontAlgn="t"/>
                      <a:r>
                        <a:rPr lang="en-US" sz="1400" u="none" strike="noStrike" dirty="0">
                          <a:effectLst/>
                        </a:rPr>
                        <a:t>ACTION REQUIRED FROM THE STUDENT:</a:t>
                      </a:r>
                    </a:p>
                    <a:p>
                      <a:pPr algn="l" fontAlgn="t"/>
                      <a:r>
                        <a:rPr lang="en-US" sz="1400" u="none" strike="noStrike" dirty="0">
                          <a:solidFill>
                            <a:srgbClr val="FF0000"/>
                          </a:solidFill>
                          <a:effectLst/>
                        </a:rPr>
                        <a:t>Displays efficient use of time while working on project. </a:t>
                      </a:r>
                      <a:endParaRPr lang="en-US" sz="1400" b="1" i="0" u="none" strike="noStrike" dirty="0">
                        <a:solidFill>
                          <a:srgbClr val="FF0000"/>
                        </a:solidFill>
                        <a:effectLst/>
                        <a:latin typeface="Arial"/>
                      </a:endParaRPr>
                    </a:p>
                  </a:txBody>
                  <a:tcPr marL="9525" marR="9525" marT="9525" marB="0"/>
                </a:tc>
                <a:extLst>
                  <a:ext uri="{0D108BD9-81ED-4DB2-BD59-A6C34878D82A}">
                    <a16:rowId xmlns:a16="http://schemas.microsoft.com/office/drawing/2014/main" val="10006"/>
                  </a:ext>
                </a:extLst>
              </a:tr>
              <a:tr h="161925">
                <a:tc>
                  <a:txBody>
                    <a:bodyPr/>
                    <a:lstStyle/>
                    <a:p>
                      <a:pPr algn="l" fontAlgn="t"/>
                      <a:r>
                        <a:rPr lang="en-US" sz="1400" u="none" strike="noStrike">
                          <a:effectLst/>
                        </a:rPr>
                        <a:t>d) Delivers completed work on time.</a:t>
                      </a:r>
                      <a:endParaRPr lang="en-US" sz="1400" b="0" i="0" u="none" strike="noStrike">
                        <a:solidFill>
                          <a:srgbClr val="000000"/>
                        </a:solidFill>
                        <a:effectLst/>
                        <a:latin typeface="Arial"/>
                      </a:endParaRPr>
                    </a:p>
                  </a:txBody>
                  <a:tcPr marL="9525" marR="9525" marT="9525" marB="0"/>
                </a:tc>
                <a:extLst>
                  <a:ext uri="{0D108BD9-81ED-4DB2-BD59-A6C34878D82A}">
                    <a16:rowId xmlns:a16="http://schemas.microsoft.com/office/drawing/2014/main" val="10007"/>
                  </a:ext>
                </a:extLst>
              </a:tr>
              <a:tr h="762000">
                <a:tc>
                  <a:txBody>
                    <a:bodyPr/>
                    <a:lstStyle/>
                    <a:p>
                      <a:pPr algn="l" fontAlgn="t"/>
                      <a:r>
                        <a:rPr lang="en-US" sz="1400" u="none" strike="noStrike" dirty="0">
                          <a:effectLst/>
                        </a:rPr>
                        <a:t>ACTION REQUIRED FROM THE STUDENT:</a:t>
                      </a:r>
                    </a:p>
                    <a:p>
                      <a:pPr algn="l" fontAlgn="t"/>
                      <a:r>
                        <a:rPr lang="en-US" sz="1400" u="none" strike="noStrike" dirty="0">
                          <a:solidFill>
                            <a:srgbClr val="FF0000"/>
                          </a:solidFill>
                          <a:effectLst/>
                        </a:rPr>
                        <a:t>Deliver targets on time</a:t>
                      </a:r>
                      <a:endParaRPr lang="en-US" sz="1400" b="1" i="0" u="none" strike="noStrike" dirty="0">
                        <a:solidFill>
                          <a:srgbClr val="FF0000"/>
                        </a:solidFill>
                        <a:effectLst/>
                        <a:latin typeface="Arial"/>
                      </a:endParaRPr>
                    </a:p>
                  </a:txBody>
                  <a:tcPr marL="9525" marR="9525" marT="9525" marB="0"/>
                </a:tc>
                <a:extLst>
                  <a:ext uri="{0D108BD9-81ED-4DB2-BD59-A6C34878D82A}">
                    <a16:rowId xmlns:a16="http://schemas.microsoft.com/office/drawing/2014/main" val="10008"/>
                  </a:ext>
                </a:extLst>
              </a:tr>
            </a:tbl>
          </a:graphicData>
        </a:graphic>
      </p:graphicFrame>
      <p:sp>
        <p:nvSpPr>
          <p:cNvPr id="8" name="TextBox 7"/>
          <p:cNvSpPr txBox="1"/>
          <p:nvPr/>
        </p:nvSpPr>
        <p:spPr>
          <a:xfrm>
            <a:off x="467544" y="5974667"/>
            <a:ext cx="7848872" cy="830997"/>
          </a:xfrm>
          <a:prstGeom prst="rect">
            <a:avLst/>
          </a:prstGeom>
          <a:noFill/>
        </p:spPr>
        <p:txBody>
          <a:bodyPr wrap="square" rtlCol="0">
            <a:spAutoFit/>
          </a:bodyPr>
          <a:lstStyle/>
          <a:p>
            <a:r>
              <a:rPr lang="en-US" sz="2400" dirty="0"/>
              <a:t>You can use your description and own thoughts for these – basically largely common sense</a:t>
            </a:r>
          </a:p>
        </p:txBody>
      </p:sp>
      <p:pic>
        <p:nvPicPr>
          <p:cNvPr id="9" name="Picture 1" descr="C:\Users\swinberg\Documents\ACTIVE\Supervision\Presentation\Guided_Research_Track\Images\GO.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60032" y="2708920"/>
            <a:ext cx="598042" cy="598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5176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ELO Tracking</a:t>
            </a:r>
          </a:p>
        </p:txBody>
      </p:sp>
      <p:sp>
        <p:nvSpPr>
          <p:cNvPr id="5" name="TextBox 4"/>
          <p:cNvSpPr txBox="1"/>
          <p:nvPr/>
        </p:nvSpPr>
        <p:spPr>
          <a:xfrm>
            <a:off x="683568" y="1196752"/>
            <a:ext cx="6439583" cy="461665"/>
          </a:xfrm>
          <a:prstGeom prst="rect">
            <a:avLst/>
          </a:prstGeom>
          <a:noFill/>
        </p:spPr>
        <p:txBody>
          <a:bodyPr wrap="none" rtlCol="0">
            <a:spAutoFit/>
          </a:bodyPr>
          <a:lstStyle/>
          <a:p>
            <a:r>
              <a:rPr lang="en-US" sz="2400" dirty="0"/>
              <a:t>Consider: ELO2 -&gt; ELO10  -&gt; ELO8  -&gt; </a:t>
            </a:r>
            <a:r>
              <a:rPr lang="en-US" sz="2400" u="sng" dirty="0"/>
              <a:t>ELO6</a:t>
            </a:r>
            <a:r>
              <a:rPr lang="en-US" sz="2400" dirty="0"/>
              <a:t> -&gt; ELO4</a:t>
            </a:r>
          </a:p>
        </p:txBody>
      </p:sp>
      <p:sp>
        <p:nvSpPr>
          <p:cNvPr id="8" name="TextBox 7"/>
          <p:cNvSpPr txBox="1"/>
          <p:nvPr/>
        </p:nvSpPr>
        <p:spPr>
          <a:xfrm>
            <a:off x="467544" y="5974667"/>
            <a:ext cx="7848872" cy="830997"/>
          </a:xfrm>
          <a:prstGeom prst="rect">
            <a:avLst/>
          </a:prstGeom>
          <a:noFill/>
        </p:spPr>
        <p:txBody>
          <a:bodyPr wrap="square" rtlCol="0">
            <a:spAutoFit/>
          </a:bodyPr>
          <a:lstStyle/>
          <a:p>
            <a:r>
              <a:rPr lang="en-US" sz="2400" dirty="0"/>
              <a:t>You could probably answer most of these without having done any design, but it will likely need refinement later on.</a:t>
            </a:r>
          </a:p>
        </p:txBody>
      </p:sp>
      <p:graphicFrame>
        <p:nvGraphicFramePr>
          <p:cNvPr id="3" name="Table 2"/>
          <p:cNvGraphicFramePr>
            <a:graphicFrameLocks noGrp="1"/>
          </p:cNvGraphicFramePr>
          <p:nvPr>
            <p:extLst>
              <p:ext uri="{D42A27DB-BD31-4B8C-83A1-F6EECF244321}">
                <p14:modId xmlns:p14="http://schemas.microsoft.com/office/powerpoint/2010/main" val="3632458403"/>
              </p:ext>
            </p:extLst>
          </p:nvPr>
        </p:nvGraphicFramePr>
        <p:xfrm>
          <a:off x="467544" y="1666057"/>
          <a:ext cx="7992888" cy="4355231"/>
        </p:xfrm>
        <a:graphic>
          <a:graphicData uri="http://schemas.openxmlformats.org/drawingml/2006/table">
            <a:tbl>
              <a:tblPr>
                <a:tableStyleId>{5C22544A-7EE6-4342-B048-85BDC9FD1C3A}</a:tableStyleId>
              </a:tblPr>
              <a:tblGrid>
                <a:gridCol w="7992888">
                  <a:extLst>
                    <a:ext uri="{9D8B030D-6E8A-4147-A177-3AD203B41FA5}">
                      <a16:colId xmlns:a16="http://schemas.microsoft.com/office/drawing/2014/main" val="20000"/>
                    </a:ext>
                  </a:extLst>
                </a:gridCol>
              </a:tblGrid>
              <a:tr h="993708">
                <a:tc>
                  <a:txBody>
                    <a:bodyPr/>
                    <a:lstStyle/>
                    <a:p>
                      <a:pPr algn="l" fontAlgn="t"/>
                      <a:r>
                        <a:rPr lang="en-US" sz="1400" b="1" u="none" strike="noStrike" dirty="0">
                          <a:effectLst/>
                        </a:rPr>
                        <a:t>ELO 6: Professional and technical communication</a:t>
                      </a:r>
                      <a:br>
                        <a:rPr lang="en-US" sz="1400" u="none" strike="noStrike" dirty="0">
                          <a:effectLst/>
                        </a:rPr>
                      </a:br>
                      <a:r>
                        <a:rPr lang="en-US" sz="1400" u="none" strike="noStrike" dirty="0">
                          <a:effectLst/>
                        </a:rPr>
                        <a:t>Demonstrate competence to communicate effectively, both orally and in writing, with engineering audiences and the community at large. Written reports range from short (300-1000 words) to long (10k -15k words plus tables, diagrams and appendices).The candidate executes effective written communication as evidenced by:</a:t>
                      </a:r>
                      <a:endParaRPr lang="en-US" sz="1400" b="1" i="0" u="none" strike="noStrike" dirty="0">
                        <a:solidFill>
                          <a:srgbClr val="000000"/>
                        </a:solidFill>
                        <a:effectLst/>
                        <a:latin typeface="Arial"/>
                      </a:endParaRPr>
                    </a:p>
                  </a:txBody>
                  <a:tcPr marL="8350" marR="8350" marT="8350" marB="0"/>
                </a:tc>
                <a:extLst>
                  <a:ext uri="{0D108BD9-81ED-4DB2-BD59-A6C34878D82A}">
                    <a16:rowId xmlns:a16="http://schemas.microsoft.com/office/drawing/2014/main" val="10000"/>
                  </a:ext>
                </a:extLst>
              </a:tr>
              <a:tr h="283916">
                <a:tc>
                  <a:txBody>
                    <a:bodyPr/>
                    <a:lstStyle/>
                    <a:p>
                      <a:pPr algn="l" fontAlgn="t"/>
                      <a:r>
                        <a:rPr lang="en-US" sz="1400" u="none" strike="noStrike" dirty="0">
                          <a:effectLst/>
                        </a:rPr>
                        <a:t>6.1a) Uses appropriate structure, style and language for purpose and audience;</a:t>
                      </a:r>
                      <a:endParaRPr lang="en-US" sz="1400" b="0" i="0" u="none" strike="noStrike" dirty="0">
                        <a:solidFill>
                          <a:srgbClr val="000000"/>
                        </a:solidFill>
                        <a:effectLst/>
                        <a:latin typeface="Arial"/>
                      </a:endParaRPr>
                    </a:p>
                  </a:txBody>
                  <a:tcPr marL="8350" marR="8350" marT="8350" marB="0"/>
                </a:tc>
                <a:extLst>
                  <a:ext uri="{0D108BD9-81ED-4DB2-BD59-A6C34878D82A}">
                    <a16:rowId xmlns:a16="http://schemas.microsoft.com/office/drawing/2014/main" val="10001"/>
                  </a:ext>
                </a:extLst>
              </a:tr>
              <a:tr h="547893">
                <a:tc>
                  <a:txBody>
                    <a:bodyPr/>
                    <a:lstStyle/>
                    <a:p>
                      <a:pPr algn="l" fontAlgn="t"/>
                      <a:r>
                        <a:rPr lang="en-US" sz="1400" u="none" strike="noStrike" dirty="0">
                          <a:effectLst/>
                        </a:rPr>
                        <a:t>ACTION REQUIRED FROM THE STUDENT: </a:t>
                      </a:r>
                    </a:p>
                    <a:p>
                      <a:pPr algn="l" fontAlgn="t"/>
                      <a:r>
                        <a:rPr lang="en-US" sz="1400" u="none" strike="noStrike" dirty="0">
                          <a:solidFill>
                            <a:srgbClr val="FF0000"/>
                          </a:solidFill>
                          <a:effectLst/>
                        </a:rPr>
                        <a:t>Formal Report including research done, planning and results as well as formal analysis of results</a:t>
                      </a:r>
                      <a:endParaRPr lang="en-US" sz="1400" b="1" i="0" u="none" strike="noStrike" dirty="0">
                        <a:solidFill>
                          <a:srgbClr val="FF0000"/>
                        </a:solidFill>
                        <a:effectLst/>
                        <a:latin typeface="Arial"/>
                      </a:endParaRPr>
                    </a:p>
                  </a:txBody>
                  <a:tcPr marL="8350" marR="8350" marT="8350" marB="0"/>
                </a:tc>
                <a:extLst>
                  <a:ext uri="{0D108BD9-81ED-4DB2-BD59-A6C34878D82A}">
                    <a16:rowId xmlns:a16="http://schemas.microsoft.com/office/drawing/2014/main" val="10002"/>
                  </a:ext>
                </a:extLst>
              </a:tr>
              <a:tr h="158659">
                <a:tc>
                  <a:txBody>
                    <a:bodyPr/>
                    <a:lstStyle/>
                    <a:p>
                      <a:pPr algn="l" fontAlgn="t"/>
                      <a:r>
                        <a:rPr lang="en-US" sz="1400" u="none" strike="noStrike">
                          <a:effectLst/>
                        </a:rPr>
                        <a:t>6.1b)  Uses effective graphical support;</a:t>
                      </a:r>
                      <a:endParaRPr lang="en-US" sz="1400" b="0" i="0" u="none" strike="noStrike">
                        <a:solidFill>
                          <a:srgbClr val="000000"/>
                        </a:solidFill>
                        <a:effectLst/>
                        <a:latin typeface="Arial"/>
                      </a:endParaRPr>
                    </a:p>
                  </a:txBody>
                  <a:tcPr marL="8350" marR="8350" marT="8350" marB="0"/>
                </a:tc>
                <a:extLst>
                  <a:ext uri="{0D108BD9-81ED-4DB2-BD59-A6C34878D82A}">
                    <a16:rowId xmlns:a16="http://schemas.microsoft.com/office/drawing/2014/main" val="10003"/>
                  </a:ext>
                </a:extLst>
              </a:tr>
              <a:tr h="570378">
                <a:tc>
                  <a:txBody>
                    <a:bodyPr/>
                    <a:lstStyle/>
                    <a:p>
                      <a:pPr algn="l" fontAlgn="t"/>
                      <a:r>
                        <a:rPr lang="en-US" sz="1400" u="none" strike="noStrike" dirty="0">
                          <a:effectLst/>
                        </a:rPr>
                        <a:t>ACTION REQUIRED FROM THE STUDENT: </a:t>
                      </a:r>
                    </a:p>
                    <a:p>
                      <a:pPr algn="l" fontAlgn="t"/>
                      <a:r>
                        <a:rPr lang="en-US" sz="1400" u="none" strike="noStrike" dirty="0">
                          <a:solidFill>
                            <a:srgbClr val="FF0000"/>
                          </a:solidFill>
                          <a:effectLst/>
                        </a:rPr>
                        <a:t>Graphs, Tables, Figures and screen shots are used for illustrative purposes</a:t>
                      </a:r>
                      <a:endParaRPr lang="en-US" sz="1400" b="1" i="0" u="none" strike="noStrike" dirty="0">
                        <a:solidFill>
                          <a:srgbClr val="FF0000"/>
                        </a:solidFill>
                        <a:effectLst/>
                        <a:latin typeface="Arial"/>
                      </a:endParaRPr>
                    </a:p>
                  </a:txBody>
                  <a:tcPr marL="8350" marR="8350" marT="8350" marB="0"/>
                </a:tc>
                <a:extLst>
                  <a:ext uri="{0D108BD9-81ED-4DB2-BD59-A6C34878D82A}">
                    <a16:rowId xmlns:a16="http://schemas.microsoft.com/office/drawing/2014/main" val="10004"/>
                  </a:ext>
                </a:extLst>
              </a:tr>
              <a:tr h="275566">
                <a:tc>
                  <a:txBody>
                    <a:bodyPr/>
                    <a:lstStyle/>
                    <a:p>
                      <a:pPr algn="l" fontAlgn="t"/>
                      <a:r>
                        <a:rPr lang="en-US" sz="1400" u="none" strike="noStrike">
                          <a:effectLst/>
                        </a:rPr>
                        <a:t>6.1c) Applies methods of providing information for use by others involved in engineering activity;</a:t>
                      </a:r>
                      <a:endParaRPr lang="en-US" sz="1400" b="0" i="0" u="none" strike="noStrike">
                        <a:solidFill>
                          <a:srgbClr val="000000"/>
                        </a:solidFill>
                        <a:effectLst/>
                        <a:latin typeface="Arial"/>
                      </a:endParaRPr>
                    </a:p>
                  </a:txBody>
                  <a:tcPr marL="8350" marR="8350" marT="8350" marB="0"/>
                </a:tc>
                <a:extLst>
                  <a:ext uri="{0D108BD9-81ED-4DB2-BD59-A6C34878D82A}">
                    <a16:rowId xmlns:a16="http://schemas.microsoft.com/office/drawing/2014/main" val="10005"/>
                  </a:ext>
                </a:extLst>
              </a:tr>
              <a:tr h="668039">
                <a:tc>
                  <a:txBody>
                    <a:bodyPr/>
                    <a:lstStyle/>
                    <a:p>
                      <a:pPr algn="l" fontAlgn="t"/>
                      <a:r>
                        <a:rPr lang="en-US" sz="1400" u="none" strike="noStrike" dirty="0">
                          <a:effectLst/>
                        </a:rPr>
                        <a:t>ACTION REQUIRED FROM THE STUDENT:</a:t>
                      </a:r>
                    </a:p>
                    <a:p>
                      <a:pPr algn="l" fontAlgn="t"/>
                      <a:r>
                        <a:rPr lang="en-US" sz="1400" u="none" strike="noStrike" dirty="0">
                          <a:solidFill>
                            <a:srgbClr val="FF0000"/>
                          </a:solidFill>
                          <a:effectLst/>
                        </a:rPr>
                        <a:t>Report should be interpretable by other engineers and usable for research purposes. Design should  be able to be recreated with ease.</a:t>
                      </a:r>
                      <a:endParaRPr lang="en-US" sz="1400" b="1" i="0" u="none" strike="noStrike" dirty="0">
                        <a:solidFill>
                          <a:srgbClr val="FF0000"/>
                        </a:solidFill>
                        <a:effectLst/>
                        <a:latin typeface="Arial"/>
                      </a:endParaRPr>
                    </a:p>
                  </a:txBody>
                  <a:tcPr marL="8350" marR="8350" marT="8350" marB="0"/>
                </a:tc>
                <a:extLst>
                  <a:ext uri="{0D108BD9-81ED-4DB2-BD59-A6C34878D82A}">
                    <a16:rowId xmlns:a16="http://schemas.microsoft.com/office/drawing/2014/main" val="10006"/>
                  </a:ext>
                </a:extLst>
              </a:tr>
              <a:tr h="141958">
                <a:tc>
                  <a:txBody>
                    <a:bodyPr/>
                    <a:lstStyle/>
                    <a:p>
                      <a:pPr algn="l" fontAlgn="t"/>
                      <a:r>
                        <a:rPr lang="en-US" sz="1400" u="none" strike="noStrike" dirty="0">
                          <a:effectLst/>
                        </a:rPr>
                        <a:t>6.1d) Meets the requirements of the target audience.</a:t>
                      </a:r>
                      <a:endParaRPr lang="en-US" sz="1400" b="0" i="0" u="none" strike="noStrike" dirty="0">
                        <a:solidFill>
                          <a:srgbClr val="000000"/>
                        </a:solidFill>
                        <a:effectLst/>
                        <a:latin typeface="Arial"/>
                      </a:endParaRPr>
                    </a:p>
                  </a:txBody>
                  <a:tcPr marL="8350" marR="8350" marT="8350" marB="0"/>
                </a:tc>
                <a:extLst>
                  <a:ext uri="{0D108BD9-81ED-4DB2-BD59-A6C34878D82A}">
                    <a16:rowId xmlns:a16="http://schemas.microsoft.com/office/drawing/2014/main" val="10007"/>
                  </a:ext>
                </a:extLst>
              </a:tr>
              <a:tr h="572311">
                <a:tc>
                  <a:txBody>
                    <a:bodyPr/>
                    <a:lstStyle/>
                    <a:p>
                      <a:pPr algn="l" fontAlgn="t"/>
                      <a:r>
                        <a:rPr lang="en-US" sz="1400" u="none" strike="noStrike" dirty="0">
                          <a:effectLst/>
                        </a:rPr>
                        <a:t>ACTION REQUIRED FROM THE STUDENT: </a:t>
                      </a:r>
                    </a:p>
                    <a:p>
                      <a:pPr algn="l" fontAlgn="t"/>
                      <a:r>
                        <a:rPr lang="en-US" sz="1400" u="none" strike="noStrike" dirty="0">
                          <a:solidFill>
                            <a:srgbClr val="FF0000"/>
                          </a:solidFill>
                          <a:effectLst/>
                        </a:rPr>
                        <a:t>The report should be structured so that it meets the requirements of the electrical engineering audience</a:t>
                      </a:r>
                      <a:endParaRPr lang="en-US" sz="1400" b="1" i="0" u="none" strike="noStrike" dirty="0">
                        <a:solidFill>
                          <a:srgbClr val="FF0000"/>
                        </a:solidFill>
                        <a:effectLst/>
                        <a:latin typeface="Arial"/>
                      </a:endParaRPr>
                    </a:p>
                  </a:txBody>
                  <a:tcPr marL="8350" marR="8350" marT="8350" marB="0"/>
                </a:tc>
                <a:extLst>
                  <a:ext uri="{0D108BD9-81ED-4DB2-BD59-A6C34878D82A}">
                    <a16:rowId xmlns:a16="http://schemas.microsoft.com/office/drawing/2014/main" val="10008"/>
                  </a:ext>
                </a:extLst>
              </a:tr>
            </a:tbl>
          </a:graphicData>
        </a:graphic>
      </p:graphicFrame>
      <p:pic>
        <p:nvPicPr>
          <p:cNvPr id="9" name="Picture 1" descr="C:\Users\swinberg\Documents\ACTIVE\Supervision\Presentation\Guided_Research_Track\Images\GO.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2379" y="3645024"/>
            <a:ext cx="598042" cy="598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1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US" dirty="0">
                <a:solidFill>
                  <a:srgbClr val="FFFF00"/>
                </a:solidFill>
              </a:rPr>
              <a:t>ELO Tracking</a:t>
            </a:r>
          </a:p>
        </p:txBody>
      </p:sp>
      <p:sp>
        <p:nvSpPr>
          <p:cNvPr id="5" name="TextBox 4"/>
          <p:cNvSpPr txBox="1"/>
          <p:nvPr/>
        </p:nvSpPr>
        <p:spPr>
          <a:xfrm>
            <a:off x="683568" y="1052736"/>
            <a:ext cx="6439583" cy="461665"/>
          </a:xfrm>
          <a:prstGeom prst="rect">
            <a:avLst/>
          </a:prstGeom>
          <a:noFill/>
        </p:spPr>
        <p:txBody>
          <a:bodyPr wrap="none" rtlCol="0">
            <a:spAutoFit/>
          </a:bodyPr>
          <a:lstStyle/>
          <a:p>
            <a:r>
              <a:rPr lang="en-US" sz="2400" dirty="0"/>
              <a:t>Consider: ELO2 -&gt; ELO10  -&gt; ELO8  -&gt; ELO6 -&gt; </a:t>
            </a:r>
            <a:r>
              <a:rPr lang="en-US" sz="2400" u="sng" dirty="0"/>
              <a:t>ELO4</a:t>
            </a:r>
          </a:p>
        </p:txBody>
      </p:sp>
      <p:sp>
        <p:nvSpPr>
          <p:cNvPr id="8" name="TextBox 7"/>
          <p:cNvSpPr txBox="1"/>
          <p:nvPr/>
        </p:nvSpPr>
        <p:spPr>
          <a:xfrm>
            <a:off x="539552" y="6033482"/>
            <a:ext cx="7848872" cy="707886"/>
          </a:xfrm>
          <a:prstGeom prst="rect">
            <a:avLst/>
          </a:prstGeom>
          <a:noFill/>
        </p:spPr>
        <p:txBody>
          <a:bodyPr wrap="square" rtlCol="0">
            <a:spAutoFit/>
          </a:bodyPr>
          <a:lstStyle/>
          <a:p>
            <a:r>
              <a:rPr lang="en-US" sz="2000" dirty="0"/>
              <a:t>Basically ELO4 has questions that are more specific to your project… you will probably need to wait until you’ve done some design and testing.</a:t>
            </a:r>
          </a:p>
        </p:txBody>
      </p:sp>
      <p:graphicFrame>
        <p:nvGraphicFramePr>
          <p:cNvPr id="4" name="Table 3"/>
          <p:cNvGraphicFramePr>
            <a:graphicFrameLocks noGrp="1"/>
          </p:cNvGraphicFramePr>
          <p:nvPr>
            <p:extLst>
              <p:ext uri="{D42A27DB-BD31-4B8C-83A1-F6EECF244321}">
                <p14:modId xmlns:p14="http://schemas.microsoft.com/office/powerpoint/2010/main" val="2857094336"/>
              </p:ext>
            </p:extLst>
          </p:nvPr>
        </p:nvGraphicFramePr>
        <p:xfrm>
          <a:off x="683568" y="1562073"/>
          <a:ext cx="7632848" cy="4459215"/>
        </p:xfrm>
        <a:graphic>
          <a:graphicData uri="http://schemas.openxmlformats.org/drawingml/2006/table">
            <a:tbl>
              <a:tblPr>
                <a:tableStyleId>{5C22544A-7EE6-4342-B048-85BDC9FD1C3A}</a:tableStyleId>
              </a:tblPr>
              <a:tblGrid>
                <a:gridCol w="7632848">
                  <a:extLst>
                    <a:ext uri="{9D8B030D-6E8A-4147-A177-3AD203B41FA5}">
                      <a16:colId xmlns:a16="http://schemas.microsoft.com/office/drawing/2014/main" val="20000"/>
                    </a:ext>
                  </a:extLst>
                </a:gridCol>
              </a:tblGrid>
              <a:tr h="388005">
                <a:tc>
                  <a:txBody>
                    <a:bodyPr/>
                    <a:lstStyle/>
                    <a:p>
                      <a:pPr algn="l" fontAlgn="t"/>
                      <a:r>
                        <a:rPr lang="en-US" sz="1400" u="none" strike="noStrike">
                          <a:effectLst/>
                        </a:rPr>
                        <a:t>ELO 4: Investigations, experiments and data analysis.</a:t>
                      </a:r>
                      <a:br>
                        <a:rPr lang="en-US" sz="1400" u="none" strike="noStrike">
                          <a:effectLst/>
                        </a:rPr>
                      </a:br>
                      <a:r>
                        <a:rPr lang="en-US" sz="1400" u="none" strike="noStrike">
                          <a:effectLst/>
                        </a:rPr>
                        <a:t>Demonstrate competence to plan and conduct investigations and experiments. Candidate executes an acceptable process including but not restricted to:</a:t>
                      </a:r>
                      <a:endParaRPr lang="en-US" sz="1400" b="1" i="0" u="none" strike="noStrike">
                        <a:solidFill>
                          <a:srgbClr val="000000"/>
                        </a:solidFill>
                        <a:effectLst/>
                        <a:latin typeface="Arial"/>
                      </a:endParaRPr>
                    </a:p>
                  </a:txBody>
                  <a:tcPr marL="5706" marR="5706" marT="5706" marB="0"/>
                </a:tc>
                <a:extLst>
                  <a:ext uri="{0D108BD9-81ED-4DB2-BD59-A6C34878D82A}">
                    <a16:rowId xmlns:a16="http://schemas.microsoft.com/office/drawing/2014/main" val="10000"/>
                  </a:ext>
                </a:extLst>
              </a:tr>
              <a:tr h="97001">
                <a:tc>
                  <a:txBody>
                    <a:bodyPr/>
                    <a:lstStyle/>
                    <a:p>
                      <a:pPr algn="l" fontAlgn="t"/>
                      <a:r>
                        <a:rPr lang="en-US" sz="1400" u="none" strike="noStrike">
                          <a:effectLst/>
                        </a:rPr>
                        <a:t>4a) Plans and conducts investigations and experiments;</a:t>
                      </a:r>
                      <a:endParaRPr lang="en-US" sz="1400" b="0" i="0" u="none" strike="noStrike">
                        <a:solidFill>
                          <a:srgbClr val="000000"/>
                        </a:solidFill>
                        <a:effectLst/>
                        <a:latin typeface="Arial"/>
                      </a:endParaRPr>
                    </a:p>
                  </a:txBody>
                  <a:tcPr marL="5706" marR="5706" marT="5706" marB="0"/>
                </a:tc>
                <a:extLst>
                  <a:ext uri="{0D108BD9-81ED-4DB2-BD59-A6C34878D82A}">
                    <a16:rowId xmlns:a16="http://schemas.microsoft.com/office/drawing/2014/main" val="10001"/>
                  </a:ext>
                </a:extLst>
              </a:tr>
              <a:tr h="495277">
                <a:tc>
                  <a:txBody>
                    <a:bodyPr/>
                    <a:lstStyle/>
                    <a:p>
                      <a:pPr algn="l" fontAlgn="t"/>
                      <a:r>
                        <a:rPr lang="en-US" sz="1400" u="none" strike="noStrike" dirty="0">
                          <a:effectLst/>
                        </a:rPr>
                        <a:t>ACTION REQUIRED FROM THE STUDENT: </a:t>
                      </a:r>
                    </a:p>
                    <a:p>
                      <a:pPr algn="l" fontAlgn="t"/>
                      <a:r>
                        <a:rPr lang="en-US" sz="1400" u="none" strike="noStrike" dirty="0">
                          <a:solidFill>
                            <a:srgbClr val="FF0000"/>
                          </a:solidFill>
                          <a:effectLst/>
                        </a:rPr>
                        <a:t>plan to have the main functionality working on the embedded platform and results captured from the sensors set up in the lab…   maybe</a:t>
                      </a:r>
                      <a:r>
                        <a:rPr lang="en-US" sz="1400" u="none" strike="noStrike" baseline="0" dirty="0">
                          <a:solidFill>
                            <a:srgbClr val="FF0000"/>
                          </a:solidFill>
                          <a:effectLst/>
                        </a:rPr>
                        <a:t>  ?? Depends on your project.</a:t>
                      </a:r>
                      <a:endParaRPr lang="en-US" sz="1400" b="1" i="0" u="none" strike="noStrike" dirty="0">
                        <a:solidFill>
                          <a:srgbClr val="FF0000"/>
                        </a:solidFill>
                        <a:effectLst/>
                        <a:latin typeface="Arial"/>
                      </a:endParaRPr>
                    </a:p>
                  </a:txBody>
                  <a:tcPr marL="5706" marR="5706" marT="5706" marB="0"/>
                </a:tc>
                <a:extLst>
                  <a:ext uri="{0D108BD9-81ED-4DB2-BD59-A6C34878D82A}">
                    <a16:rowId xmlns:a16="http://schemas.microsoft.com/office/drawing/2014/main" val="10002"/>
                  </a:ext>
                </a:extLst>
              </a:tr>
              <a:tr h="102707">
                <a:tc>
                  <a:txBody>
                    <a:bodyPr/>
                    <a:lstStyle/>
                    <a:p>
                      <a:pPr algn="l" fontAlgn="t"/>
                      <a:r>
                        <a:rPr lang="en-US" sz="1400" u="none" strike="noStrike" dirty="0">
                          <a:effectLst/>
                        </a:rPr>
                        <a:t>4b) Conducts a literature search and critically evaluates material;</a:t>
                      </a:r>
                      <a:endParaRPr lang="en-US" sz="1400" b="0" i="0" u="none" strike="noStrike" dirty="0">
                        <a:solidFill>
                          <a:srgbClr val="000000"/>
                        </a:solidFill>
                        <a:effectLst/>
                        <a:latin typeface="Arial"/>
                      </a:endParaRPr>
                    </a:p>
                  </a:txBody>
                  <a:tcPr marL="5706" marR="5706" marT="5706" marB="0"/>
                </a:tc>
                <a:extLst>
                  <a:ext uri="{0D108BD9-81ED-4DB2-BD59-A6C34878D82A}">
                    <a16:rowId xmlns:a16="http://schemas.microsoft.com/office/drawing/2014/main" val="10003"/>
                  </a:ext>
                </a:extLst>
              </a:tr>
              <a:tr h="335404">
                <a:tc>
                  <a:txBody>
                    <a:bodyPr/>
                    <a:lstStyle/>
                    <a:p>
                      <a:pPr algn="l" fontAlgn="t"/>
                      <a:r>
                        <a:rPr lang="en-US" sz="1400" u="none" strike="noStrike" dirty="0">
                          <a:effectLst/>
                        </a:rPr>
                        <a:t>ACTION REQUIRED FROM THE STUDENT: …</a:t>
                      </a:r>
                      <a:endParaRPr lang="en-US" sz="1400" b="1" i="0" u="none" strike="noStrike" dirty="0">
                        <a:solidFill>
                          <a:srgbClr val="000000"/>
                        </a:solidFill>
                        <a:effectLst/>
                        <a:latin typeface="Arial"/>
                      </a:endParaRPr>
                    </a:p>
                  </a:txBody>
                  <a:tcPr marL="5706" marR="5706" marT="5706" marB="0"/>
                </a:tc>
                <a:extLst>
                  <a:ext uri="{0D108BD9-81ED-4DB2-BD59-A6C34878D82A}">
                    <a16:rowId xmlns:a16="http://schemas.microsoft.com/office/drawing/2014/main" val="10004"/>
                  </a:ext>
                </a:extLst>
              </a:tr>
              <a:tr h="97001">
                <a:tc>
                  <a:txBody>
                    <a:bodyPr/>
                    <a:lstStyle/>
                    <a:p>
                      <a:pPr algn="l" fontAlgn="t"/>
                      <a:r>
                        <a:rPr lang="en-US" sz="1400" u="none" strike="noStrike">
                          <a:effectLst/>
                        </a:rPr>
                        <a:t>4c) Performs necessary analyses;</a:t>
                      </a:r>
                      <a:endParaRPr lang="en-US" sz="1400" b="0" i="0" u="none" strike="noStrike">
                        <a:solidFill>
                          <a:srgbClr val="000000"/>
                        </a:solidFill>
                        <a:effectLst/>
                        <a:latin typeface="Arial"/>
                      </a:endParaRPr>
                    </a:p>
                  </a:txBody>
                  <a:tcPr marL="5706" marR="5706" marT="5706" marB="0"/>
                </a:tc>
                <a:extLst>
                  <a:ext uri="{0D108BD9-81ED-4DB2-BD59-A6C34878D82A}">
                    <a16:rowId xmlns:a16="http://schemas.microsoft.com/office/drawing/2014/main" val="10005"/>
                  </a:ext>
                </a:extLst>
              </a:tr>
              <a:tr h="422513">
                <a:tc>
                  <a:txBody>
                    <a:bodyPr/>
                    <a:lstStyle/>
                    <a:p>
                      <a:pPr algn="l" fontAlgn="t"/>
                      <a:r>
                        <a:rPr lang="en-US" sz="1400" u="none" strike="noStrike" dirty="0">
                          <a:effectLst/>
                        </a:rPr>
                        <a:t>ACTION REQUIRED FROM THE STUDENT: </a:t>
                      </a:r>
                      <a:endParaRPr lang="en-US" sz="1400" b="1" i="0" u="none" strike="noStrike" dirty="0">
                        <a:solidFill>
                          <a:srgbClr val="000000"/>
                        </a:solidFill>
                        <a:effectLst/>
                        <a:latin typeface="Arial"/>
                      </a:endParaRPr>
                    </a:p>
                  </a:txBody>
                  <a:tcPr marL="5706" marR="5706" marT="5706" marB="0"/>
                </a:tc>
                <a:extLst>
                  <a:ext uri="{0D108BD9-81ED-4DB2-BD59-A6C34878D82A}">
                    <a16:rowId xmlns:a16="http://schemas.microsoft.com/office/drawing/2014/main" val="10006"/>
                  </a:ext>
                </a:extLst>
              </a:tr>
              <a:tr h="97001">
                <a:tc>
                  <a:txBody>
                    <a:bodyPr/>
                    <a:lstStyle/>
                    <a:p>
                      <a:pPr algn="l" fontAlgn="t"/>
                      <a:r>
                        <a:rPr lang="en-US" sz="1400" u="none" strike="noStrike" dirty="0">
                          <a:effectLst/>
                        </a:rPr>
                        <a:t>4d) Selects and uses appropriate equipment or software;</a:t>
                      </a:r>
                      <a:endParaRPr lang="en-US" sz="1400" b="0" i="0" u="none" strike="noStrike" dirty="0">
                        <a:solidFill>
                          <a:srgbClr val="000000"/>
                        </a:solidFill>
                        <a:effectLst/>
                        <a:latin typeface="Arial"/>
                      </a:endParaRPr>
                    </a:p>
                  </a:txBody>
                  <a:tcPr marL="5706" marR="5706" marT="5706" marB="0"/>
                </a:tc>
                <a:extLst>
                  <a:ext uri="{0D108BD9-81ED-4DB2-BD59-A6C34878D82A}">
                    <a16:rowId xmlns:a16="http://schemas.microsoft.com/office/drawing/2014/main" val="10007"/>
                  </a:ext>
                </a:extLst>
              </a:tr>
              <a:tr h="140974">
                <a:tc>
                  <a:txBody>
                    <a:bodyPr/>
                    <a:lstStyle/>
                    <a:p>
                      <a:pPr algn="l" fontAlgn="t"/>
                      <a:endParaRPr lang="en-US" sz="1400" b="1" i="0" u="none" strike="noStrike" dirty="0">
                        <a:solidFill>
                          <a:srgbClr val="000000"/>
                        </a:solidFill>
                        <a:effectLst/>
                        <a:latin typeface="Arial"/>
                      </a:endParaRPr>
                    </a:p>
                  </a:txBody>
                  <a:tcPr marL="5706" marR="5706" marT="5706" marB="0"/>
                </a:tc>
                <a:extLst>
                  <a:ext uri="{0D108BD9-81ED-4DB2-BD59-A6C34878D82A}">
                    <a16:rowId xmlns:a16="http://schemas.microsoft.com/office/drawing/2014/main" val="10008"/>
                  </a:ext>
                </a:extLst>
              </a:tr>
              <a:tr h="97001">
                <a:tc>
                  <a:txBody>
                    <a:bodyPr/>
                    <a:lstStyle/>
                    <a:p>
                      <a:pPr algn="l" fontAlgn="t"/>
                      <a:r>
                        <a:rPr lang="en-US" sz="1400" u="none" strike="noStrike" dirty="0">
                          <a:effectLst/>
                        </a:rPr>
                        <a:t>4e) Analyses, interprets and derives information from data;</a:t>
                      </a:r>
                      <a:endParaRPr lang="en-US" sz="1400" b="0" i="0" u="none" strike="noStrike" dirty="0">
                        <a:solidFill>
                          <a:srgbClr val="000000"/>
                        </a:solidFill>
                        <a:effectLst/>
                        <a:latin typeface="Arial"/>
                      </a:endParaRPr>
                    </a:p>
                  </a:txBody>
                  <a:tcPr marL="5706" marR="5706" marT="5706" marB="0"/>
                </a:tc>
                <a:extLst>
                  <a:ext uri="{0D108BD9-81ED-4DB2-BD59-A6C34878D82A}">
                    <a16:rowId xmlns:a16="http://schemas.microsoft.com/office/drawing/2014/main" val="10009"/>
                  </a:ext>
                </a:extLst>
              </a:tr>
              <a:tr h="134890">
                <a:tc>
                  <a:txBody>
                    <a:bodyPr/>
                    <a:lstStyle/>
                    <a:p>
                      <a:pPr algn="l" fontAlgn="t"/>
                      <a:endParaRPr lang="en-US" sz="1400" b="1" i="0" u="none" strike="noStrike" dirty="0">
                        <a:solidFill>
                          <a:srgbClr val="000000"/>
                        </a:solidFill>
                        <a:effectLst/>
                        <a:latin typeface="Arial"/>
                      </a:endParaRPr>
                    </a:p>
                  </a:txBody>
                  <a:tcPr marL="5706" marR="5706" marT="5706" marB="0"/>
                </a:tc>
                <a:extLst>
                  <a:ext uri="{0D108BD9-81ED-4DB2-BD59-A6C34878D82A}">
                    <a16:rowId xmlns:a16="http://schemas.microsoft.com/office/drawing/2014/main" val="10010"/>
                  </a:ext>
                </a:extLst>
              </a:tr>
              <a:tr h="102707">
                <a:tc>
                  <a:txBody>
                    <a:bodyPr/>
                    <a:lstStyle/>
                    <a:p>
                      <a:pPr algn="l" fontAlgn="t"/>
                      <a:r>
                        <a:rPr lang="en-US" sz="1400" u="none" strike="noStrike" dirty="0">
                          <a:effectLst/>
                        </a:rPr>
                        <a:t>4f) Draws conclusions based on evidence;</a:t>
                      </a:r>
                      <a:endParaRPr lang="en-US" sz="1400" b="0" i="0" u="none" strike="noStrike" dirty="0">
                        <a:solidFill>
                          <a:srgbClr val="000000"/>
                        </a:solidFill>
                        <a:effectLst/>
                        <a:latin typeface="Arial"/>
                      </a:endParaRPr>
                    </a:p>
                  </a:txBody>
                  <a:tcPr marL="5706" marR="5706" marT="5706" marB="0"/>
                </a:tc>
                <a:extLst>
                  <a:ext uri="{0D108BD9-81ED-4DB2-BD59-A6C34878D82A}">
                    <a16:rowId xmlns:a16="http://schemas.microsoft.com/office/drawing/2014/main" val="10011"/>
                  </a:ext>
                </a:extLst>
              </a:tr>
              <a:tr h="128806">
                <a:tc>
                  <a:txBody>
                    <a:bodyPr/>
                    <a:lstStyle/>
                    <a:p>
                      <a:pPr algn="l" fontAlgn="t"/>
                      <a:endParaRPr lang="en-US" sz="1400" b="1" i="0" u="none" strike="noStrike" dirty="0">
                        <a:solidFill>
                          <a:srgbClr val="000000"/>
                        </a:solidFill>
                        <a:effectLst/>
                        <a:latin typeface="Arial"/>
                      </a:endParaRPr>
                    </a:p>
                  </a:txBody>
                  <a:tcPr marL="5706" marR="5706" marT="5706" marB="0"/>
                </a:tc>
                <a:extLst>
                  <a:ext uri="{0D108BD9-81ED-4DB2-BD59-A6C34878D82A}">
                    <a16:rowId xmlns:a16="http://schemas.microsoft.com/office/drawing/2014/main" val="10012"/>
                  </a:ext>
                </a:extLst>
              </a:tr>
              <a:tr h="194002">
                <a:tc>
                  <a:txBody>
                    <a:bodyPr/>
                    <a:lstStyle/>
                    <a:p>
                      <a:pPr algn="l" fontAlgn="t"/>
                      <a:r>
                        <a:rPr lang="en-US" sz="1400" u="none" strike="noStrike" dirty="0">
                          <a:effectLst/>
                        </a:rPr>
                        <a:t>4g) Communicates the purpose, process and outcomes in a technical report.</a:t>
                      </a:r>
                      <a:endParaRPr lang="en-US" sz="1400" b="0" i="0" u="none" strike="noStrike" dirty="0">
                        <a:solidFill>
                          <a:srgbClr val="000000"/>
                        </a:solidFill>
                        <a:effectLst/>
                        <a:latin typeface="Arial"/>
                      </a:endParaRPr>
                    </a:p>
                  </a:txBody>
                  <a:tcPr marL="5706" marR="5706" marT="5706" marB="0"/>
                </a:tc>
                <a:extLst>
                  <a:ext uri="{0D108BD9-81ED-4DB2-BD59-A6C34878D82A}">
                    <a16:rowId xmlns:a16="http://schemas.microsoft.com/office/drawing/2014/main" val="10013"/>
                  </a:ext>
                </a:extLst>
              </a:tr>
              <a:tr h="122722">
                <a:tc>
                  <a:txBody>
                    <a:bodyPr/>
                    <a:lstStyle/>
                    <a:p>
                      <a:pPr algn="l" fontAlgn="t"/>
                      <a:endParaRPr lang="en-US" sz="1400" b="1" i="0" u="none" strike="noStrike" dirty="0">
                        <a:solidFill>
                          <a:srgbClr val="000000"/>
                        </a:solidFill>
                        <a:effectLst/>
                        <a:latin typeface="Arial"/>
                      </a:endParaRPr>
                    </a:p>
                  </a:txBody>
                  <a:tcPr marL="5706" marR="5706" marT="5706" marB="0"/>
                </a:tc>
                <a:extLst>
                  <a:ext uri="{0D108BD9-81ED-4DB2-BD59-A6C34878D82A}">
                    <a16:rowId xmlns:a16="http://schemas.microsoft.com/office/drawing/2014/main" val="10014"/>
                  </a:ext>
                </a:extLst>
              </a:tr>
            </a:tbl>
          </a:graphicData>
        </a:graphic>
      </p:graphicFrame>
      <p:pic>
        <p:nvPicPr>
          <p:cNvPr id="7169" name="Picture 1" descr="C:\Users\swinberg\Documents\ACTIVE\Supervision\Presentation\Guided_Research_Track\Images\sto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2307" y="3429000"/>
            <a:ext cx="1241687" cy="1247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77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2000"/>
                                  </p:stCondLst>
                                  <p:childTnLst>
                                    <p:set>
                                      <p:cBhvr>
                                        <p:cTn id="6" dur="1" fill="hold">
                                          <p:stCondLst>
                                            <p:cond delay="0"/>
                                          </p:stCondLst>
                                        </p:cTn>
                                        <p:tgtEl>
                                          <p:spTgt spid="7169"/>
                                        </p:tgtEl>
                                        <p:attrNameLst>
                                          <p:attrName>style.visibility</p:attrName>
                                        </p:attrNameLst>
                                      </p:cBhvr>
                                      <p:to>
                                        <p:strVal val="visible"/>
                                      </p:to>
                                    </p:set>
                                    <p:animEffect transition="in" filter="randombar(horizontal)">
                                      <p:cBhvr>
                                        <p:cTn id="7" dur="500"/>
                                        <p:tgtEl>
                                          <p:spTgt spid="7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3039" y="692696"/>
            <a:ext cx="6923177" cy="3416320"/>
          </a:xfrm>
          <a:prstGeom prst="rect">
            <a:avLst/>
          </a:prstGeom>
          <a:noFill/>
        </p:spPr>
        <p:txBody>
          <a:bodyPr wrap="none" lIns="91440" tIns="45720" rIns="91440" bIns="45720">
            <a:spAutoFit/>
          </a:bodyPr>
          <a:lstStyle/>
          <a:p>
            <a:pPr algn="ctr"/>
            <a:r>
              <a:rPr lang="en-US" sz="5400" b="1" cap="none" spc="0" dirty="0">
                <a:ln w="18000">
                  <a:solidFill>
                    <a:schemeClr val="accent2">
                      <a:satMod val="140000"/>
                    </a:schemeClr>
                  </a:solidFill>
                  <a:prstDash val="solid"/>
                  <a:miter lim="800000"/>
                </a:ln>
                <a:solidFill>
                  <a:srgbClr val="FFFF99"/>
                </a:solidFill>
                <a:effectLst>
                  <a:outerShdw blurRad="25500" dist="23000" dir="7020000" algn="tl">
                    <a:srgbClr val="000000">
                      <a:alpha val="50000"/>
                    </a:srgbClr>
                  </a:outerShdw>
                </a:effectLst>
              </a:rPr>
              <a:t>A few general issues</a:t>
            </a:r>
          </a:p>
          <a:p>
            <a:pPr algn="ctr"/>
            <a:endParaRPr lang="en-US" sz="5400" b="1" dirty="0">
              <a:ln w="18000">
                <a:solidFill>
                  <a:schemeClr val="accent2">
                    <a:satMod val="140000"/>
                  </a:schemeClr>
                </a:solidFill>
                <a:prstDash val="solid"/>
                <a:miter lim="800000"/>
              </a:ln>
              <a:solidFill>
                <a:srgbClr val="FFFF99"/>
              </a:solidFill>
              <a:effectLst>
                <a:outerShdw blurRad="25500" dist="23000" dir="7020000" algn="tl">
                  <a:srgbClr val="000000">
                    <a:alpha val="50000"/>
                  </a:srgbClr>
                </a:outerShdw>
              </a:effectLst>
            </a:endParaRPr>
          </a:p>
          <a:p>
            <a:pPr algn="ctr"/>
            <a:r>
              <a:rPr lang="en-US" sz="5400" b="1" cap="none" spc="0" dirty="0">
                <a:ln w="18000">
                  <a:solidFill>
                    <a:schemeClr val="accent2">
                      <a:satMod val="140000"/>
                    </a:schemeClr>
                  </a:solidFill>
                  <a:prstDash val="solid"/>
                  <a:miter lim="800000"/>
                </a:ln>
                <a:solidFill>
                  <a:srgbClr val="FFFF99"/>
                </a:solidFill>
                <a:effectLst>
                  <a:outerShdw blurRad="25500" dist="23000" dir="7020000" algn="tl">
                    <a:srgbClr val="000000">
                      <a:alpha val="50000"/>
                    </a:srgbClr>
                  </a:outerShdw>
                </a:effectLst>
              </a:rPr>
              <a:t>&amp;</a:t>
            </a:r>
          </a:p>
          <a:p>
            <a:pPr algn="ctr"/>
            <a:r>
              <a:rPr lang="en-US" sz="5400" b="1" dirty="0">
                <a:ln w="18000">
                  <a:solidFill>
                    <a:schemeClr val="accent2">
                      <a:satMod val="140000"/>
                    </a:schemeClr>
                  </a:solidFill>
                  <a:prstDash val="solid"/>
                  <a:miter lim="800000"/>
                </a:ln>
                <a:solidFill>
                  <a:srgbClr val="FFFF99"/>
                </a:solidFill>
                <a:effectLst>
                  <a:outerShdw blurRad="25500" dist="23000" dir="7020000" algn="tl">
                    <a:srgbClr val="000000">
                      <a:alpha val="50000"/>
                    </a:srgbClr>
                  </a:outerShdw>
                </a:effectLst>
              </a:rPr>
              <a:t>A terminology moment</a:t>
            </a:r>
            <a:endParaRPr lang="en-US" sz="5400" b="1" cap="none" spc="0" dirty="0">
              <a:ln w="18000">
                <a:solidFill>
                  <a:schemeClr val="accent2">
                    <a:satMod val="140000"/>
                  </a:schemeClr>
                </a:solidFill>
                <a:prstDash val="solid"/>
                <a:miter lim="800000"/>
              </a:ln>
              <a:solidFill>
                <a:srgbClr val="FFFF99"/>
              </a:solid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41693831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4638"/>
            <a:ext cx="8363272" cy="1143000"/>
          </a:xfrm>
        </p:spPr>
        <p:txBody>
          <a:bodyPr/>
          <a:lstStyle/>
          <a:p>
            <a:r>
              <a:rPr lang="en-ZA" dirty="0">
                <a:solidFill>
                  <a:srgbClr val="FFFF00"/>
                </a:solidFill>
              </a:rPr>
              <a:t>Methodology vs. Design vs. Results</a:t>
            </a:r>
            <a:endParaRPr lang="en-GB" dirty="0">
              <a:solidFill>
                <a:srgbClr val="FFFF00"/>
              </a:solidFill>
            </a:endParaRPr>
          </a:p>
        </p:txBody>
      </p:sp>
      <p:sp>
        <p:nvSpPr>
          <p:cNvPr id="3" name="Content Placeholder 2"/>
          <p:cNvSpPr>
            <a:spLocks noGrp="1"/>
          </p:cNvSpPr>
          <p:nvPr>
            <p:ph idx="1"/>
          </p:nvPr>
        </p:nvSpPr>
        <p:spPr>
          <a:xfrm>
            <a:off x="889248" y="1567333"/>
            <a:ext cx="8147248" cy="4525963"/>
          </a:xfrm>
        </p:spPr>
        <p:txBody>
          <a:bodyPr>
            <a:normAutofit fontScale="92500" lnSpcReduction="20000"/>
          </a:bodyPr>
          <a:lstStyle/>
          <a:p>
            <a:r>
              <a:rPr lang="en-ZA" dirty="0"/>
              <a:t>Methodology =</a:t>
            </a:r>
          </a:p>
          <a:p>
            <a:pPr lvl="1"/>
            <a:r>
              <a:rPr lang="en-ZA" dirty="0"/>
              <a:t>What are you going to do in terms of the research</a:t>
            </a:r>
          </a:p>
          <a:p>
            <a:pPr lvl="1"/>
            <a:r>
              <a:rPr lang="en-ZA" dirty="0"/>
              <a:t>Experiments, data capture methods, data analysis methods</a:t>
            </a:r>
          </a:p>
          <a:p>
            <a:r>
              <a:rPr lang="en-ZA" dirty="0"/>
              <a:t>Design / Prototype design chapter =</a:t>
            </a:r>
          </a:p>
          <a:p>
            <a:pPr lvl="1"/>
            <a:r>
              <a:rPr lang="en-ZA" dirty="0"/>
              <a:t>What you are going to build</a:t>
            </a:r>
          </a:p>
          <a:p>
            <a:pPr lvl="1"/>
            <a:r>
              <a:rPr lang="en-ZA" dirty="0"/>
              <a:t>Implied from Methodology chapter</a:t>
            </a:r>
          </a:p>
          <a:p>
            <a:r>
              <a:rPr lang="en-ZA" dirty="0"/>
              <a:t>Results</a:t>
            </a:r>
          </a:p>
          <a:p>
            <a:pPr lvl="1"/>
            <a:r>
              <a:rPr lang="en-ZA" dirty="0"/>
              <a:t>Following the methodology, and through the construction and use of the system designed, what was obtained?</a:t>
            </a:r>
            <a:endParaRPr lang="en-GB" dirty="0"/>
          </a:p>
        </p:txBody>
      </p:sp>
      <p:sp>
        <p:nvSpPr>
          <p:cNvPr id="4" name="Freeform 3"/>
          <p:cNvSpPr/>
          <p:nvPr/>
        </p:nvSpPr>
        <p:spPr>
          <a:xfrm>
            <a:off x="774129" y="1844824"/>
            <a:ext cx="485503" cy="1384663"/>
          </a:xfrm>
          <a:custGeom>
            <a:avLst/>
            <a:gdLst>
              <a:gd name="connsiteX0" fmla="*/ 315686 w 485503"/>
              <a:gd name="connsiteY0" fmla="*/ 0 h 1384663"/>
              <a:gd name="connsiteX1" fmla="*/ 28303 w 485503"/>
              <a:gd name="connsiteY1" fmla="*/ 692331 h 1384663"/>
              <a:gd name="connsiteX2" fmla="*/ 485503 w 485503"/>
              <a:gd name="connsiteY2" fmla="*/ 1384663 h 1384663"/>
            </a:gdLst>
            <a:ahLst/>
            <a:cxnLst>
              <a:cxn ang="0">
                <a:pos x="connsiteX0" y="connsiteY0"/>
              </a:cxn>
              <a:cxn ang="0">
                <a:pos x="connsiteX1" y="connsiteY1"/>
              </a:cxn>
              <a:cxn ang="0">
                <a:pos x="connsiteX2" y="connsiteY2"/>
              </a:cxn>
            </a:cxnLst>
            <a:rect l="l" t="t" r="r" b="b"/>
            <a:pathLst>
              <a:path w="485503" h="1384663">
                <a:moveTo>
                  <a:pt x="315686" y="0"/>
                </a:moveTo>
                <a:cubicBezTo>
                  <a:pt x="157843" y="230777"/>
                  <a:pt x="0" y="461554"/>
                  <a:pt x="28303" y="692331"/>
                </a:cubicBezTo>
                <a:cubicBezTo>
                  <a:pt x="56606" y="923108"/>
                  <a:pt x="271054" y="1153885"/>
                  <a:pt x="485503" y="1384663"/>
                </a:cubicBezTo>
              </a:path>
            </a:pathLst>
          </a:custGeom>
          <a:ln w="44450">
            <a:solidFill>
              <a:schemeClr val="bg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 name="Freeform 4"/>
          <p:cNvSpPr/>
          <p:nvPr/>
        </p:nvSpPr>
        <p:spPr>
          <a:xfrm>
            <a:off x="251521" y="1844824"/>
            <a:ext cx="864096" cy="3024336"/>
          </a:xfrm>
          <a:custGeom>
            <a:avLst/>
            <a:gdLst>
              <a:gd name="connsiteX0" fmla="*/ 315686 w 485503"/>
              <a:gd name="connsiteY0" fmla="*/ 0 h 1384663"/>
              <a:gd name="connsiteX1" fmla="*/ 28303 w 485503"/>
              <a:gd name="connsiteY1" fmla="*/ 692331 h 1384663"/>
              <a:gd name="connsiteX2" fmla="*/ 485503 w 485503"/>
              <a:gd name="connsiteY2" fmla="*/ 1384663 h 1384663"/>
            </a:gdLst>
            <a:ahLst/>
            <a:cxnLst>
              <a:cxn ang="0">
                <a:pos x="connsiteX0" y="connsiteY0"/>
              </a:cxn>
              <a:cxn ang="0">
                <a:pos x="connsiteX1" y="connsiteY1"/>
              </a:cxn>
              <a:cxn ang="0">
                <a:pos x="connsiteX2" y="connsiteY2"/>
              </a:cxn>
            </a:cxnLst>
            <a:rect l="l" t="t" r="r" b="b"/>
            <a:pathLst>
              <a:path w="485503" h="1384663">
                <a:moveTo>
                  <a:pt x="315686" y="0"/>
                </a:moveTo>
                <a:cubicBezTo>
                  <a:pt x="157843" y="230777"/>
                  <a:pt x="0" y="461554"/>
                  <a:pt x="28303" y="692331"/>
                </a:cubicBezTo>
                <a:cubicBezTo>
                  <a:pt x="56606" y="923108"/>
                  <a:pt x="271054" y="1153885"/>
                  <a:pt x="485503" y="1384663"/>
                </a:cubicBezTo>
              </a:path>
            </a:pathLst>
          </a:custGeom>
          <a:ln w="44450">
            <a:solidFill>
              <a:schemeClr val="bg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 name="Freeform 5"/>
          <p:cNvSpPr/>
          <p:nvPr/>
        </p:nvSpPr>
        <p:spPr>
          <a:xfrm>
            <a:off x="991356" y="3474882"/>
            <a:ext cx="360040" cy="1384663"/>
          </a:xfrm>
          <a:custGeom>
            <a:avLst/>
            <a:gdLst>
              <a:gd name="connsiteX0" fmla="*/ 315686 w 485503"/>
              <a:gd name="connsiteY0" fmla="*/ 0 h 1384663"/>
              <a:gd name="connsiteX1" fmla="*/ 28303 w 485503"/>
              <a:gd name="connsiteY1" fmla="*/ 692331 h 1384663"/>
              <a:gd name="connsiteX2" fmla="*/ 485503 w 485503"/>
              <a:gd name="connsiteY2" fmla="*/ 1384663 h 1384663"/>
            </a:gdLst>
            <a:ahLst/>
            <a:cxnLst>
              <a:cxn ang="0">
                <a:pos x="connsiteX0" y="connsiteY0"/>
              </a:cxn>
              <a:cxn ang="0">
                <a:pos x="connsiteX1" y="connsiteY1"/>
              </a:cxn>
              <a:cxn ang="0">
                <a:pos x="connsiteX2" y="connsiteY2"/>
              </a:cxn>
            </a:cxnLst>
            <a:rect l="l" t="t" r="r" b="b"/>
            <a:pathLst>
              <a:path w="485503" h="1384663">
                <a:moveTo>
                  <a:pt x="315686" y="0"/>
                </a:moveTo>
                <a:cubicBezTo>
                  <a:pt x="157843" y="230777"/>
                  <a:pt x="0" y="461554"/>
                  <a:pt x="28303" y="692331"/>
                </a:cubicBezTo>
                <a:cubicBezTo>
                  <a:pt x="56606" y="923108"/>
                  <a:pt x="271054" y="1153885"/>
                  <a:pt x="485503" y="1384663"/>
                </a:cubicBezTo>
              </a:path>
            </a:pathLst>
          </a:custGeom>
          <a:ln w="44450">
            <a:solidFill>
              <a:schemeClr val="bg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796560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solidFill>
                  <a:srgbClr val="FFFF00"/>
                </a:solidFill>
              </a:rPr>
              <a:t>Rough breakdown by chapter size</a:t>
            </a:r>
            <a:endParaRPr lang="en-GB" dirty="0">
              <a:solidFill>
                <a:srgbClr val="FFFF00"/>
              </a:solidFill>
            </a:endParaRPr>
          </a:p>
        </p:txBody>
      </p:sp>
      <p:sp>
        <p:nvSpPr>
          <p:cNvPr id="3" name="Content Placeholder 2"/>
          <p:cNvSpPr>
            <a:spLocks noGrp="1"/>
          </p:cNvSpPr>
          <p:nvPr>
            <p:ph idx="1"/>
          </p:nvPr>
        </p:nvSpPr>
        <p:spPr/>
        <p:txBody>
          <a:bodyPr/>
          <a:lstStyle/>
          <a:p>
            <a:r>
              <a:rPr lang="en-ZA" dirty="0"/>
              <a:t>Introduction  4 - 10 pages  ~10%</a:t>
            </a:r>
          </a:p>
          <a:p>
            <a:r>
              <a:rPr lang="en-ZA" dirty="0"/>
              <a:t>Literature Review  10-15 pages   ~15-20%</a:t>
            </a:r>
          </a:p>
          <a:p>
            <a:r>
              <a:rPr lang="en-ZA" dirty="0"/>
              <a:t>Methodology  5-10 pages    ~10%</a:t>
            </a:r>
          </a:p>
          <a:p>
            <a:r>
              <a:rPr lang="en-ZA" dirty="0"/>
              <a:t>Design  10-15 pages   ~15%</a:t>
            </a:r>
          </a:p>
          <a:p>
            <a:r>
              <a:rPr lang="en-ZA" dirty="0"/>
              <a:t>Results  10-15 pages   ~15%</a:t>
            </a:r>
          </a:p>
          <a:p>
            <a:r>
              <a:rPr lang="en-ZA" dirty="0"/>
              <a:t>Conclusion   2-5 pages   ~10%</a:t>
            </a:r>
            <a:endParaRPr lang="en-GB" dirty="0"/>
          </a:p>
        </p:txBody>
      </p:sp>
      <p:sp>
        <p:nvSpPr>
          <p:cNvPr id="4" name="TextBox 3"/>
          <p:cNvSpPr txBox="1"/>
          <p:nvPr/>
        </p:nvSpPr>
        <p:spPr>
          <a:xfrm>
            <a:off x="3347864" y="6211669"/>
            <a:ext cx="5695149" cy="646331"/>
          </a:xfrm>
          <a:prstGeom prst="rect">
            <a:avLst/>
          </a:prstGeom>
          <a:noFill/>
        </p:spPr>
        <p:txBody>
          <a:bodyPr wrap="none" rtlCol="0">
            <a:spAutoFit/>
          </a:bodyPr>
          <a:lstStyle/>
          <a:p>
            <a:r>
              <a:rPr lang="en-ZA" dirty="0">
                <a:solidFill>
                  <a:srgbClr val="FFD757"/>
                </a:solidFill>
              </a:rPr>
              <a:t>Of course the specific chapters chosen may differ, but each</a:t>
            </a:r>
          </a:p>
          <a:p>
            <a:r>
              <a:rPr lang="en-ZA" dirty="0">
                <a:solidFill>
                  <a:srgbClr val="FFD757"/>
                </a:solidFill>
              </a:rPr>
              <a:t>of these aspects must be present somewhere.</a:t>
            </a:r>
            <a:endParaRPr lang="en-GB" dirty="0">
              <a:solidFill>
                <a:srgbClr val="FFD757"/>
              </a:solidFill>
            </a:endParaRPr>
          </a:p>
        </p:txBody>
      </p:sp>
      <p:sp>
        <p:nvSpPr>
          <p:cNvPr id="5" name="TextBox 4"/>
          <p:cNvSpPr txBox="1"/>
          <p:nvPr/>
        </p:nvSpPr>
        <p:spPr>
          <a:xfrm>
            <a:off x="539552" y="5805264"/>
            <a:ext cx="6202852" cy="369332"/>
          </a:xfrm>
          <a:prstGeom prst="rect">
            <a:avLst/>
          </a:prstGeom>
          <a:noFill/>
        </p:spPr>
        <p:txBody>
          <a:bodyPr wrap="none" rtlCol="0">
            <a:spAutoFit/>
          </a:bodyPr>
          <a:lstStyle/>
          <a:p>
            <a:r>
              <a:rPr lang="en-ZA" dirty="0"/>
              <a:t>50 pages is OK, 80-100 verging on too much. (excl. Appendices)</a:t>
            </a:r>
            <a:endParaRPr lang="en-GB" dirty="0"/>
          </a:p>
        </p:txBody>
      </p:sp>
      <p:sp>
        <p:nvSpPr>
          <p:cNvPr id="6" name="Right Brace 5"/>
          <p:cNvSpPr/>
          <p:nvPr/>
        </p:nvSpPr>
        <p:spPr>
          <a:xfrm>
            <a:off x="6084168" y="3429000"/>
            <a:ext cx="288032" cy="115212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Rectangle 6"/>
          <p:cNvSpPr/>
          <p:nvPr/>
        </p:nvSpPr>
        <p:spPr>
          <a:xfrm>
            <a:off x="6444208" y="3861048"/>
            <a:ext cx="2262158" cy="369332"/>
          </a:xfrm>
          <a:prstGeom prst="rect">
            <a:avLst/>
          </a:prstGeom>
        </p:spPr>
        <p:txBody>
          <a:bodyPr wrap="none">
            <a:spAutoFit/>
          </a:bodyPr>
          <a:lstStyle/>
          <a:p>
            <a:r>
              <a:rPr lang="en-ZA" dirty="0"/>
              <a:t>about 30-50% of body</a:t>
            </a:r>
            <a:endParaRPr lang="en-GB" dirty="0"/>
          </a:p>
        </p:txBody>
      </p:sp>
      <p:sp>
        <p:nvSpPr>
          <p:cNvPr id="8" name="Rectangle 7"/>
          <p:cNvSpPr/>
          <p:nvPr/>
        </p:nvSpPr>
        <p:spPr>
          <a:xfrm>
            <a:off x="6444208" y="2852936"/>
            <a:ext cx="2549609" cy="369332"/>
          </a:xfrm>
          <a:prstGeom prst="rect">
            <a:avLst/>
          </a:prstGeom>
        </p:spPr>
        <p:txBody>
          <a:bodyPr wrap="none">
            <a:spAutoFit/>
          </a:bodyPr>
          <a:lstStyle/>
          <a:p>
            <a:r>
              <a:rPr lang="en-ZA" dirty="0"/>
              <a:t>Don’t be too brief on this</a:t>
            </a:r>
            <a:endParaRPr lang="en-GB" dirty="0"/>
          </a:p>
        </p:txBody>
      </p:sp>
      <p:sp>
        <p:nvSpPr>
          <p:cNvPr id="9" name="Rectangle 8"/>
          <p:cNvSpPr/>
          <p:nvPr/>
        </p:nvSpPr>
        <p:spPr>
          <a:xfrm>
            <a:off x="7869195" y="2132856"/>
            <a:ext cx="1281313" cy="646331"/>
          </a:xfrm>
          <a:prstGeom prst="rect">
            <a:avLst/>
          </a:prstGeom>
        </p:spPr>
        <p:txBody>
          <a:bodyPr wrap="none">
            <a:spAutoFit/>
          </a:bodyPr>
          <a:lstStyle/>
          <a:p>
            <a:r>
              <a:rPr lang="en-ZA" dirty="0"/>
              <a:t>Not too</a:t>
            </a:r>
          </a:p>
          <a:p>
            <a:r>
              <a:rPr lang="en-ZA" dirty="0"/>
              <a:t>much here!</a:t>
            </a:r>
            <a:endParaRPr lang="en-GB" dirty="0"/>
          </a:p>
        </p:txBody>
      </p:sp>
    </p:spTree>
    <p:extLst>
      <p:ext uri="{BB962C8B-B14F-4D97-AF65-F5344CB8AC3E}">
        <p14:creationId xmlns:p14="http://schemas.microsoft.com/office/powerpoint/2010/main" val="259503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solidFill>
                  <a:srgbClr val="FFFF00"/>
                </a:solidFill>
              </a:rPr>
              <a:t>Equipment and Software</a:t>
            </a:r>
          </a:p>
        </p:txBody>
      </p:sp>
      <p:sp>
        <p:nvSpPr>
          <p:cNvPr id="3" name="Content Placeholder 2"/>
          <p:cNvSpPr>
            <a:spLocks noGrp="1"/>
          </p:cNvSpPr>
          <p:nvPr>
            <p:ph idx="1"/>
          </p:nvPr>
        </p:nvSpPr>
        <p:spPr/>
        <p:txBody>
          <a:bodyPr/>
          <a:lstStyle/>
          <a:p>
            <a:r>
              <a:rPr lang="en-ZA" dirty="0"/>
              <a:t>Limited funds avail for components</a:t>
            </a:r>
          </a:p>
          <a:p>
            <a:r>
              <a:rPr lang="en-ZA" dirty="0"/>
              <a:t>Equipment can be booked from Justin </a:t>
            </a:r>
            <a:r>
              <a:rPr lang="en-ZA" dirty="0" err="1"/>
              <a:t>Pead</a:t>
            </a:r>
            <a:endParaRPr lang="en-ZA" dirty="0"/>
          </a:p>
          <a:p>
            <a:r>
              <a:rPr lang="en-ZA" dirty="0"/>
              <a:t>RRSG Envy sever has many licensed tools</a:t>
            </a:r>
          </a:p>
          <a:p>
            <a:r>
              <a:rPr lang="en-ZA" i="1" dirty="0"/>
              <a:t>UCT licensed</a:t>
            </a:r>
            <a:r>
              <a:rPr lang="en-ZA" dirty="0"/>
              <a:t> MATLAB can be installed on </a:t>
            </a:r>
            <a:r>
              <a:rPr lang="en-ZA" i="1" dirty="0"/>
              <a:t>UCT desktop computers</a:t>
            </a:r>
            <a:r>
              <a:rPr lang="en-ZA" dirty="0"/>
              <a:t> in the labs (PG students can be given concession to install on laptops)</a:t>
            </a:r>
          </a:p>
        </p:txBody>
      </p:sp>
    </p:spTree>
    <p:extLst>
      <p:ext uri="{BB962C8B-B14F-4D97-AF65-F5344CB8AC3E}">
        <p14:creationId xmlns:p14="http://schemas.microsoft.com/office/powerpoint/2010/main" val="7909571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solidFill>
                  <a:srgbClr val="FFFF00"/>
                </a:solidFill>
              </a:rPr>
              <a:t>Recommendations / Regulations</a:t>
            </a:r>
          </a:p>
        </p:txBody>
      </p:sp>
      <p:sp>
        <p:nvSpPr>
          <p:cNvPr id="3" name="Content Placeholder 2"/>
          <p:cNvSpPr>
            <a:spLocks noGrp="1"/>
          </p:cNvSpPr>
          <p:nvPr>
            <p:ph idx="1"/>
          </p:nvPr>
        </p:nvSpPr>
        <p:spPr>
          <a:xfrm>
            <a:off x="168392" y="1368152"/>
            <a:ext cx="8435280" cy="5373216"/>
          </a:xfrm>
        </p:spPr>
        <p:txBody>
          <a:bodyPr>
            <a:normAutofit fontScale="85000" lnSpcReduction="20000"/>
          </a:bodyPr>
          <a:lstStyle/>
          <a:p>
            <a:r>
              <a:rPr lang="en-ZA" dirty="0"/>
              <a:t>Page length and word count</a:t>
            </a:r>
          </a:p>
          <a:p>
            <a:pPr lvl="1"/>
            <a:r>
              <a:rPr lang="en-ZA" dirty="0"/>
              <a:t>18,000 words for a 40 credit BSc project is adequate. Much less than that and one begins to worry about the </a:t>
            </a:r>
            <a:r>
              <a:rPr lang="en-ZA" dirty="0" err="1"/>
              <a:t>quanity</a:t>
            </a:r>
            <a:r>
              <a:rPr lang="en-ZA" dirty="0"/>
              <a:t> of work completed.</a:t>
            </a:r>
          </a:p>
          <a:p>
            <a:pPr lvl="1"/>
            <a:r>
              <a:rPr lang="en-ZA" dirty="0"/>
              <a:t>Reports should be a </a:t>
            </a:r>
            <a:r>
              <a:rPr lang="en-ZA" b="1" dirty="0"/>
              <a:t>Maximum 30,000 words</a:t>
            </a:r>
            <a:r>
              <a:rPr lang="en-ZA" dirty="0"/>
              <a:t>, try not to exceed </a:t>
            </a:r>
            <a:r>
              <a:rPr lang="en-ZA" b="1" dirty="0"/>
              <a:t>40 pages </a:t>
            </a:r>
            <a:r>
              <a:rPr lang="en-ZA" dirty="0"/>
              <a:t>in the main body. You can have additional appendices that exceed this total page count and word count.</a:t>
            </a:r>
          </a:p>
          <a:p>
            <a:r>
              <a:rPr lang="en-ZA" dirty="0"/>
              <a:t>Considerate writing</a:t>
            </a:r>
          </a:p>
          <a:p>
            <a:pPr lvl="1"/>
            <a:r>
              <a:rPr lang="en-ZA" dirty="0"/>
              <a:t>Remember that the examiner reading is only human</a:t>
            </a:r>
            <a:br>
              <a:rPr lang="en-ZA" dirty="0"/>
            </a:br>
            <a:r>
              <a:rPr lang="en-ZA" dirty="0"/>
              <a:t>and likely has only a few hours to grade your thesis.</a:t>
            </a:r>
          </a:p>
          <a:p>
            <a:pPr lvl="1"/>
            <a:r>
              <a:rPr lang="en-ZA" dirty="0"/>
              <a:t>So be </a:t>
            </a:r>
            <a:r>
              <a:rPr lang="en-ZA" b="1" dirty="0"/>
              <a:t>smart in structuring</a:t>
            </a:r>
            <a:r>
              <a:rPr lang="en-ZA" dirty="0"/>
              <a:t> the thesis, ensure</a:t>
            </a:r>
            <a:br>
              <a:rPr lang="en-ZA" dirty="0"/>
            </a:br>
            <a:r>
              <a:rPr lang="en-ZA" b="1" dirty="0"/>
              <a:t>good flow</a:t>
            </a:r>
            <a:r>
              <a:rPr lang="en-ZA" dirty="0"/>
              <a:t> to the writing, </a:t>
            </a:r>
            <a:r>
              <a:rPr lang="en-ZA" b="1" dirty="0"/>
              <a:t>be considerate</a:t>
            </a:r>
            <a:r>
              <a:rPr lang="en-ZA" dirty="0"/>
              <a:t> in </a:t>
            </a:r>
            <a:br>
              <a:rPr lang="en-ZA" dirty="0"/>
            </a:br>
            <a:r>
              <a:rPr lang="en-ZA" dirty="0"/>
              <a:t>forming elegant and easy to read sentences.</a:t>
            </a:r>
          </a:p>
          <a:p>
            <a:pPr lvl="1"/>
            <a:r>
              <a:rPr lang="en-ZA" dirty="0"/>
              <a:t>Avoid overcomplicated/convoluted sentences.</a:t>
            </a:r>
          </a:p>
          <a:p>
            <a:pPr lvl="1"/>
            <a:endParaRPr lang="en-ZA" dirty="0"/>
          </a:p>
        </p:txBody>
      </p:sp>
      <p:grpSp>
        <p:nvGrpSpPr>
          <p:cNvPr id="7" name="Group 6"/>
          <p:cNvGrpSpPr/>
          <p:nvPr/>
        </p:nvGrpSpPr>
        <p:grpSpPr>
          <a:xfrm>
            <a:off x="6783466" y="3435433"/>
            <a:ext cx="2188386" cy="3257088"/>
            <a:chOff x="6660232" y="3435433"/>
            <a:chExt cx="2188386" cy="3257088"/>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0232" y="5473321"/>
              <a:ext cx="1828800" cy="1219200"/>
            </a:xfrm>
            <a:prstGeom prst="rect">
              <a:avLst/>
            </a:prstGeom>
          </p:spPr>
        </p:pic>
        <p:sp>
          <p:nvSpPr>
            <p:cNvPr id="5" name="Rectangle 4"/>
            <p:cNvSpPr/>
            <p:nvPr/>
          </p:nvSpPr>
          <p:spPr>
            <a:xfrm rot="18483076">
              <a:off x="6830619" y="4229296"/>
              <a:ext cx="2811862" cy="1224136"/>
            </a:xfrm>
            <a:prstGeom prst="rect">
              <a:avLst/>
            </a:prstGeom>
            <a:noFill/>
          </p:spPr>
          <p:txBody>
            <a:bodyPr wrap="none" lIns="91440" tIns="45720" rIns="91440" bIns="45720">
              <a:prstTxWarp prst="textArchUp">
                <a:avLst>
                  <a:gd name="adj" fmla="val 11067730"/>
                </a:avLst>
              </a:prstTxWarp>
              <a:spAutoFit/>
            </a:bodyPr>
            <a:lstStyle/>
            <a:p>
              <a:pPr algn="ctr"/>
              <a:r>
                <a:rPr lang="en-US" sz="2400" b="1" cap="none" spc="0" dirty="0">
                  <a:ln w="1270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Good Flow and Elegance</a:t>
              </a:r>
            </a:p>
          </p:txBody>
        </p:sp>
      </p:grpSp>
    </p:spTree>
    <p:extLst>
      <p:ext uri="{BB962C8B-B14F-4D97-AF65-F5344CB8AC3E}">
        <p14:creationId xmlns:p14="http://schemas.microsoft.com/office/powerpoint/2010/main" val="35131215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solidFill>
                  <a:srgbClr val="FFFF00"/>
                </a:solidFill>
              </a:rPr>
              <a:t>Naming Files / Shared Folders</a:t>
            </a:r>
          </a:p>
        </p:txBody>
      </p:sp>
      <p:sp>
        <p:nvSpPr>
          <p:cNvPr id="3" name="Content Placeholder 2"/>
          <p:cNvSpPr>
            <a:spLocks noGrp="1"/>
          </p:cNvSpPr>
          <p:nvPr>
            <p:ph idx="1"/>
          </p:nvPr>
        </p:nvSpPr>
        <p:spPr/>
        <p:txBody>
          <a:bodyPr>
            <a:normAutofit fontScale="92500" lnSpcReduction="10000"/>
          </a:bodyPr>
          <a:lstStyle/>
          <a:p>
            <a:r>
              <a:rPr lang="en-ZA" dirty="0"/>
              <a:t>Please name your files and folders that you share with your supervisor sensibly, as well as naming your final report</a:t>
            </a:r>
          </a:p>
          <a:p>
            <a:r>
              <a:rPr lang="en-ZA" dirty="0"/>
              <a:t>Please don’t just name your report something like “report.pdf” or “bscproject.pdf”… please have at least your student number in the report so that it is easier to keep track of, e.g.</a:t>
            </a:r>
          </a:p>
          <a:p>
            <a:pPr lvl="1"/>
            <a:r>
              <a:rPr lang="en-ZA" dirty="0"/>
              <a:t>“Final Report – Student Name (stdnum001).pdf”</a:t>
            </a:r>
          </a:p>
          <a:p>
            <a:pPr lvl="1"/>
            <a:r>
              <a:rPr lang="en-ZA" dirty="0"/>
              <a:t>Similar if you crease a google drive folder and share it, call it something like “</a:t>
            </a:r>
            <a:r>
              <a:rPr lang="en-ZA" dirty="0" err="1"/>
              <a:t>JoeBlogs_BScProject</a:t>
            </a:r>
            <a:r>
              <a:rPr lang="en-ZA" dirty="0"/>
              <a:t>”</a:t>
            </a:r>
          </a:p>
        </p:txBody>
      </p:sp>
    </p:spTree>
    <p:extLst>
      <p:ext uri="{BB962C8B-B14F-4D97-AF65-F5344CB8AC3E}">
        <p14:creationId xmlns:p14="http://schemas.microsoft.com/office/powerpoint/2010/main" val="2335637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solidFill>
                  <a:srgbClr val="FFFF00"/>
                </a:solidFill>
              </a:rPr>
              <a:t>Today’s Agenda</a:t>
            </a:r>
            <a:endParaRPr lang="en-US" dirty="0"/>
          </a:p>
        </p:txBody>
      </p:sp>
      <p:sp>
        <p:nvSpPr>
          <p:cNvPr id="3" name="Content Placeholder 2"/>
          <p:cNvSpPr>
            <a:spLocks noGrp="1"/>
          </p:cNvSpPr>
          <p:nvPr>
            <p:ph idx="1"/>
          </p:nvPr>
        </p:nvSpPr>
        <p:spPr>
          <a:xfrm>
            <a:off x="467544" y="1484784"/>
            <a:ext cx="8229600" cy="4525963"/>
          </a:xfrm>
        </p:spPr>
        <p:txBody>
          <a:bodyPr/>
          <a:lstStyle/>
          <a:p>
            <a:r>
              <a:rPr lang="en-US" dirty="0"/>
              <a:t>Let’s get things started with </a:t>
            </a:r>
            <a:br>
              <a:rPr lang="en-US" dirty="0"/>
            </a:br>
            <a:r>
              <a:rPr lang="en-US" dirty="0"/>
              <a:t>   </a:t>
            </a:r>
            <a:r>
              <a:rPr lang="en-US" dirty="0">
                <a:solidFill>
                  <a:srgbClr val="FF6600"/>
                </a:solidFill>
              </a:rPr>
              <a:t>My 2 minute brief Introductory Spiel</a:t>
            </a:r>
          </a:p>
          <a:p>
            <a:r>
              <a:rPr lang="en-US" dirty="0"/>
              <a:t>Over to you: Introductions &amp; the ‘big rocks’</a:t>
            </a:r>
          </a:p>
          <a:p>
            <a:r>
              <a:rPr lang="en-US" dirty="0"/>
              <a:t>Back to me: brief on the phases</a:t>
            </a:r>
          </a:p>
          <a:p>
            <a:r>
              <a:rPr lang="en-US" dirty="0"/>
              <a:t>ELO tracking form (assignment for next week)</a:t>
            </a:r>
          </a:p>
          <a:p>
            <a:r>
              <a:rPr lang="en-US" dirty="0"/>
              <a:t>Closing the meeting &amp; invitation for further discussion for those who have more questions</a:t>
            </a:r>
          </a:p>
          <a:p>
            <a:endParaRPr lang="en-US" dirty="0"/>
          </a:p>
          <a:p>
            <a:endParaRPr lang="en-US" dirty="0"/>
          </a:p>
        </p:txBody>
      </p:sp>
    </p:spTree>
    <p:extLst>
      <p:ext uri="{BB962C8B-B14F-4D97-AF65-F5344CB8AC3E}">
        <p14:creationId xmlns:p14="http://schemas.microsoft.com/office/powerpoint/2010/main" val="28177014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solidFill>
                  <a:srgbClr val="FFFF00"/>
                </a:solidFill>
              </a:rPr>
              <a:t>Conclusions</a:t>
            </a:r>
            <a:endParaRPr lang="en-GB" dirty="0">
              <a:solidFill>
                <a:srgbClr val="FFFF00"/>
              </a:solidFill>
            </a:endParaRPr>
          </a:p>
        </p:txBody>
      </p:sp>
      <p:sp>
        <p:nvSpPr>
          <p:cNvPr id="3" name="Content Placeholder 2"/>
          <p:cNvSpPr>
            <a:spLocks noGrp="1"/>
          </p:cNvSpPr>
          <p:nvPr>
            <p:ph idx="1"/>
          </p:nvPr>
        </p:nvSpPr>
        <p:spPr>
          <a:xfrm>
            <a:off x="457200" y="1484784"/>
            <a:ext cx="8229600" cy="5184576"/>
          </a:xfrm>
        </p:spPr>
        <p:txBody>
          <a:bodyPr>
            <a:normAutofit fontScale="92500" lnSpcReduction="20000"/>
          </a:bodyPr>
          <a:lstStyle/>
          <a:p>
            <a:r>
              <a:rPr lang="en-ZA" dirty="0"/>
              <a:t>Don’t leave the methodology till too late</a:t>
            </a:r>
          </a:p>
          <a:p>
            <a:r>
              <a:rPr lang="en-ZA" dirty="0"/>
              <a:t>It’s making a start on the writing, especially the literature review</a:t>
            </a:r>
          </a:p>
          <a:p>
            <a:r>
              <a:rPr lang="en-ZA" dirty="0"/>
              <a:t>But don’t get side-tracked and bogged down with overdoing the literature review</a:t>
            </a:r>
          </a:p>
          <a:p>
            <a:r>
              <a:rPr lang="en-ZA" dirty="0"/>
              <a:t>Remember “the big rocks first!”</a:t>
            </a:r>
          </a:p>
          <a:p>
            <a:r>
              <a:rPr lang="en-ZA" dirty="0"/>
              <a:t>It is important to get some</a:t>
            </a:r>
            <a:br>
              <a:rPr lang="en-ZA" dirty="0"/>
            </a:br>
            <a:r>
              <a:rPr lang="en-ZA" dirty="0"/>
              <a:t>development done, to show</a:t>
            </a:r>
            <a:br>
              <a:rPr lang="en-ZA" dirty="0"/>
            </a:br>
            <a:r>
              <a:rPr lang="en-ZA" dirty="0"/>
              <a:t>you’ve </a:t>
            </a:r>
            <a:r>
              <a:rPr lang="en-ZA" i="1" dirty="0"/>
              <a:t>made</a:t>
            </a:r>
            <a:r>
              <a:rPr lang="en-ZA" dirty="0"/>
              <a:t> and </a:t>
            </a:r>
            <a:r>
              <a:rPr lang="en-ZA" i="1" dirty="0"/>
              <a:t>tested</a:t>
            </a:r>
            <a:r>
              <a:rPr lang="en-ZA" dirty="0"/>
              <a:t> </a:t>
            </a:r>
            <a:br>
              <a:rPr lang="en-ZA" dirty="0"/>
            </a:br>
            <a:r>
              <a:rPr lang="en-ZA" dirty="0"/>
              <a:t>something.</a:t>
            </a:r>
          </a:p>
          <a:p>
            <a:r>
              <a:rPr lang="en-ZA" dirty="0"/>
              <a:t>Please start on your ELO tracking</a:t>
            </a:r>
            <a:br>
              <a:rPr lang="en-ZA" dirty="0"/>
            </a:br>
            <a:r>
              <a:rPr lang="en-ZA" dirty="0"/>
              <a:t>form!</a:t>
            </a:r>
            <a:endParaRPr lang="en-GB" dirty="0"/>
          </a:p>
        </p:txBody>
      </p:sp>
      <p:pic>
        <p:nvPicPr>
          <p:cNvPr id="2050" name="Picture 2" descr="H:\aoa\Projects\Supervision\Presentation\Images\clear for takeoff.jpg"/>
          <p:cNvPicPr>
            <a:picLocks noChangeAspect="1" noChangeArrowheads="1"/>
          </p:cNvPicPr>
          <p:nvPr/>
        </p:nvPicPr>
        <p:blipFill>
          <a:blip r:embed="rId3" cstate="print"/>
          <a:srcRect/>
          <a:stretch>
            <a:fillRect/>
          </a:stretch>
        </p:blipFill>
        <p:spPr bwMode="auto">
          <a:xfrm>
            <a:off x="6297576" y="4797153"/>
            <a:ext cx="2882936" cy="2060848"/>
          </a:xfrm>
          <a:prstGeom prst="rect">
            <a:avLst/>
          </a:prstGeom>
          <a:noFill/>
        </p:spPr>
      </p:pic>
      <p:sp>
        <p:nvSpPr>
          <p:cNvPr id="5" name="TextBox 4"/>
          <p:cNvSpPr txBox="1"/>
          <p:nvPr/>
        </p:nvSpPr>
        <p:spPr>
          <a:xfrm>
            <a:off x="6355967" y="4352041"/>
            <a:ext cx="2791726" cy="400110"/>
          </a:xfrm>
          <a:prstGeom prst="rect">
            <a:avLst/>
          </a:prstGeom>
          <a:noFill/>
        </p:spPr>
        <p:txBody>
          <a:bodyPr wrap="none" rtlCol="0">
            <a:spAutoFit/>
          </a:bodyPr>
          <a:lstStyle/>
          <a:p>
            <a:r>
              <a:rPr lang="en-ZA" sz="2000" dirty="0"/>
              <a:t>You’re clear for take-off!!</a:t>
            </a:r>
            <a:endParaRPr lang="en-GB" sz="2000" dirty="0"/>
          </a:p>
        </p:txBody>
      </p:sp>
    </p:spTree>
    <p:extLst>
      <p:ext uri="{BB962C8B-B14F-4D97-AF65-F5344CB8AC3E}">
        <p14:creationId xmlns:p14="http://schemas.microsoft.com/office/powerpoint/2010/main" val="14211309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79512" y="269776"/>
            <a:ext cx="8712968" cy="1143000"/>
          </a:xfrm>
        </p:spPr>
        <p:txBody>
          <a:bodyPr>
            <a:normAutofit fontScale="90000"/>
          </a:bodyPr>
          <a:lstStyle/>
          <a:p>
            <a:r>
              <a:rPr lang="en-AU" u="sng" dirty="0">
                <a:solidFill>
                  <a:srgbClr val="FFFF00"/>
                </a:solidFill>
              </a:rPr>
              <a:t>Q:</a:t>
            </a:r>
            <a:r>
              <a:rPr lang="en-AU" dirty="0">
                <a:solidFill>
                  <a:srgbClr val="FFFF00"/>
                </a:solidFill>
              </a:rPr>
              <a:t> How to do a good Literature Review?</a:t>
            </a:r>
          </a:p>
        </p:txBody>
      </p:sp>
      <p:sp>
        <p:nvSpPr>
          <p:cNvPr id="5123" name="Rectangle 3"/>
          <p:cNvSpPr>
            <a:spLocks noGrp="1" noChangeArrowheads="1"/>
          </p:cNvSpPr>
          <p:nvPr>
            <p:ph type="body" idx="1"/>
          </p:nvPr>
        </p:nvSpPr>
        <p:spPr>
          <a:xfrm>
            <a:off x="590872" y="1340768"/>
            <a:ext cx="8229600" cy="4525963"/>
          </a:xfrm>
        </p:spPr>
        <p:txBody>
          <a:bodyPr/>
          <a:lstStyle/>
          <a:p>
            <a:r>
              <a:rPr lang="en-AU" dirty="0"/>
              <a:t>Find out how others did things ….  ?</a:t>
            </a:r>
          </a:p>
        </p:txBody>
      </p:sp>
      <p:sp>
        <p:nvSpPr>
          <p:cNvPr id="2" name="Rectangle 1"/>
          <p:cNvSpPr/>
          <p:nvPr/>
        </p:nvSpPr>
        <p:spPr>
          <a:xfrm>
            <a:off x="251520" y="116632"/>
            <a:ext cx="3817455" cy="369332"/>
          </a:xfrm>
          <a:prstGeom prst="rect">
            <a:avLst/>
          </a:prstGeom>
        </p:spPr>
        <p:txBody>
          <a:bodyPr wrap="none">
            <a:spAutoFit/>
          </a:bodyPr>
          <a:lstStyle/>
          <a:p>
            <a:r>
              <a:rPr lang="en-AU" i="1" dirty="0">
                <a:solidFill>
                  <a:schemeClr val="tx2">
                    <a:lumMod val="20000"/>
                    <a:lumOff val="80000"/>
                  </a:schemeClr>
                </a:solidFill>
              </a:rPr>
              <a:t>A preview of the next episode of GRT …</a:t>
            </a:r>
            <a:endParaRPr lang="en-US" i="1" dirty="0">
              <a:solidFill>
                <a:schemeClr val="tx2">
                  <a:lumMod val="20000"/>
                  <a:lumOff val="80000"/>
                </a:schemeClr>
              </a:solidFill>
            </a:endParaRPr>
          </a:p>
        </p:txBody>
      </p:sp>
      <p:sp>
        <p:nvSpPr>
          <p:cNvPr id="7" name="Rectangle 6"/>
          <p:cNvSpPr/>
          <p:nvPr/>
        </p:nvSpPr>
        <p:spPr>
          <a:xfrm>
            <a:off x="72312" y="1328729"/>
            <a:ext cx="639919" cy="584775"/>
          </a:xfrm>
          <a:prstGeom prst="rect">
            <a:avLst/>
          </a:prstGeom>
        </p:spPr>
        <p:txBody>
          <a:bodyPr wrap="none">
            <a:spAutoFit/>
          </a:bodyPr>
          <a:lstStyle/>
          <a:p>
            <a:r>
              <a:rPr lang="en-AU" sz="3200" b="1" u="sng" dirty="0"/>
              <a:t>A:</a:t>
            </a:r>
            <a:r>
              <a:rPr lang="en-AU" sz="3200" b="1" dirty="0"/>
              <a:t> </a:t>
            </a:r>
            <a:endParaRPr lang="en-US" sz="3200" b="1" dirty="0"/>
          </a:p>
        </p:txBody>
      </p:sp>
      <p:sp>
        <p:nvSpPr>
          <p:cNvPr id="4" name="Rectangle 3"/>
          <p:cNvSpPr/>
          <p:nvPr/>
        </p:nvSpPr>
        <p:spPr>
          <a:xfrm>
            <a:off x="1104069" y="3720073"/>
            <a:ext cx="4760086" cy="461665"/>
          </a:xfrm>
          <a:prstGeom prst="rect">
            <a:avLst/>
          </a:prstGeom>
        </p:spPr>
        <p:txBody>
          <a:bodyPr wrap="none">
            <a:spAutoFit/>
          </a:bodyPr>
          <a:lstStyle/>
          <a:p>
            <a:r>
              <a:rPr lang="en-AU" sz="2400" i="1" dirty="0"/>
              <a:t>To reminisce on more exciting times?</a:t>
            </a:r>
            <a:endParaRPr lang="en-US" sz="2400" dirty="0"/>
          </a:p>
        </p:txBody>
      </p:sp>
      <p:sp>
        <p:nvSpPr>
          <p:cNvPr id="12" name="Rectangle 11"/>
          <p:cNvSpPr/>
          <p:nvPr/>
        </p:nvSpPr>
        <p:spPr>
          <a:xfrm>
            <a:off x="611561" y="4581128"/>
            <a:ext cx="8064895" cy="1569660"/>
          </a:xfrm>
          <a:prstGeom prst="rect">
            <a:avLst/>
          </a:prstGeom>
        </p:spPr>
        <p:txBody>
          <a:bodyPr wrap="square">
            <a:spAutoFit/>
          </a:bodyPr>
          <a:lstStyle/>
          <a:p>
            <a:r>
              <a:rPr lang="en-AU" sz="2400" i="1" dirty="0"/>
              <a:t>… Maybe. But it’s best to be focused. “Don’t loose track of the forest for the trees” and similar idioms jump to mind.  </a:t>
            </a:r>
          </a:p>
          <a:p>
            <a:r>
              <a:rPr lang="en-AU" sz="2400" i="1" dirty="0"/>
              <a:t>It’s a good idea to start your Lit Review asap, if you haven’t already.</a:t>
            </a:r>
            <a:endParaRPr lang="en-US" sz="2400" dirty="0"/>
          </a:p>
        </p:txBody>
      </p:sp>
      <p:sp>
        <p:nvSpPr>
          <p:cNvPr id="11" name="Rectangle 10"/>
          <p:cNvSpPr/>
          <p:nvPr/>
        </p:nvSpPr>
        <p:spPr>
          <a:xfrm>
            <a:off x="1104069" y="2060848"/>
            <a:ext cx="4795993" cy="461665"/>
          </a:xfrm>
          <a:prstGeom prst="rect">
            <a:avLst/>
          </a:prstGeom>
        </p:spPr>
        <p:txBody>
          <a:bodyPr wrap="none">
            <a:spAutoFit/>
          </a:bodyPr>
          <a:lstStyle/>
          <a:p>
            <a:r>
              <a:rPr lang="en-AU" sz="2400" i="1" dirty="0"/>
              <a:t>To watch </a:t>
            </a:r>
            <a:r>
              <a:rPr lang="en-AU" sz="2400" i="1" dirty="0" err="1"/>
              <a:t>YouTubes</a:t>
            </a:r>
            <a:r>
              <a:rPr lang="en-AU" sz="2400" i="1" dirty="0"/>
              <a:t> for hours on end?</a:t>
            </a:r>
            <a:endParaRPr lang="en-US" sz="2400" dirty="0"/>
          </a:p>
        </p:txBody>
      </p:sp>
      <p:sp>
        <p:nvSpPr>
          <p:cNvPr id="13" name="Rectangle 12"/>
          <p:cNvSpPr/>
          <p:nvPr/>
        </p:nvSpPr>
        <p:spPr>
          <a:xfrm>
            <a:off x="1104069" y="2636912"/>
            <a:ext cx="4140685" cy="461665"/>
          </a:xfrm>
          <a:prstGeom prst="rect">
            <a:avLst/>
          </a:prstGeom>
        </p:spPr>
        <p:txBody>
          <a:bodyPr wrap="none">
            <a:spAutoFit/>
          </a:bodyPr>
          <a:lstStyle/>
          <a:p>
            <a:r>
              <a:rPr lang="en-AU" sz="2400" i="1" dirty="0"/>
              <a:t>To download masses of papers?</a:t>
            </a:r>
            <a:endParaRPr lang="en-US" sz="2400" dirty="0"/>
          </a:p>
        </p:txBody>
      </p:sp>
      <p:sp>
        <p:nvSpPr>
          <p:cNvPr id="15" name="Rectangle 14"/>
          <p:cNvSpPr/>
          <p:nvPr/>
        </p:nvSpPr>
        <p:spPr>
          <a:xfrm>
            <a:off x="1104069" y="3183359"/>
            <a:ext cx="4274503" cy="461665"/>
          </a:xfrm>
          <a:prstGeom prst="rect">
            <a:avLst/>
          </a:prstGeom>
        </p:spPr>
        <p:txBody>
          <a:bodyPr wrap="none">
            <a:spAutoFit/>
          </a:bodyPr>
          <a:lstStyle/>
          <a:p>
            <a:r>
              <a:rPr lang="en-AU" sz="2400" i="1" dirty="0"/>
              <a:t>To loose yourself in a [text]book?</a:t>
            </a:r>
            <a:endParaRPr lang="en-US" sz="2400" dirty="0"/>
          </a:p>
        </p:txBody>
      </p:sp>
    </p:spTree>
    <p:extLst>
      <p:ext uri="{BB962C8B-B14F-4D97-AF65-F5344CB8AC3E}">
        <p14:creationId xmlns:p14="http://schemas.microsoft.com/office/powerpoint/2010/main" val="7302394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79512" y="269776"/>
            <a:ext cx="8712968" cy="1143000"/>
          </a:xfrm>
        </p:spPr>
        <p:txBody>
          <a:bodyPr>
            <a:normAutofit/>
          </a:bodyPr>
          <a:lstStyle/>
          <a:p>
            <a:r>
              <a:rPr lang="en-AU" u="sng" dirty="0">
                <a:solidFill>
                  <a:srgbClr val="FFFF00"/>
                </a:solidFill>
              </a:rPr>
              <a:t>Assignments</a:t>
            </a:r>
            <a:endParaRPr lang="en-AU" dirty="0">
              <a:solidFill>
                <a:srgbClr val="FFFF00"/>
              </a:solidFill>
            </a:endParaRPr>
          </a:p>
        </p:txBody>
      </p:sp>
      <p:sp>
        <p:nvSpPr>
          <p:cNvPr id="5123" name="Rectangle 3"/>
          <p:cNvSpPr>
            <a:spLocks noGrp="1" noChangeArrowheads="1"/>
          </p:cNvSpPr>
          <p:nvPr>
            <p:ph type="body" idx="1"/>
          </p:nvPr>
        </p:nvSpPr>
        <p:spPr>
          <a:xfrm>
            <a:off x="590872" y="1340768"/>
            <a:ext cx="8229600" cy="4525963"/>
          </a:xfrm>
        </p:spPr>
        <p:txBody>
          <a:bodyPr>
            <a:normAutofit lnSpcReduction="10000"/>
          </a:bodyPr>
          <a:lstStyle/>
          <a:p>
            <a:pPr marL="514350" indent="-514350">
              <a:buFont typeface="+mj-lt"/>
              <a:buAutoNum type="arabicPeriod"/>
            </a:pPr>
            <a:r>
              <a:rPr lang="en-AU" dirty="0"/>
              <a:t>Start filling out your ELO tracking form</a:t>
            </a:r>
          </a:p>
          <a:p>
            <a:pPr marL="514350" indent="-514350">
              <a:buFont typeface="+mj-lt"/>
              <a:buAutoNum type="arabicPeriod"/>
            </a:pPr>
            <a:r>
              <a:rPr lang="en-AU" dirty="0"/>
              <a:t>Prepare a project plan if you haven’t already got one</a:t>
            </a:r>
          </a:p>
          <a:p>
            <a:pPr marL="514350" indent="-514350">
              <a:buFont typeface="+mj-lt"/>
              <a:buAutoNum type="arabicPeriod"/>
            </a:pPr>
            <a:r>
              <a:rPr lang="en-AU" dirty="0"/>
              <a:t>Make a start on the literature review, formulating a list of relevant readings and a point-form structure for your literature review chapter. (If you’ve got a more substantial lit review already, that’s excellent, we’ll discuss the lit review further next week)</a:t>
            </a:r>
          </a:p>
        </p:txBody>
      </p:sp>
    </p:spTree>
    <p:extLst>
      <p:ext uri="{BB962C8B-B14F-4D97-AF65-F5344CB8AC3E}">
        <p14:creationId xmlns:p14="http://schemas.microsoft.com/office/powerpoint/2010/main" val="29304443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73331" y="2967335"/>
            <a:ext cx="3397341" cy="923330"/>
          </a:xfrm>
          <a:prstGeom prst="rect">
            <a:avLst/>
          </a:prstGeom>
          <a:noFill/>
        </p:spPr>
        <p:txBody>
          <a:bodyPr wrap="none" lIns="91440" tIns="45720" rIns="91440" bIns="45720">
            <a:spAutoFit/>
          </a:bodyPr>
          <a:lstStyle/>
          <a:p>
            <a:pPr algn="ctr"/>
            <a:r>
              <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Questions?</a:t>
            </a:r>
          </a:p>
        </p:txBody>
      </p:sp>
      <p:sp>
        <p:nvSpPr>
          <p:cNvPr id="16" name="Rectangle 15"/>
          <p:cNvSpPr/>
          <p:nvPr/>
        </p:nvSpPr>
        <p:spPr>
          <a:xfrm>
            <a:off x="1619672" y="404664"/>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Lit. Review</a:t>
            </a:r>
            <a:endParaRPr lang="en-GB" dirty="0"/>
          </a:p>
        </p:txBody>
      </p:sp>
      <p:sp>
        <p:nvSpPr>
          <p:cNvPr id="17" name="Rectangle 16"/>
          <p:cNvSpPr/>
          <p:nvPr/>
        </p:nvSpPr>
        <p:spPr>
          <a:xfrm>
            <a:off x="4499992" y="404664"/>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Design</a:t>
            </a:r>
            <a:endParaRPr lang="en-GB" dirty="0"/>
          </a:p>
        </p:txBody>
      </p:sp>
      <p:sp>
        <p:nvSpPr>
          <p:cNvPr id="18" name="Rectangle 17"/>
          <p:cNvSpPr/>
          <p:nvPr/>
        </p:nvSpPr>
        <p:spPr>
          <a:xfrm>
            <a:off x="5940152" y="404664"/>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Results</a:t>
            </a:r>
            <a:endParaRPr lang="en-GB" dirty="0"/>
          </a:p>
        </p:txBody>
      </p:sp>
      <p:sp>
        <p:nvSpPr>
          <p:cNvPr id="19" name="TextBox 18"/>
          <p:cNvSpPr txBox="1"/>
          <p:nvPr/>
        </p:nvSpPr>
        <p:spPr>
          <a:xfrm>
            <a:off x="87748" y="142758"/>
            <a:ext cx="344966" cy="307777"/>
          </a:xfrm>
          <a:prstGeom prst="rect">
            <a:avLst/>
          </a:prstGeom>
          <a:noFill/>
        </p:spPr>
        <p:txBody>
          <a:bodyPr wrap="none" rtlCol="0">
            <a:spAutoFit/>
          </a:bodyPr>
          <a:lstStyle/>
          <a:p>
            <a:r>
              <a:rPr lang="en-ZA" sz="1400" dirty="0">
                <a:solidFill>
                  <a:schemeClr val="bg1"/>
                </a:solidFill>
              </a:rPr>
              <a:t>W</a:t>
            </a:r>
            <a:endParaRPr lang="en-GB" sz="1400" dirty="0">
              <a:solidFill>
                <a:schemeClr val="bg1"/>
              </a:solidFill>
            </a:endParaRPr>
          </a:p>
        </p:txBody>
      </p:sp>
      <p:sp>
        <p:nvSpPr>
          <p:cNvPr id="20" name="TextBox 19"/>
          <p:cNvSpPr txBox="1"/>
          <p:nvPr/>
        </p:nvSpPr>
        <p:spPr>
          <a:xfrm>
            <a:off x="1593546" y="142758"/>
            <a:ext cx="466794" cy="307777"/>
          </a:xfrm>
          <a:prstGeom prst="rect">
            <a:avLst/>
          </a:prstGeom>
          <a:noFill/>
        </p:spPr>
        <p:txBody>
          <a:bodyPr wrap="none" rtlCol="0">
            <a:spAutoFit/>
          </a:bodyPr>
          <a:lstStyle/>
          <a:p>
            <a:r>
              <a:rPr lang="en-ZA" sz="1400" dirty="0">
                <a:solidFill>
                  <a:schemeClr val="bg1"/>
                </a:solidFill>
              </a:rPr>
              <a:t>Ch2</a:t>
            </a:r>
            <a:endParaRPr lang="en-GB" sz="1400" dirty="0">
              <a:solidFill>
                <a:schemeClr val="bg1"/>
              </a:solidFill>
            </a:endParaRPr>
          </a:p>
        </p:txBody>
      </p:sp>
      <p:sp>
        <p:nvSpPr>
          <p:cNvPr id="21" name="TextBox 20"/>
          <p:cNvSpPr txBox="1"/>
          <p:nvPr/>
        </p:nvSpPr>
        <p:spPr>
          <a:xfrm>
            <a:off x="3033706" y="142758"/>
            <a:ext cx="466794" cy="307777"/>
          </a:xfrm>
          <a:prstGeom prst="rect">
            <a:avLst/>
          </a:prstGeom>
          <a:noFill/>
        </p:spPr>
        <p:txBody>
          <a:bodyPr wrap="none" rtlCol="0">
            <a:spAutoFit/>
          </a:bodyPr>
          <a:lstStyle/>
          <a:p>
            <a:r>
              <a:rPr lang="en-ZA" sz="1400" dirty="0">
                <a:solidFill>
                  <a:schemeClr val="bg1"/>
                </a:solidFill>
              </a:rPr>
              <a:t>Ch3</a:t>
            </a:r>
            <a:endParaRPr lang="en-GB" sz="1400" dirty="0">
              <a:solidFill>
                <a:schemeClr val="bg1"/>
              </a:solidFill>
            </a:endParaRPr>
          </a:p>
        </p:txBody>
      </p:sp>
      <p:sp>
        <p:nvSpPr>
          <p:cNvPr id="22" name="TextBox 21"/>
          <p:cNvSpPr txBox="1"/>
          <p:nvPr/>
        </p:nvSpPr>
        <p:spPr>
          <a:xfrm>
            <a:off x="4419364" y="142758"/>
            <a:ext cx="466794" cy="307777"/>
          </a:xfrm>
          <a:prstGeom prst="rect">
            <a:avLst/>
          </a:prstGeom>
          <a:noFill/>
        </p:spPr>
        <p:txBody>
          <a:bodyPr wrap="none" rtlCol="0">
            <a:spAutoFit/>
          </a:bodyPr>
          <a:lstStyle/>
          <a:p>
            <a:r>
              <a:rPr lang="en-ZA" sz="1400" dirty="0">
                <a:solidFill>
                  <a:schemeClr val="bg1"/>
                </a:solidFill>
              </a:rPr>
              <a:t>Ch4</a:t>
            </a:r>
            <a:endParaRPr lang="en-GB" sz="1400" dirty="0">
              <a:solidFill>
                <a:schemeClr val="bg1"/>
              </a:solidFill>
            </a:endParaRPr>
          </a:p>
        </p:txBody>
      </p:sp>
      <p:sp>
        <p:nvSpPr>
          <p:cNvPr id="23" name="TextBox 22"/>
          <p:cNvSpPr txBox="1"/>
          <p:nvPr/>
        </p:nvSpPr>
        <p:spPr>
          <a:xfrm>
            <a:off x="5861774" y="142758"/>
            <a:ext cx="466794" cy="307777"/>
          </a:xfrm>
          <a:prstGeom prst="rect">
            <a:avLst/>
          </a:prstGeom>
          <a:noFill/>
        </p:spPr>
        <p:txBody>
          <a:bodyPr wrap="none" rtlCol="0">
            <a:spAutoFit/>
          </a:bodyPr>
          <a:lstStyle/>
          <a:p>
            <a:r>
              <a:rPr lang="en-ZA" sz="1400" dirty="0">
                <a:solidFill>
                  <a:schemeClr val="bg1"/>
                </a:solidFill>
              </a:rPr>
              <a:t>Ch5</a:t>
            </a:r>
            <a:endParaRPr lang="en-GB" sz="1400" dirty="0">
              <a:solidFill>
                <a:schemeClr val="bg1"/>
              </a:solidFill>
            </a:endParaRPr>
          </a:p>
        </p:txBody>
      </p:sp>
      <p:sp>
        <p:nvSpPr>
          <p:cNvPr id="24" name="TextBox 23"/>
          <p:cNvSpPr txBox="1"/>
          <p:nvPr/>
        </p:nvSpPr>
        <p:spPr>
          <a:xfrm>
            <a:off x="7301934" y="142758"/>
            <a:ext cx="466794" cy="307777"/>
          </a:xfrm>
          <a:prstGeom prst="rect">
            <a:avLst/>
          </a:prstGeom>
          <a:noFill/>
        </p:spPr>
        <p:txBody>
          <a:bodyPr wrap="none" rtlCol="0">
            <a:spAutoFit/>
          </a:bodyPr>
          <a:lstStyle/>
          <a:p>
            <a:r>
              <a:rPr lang="en-ZA" sz="1400" dirty="0">
                <a:solidFill>
                  <a:schemeClr val="bg1"/>
                </a:solidFill>
              </a:rPr>
              <a:t>Ch6</a:t>
            </a:r>
            <a:endParaRPr lang="en-GB" sz="1400" dirty="0">
              <a:solidFill>
                <a:schemeClr val="bg1"/>
              </a:solidFill>
            </a:endParaRPr>
          </a:p>
        </p:txBody>
      </p:sp>
      <p:sp>
        <p:nvSpPr>
          <p:cNvPr id="25" name="Rectangle 24"/>
          <p:cNvSpPr/>
          <p:nvPr/>
        </p:nvSpPr>
        <p:spPr>
          <a:xfrm>
            <a:off x="3059832" y="404664"/>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solidFill>
                  <a:schemeClr val="bg1"/>
                </a:solidFill>
              </a:rPr>
              <a:t>Methodology</a:t>
            </a:r>
            <a:endParaRPr lang="en-GB" dirty="0"/>
          </a:p>
        </p:txBody>
      </p:sp>
      <p:sp>
        <p:nvSpPr>
          <p:cNvPr id="26" name="Rectangle 25"/>
          <p:cNvSpPr/>
          <p:nvPr/>
        </p:nvSpPr>
        <p:spPr>
          <a:xfrm>
            <a:off x="179512" y="404664"/>
            <a:ext cx="1440160" cy="432048"/>
          </a:xfrm>
          <a:prstGeom prst="rect">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solidFill>
                  <a:schemeClr val="tx1"/>
                </a:solidFill>
              </a:rPr>
              <a:t>Welcome</a:t>
            </a:r>
            <a:endParaRPr lang="en-GB" dirty="0">
              <a:solidFill>
                <a:schemeClr val="tx1"/>
              </a:solidFill>
            </a:endParaRPr>
          </a:p>
        </p:txBody>
      </p:sp>
      <p:sp>
        <p:nvSpPr>
          <p:cNvPr id="27" name="Rectangle 26"/>
          <p:cNvSpPr/>
          <p:nvPr/>
        </p:nvSpPr>
        <p:spPr>
          <a:xfrm>
            <a:off x="7382711" y="404664"/>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Introduction &amp; Conclusions</a:t>
            </a:r>
            <a:endParaRPr lang="en-GB" sz="1400" dirty="0"/>
          </a:p>
        </p:txBody>
      </p:sp>
      <p:pic>
        <p:nvPicPr>
          <p:cNvPr id="1026" name="Picture 2" descr="C:\Users\swinberg\Documents\ACTIVE\Supervision\Presentation\Guided_Research_Track\Images\tick.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1251" y="296646"/>
            <a:ext cx="708297" cy="692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432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FC7046F-6878-4ED7-A338-1DA01BE95624}"/>
              </a:ext>
            </a:extLst>
          </p:cNvPr>
          <p:cNvSpPr/>
          <p:nvPr/>
        </p:nvSpPr>
        <p:spPr>
          <a:xfrm>
            <a:off x="1607431" y="332656"/>
            <a:ext cx="6160404" cy="923330"/>
          </a:xfrm>
          <a:prstGeom prst="rect">
            <a:avLst/>
          </a:prstGeom>
          <a:noFill/>
        </p:spPr>
        <p:txBody>
          <a:bodyPr wrap="none" lIns="91440" tIns="45720" rIns="91440" bIns="45720">
            <a:spAutoFit/>
          </a:bodyPr>
          <a:lstStyle/>
          <a:p>
            <a:pPr algn="ctr"/>
            <a:r>
              <a:rPr lang="en-US" sz="5400" b="1" cap="none" spc="0" dirty="0">
                <a:ln w="18000">
                  <a:solidFill>
                    <a:srgbClr val="FFFF00"/>
                  </a:solidFill>
                  <a:prstDash val="solid"/>
                  <a:miter lim="800000"/>
                </a:ln>
                <a:solidFill>
                  <a:schemeClr val="bg1"/>
                </a:solidFill>
                <a:effectLst>
                  <a:outerShdw blurRad="25500" dist="23000" dir="7020000" algn="tl">
                    <a:srgbClr val="000000">
                      <a:alpha val="50000"/>
                    </a:srgbClr>
                  </a:outerShdw>
                </a:effectLst>
              </a:rPr>
              <a:t>Last boarding call for</a:t>
            </a:r>
          </a:p>
        </p:txBody>
      </p:sp>
      <p:sp>
        <p:nvSpPr>
          <p:cNvPr id="5" name="Rectangle 4">
            <a:extLst>
              <a:ext uri="{FF2B5EF4-FFF2-40B4-BE49-F238E27FC236}">
                <a16:creationId xmlns:a16="http://schemas.microsoft.com/office/drawing/2014/main" id="{2D3383FC-4FE8-4BC9-B7C8-3CF6DC5303FD}"/>
              </a:ext>
            </a:extLst>
          </p:cNvPr>
          <p:cNvSpPr/>
          <p:nvPr/>
        </p:nvSpPr>
        <p:spPr>
          <a:xfrm>
            <a:off x="2489927" y="1294840"/>
            <a:ext cx="4629985" cy="923330"/>
          </a:xfrm>
          <a:prstGeom prst="rect">
            <a:avLst/>
          </a:prstGeom>
          <a:noFill/>
        </p:spPr>
        <p:txBody>
          <a:bodyPr wrap="none" lIns="91440" tIns="45720" rIns="91440" bIns="45720">
            <a:spAutoFit/>
          </a:bodyPr>
          <a:lstStyle/>
          <a:p>
            <a:pPr algn="ctr"/>
            <a:r>
              <a:rPr lang="en-US" sz="5400" b="1" cap="none" spc="0" dirty="0">
                <a:ln w="18000">
                  <a:solidFill>
                    <a:srgbClr val="FFFF00"/>
                  </a:solidFill>
                  <a:prstDash val="solid"/>
                  <a:miter lim="800000"/>
                </a:ln>
                <a:solidFill>
                  <a:schemeClr val="bg1"/>
                </a:solidFill>
                <a:effectLst>
                  <a:outerShdw blurRad="25500" dist="23000" dir="7020000" algn="tl">
                    <a:srgbClr val="000000">
                      <a:alpha val="50000"/>
                    </a:srgbClr>
                  </a:outerShdw>
                </a:effectLst>
              </a:rPr>
              <a:t>Flight Captains!</a:t>
            </a:r>
          </a:p>
        </p:txBody>
      </p:sp>
      <p:pic>
        <p:nvPicPr>
          <p:cNvPr id="6" name="airport chime updated">
            <a:hlinkClick r:id="" action="ppaction://media"/>
            <a:extLst>
              <a:ext uri="{FF2B5EF4-FFF2-40B4-BE49-F238E27FC236}">
                <a16:creationId xmlns:a16="http://schemas.microsoft.com/office/drawing/2014/main" id="{0F79A3D8-6816-4497-BB51-A23AB3155CB6}"/>
              </a:ext>
            </a:extLst>
          </p:cNvPr>
          <p:cNvPicPr>
            <a:picLocks noChangeAspect="1"/>
          </p:cNvPicPr>
          <p:nvPr>
            <a:audioFile r:link="rId1"/>
            <p:extLst>
              <p:ext uri="{DAA4B4D4-6D71-4841-9C94-3DE7FCFB9230}">
                <p14:media xmlns:p14="http://schemas.microsoft.com/office/powerpoint/2010/main" r:embed="rId2">
                  <p14:trim end="2343.625"/>
                  <p14:fade in="500"/>
                </p14:media>
              </p:ext>
            </p:extLst>
          </p:nvPr>
        </p:nvPicPr>
        <p:blipFill>
          <a:blip r:embed="rId4"/>
          <a:stretch>
            <a:fillRect/>
          </a:stretch>
        </p:blipFill>
        <p:spPr>
          <a:xfrm>
            <a:off x="7781925" y="3055938"/>
            <a:ext cx="609600" cy="609600"/>
          </a:xfrm>
          <a:prstGeom prst="rect">
            <a:avLst/>
          </a:prstGeom>
        </p:spPr>
      </p:pic>
      <p:sp>
        <p:nvSpPr>
          <p:cNvPr id="8" name="TextBox 7">
            <a:extLst>
              <a:ext uri="{FF2B5EF4-FFF2-40B4-BE49-F238E27FC236}">
                <a16:creationId xmlns:a16="http://schemas.microsoft.com/office/drawing/2014/main" id="{B7B6BB79-C0A8-414B-8397-366CD95BE20C}"/>
              </a:ext>
            </a:extLst>
          </p:cNvPr>
          <p:cNvSpPr txBox="1"/>
          <p:nvPr/>
        </p:nvSpPr>
        <p:spPr>
          <a:xfrm>
            <a:off x="2147073" y="3363492"/>
            <a:ext cx="4849854" cy="400110"/>
          </a:xfrm>
          <a:prstGeom prst="rect">
            <a:avLst/>
          </a:prstGeom>
          <a:noFill/>
        </p:spPr>
        <p:txBody>
          <a:bodyPr wrap="none" rtlCol="0">
            <a:spAutoFit/>
          </a:bodyPr>
          <a:lstStyle/>
          <a:p>
            <a:r>
              <a:rPr lang="en-ZA" sz="2000" dirty="0"/>
              <a:t>There aren’t any passengers on these flights!</a:t>
            </a:r>
          </a:p>
        </p:txBody>
      </p:sp>
    </p:spTree>
    <p:extLst>
      <p:ext uri="{BB962C8B-B14F-4D97-AF65-F5344CB8AC3E}">
        <p14:creationId xmlns:p14="http://schemas.microsoft.com/office/powerpoint/2010/main" val="1214028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351" fill="hold"/>
                                        <p:tgtEl>
                                          <p:spTgt spid="6"/>
                                        </p:tgtEl>
                                      </p:cBhvr>
                                    </p:cmd>
                                  </p:childTnLst>
                                </p:cTn>
                              </p:par>
                            </p:childTnLst>
                          </p:cTn>
                        </p:par>
                        <p:par>
                          <p:cTn id="7" fill="hold">
                            <p:stCondLst>
                              <p:cond delay="3351"/>
                            </p:stCondLst>
                            <p:childTnLst>
                              <p:par>
                                <p:cTn id="8" presetID="58" presetClass="entr" presetSubtype="0" accel="10000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ppt_w</p:attrName>
                                        </p:attrNameLst>
                                      </p:cBhvr>
                                      <p:tavLst>
                                        <p:tav tm="0">
                                          <p:val>
                                            <p:strVal val="#ppt_w*2.5"/>
                                          </p:val>
                                        </p:tav>
                                        <p:tav tm="100000">
                                          <p:val>
                                            <p:strVal val="#ppt_w"/>
                                          </p:val>
                                        </p:tav>
                                      </p:tavLst>
                                    </p:anim>
                                    <p:anim calcmode="lin" valueType="num">
                                      <p:cBhvr>
                                        <p:cTn id="11" dur="500" fill="hold"/>
                                        <p:tgtEl>
                                          <p:spTgt spid="5"/>
                                        </p:tgtEl>
                                        <p:attrNameLst>
                                          <p:attrName>ppt_h</p:attrName>
                                        </p:attrNameLst>
                                      </p:cBhvr>
                                      <p:tavLst>
                                        <p:tav tm="0">
                                          <p:val>
                                            <p:strVal val="#ppt_h*0.01"/>
                                          </p:val>
                                        </p:tav>
                                        <p:tav tm="100000">
                                          <p:val>
                                            <p:strVal val="#ppt_h"/>
                                          </p:val>
                                        </p:tav>
                                      </p:tavLst>
                                    </p:anim>
                                    <p:anim calcmode="lin" valueType="num">
                                      <p:cBhvr>
                                        <p:cTn id="12" dur="500" fill="hold"/>
                                        <p:tgtEl>
                                          <p:spTgt spid="5"/>
                                        </p:tgtEl>
                                        <p:attrNameLst>
                                          <p:attrName>ppt_x</p:attrName>
                                        </p:attrNameLst>
                                      </p:cBhvr>
                                      <p:tavLst>
                                        <p:tav tm="0">
                                          <p:val>
                                            <p:strVal val="#ppt_x"/>
                                          </p:val>
                                        </p:tav>
                                        <p:tav tm="100000">
                                          <p:val>
                                            <p:strVal val="#ppt_x"/>
                                          </p:val>
                                        </p:tav>
                                      </p:tavLst>
                                    </p:anim>
                                    <p:anim calcmode="lin" valueType="num">
                                      <p:cBhvr>
                                        <p:cTn id="13" dur="500" fill="hold"/>
                                        <p:tgtEl>
                                          <p:spTgt spid="5"/>
                                        </p:tgtEl>
                                        <p:attrNameLst>
                                          <p:attrName>ppt_y</p:attrName>
                                        </p:attrNameLst>
                                      </p:cBhvr>
                                      <p:tavLst>
                                        <p:tav tm="0">
                                          <p:val>
                                            <p:strVal val="#ppt_h+1"/>
                                          </p:val>
                                        </p:tav>
                                        <p:tav tm="100000">
                                          <p:val>
                                            <p:strVal val="#ppt_y"/>
                                          </p:val>
                                        </p:tav>
                                      </p:tavLst>
                                    </p:anim>
                                    <p:animEffect transition="in" filter="fade">
                                      <p:cBhvr>
                                        <p:cTn id="14" dur="500"/>
                                        <p:tgtEl>
                                          <p:spTgt spid="5"/>
                                        </p:tgtEl>
                                      </p:cBhvr>
                                    </p:animEffect>
                                  </p:childTnLst>
                                </p:cTn>
                              </p:par>
                            </p:childTnLst>
                          </p:cTn>
                        </p:par>
                        <p:par>
                          <p:cTn id="15" fill="hold">
                            <p:stCondLst>
                              <p:cond delay="3851"/>
                            </p:stCondLst>
                            <p:childTnLst>
                              <p:par>
                                <p:cTn id="16" presetID="1" presetClass="entr" presetSubtype="0" fill="hold" grpId="0" nodeType="afterEffect">
                                  <p:stCondLst>
                                    <p:cond delay="200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18" fill="hold" display="0">
                  <p:stCondLst>
                    <p:cond delay="indefinite"/>
                  </p:stCondLst>
                  <p:endCondLst>
                    <p:cond evt="onStopAudio" delay="0">
                      <p:tgtEl>
                        <p:sldTgt/>
                      </p:tgtEl>
                    </p:cond>
                  </p:endCondLst>
                </p:cTn>
                <p:tgtEl>
                  <p:spTgt spid="6"/>
                </p:tgtEl>
              </p:cMediaNode>
            </p:audio>
          </p:childTnLst>
        </p:cTn>
      </p:par>
    </p:tnLst>
    <p:bldLst>
      <p:bldP spid="5"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solidFill>
                  <a:srgbClr val="FFFF00"/>
                </a:solidFill>
              </a:rPr>
              <a:t>Who’s in charge of this flight?</a:t>
            </a:r>
            <a:endParaRPr lang="en-GB" dirty="0">
              <a:solidFill>
                <a:srgbClr val="FFFF00"/>
              </a:solidFill>
            </a:endParaRPr>
          </a:p>
        </p:txBody>
      </p:sp>
      <p:pic>
        <p:nvPicPr>
          <p:cNvPr id="2050" name="Picture 2" descr="H:\aoa\Projects\Supervision\Presentation\Images\airbus-380-flight-deck-front.jpg"/>
          <p:cNvPicPr>
            <a:picLocks noChangeAspect="1" noChangeArrowheads="1"/>
          </p:cNvPicPr>
          <p:nvPr/>
        </p:nvPicPr>
        <p:blipFill>
          <a:blip r:embed="rId3" cstate="print"/>
          <a:srcRect/>
          <a:stretch>
            <a:fillRect/>
          </a:stretch>
        </p:blipFill>
        <p:spPr bwMode="auto">
          <a:xfrm>
            <a:off x="1187624" y="2132856"/>
            <a:ext cx="6667500" cy="3648075"/>
          </a:xfrm>
          <a:prstGeom prst="rect">
            <a:avLst/>
          </a:prstGeom>
          <a:noFill/>
        </p:spPr>
      </p:pic>
      <p:grpSp>
        <p:nvGrpSpPr>
          <p:cNvPr id="9" name="Group 8"/>
          <p:cNvGrpSpPr/>
          <p:nvPr/>
        </p:nvGrpSpPr>
        <p:grpSpPr>
          <a:xfrm>
            <a:off x="772787" y="3099296"/>
            <a:ext cx="2378450" cy="2822600"/>
            <a:chOff x="772787" y="3099296"/>
            <a:chExt cx="2378450" cy="2822600"/>
          </a:xfrm>
        </p:grpSpPr>
        <p:pic>
          <p:nvPicPr>
            <p:cNvPr id="2051" name="Picture 3" descr="H:\aoa\Projects\Supervision\Presentation\Images\smily.gif"/>
            <p:cNvPicPr>
              <a:picLocks noChangeAspect="1" noChangeArrowheads="1"/>
            </p:cNvPicPr>
            <p:nvPr/>
          </p:nvPicPr>
          <p:blipFill>
            <a:blip r:embed="rId4" cstate="print"/>
            <a:srcRect/>
            <a:stretch>
              <a:fillRect/>
            </a:stretch>
          </p:blipFill>
          <p:spPr bwMode="auto">
            <a:xfrm>
              <a:off x="1008112" y="3778771"/>
              <a:ext cx="2143125" cy="2143125"/>
            </a:xfrm>
            <a:prstGeom prst="rect">
              <a:avLst/>
            </a:prstGeom>
            <a:noFill/>
          </p:spPr>
        </p:pic>
        <p:pic>
          <p:nvPicPr>
            <p:cNvPr id="2052" name="Picture 4" descr="H:\aoa\Projects\Supervision\Presentation\Images\captain_hat.gif"/>
            <p:cNvPicPr>
              <a:picLocks noChangeAspect="1" noChangeArrowheads="1"/>
            </p:cNvPicPr>
            <p:nvPr/>
          </p:nvPicPr>
          <p:blipFill>
            <a:blip r:embed="rId5" cstate="print"/>
            <a:srcRect/>
            <a:stretch>
              <a:fillRect/>
            </a:stretch>
          </p:blipFill>
          <p:spPr bwMode="auto">
            <a:xfrm rot="20972981">
              <a:off x="772787" y="3099296"/>
              <a:ext cx="2275705" cy="1335908"/>
            </a:xfrm>
            <a:prstGeom prst="rect">
              <a:avLst/>
            </a:prstGeom>
            <a:noFill/>
          </p:spPr>
        </p:pic>
      </p:grpSp>
      <p:sp>
        <p:nvSpPr>
          <p:cNvPr id="6" name="Rectangle 5"/>
          <p:cNvSpPr/>
          <p:nvPr/>
        </p:nvSpPr>
        <p:spPr>
          <a:xfrm>
            <a:off x="3419872" y="1196752"/>
            <a:ext cx="2543260" cy="923330"/>
          </a:xfrm>
          <a:prstGeom prst="rect">
            <a:avLst/>
          </a:prstGeom>
          <a:noFill/>
        </p:spPr>
        <p:txBody>
          <a:bodyPr wrap="none" lIns="91440" tIns="45720" rIns="91440" bIns="45720">
            <a:spAutoFit/>
          </a:bodyPr>
          <a:lstStyle/>
          <a:p>
            <a:pPr algn="ctr"/>
            <a:r>
              <a:rPr lang="en-US" sz="5400" b="1" cap="none" spc="0" dirty="0">
                <a:ln w="18000">
                  <a:solidFill>
                    <a:srgbClr val="FFFF00"/>
                  </a:solidFill>
                  <a:prstDash val="solid"/>
                  <a:miter lim="800000"/>
                </a:ln>
                <a:solidFill>
                  <a:schemeClr val="bg1"/>
                </a:solidFill>
                <a:effectLst>
                  <a:outerShdw blurRad="25500" dist="23000" dir="7020000" algn="tl">
                    <a:srgbClr val="000000">
                      <a:alpha val="50000"/>
                    </a:srgbClr>
                  </a:outerShdw>
                </a:effectLst>
              </a:rPr>
              <a:t>You are!</a:t>
            </a:r>
          </a:p>
        </p:txBody>
      </p:sp>
      <p:grpSp>
        <p:nvGrpSpPr>
          <p:cNvPr id="10" name="Group 9"/>
          <p:cNvGrpSpPr/>
          <p:nvPr/>
        </p:nvGrpSpPr>
        <p:grpSpPr>
          <a:xfrm>
            <a:off x="985750" y="5627497"/>
            <a:ext cx="3890578" cy="1061027"/>
            <a:chOff x="985750" y="5627497"/>
            <a:chExt cx="3890578" cy="1061027"/>
          </a:xfrm>
        </p:grpSpPr>
        <p:sp>
          <p:nvSpPr>
            <p:cNvPr id="7" name="Right Arrow 6"/>
            <p:cNvSpPr/>
            <p:nvPr/>
          </p:nvSpPr>
          <p:spPr>
            <a:xfrm rot="19587196">
              <a:off x="985750" y="5627497"/>
              <a:ext cx="1115616" cy="648072"/>
            </a:xfrm>
            <a:prstGeom prst="rightArrow">
              <a:avLst/>
            </a:prstGeom>
            <a:solidFill>
              <a:schemeClr val="accent1">
                <a:lumMod val="60000"/>
                <a:lumOff val="4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1259632" y="6165304"/>
              <a:ext cx="3616696" cy="523220"/>
            </a:xfrm>
            <a:prstGeom prst="rect">
              <a:avLst/>
            </a:prstGeom>
            <a:noFill/>
          </p:spPr>
          <p:txBody>
            <a:bodyPr wrap="none" rtlCol="0">
              <a:spAutoFit/>
            </a:bodyPr>
            <a:lstStyle/>
            <a:p>
              <a:r>
                <a:rPr lang="en-ZA" sz="2800" i="1" dirty="0">
                  <a:solidFill>
                    <a:schemeClr val="accent2">
                      <a:lumMod val="20000"/>
                      <a:lumOff val="80000"/>
                    </a:schemeClr>
                  </a:solidFill>
                  <a:latin typeface="Comic Sans MS" pitchFamily="66" charset="0"/>
                </a:rPr>
                <a:t>Place your face here</a:t>
              </a:r>
              <a:endParaRPr lang="en-GB" sz="2800" i="1" dirty="0">
                <a:solidFill>
                  <a:schemeClr val="accent2">
                    <a:lumMod val="20000"/>
                    <a:lumOff val="80000"/>
                  </a:schemeClr>
                </a:solidFill>
                <a:latin typeface="Comic Sans MS" pitchFamily="66" charset="0"/>
              </a:endParaRPr>
            </a:p>
          </p:txBody>
        </p:sp>
      </p:grpSp>
      <p:sp>
        <p:nvSpPr>
          <p:cNvPr id="3" name="Rectangle 2"/>
          <p:cNvSpPr/>
          <p:nvPr/>
        </p:nvSpPr>
        <p:spPr>
          <a:xfrm>
            <a:off x="6372200" y="5806452"/>
            <a:ext cx="1612429" cy="369332"/>
          </a:xfrm>
          <a:prstGeom prst="rect">
            <a:avLst/>
          </a:prstGeom>
        </p:spPr>
        <p:txBody>
          <a:bodyPr wrap="none">
            <a:spAutoFit/>
          </a:bodyPr>
          <a:lstStyle/>
          <a:p>
            <a:r>
              <a:rPr lang="en-ZA" dirty="0"/>
              <a:t>Flight EEE4022 </a:t>
            </a:r>
          </a:p>
        </p:txBody>
      </p:sp>
    </p:spTree>
    <p:extLst>
      <p:ext uri="{BB962C8B-B14F-4D97-AF65-F5344CB8AC3E}">
        <p14:creationId xmlns:p14="http://schemas.microsoft.com/office/powerpoint/2010/main" val="1502892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ppt_w*2.5"/>
                                          </p:val>
                                        </p:tav>
                                        <p:tav tm="100000">
                                          <p:val>
                                            <p:strVal val="#ppt_w"/>
                                          </p:val>
                                        </p:tav>
                                      </p:tavLst>
                                    </p:anim>
                                    <p:anim calcmode="lin" valueType="num">
                                      <p:cBhvr>
                                        <p:cTn id="8" dur="500" fill="hold"/>
                                        <p:tgtEl>
                                          <p:spTgt spid="6"/>
                                        </p:tgtEl>
                                        <p:attrNameLst>
                                          <p:attrName>ppt_h</p:attrName>
                                        </p:attrNameLst>
                                      </p:cBhvr>
                                      <p:tavLst>
                                        <p:tav tm="0">
                                          <p:val>
                                            <p:strVal val="#ppt_h*0.01"/>
                                          </p:val>
                                        </p:tav>
                                        <p:tav tm="100000">
                                          <p:val>
                                            <p:strVal val="#ppt_h"/>
                                          </p:val>
                                        </p:tav>
                                      </p:tavLst>
                                    </p:anim>
                                    <p:anim calcmode="lin" valueType="num">
                                      <p:cBhvr>
                                        <p:cTn id="9" dur="500" fill="hold"/>
                                        <p:tgtEl>
                                          <p:spTgt spid="6"/>
                                        </p:tgtEl>
                                        <p:attrNameLst>
                                          <p:attrName>ppt_x</p:attrName>
                                        </p:attrNameLst>
                                      </p:cBhvr>
                                      <p:tavLst>
                                        <p:tav tm="0">
                                          <p:val>
                                            <p:strVal val="#ppt_x"/>
                                          </p:val>
                                        </p:tav>
                                        <p:tav tm="100000">
                                          <p:val>
                                            <p:strVal val="#ppt_x"/>
                                          </p:val>
                                        </p:tav>
                                      </p:tavLst>
                                    </p:anim>
                                    <p:anim calcmode="lin" valueType="num">
                                      <p:cBhvr>
                                        <p:cTn id="10" dur="500" fill="hold"/>
                                        <p:tgtEl>
                                          <p:spTgt spid="6"/>
                                        </p:tgtEl>
                                        <p:attrNameLst>
                                          <p:attrName>ppt_y</p:attrName>
                                        </p:attrNameLst>
                                      </p:cBhvr>
                                      <p:tavLst>
                                        <p:tav tm="0">
                                          <p:val>
                                            <p:strVal val="#ppt_h+1"/>
                                          </p:val>
                                        </p:tav>
                                        <p:tav tm="100000">
                                          <p:val>
                                            <p:strVal val="#ppt_y"/>
                                          </p:val>
                                        </p:tav>
                                      </p:tavLst>
                                    </p:anim>
                                    <p:animEffect transition="in" filter="fade">
                                      <p:cBhvr>
                                        <p:cTn id="11" dur="500"/>
                                        <p:tgtEl>
                                          <p:spTgt spid="6"/>
                                        </p:tgtEl>
                                      </p:cBhvr>
                                    </p:animEffect>
                                  </p:childTnLst>
                                </p:cTn>
                              </p:par>
                            </p:childTnLst>
                          </p:cTn>
                        </p:par>
                        <p:par>
                          <p:cTn id="12" fill="hold">
                            <p:stCondLst>
                              <p:cond delay="500"/>
                            </p:stCondLst>
                            <p:childTnLst>
                              <p:par>
                                <p:cTn id="13" presetID="29" presetClass="entr" presetSubtype="0" fill="hold" nodeType="afterEffect">
                                  <p:stCondLst>
                                    <p:cond delay="1000"/>
                                  </p:stCondLst>
                                  <p:childTnLst>
                                    <p:set>
                                      <p:cBhvr>
                                        <p:cTn id="14" dur="1" fill="hold">
                                          <p:stCondLst>
                                            <p:cond delay="0"/>
                                          </p:stCondLst>
                                        </p:cTn>
                                        <p:tgtEl>
                                          <p:spTgt spid="9"/>
                                        </p:tgtEl>
                                        <p:attrNameLst>
                                          <p:attrName>style.visibility</p:attrName>
                                        </p:attrNameLst>
                                      </p:cBhvr>
                                      <p:to>
                                        <p:strVal val="visible"/>
                                      </p:to>
                                    </p:set>
                                    <p:anim calcmode="lin" valueType="num">
                                      <p:cBhvr>
                                        <p:cTn id="15" dur="1000" fill="hold"/>
                                        <p:tgtEl>
                                          <p:spTgt spid="9"/>
                                        </p:tgtEl>
                                        <p:attrNameLst>
                                          <p:attrName>ppt_x</p:attrName>
                                        </p:attrNameLst>
                                      </p:cBhvr>
                                      <p:tavLst>
                                        <p:tav tm="0">
                                          <p:val>
                                            <p:strVal val="#ppt_x-.2"/>
                                          </p:val>
                                        </p:tav>
                                        <p:tav tm="100000">
                                          <p:val>
                                            <p:strVal val="#ppt_x"/>
                                          </p:val>
                                        </p:tav>
                                      </p:tavLst>
                                    </p:anim>
                                    <p:anim calcmode="lin" valueType="num">
                                      <p:cBhvr>
                                        <p:cTn id="16"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17" dur="1000"/>
                                        <p:tgtEl>
                                          <p:spTgt spid="9"/>
                                        </p:tgtEl>
                                      </p:cBhvr>
                                    </p:animEffect>
                                  </p:childTnLst>
                                </p:cTn>
                              </p:par>
                            </p:childTnLst>
                          </p:cTn>
                        </p:par>
                        <p:par>
                          <p:cTn id="18" fill="hold">
                            <p:stCondLst>
                              <p:cond delay="2500"/>
                            </p:stCondLst>
                            <p:childTnLst>
                              <p:par>
                                <p:cTn id="19" presetID="22" presetClass="entr" presetSubtype="8"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7F82CA8-A375-4BCD-ACC3-00657E17E2BD}"/>
              </a:ext>
            </a:extLst>
          </p:cNvPr>
          <p:cNvSpPr txBox="1">
            <a:spLocks/>
          </p:cNvSpPr>
          <p:nvPr/>
        </p:nvSpPr>
        <p:spPr>
          <a:xfrm>
            <a:off x="609600" y="278092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ZA" b="1">
                <a:solidFill>
                  <a:srgbClr val="FFFF00"/>
                </a:solidFill>
              </a:rPr>
              <a:t>You</a:t>
            </a:r>
            <a:r>
              <a:rPr lang="en-ZA">
                <a:solidFill>
                  <a:srgbClr val="FFFF00"/>
                </a:solidFill>
              </a:rPr>
              <a:t> decide if it’s going to be…</a:t>
            </a:r>
            <a:endParaRPr lang="en-GB" dirty="0">
              <a:solidFill>
                <a:srgbClr val="FFFF00"/>
              </a:solidFill>
            </a:endParaRPr>
          </a:p>
        </p:txBody>
      </p:sp>
    </p:spTree>
    <p:extLst>
      <p:ext uri="{BB962C8B-B14F-4D97-AF65-F5344CB8AC3E}">
        <p14:creationId xmlns:p14="http://schemas.microsoft.com/office/powerpoint/2010/main" val="3837027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solidFill>
                  <a:srgbClr val="FFFF00"/>
                </a:solidFill>
              </a:rPr>
              <a:t>You</a:t>
            </a:r>
            <a:r>
              <a:rPr lang="en-ZA" dirty="0">
                <a:solidFill>
                  <a:srgbClr val="FFFF00"/>
                </a:solidFill>
              </a:rPr>
              <a:t> decide if it’s going to be…</a:t>
            </a:r>
            <a:endParaRPr lang="en-GB" dirty="0">
              <a:solidFill>
                <a:srgbClr val="FFFF00"/>
              </a:solidFill>
            </a:endParaRPr>
          </a:p>
        </p:txBody>
      </p:sp>
      <p:pic>
        <p:nvPicPr>
          <p:cNvPr id="3074" name="Picture 2" descr="H:\aoa\Projects\Supervision\Presentation\Images\heavy.jpg"/>
          <p:cNvPicPr>
            <a:picLocks noChangeAspect="1" noChangeArrowheads="1"/>
          </p:cNvPicPr>
          <p:nvPr/>
        </p:nvPicPr>
        <p:blipFill>
          <a:blip r:embed="rId3" cstate="print"/>
          <a:srcRect/>
          <a:stretch>
            <a:fillRect/>
          </a:stretch>
        </p:blipFill>
        <p:spPr bwMode="auto">
          <a:xfrm>
            <a:off x="2051720" y="1556792"/>
            <a:ext cx="4608512" cy="3451936"/>
          </a:xfrm>
          <a:prstGeom prst="rect">
            <a:avLst/>
          </a:prstGeom>
          <a:noFill/>
        </p:spPr>
      </p:pic>
      <p:sp>
        <p:nvSpPr>
          <p:cNvPr id="4" name="TextBox 3"/>
          <p:cNvSpPr txBox="1"/>
          <p:nvPr/>
        </p:nvSpPr>
        <p:spPr>
          <a:xfrm>
            <a:off x="1822721" y="5445224"/>
            <a:ext cx="5498557" cy="954107"/>
          </a:xfrm>
          <a:prstGeom prst="rect">
            <a:avLst/>
          </a:prstGeom>
          <a:noFill/>
        </p:spPr>
        <p:txBody>
          <a:bodyPr wrap="none" rtlCol="0">
            <a:spAutoFit/>
          </a:bodyPr>
          <a:lstStyle/>
          <a:p>
            <a:r>
              <a:rPr lang="en-ZA" sz="2800" dirty="0">
                <a:solidFill>
                  <a:schemeClr val="bg1">
                    <a:lumMod val="95000"/>
                  </a:schemeClr>
                </a:solidFill>
              </a:rPr>
              <a:t>A heavy landing… it’s touch and go if</a:t>
            </a:r>
            <a:br>
              <a:rPr lang="en-ZA" sz="2800" dirty="0">
                <a:solidFill>
                  <a:schemeClr val="bg1">
                    <a:lumMod val="95000"/>
                  </a:schemeClr>
                </a:solidFill>
              </a:rPr>
            </a:br>
            <a:r>
              <a:rPr lang="en-ZA" sz="2800" dirty="0">
                <a:solidFill>
                  <a:schemeClr val="bg1">
                    <a:lumMod val="95000"/>
                  </a:schemeClr>
                </a:solidFill>
              </a:rPr>
              <a:t>anyone is going to get out alive…</a:t>
            </a:r>
            <a:endParaRPr lang="en-GB" sz="2800" dirty="0">
              <a:solidFill>
                <a:schemeClr val="bg1">
                  <a:lumMod val="95000"/>
                </a:schemeClr>
              </a:solidFill>
            </a:endParaRPr>
          </a:p>
        </p:txBody>
      </p:sp>
      <p:sp>
        <p:nvSpPr>
          <p:cNvPr id="5" name="Rectangle 4"/>
          <p:cNvSpPr/>
          <p:nvPr/>
        </p:nvSpPr>
        <p:spPr>
          <a:xfrm>
            <a:off x="251520" y="1700808"/>
            <a:ext cx="1507144" cy="923330"/>
          </a:xfrm>
          <a:prstGeom prst="rect">
            <a:avLst/>
          </a:prstGeom>
          <a:noFill/>
        </p:spPr>
        <p:txBody>
          <a:bodyPr wrap="none" lIns="91440" tIns="45720" rIns="91440" bIns="45720">
            <a:spAutoFit/>
          </a:bodyPr>
          <a:lstStyle/>
          <a:p>
            <a:pPr algn="ctr"/>
            <a:r>
              <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55%</a:t>
            </a:r>
          </a:p>
        </p:txBody>
      </p:sp>
    </p:spTree>
    <p:extLst>
      <p:ext uri="{BB962C8B-B14F-4D97-AF65-F5344CB8AC3E}">
        <p14:creationId xmlns:p14="http://schemas.microsoft.com/office/powerpoint/2010/main" val="327731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solidFill>
                  <a:srgbClr val="FFFF00"/>
                </a:solidFill>
              </a:rPr>
              <a:t>You decide if it’s going to be…</a:t>
            </a:r>
            <a:endParaRPr lang="en-GB" dirty="0">
              <a:solidFill>
                <a:srgbClr val="FFFF00"/>
              </a:solidFill>
            </a:endParaRPr>
          </a:p>
        </p:txBody>
      </p:sp>
      <p:sp>
        <p:nvSpPr>
          <p:cNvPr id="4" name="TextBox 3"/>
          <p:cNvSpPr txBox="1"/>
          <p:nvPr/>
        </p:nvSpPr>
        <p:spPr>
          <a:xfrm>
            <a:off x="1979712" y="5445224"/>
            <a:ext cx="4207242" cy="523220"/>
          </a:xfrm>
          <a:prstGeom prst="rect">
            <a:avLst/>
          </a:prstGeom>
          <a:noFill/>
        </p:spPr>
        <p:txBody>
          <a:bodyPr wrap="none" rtlCol="0">
            <a:spAutoFit/>
          </a:bodyPr>
          <a:lstStyle/>
          <a:p>
            <a:r>
              <a:rPr lang="en-ZA" sz="2800" dirty="0">
                <a:solidFill>
                  <a:schemeClr val="bg1">
                    <a:lumMod val="95000"/>
                  </a:schemeClr>
                </a:solidFill>
              </a:rPr>
              <a:t>A damp squib of a project…</a:t>
            </a:r>
            <a:endParaRPr lang="en-GB" sz="2800" dirty="0">
              <a:solidFill>
                <a:schemeClr val="bg1">
                  <a:lumMod val="95000"/>
                </a:schemeClr>
              </a:solidFill>
            </a:endParaRPr>
          </a:p>
        </p:txBody>
      </p:sp>
      <p:pic>
        <p:nvPicPr>
          <p:cNvPr id="4098" name="Picture 2" descr="H:\aoa\Projects\Supervision\Presentation\Images\deflated.jpg"/>
          <p:cNvPicPr>
            <a:picLocks noChangeAspect="1" noChangeArrowheads="1"/>
          </p:cNvPicPr>
          <p:nvPr/>
        </p:nvPicPr>
        <p:blipFill>
          <a:blip r:embed="rId3" cstate="print"/>
          <a:srcRect/>
          <a:stretch>
            <a:fillRect/>
          </a:stretch>
        </p:blipFill>
        <p:spPr bwMode="auto">
          <a:xfrm>
            <a:off x="2195736" y="1628800"/>
            <a:ext cx="4824536" cy="3341438"/>
          </a:xfrm>
          <a:prstGeom prst="rect">
            <a:avLst/>
          </a:prstGeom>
          <a:noFill/>
        </p:spPr>
      </p:pic>
      <p:sp>
        <p:nvSpPr>
          <p:cNvPr id="6" name="Rectangle 5"/>
          <p:cNvSpPr/>
          <p:nvPr/>
        </p:nvSpPr>
        <p:spPr>
          <a:xfrm rot="20738440">
            <a:off x="3050570" y="1809155"/>
            <a:ext cx="3312883" cy="923330"/>
          </a:xfrm>
          <a:prstGeom prst="rect">
            <a:avLst/>
          </a:prstGeom>
          <a:noFill/>
        </p:spPr>
        <p:txBody>
          <a:bodyPr wrap="none" lIns="91440" tIns="45720" rIns="91440" bIns="45720">
            <a:prstTxWarp prst="textArchUpPour">
              <a:avLst>
                <a:gd name="adj1" fmla="val 10983806"/>
                <a:gd name="adj2" fmla="val 39005"/>
              </a:avLst>
            </a:prstTxWarp>
            <a:spAutoFit/>
          </a:bodyPr>
          <a:lstStyle/>
          <a:p>
            <a:pPr algn="ctr"/>
            <a:r>
              <a:rPr lang="en-US" sz="5400" b="1" cap="none" spc="0" dirty="0" err="1">
                <a:ln w="10541" cmpd="sng">
                  <a:solidFill>
                    <a:schemeClr val="tx1"/>
                  </a:solidFill>
                  <a:prstDash val="solid"/>
                </a:ln>
                <a:solidFill>
                  <a:schemeClr val="bg1">
                    <a:lumMod val="95000"/>
                  </a:schemeClr>
                </a:solidFill>
                <a:effectLst/>
              </a:rPr>
              <a:t>Pfffssssst</a:t>
            </a:r>
            <a:endParaRPr lang="en-US" sz="5400" b="1" cap="none" spc="0" dirty="0">
              <a:ln w="10541" cmpd="sng">
                <a:solidFill>
                  <a:schemeClr val="tx1"/>
                </a:solidFill>
                <a:prstDash val="solid"/>
              </a:ln>
              <a:solidFill>
                <a:schemeClr val="bg1">
                  <a:lumMod val="95000"/>
                </a:schemeClr>
              </a:solidFill>
              <a:effectLst/>
            </a:endParaRPr>
          </a:p>
        </p:txBody>
      </p:sp>
      <p:sp>
        <p:nvSpPr>
          <p:cNvPr id="8" name="Rectangle 7"/>
          <p:cNvSpPr/>
          <p:nvPr/>
        </p:nvSpPr>
        <p:spPr>
          <a:xfrm>
            <a:off x="251520" y="1700808"/>
            <a:ext cx="1507144" cy="923330"/>
          </a:xfrm>
          <a:prstGeom prst="rect">
            <a:avLst/>
          </a:prstGeom>
          <a:noFill/>
        </p:spPr>
        <p:txBody>
          <a:bodyPr wrap="none" lIns="91440" tIns="45720" rIns="91440" bIns="45720">
            <a:spAutoFit/>
          </a:bodyPr>
          <a:lstStyle/>
          <a:p>
            <a:pPr algn="ctr"/>
            <a:r>
              <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50%</a:t>
            </a:r>
          </a:p>
        </p:txBody>
      </p:sp>
      <p:sp>
        <p:nvSpPr>
          <p:cNvPr id="7" name="TextBox 6">
            <a:extLst>
              <a:ext uri="{FF2B5EF4-FFF2-40B4-BE49-F238E27FC236}">
                <a16:creationId xmlns:a16="http://schemas.microsoft.com/office/drawing/2014/main" id="{0C23D6D6-63DF-42DA-AA11-980D4D7A1FFA}"/>
              </a:ext>
            </a:extLst>
          </p:cNvPr>
          <p:cNvSpPr txBox="1"/>
          <p:nvPr/>
        </p:nvSpPr>
        <p:spPr>
          <a:xfrm>
            <a:off x="1979712" y="6015403"/>
            <a:ext cx="6086538" cy="461665"/>
          </a:xfrm>
          <a:prstGeom prst="rect">
            <a:avLst/>
          </a:prstGeom>
          <a:noFill/>
        </p:spPr>
        <p:txBody>
          <a:bodyPr wrap="none" rtlCol="0">
            <a:spAutoFit/>
          </a:bodyPr>
          <a:lstStyle/>
          <a:p>
            <a:r>
              <a:rPr lang="en-ZA" sz="2400" dirty="0">
                <a:solidFill>
                  <a:schemeClr val="bg1">
                    <a:lumMod val="95000"/>
                  </a:schemeClr>
                </a:solidFill>
              </a:rPr>
              <a:t>(something you don’t want to draw notice to…)</a:t>
            </a:r>
            <a:endParaRPr lang="en-GB" sz="2800" dirty="0">
              <a:solidFill>
                <a:schemeClr val="bg1">
                  <a:lumMod val="95000"/>
                </a:schemeClr>
              </a:solidFill>
            </a:endParaRPr>
          </a:p>
        </p:txBody>
      </p:sp>
    </p:spTree>
    <p:extLst>
      <p:ext uri="{BB962C8B-B14F-4D97-AF65-F5344CB8AC3E}">
        <p14:creationId xmlns:p14="http://schemas.microsoft.com/office/powerpoint/2010/main" val="1993448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100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TS030003957">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33" ma:contentTypeDescription="Create a new document." ma:contentTypeScope="" ma:versionID="37d3ec2b48d53e45b233ad8f52fe1b11"/>
</file>

<file path=customXml/item2.xml><?xml version="1.0" encoding="utf-8"?>
<p:properties xmlns:p="http://schemas.microsoft.com/office/2006/metadata/properties" xmlns:xsi="http://www.w3.org/2001/XMLSchema-instance" xmlns:pc="http://schemas.microsoft.com/office/infopath/2007/PartnerControl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8916C38-821E-4E62-9B8D-EC0425373C11}">
  <ds:schemaRefs>
    <ds:schemaRef ds:uri="http://schemas.microsoft.com/office/2006/metadata/contentType"/>
    <ds:schemaRef ds:uri="http://schemas.microsoft.com/office/2006/metadata/properties/metaAttributes"/>
  </ds:schemaRefs>
</ds:datastoreItem>
</file>

<file path=customXml/itemProps2.xml><?xml version="1.0" encoding="utf-8"?>
<ds:datastoreItem xmlns:ds="http://schemas.openxmlformats.org/officeDocument/2006/customXml" ds:itemID="{DB2B8EA4-AC57-4618-A0DC-367970F8A20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AEA772B-8962-450B-A9C1-C4A2F21A1F4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TS030003957</Template>
  <TotalTime>1043</TotalTime>
  <Words>2387</Words>
  <Application>Microsoft Office PowerPoint</Application>
  <PresentationFormat>On-screen Show (4:3)</PresentationFormat>
  <Paragraphs>333</Paragraphs>
  <Slides>43</Slides>
  <Notes>19</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Comic Sans MS</vt:lpstr>
      <vt:lpstr>Wingdings</vt:lpstr>
      <vt:lpstr>TS030003957</vt:lpstr>
      <vt:lpstr> WELCOME!! </vt:lpstr>
      <vt:lpstr>Welcome</vt:lpstr>
      <vt:lpstr>The GRT?</vt:lpstr>
      <vt:lpstr>Today’s Agenda</vt:lpstr>
      <vt:lpstr>PowerPoint Presentation</vt:lpstr>
      <vt:lpstr>Who’s in charge of this flight?</vt:lpstr>
      <vt:lpstr>PowerPoint Presentation</vt:lpstr>
      <vt:lpstr>You decide if it’s going to be…</vt:lpstr>
      <vt:lpstr>You decide if it’s going to be…</vt:lpstr>
      <vt:lpstr>You decide if it’s going to be…</vt:lpstr>
      <vt:lpstr>You decide if it’s going to be…</vt:lpstr>
      <vt:lpstr>And your supervisor?</vt:lpstr>
      <vt:lpstr>Depending on time availability</vt:lpstr>
      <vt:lpstr>Keep in mind…</vt:lpstr>
      <vt:lpstr>But we’ll try to stay…</vt:lpstr>
      <vt:lpstr>Where to start?</vt:lpstr>
      <vt:lpstr>The Big Rocks First</vt:lpstr>
      <vt:lpstr>PowerPoint Presentation</vt:lpstr>
      <vt:lpstr>PowerPoint Presentation</vt:lpstr>
      <vt:lpstr>PowerPoint Presentation</vt:lpstr>
      <vt:lpstr>PowerPoint Presentation</vt:lpstr>
      <vt:lpstr>The first month and a bit (phase 1)</vt:lpstr>
      <vt:lpstr>Planning Tools: MindMaps</vt:lpstr>
      <vt:lpstr>Planning Tools: Gantt Chart</vt:lpstr>
      <vt:lpstr>Planning Tools: Gantt Chart</vt:lpstr>
      <vt:lpstr>The ELO Form</vt:lpstr>
      <vt:lpstr>Task #1 : The ELO Form</vt:lpstr>
      <vt:lpstr>ELO Sample</vt:lpstr>
      <vt:lpstr>ELO Tracking</vt:lpstr>
      <vt:lpstr>ELO Tracking</vt:lpstr>
      <vt:lpstr>ELO Tracking</vt:lpstr>
      <vt:lpstr>ELO Tracking</vt:lpstr>
      <vt:lpstr>ELO Tracking</vt:lpstr>
      <vt:lpstr>PowerPoint Presentation</vt:lpstr>
      <vt:lpstr>Methodology vs. Design vs. Results</vt:lpstr>
      <vt:lpstr>Rough breakdown by chapter size</vt:lpstr>
      <vt:lpstr>Equipment and Software</vt:lpstr>
      <vt:lpstr>Recommendations / Regulations</vt:lpstr>
      <vt:lpstr>Naming Files / Shared Folders</vt:lpstr>
      <vt:lpstr>Conclusions</vt:lpstr>
      <vt:lpstr>Q: How to do a good Literature Review?</vt:lpstr>
      <vt:lpstr>Assignments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Simon L Winberg</dc:creator>
  <cp:lastModifiedBy>Simon Winberg</cp:lastModifiedBy>
  <cp:revision>114</cp:revision>
  <dcterms:created xsi:type="dcterms:W3CDTF">2011-08-01T16:56:32Z</dcterms:created>
  <dcterms:modified xsi:type="dcterms:W3CDTF">2018-06-11T08:51:45Z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TC300039579990</vt:lpwstr>
  </property>
</Properties>
</file>