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305" r:id="rId6"/>
    <p:sldId id="309" r:id="rId7"/>
    <p:sldId id="310" r:id="rId8"/>
    <p:sldId id="311" r:id="rId9"/>
    <p:sldId id="286" r:id="rId10"/>
    <p:sldId id="313" r:id="rId11"/>
    <p:sldId id="314" r:id="rId12"/>
    <p:sldId id="317" r:id="rId13"/>
    <p:sldId id="316" r:id="rId14"/>
    <p:sldId id="315" r:id="rId15"/>
    <p:sldId id="318" r:id="rId16"/>
    <p:sldId id="319" r:id="rId17"/>
    <p:sldId id="326" r:id="rId18"/>
    <p:sldId id="320" r:id="rId19"/>
    <p:sldId id="321" r:id="rId20"/>
    <p:sldId id="322" r:id="rId21"/>
    <p:sldId id="323" r:id="rId22"/>
    <p:sldId id="325" r:id="rId23"/>
    <p:sldId id="308" r:id="rId24"/>
    <p:sldId id="32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D757"/>
    <a:srgbClr val="FF3300"/>
    <a:srgbClr val="FF6600"/>
    <a:srgbClr val="F4B45E"/>
    <a:srgbClr val="E18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3D729-B52A-4124-87D8-1D3337D36448}" type="datetimeFigureOut">
              <a:rPr lang="en-GB" smtClean="0"/>
              <a:pPr/>
              <a:t>03/08/2018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902E7-3552-4D6B-84FC-C699205E9E03}" type="slidenum">
              <a:rPr lang="en-GB" smtClean="0"/>
              <a:pPr/>
              <a:t>‹#›</a:t>
            </a:fld>
            <a:endParaRPr lang="en-GB"/>
          </a:p>
        </p:txBody>
      </p:sp>
    </p:spTree>
    <p:extLst>
      <p:ext uri="{BB962C8B-B14F-4D97-AF65-F5344CB8AC3E}">
        <p14:creationId xmlns:p14="http://schemas.microsoft.com/office/powerpoint/2010/main" val="3790161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a:t>This presentation was</a:t>
            </a:r>
            <a:r>
              <a:rPr lang="en-ZA" baseline="0" dirty="0"/>
              <a:t> prepared for the ‘guided research track’ (GRT) for new grad students</a:t>
            </a:r>
            <a:endParaRPr lang="en-GB" dirty="0"/>
          </a:p>
        </p:txBody>
      </p:sp>
      <p:sp>
        <p:nvSpPr>
          <p:cNvPr id="4" name="Slide Number Placeholder 3"/>
          <p:cNvSpPr>
            <a:spLocks noGrp="1"/>
          </p:cNvSpPr>
          <p:nvPr>
            <p:ph type="sldNum" sz="quarter" idx="10"/>
          </p:nvPr>
        </p:nvSpPr>
        <p:spPr/>
        <p:txBody>
          <a:bodyPr/>
          <a:lstStyle/>
          <a:p>
            <a:fld id="{9DD902E7-3552-4D6B-84FC-C699205E9E03}"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p>
        </p:txBody>
      </p:sp>
      <p:sp>
        <p:nvSpPr>
          <p:cNvPr id="4" name="Date Placeholder 3"/>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03/08/2018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7B5D6-E2DD-4E8F-B8A9-A8EB6561E385}" type="datetimeFigureOut">
              <a:rPr lang="en-GB" smtClean="0"/>
              <a:pPr/>
              <a:t>03/08/2018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57EC-4263-4883-811C-E559FA73088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 Id="rId9" Type="http://schemas.openxmlformats.org/officeDocument/2006/relationships/image" Target="../media/image7.gif"/></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jabref.sourceforge.net/" TargetMode="External"/><Relationship Id="rId2" Type="http://schemas.openxmlformats.org/officeDocument/2006/relationships/hyperlink" Target="http://www.mendeley.com/" TargetMode="External"/><Relationship Id="rId1" Type="http://schemas.openxmlformats.org/officeDocument/2006/relationships/slideLayout" Target="../slideLayouts/slideLayout2.xml"/><Relationship Id="rId4" Type="http://schemas.openxmlformats.org/officeDocument/2006/relationships/hyperlink" Target="http://www.lib.uct.ac.za/research-help/referencing-hel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aperrater.com/" TargetMode="External"/><Relationship Id="rId2" Type="http://schemas.openxmlformats.org/officeDocument/2006/relationships/hyperlink" Target="http://www.grammarly.com/" TargetMode="External"/><Relationship Id="rId1" Type="http://schemas.openxmlformats.org/officeDocument/2006/relationships/slideLayout" Target="../slideLayouts/slideLayout2.xml"/><Relationship Id="rId4" Type="http://schemas.openxmlformats.org/officeDocument/2006/relationships/hyperlink" Target="http://www.gingersoftware.com/products/grammar-che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Annotated_bibliograph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oon 14"/>
          <p:cNvSpPr/>
          <p:nvPr/>
        </p:nvSpPr>
        <p:spPr>
          <a:xfrm rot="1631991">
            <a:off x="7236099" y="3541242"/>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Moon 12"/>
          <p:cNvSpPr/>
          <p:nvPr/>
        </p:nvSpPr>
        <p:spPr>
          <a:xfrm>
            <a:off x="6629400" y="4038600"/>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Oval 3"/>
          <p:cNvSpPr/>
          <p:nvPr/>
        </p:nvSpPr>
        <p:spPr>
          <a:xfrm>
            <a:off x="7162800" y="5257800"/>
            <a:ext cx="1752600" cy="1524000"/>
          </a:xfrm>
          <a:prstGeom prst="ellipse">
            <a:avLst/>
          </a:prstGeom>
          <a:ln/>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Oval 7"/>
          <p:cNvSpPr/>
          <p:nvPr/>
        </p:nvSpPr>
        <p:spPr>
          <a:xfrm>
            <a:off x="7696200" y="4953000"/>
            <a:ext cx="1066800" cy="990600"/>
          </a:xfrm>
          <a:prstGeom prst="ellipse">
            <a:avLst/>
          </a:prstGeom>
          <a:ln/>
          <a:scene3d>
            <a:camera prst="perspectiveRelaxedModerately"/>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Oval 4"/>
          <p:cNvSpPr/>
          <p:nvPr/>
        </p:nvSpPr>
        <p:spPr>
          <a:xfrm>
            <a:off x="7467600" y="4953000"/>
            <a:ext cx="609600" cy="609600"/>
          </a:xfrm>
          <a:prstGeom prst="ellipse">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Moon 13"/>
          <p:cNvSpPr/>
          <p:nvPr/>
        </p:nvSpPr>
        <p:spPr>
          <a:xfrm rot="1175069">
            <a:off x="6629400" y="3048591"/>
            <a:ext cx="1371600" cy="5029200"/>
          </a:xfrm>
          <a:prstGeom prst="moon">
            <a:avLst/>
          </a:prstGeom>
          <a:scene3d>
            <a:camera prst="isometricOffAxis1Top"/>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ectangle 15"/>
          <p:cNvSpPr/>
          <p:nvPr/>
        </p:nvSpPr>
        <p:spPr>
          <a:xfrm>
            <a:off x="0" y="1219200"/>
            <a:ext cx="9144000" cy="1905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ectangle 16"/>
          <p:cNvSpPr/>
          <p:nvPr/>
        </p:nvSpPr>
        <p:spPr>
          <a:xfrm>
            <a:off x="0" y="3124200"/>
            <a:ext cx="5029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179512" y="1600200"/>
            <a:ext cx="7592888" cy="1470025"/>
          </a:xfrm>
        </p:spPr>
        <p:txBody>
          <a:bodyPr>
            <a:normAutofit/>
          </a:bodyPr>
          <a:lstStyle/>
          <a:p>
            <a:pPr algn="l"/>
            <a:r>
              <a:rPr lang="en-US" dirty="0">
                <a:solidFill>
                  <a:schemeClr val="bg1">
                    <a:lumMod val="95000"/>
                  </a:schemeClr>
                </a:solidFill>
              </a:rPr>
              <a:t>Literature Review</a:t>
            </a:r>
            <a:br>
              <a:rPr lang="en-US" dirty="0">
                <a:solidFill>
                  <a:schemeClr val="bg1">
                    <a:lumMod val="95000"/>
                  </a:schemeClr>
                </a:solidFill>
              </a:rPr>
            </a:br>
            <a:endParaRPr lang="en-US" dirty="0">
              <a:solidFill>
                <a:schemeClr val="bg1">
                  <a:lumMod val="95000"/>
                </a:schemeClr>
              </a:solidFill>
            </a:endParaRPr>
          </a:p>
        </p:txBody>
      </p:sp>
      <p:sp>
        <p:nvSpPr>
          <p:cNvPr id="11" name="Subtitle 10"/>
          <p:cNvSpPr>
            <a:spLocks noGrp="1"/>
          </p:cNvSpPr>
          <p:nvPr>
            <p:ph type="subTitle" idx="1"/>
          </p:nvPr>
        </p:nvSpPr>
        <p:spPr>
          <a:xfrm>
            <a:off x="0" y="3124200"/>
            <a:ext cx="4953000" cy="609600"/>
          </a:xfrm>
        </p:spPr>
        <p:txBody>
          <a:bodyPr/>
          <a:lstStyle/>
          <a:p>
            <a:r>
              <a:rPr lang="en-US" dirty="0">
                <a:solidFill>
                  <a:srgbClr val="7030A0"/>
                </a:solidFill>
              </a:rPr>
              <a:t>RRSG Seminar</a:t>
            </a:r>
          </a:p>
        </p:txBody>
      </p:sp>
      <p:pic>
        <p:nvPicPr>
          <p:cNvPr id="12" name="Picture 11" descr="rrsglogo.gif"/>
          <p:cNvPicPr>
            <a:picLocks noChangeAspect="1"/>
          </p:cNvPicPr>
          <p:nvPr/>
        </p:nvPicPr>
        <p:blipFill>
          <a:blip r:embed="rId3" cstate="print"/>
          <a:stretch>
            <a:fillRect/>
          </a:stretch>
        </p:blipFill>
        <p:spPr>
          <a:xfrm>
            <a:off x="1259632" y="4581128"/>
            <a:ext cx="2485276" cy="2028627"/>
          </a:xfrm>
          <a:prstGeom prst="rect">
            <a:avLst/>
          </a:prstGeom>
        </p:spPr>
      </p:pic>
      <p:sp>
        <p:nvSpPr>
          <p:cNvPr id="18" name="TextBox 17"/>
          <p:cNvSpPr txBox="1"/>
          <p:nvPr/>
        </p:nvSpPr>
        <p:spPr>
          <a:xfrm>
            <a:off x="323528" y="3933056"/>
            <a:ext cx="3126305" cy="369332"/>
          </a:xfrm>
          <a:prstGeom prst="rect">
            <a:avLst/>
          </a:prstGeom>
          <a:noFill/>
        </p:spPr>
        <p:txBody>
          <a:bodyPr wrap="none" rtlCol="0">
            <a:spAutoFit/>
          </a:bodyPr>
          <a:lstStyle/>
          <a:p>
            <a:r>
              <a:rPr lang="en-ZA" dirty="0"/>
              <a:t>Prepared by Dr. Simon Winberg</a:t>
            </a:r>
            <a:endParaRPr lang="en-GB" dirty="0"/>
          </a:p>
        </p:txBody>
      </p:sp>
      <p:sp>
        <p:nvSpPr>
          <p:cNvPr id="22" name="Rectangle 21"/>
          <p:cNvSpPr/>
          <p:nvPr/>
        </p:nvSpPr>
        <p:spPr>
          <a:xfrm>
            <a:off x="99301" y="2348880"/>
            <a:ext cx="5562677" cy="461665"/>
          </a:xfrm>
          <a:prstGeom prst="rect">
            <a:avLst/>
          </a:prstGeom>
        </p:spPr>
        <p:txBody>
          <a:bodyPr wrap="none">
            <a:spAutoFit/>
          </a:bodyPr>
          <a:lstStyle/>
          <a:p>
            <a:r>
              <a:rPr lang="en-US" sz="2400" i="1" dirty="0">
                <a:solidFill>
                  <a:schemeClr val="bg1">
                    <a:lumMod val="95000"/>
                  </a:schemeClr>
                </a:solidFill>
              </a:rPr>
              <a:t>2</a:t>
            </a:r>
            <a:r>
              <a:rPr lang="en-US" sz="2400" i="1" baseline="30000" dirty="0">
                <a:solidFill>
                  <a:schemeClr val="bg1">
                    <a:lumMod val="95000"/>
                  </a:schemeClr>
                </a:solidFill>
              </a:rPr>
              <a:t>nd</a:t>
            </a:r>
            <a:r>
              <a:rPr lang="en-US" sz="2400" i="1" dirty="0">
                <a:solidFill>
                  <a:schemeClr val="bg1">
                    <a:lumMod val="95000"/>
                  </a:schemeClr>
                </a:solidFill>
              </a:rPr>
              <a:t> part of the Guided Research Track (GRT)</a:t>
            </a:r>
            <a:endParaRPr lang="en-GB" sz="2400" i="1" dirty="0"/>
          </a:p>
        </p:txBody>
      </p:sp>
      <p:sp>
        <p:nvSpPr>
          <p:cNvPr id="26" name="Rectangle 25"/>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Design</a:t>
            </a:r>
            <a:endParaRPr lang="en-GB" dirty="0"/>
          </a:p>
        </p:txBody>
      </p:sp>
      <p:sp>
        <p:nvSpPr>
          <p:cNvPr id="27" name="Rectangle 26"/>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Results</a:t>
            </a:r>
            <a:endParaRPr lang="en-GB" dirty="0"/>
          </a:p>
        </p:txBody>
      </p:sp>
      <p:sp>
        <p:nvSpPr>
          <p:cNvPr id="28" name="Rectangle 27"/>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29" name="TextBox 28"/>
          <p:cNvSpPr txBox="1"/>
          <p:nvPr/>
        </p:nvSpPr>
        <p:spPr>
          <a:xfrm>
            <a:off x="87748" y="142758"/>
            <a:ext cx="466794" cy="307777"/>
          </a:xfrm>
          <a:prstGeom prst="rect">
            <a:avLst/>
          </a:prstGeom>
          <a:noFill/>
        </p:spPr>
        <p:txBody>
          <a:bodyPr wrap="none" rtlCol="0">
            <a:spAutoFit/>
          </a:bodyPr>
          <a:lstStyle/>
          <a:p>
            <a:r>
              <a:rPr lang="en-ZA" sz="1400" dirty="0">
                <a:solidFill>
                  <a:schemeClr val="bg1"/>
                </a:solidFill>
              </a:rPr>
              <a:t>Ch1</a:t>
            </a:r>
            <a:endParaRPr lang="en-GB" sz="1400" dirty="0">
              <a:solidFill>
                <a:schemeClr val="bg1"/>
              </a:solidFill>
            </a:endParaRPr>
          </a:p>
        </p:txBody>
      </p:sp>
      <p:sp>
        <p:nvSpPr>
          <p:cNvPr id="30" name="TextBox 29"/>
          <p:cNvSpPr txBox="1"/>
          <p:nvPr/>
        </p:nvSpPr>
        <p:spPr>
          <a:xfrm>
            <a:off x="1593546" y="142758"/>
            <a:ext cx="466794" cy="307777"/>
          </a:xfrm>
          <a:prstGeom prst="rect">
            <a:avLst/>
          </a:prstGeom>
          <a:noFill/>
        </p:spPr>
        <p:txBody>
          <a:bodyPr wrap="none" rtlCol="0">
            <a:spAutoFit/>
          </a:bodyPr>
          <a:lstStyle/>
          <a:p>
            <a:r>
              <a:rPr lang="en-ZA" sz="1400" dirty="0">
                <a:solidFill>
                  <a:schemeClr val="bg1"/>
                </a:solidFill>
              </a:rPr>
              <a:t>Ch2</a:t>
            </a:r>
            <a:endParaRPr lang="en-GB" sz="1400" dirty="0">
              <a:solidFill>
                <a:schemeClr val="bg1"/>
              </a:solidFill>
            </a:endParaRPr>
          </a:p>
        </p:txBody>
      </p:sp>
      <p:sp>
        <p:nvSpPr>
          <p:cNvPr id="31" name="TextBox 30"/>
          <p:cNvSpPr txBox="1"/>
          <p:nvPr/>
        </p:nvSpPr>
        <p:spPr>
          <a:xfrm>
            <a:off x="3033706" y="142758"/>
            <a:ext cx="466794" cy="307777"/>
          </a:xfrm>
          <a:prstGeom prst="rect">
            <a:avLst/>
          </a:prstGeom>
          <a:noFill/>
        </p:spPr>
        <p:txBody>
          <a:bodyPr wrap="none" rtlCol="0">
            <a:spAutoFit/>
          </a:bodyPr>
          <a:lstStyle/>
          <a:p>
            <a:r>
              <a:rPr lang="en-ZA" sz="1400" dirty="0">
                <a:solidFill>
                  <a:schemeClr val="bg1"/>
                </a:solidFill>
              </a:rPr>
              <a:t>Ch3</a:t>
            </a:r>
            <a:endParaRPr lang="en-GB" sz="1400" dirty="0">
              <a:solidFill>
                <a:schemeClr val="bg1"/>
              </a:solidFill>
            </a:endParaRPr>
          </a:p>
        </p:txBody>
      </p:sp>
      <p:sp>
        <p:nvSpPr>
          <p:cNvPr id="32" name="TextBox 31"/>
          <p:cNvSpPr txBox="1"/>
          <p:nvPr/>
        </p:nvSpPr>
        <p:spPr>
          <a:xfrm>
            <a:off x="4419364" y="142758"/>
            <a:ext cx="466794" cy="307777"/>
          </a:xfrm>
          <a:prstGeom prst="rect">
            <a:avLst/>
          </a:prstGeom>
          <a:noFill/>
        </p:spPr>
        <p:txBody>
          <a:bodyPr wrap="none" rtlCol="0">
            <a:spAutoFit/>
          </a:bodyPr>
          <a:lstStyle/>
          <a:p>
            <a:r>
              <a:rPr lang="en-ZA" sz="1400" dirty="0">
                <a:solidFill>
                  <a:schemeClr val="bg1"/>
                </a:solidFill>
              </a:rPr>
              <a:t>Ch4</a:t>
            </a:r>
            <a:endParaRPr lang="en-GB" sz="1400" dirty="0">
              <a:solidFill>
                <a:schemeClr val="bg1"/>
              </a:solidFill>
            </a:endParaRPr>
          </a:p>
        </p:txBody>
      </p:sp>
      <p:sp>
        <p:nvSpPr>
          <p:cNvPr id="33" name="TextBox 32"/>
          <p:cNvSpPr txBox="1"/>
          <p:nvPr/>
        </p:nvSpPr>
        <p:spPr>
          <a:xfrm>
            <a:off x="5861774" y="142758"/>
            <a:ext cx="466794" cy="307777"/>
          </a:xfrm>
          <a:prstGeom prst="rect">
            <a:avLst/>
          </a:prstGeom>
          <a:noFill/>
        </p:spPr>
        <p:txBody>
          <a:bodyPr wrap="none" rtlCol="0">
            <a:spAutoFit/>
          </a:bodyPr>
          <a:lstStyle/>
          <a:p>
            <a:r>
              <a:rPr lang="en-ZA" sz="1400" dirty="0">
                <a:solidFill>
                  <a:schemeClr val="bg1"/>
                </a:solidFill>
              </a:rPr>
              <a:t>Ch5</a:t>
            </a:r>
            <a:endParaRPr lang="en-GB" sz="1400" dirty="0">
              <a:solidFill>
                <a:schemeClr val="bg1"/>
              </a:solidFill>
            </a:endParaRPr>
          </a:p>
        </p:txBody>
      </p:sp>
      <p:sp>
        <p:nvSpPr>
          <p:cNvPr id="34" name="TextBox 33"/>
          <p:cNvSpPr txBox="1"/>
          <p:nvPr/>
        </p:nvSpPr>
        <p:spPr>
          <a:xfrm>
            <a:off x="7301934" y="142758"/>
            <a:ext cx="466794" cy="307777"/>
          </a:xfrm>
          <a:prstGeom prst="rect">
            <a:avLst/>
          </a:prstGeom>
          <a:noFill/>
        </p:spPr>
        <p:txBody>
          <a:bodyPr wrap="none" rtlCol="0">
            <a:spAutoFit/>
          </a:bodyPr>
          <a:lstStyle/>
          <a:p>
            <a:r>
              <a:rPr lang="en-ZA" sz="1400" dirty="0">
                <a:solidFill>
                  <a:schemeClr val="bg1"/>
                </a:solidFill>
              </a:rPr>
              <a:t>Ch6</a:t>
            </a:r>
            <a:endParaRPr lang="en-GB" sz="1400" dirty="0">
              <a:solidFill>
                <a:schemeClr val="bg1"/>
              </a:solidFill>
            </a:endParaRPr>
          </a:p>
        </p:txBody>
      </p:sp>
      <p:sp>
        <p:nvSpPr>
          <p:cNvPr id="35" name="Rectangle 34"/>
          <p:cNvSpPr/>
          <p:nvPr/>
        </p:nvSpPr>
        <p:spPr>
          <a:xfrm>
            <a:off x="305983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Methodology</a:t>
            </a:r>
            <a:endParaRPr lang="en-GB" dirty="0"/>
          </a:p>
        </p:txBody>
      </p:sp>
      <p:sp>
        <p:nvSpPr>
          <p:cNvPr id="36" name="Rectangle 35"/>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Welcome</a:t>
            </a:r>
            <a:endParaRPr lang="en-GB" dirty="0"/>
          </a:p>
        </p:txBody>
      </p:sp>
      <p:sp>
        <p:nvSpPr>
          <p:cNvPr id="24" name="Rectangle 23"/>
          <p:cNvSpPr/>
          <p:nvPr/>
        </p:nvSpPr>
        <p:spPr>
          <a:xfrm>
            <a:off x="1619672" y="404664"/>
            <a:ext cx="1440160" cy="43204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Lit. Review</a:t>
            </a:r>
            <a:endParaRPr lang="en-GB" dirty="0">
              <a:solidFill>
                <a:schemeClr val="tx1"/>
              </a:solidFill>
            </a:endParaRPr>
          </a:p>
        </p:txBody>
      </p:sp>
      <p:grpSp>
        <p:nvGrpSpPr>
          <p:cNvPr id="2" name="Group 1"/>
          <p:cNvGrpSpPr/>
          <p:nvPr/>
        </p:nvGrpSpPr>
        <p:grpSpPr>
          <a:xfrm>
            <a:off x="6084285" y="3258526"/>
            <a:ext cx="2375930" cy="2550628"/>
            <a:chOff x="6228519" y="2222740"/>
            <a:chExt cx="2173362" cy="2373801"/>
          </a:xfrm>
        </p:grpSpPr>
        <p:pic>
          <p:nvPicPr>
            <p:cNvPr id="1031" name="Picture 7" descr="C:\Users\swinberg\Documents\ACTIVE\Supervision\Presentation\Guided_Research_Track\Images\blue-book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52114">
              <a:off x="6362376" y="3202896"/>
              <a:ext cx="1720549" cy="139364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winberg\Documents\ACTIVE\Supervision\Presentation\Guided_Research_Track\Images\blue-book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42596">
              <a:off x="6280020" y="3091379"/>
              <a:ext cx="1901537" cy="10660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winberg\Documents\ACTIVE\Supervision\Presentation\Guided_Research_Track\Images\blue-book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43975">
              <a:off x="6228519" y="2865945"/>
              <a:ext cx="2173362" cy="11034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winberg\Documents\ACTIVE\Supervision\Presentation\Guided_Research_Track\Images\blue-book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2177" y="2416309"/>
              <a:ext cx="1772468" cy="12199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winberg\Documents\ACTIVE\Supervision\Presentation\Guided_Research_Track\Images\blue-book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118665">
              <a:off x="6776534" y="2222740"/>
              <a:ext cx="1396438" cy="121996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C:\Users\swinberg\Documents\ACTIVE\Supervision\Presentation\Guided_Research_Track\Images\oil-drilling-rig.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03869" y="1988840"/>
            <a:ext cx="2227028" cy="20303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9711324">
            <a:off x="7374854" y="3937453"/>
            <a:ext cx="849913" cy="369332"/>
          </a:xfrm>
          <a:prstGeom prst="rect">
            <a:avLst/>
          </a:prstGeom>
          <a:noFill/>
        </p:spPr>
        <p:txBody>
          <a:bodyPr wrap="none" rtlCol="0">
            <a:spAutoFit/>
          </a:bodyPr>
          <a:lstStyle/>
          <a:p>
            <a:r>
              <a:rPr lang="en-US" dirty="0"/>
              <a:t>Drilling</a:t>
            </a:r>
          </a:p>
        </p:txBody>
      </p:sp>
      <p:sp>
        <p:nvSpPr>
          <p:cNvPr id="37" name="TextBox 36"/>
          <p:cNvSpPr txBox="1"/>
          <p:nvPr/>
        </p:nvSpPr>
        <p:spPr>
          <a:xfrm rot="19711324">
            <a:off x="7573659" y="4148553"/>
            <a:ext cx="452303" cy="369332"/>
          </a:xfrm>
          <a:prstGeom prst="rect">
            <a:avLst/>
          </a:prstGeom>
          <a:noFill/>
        </p:spPr>
        <p:txBody>
          <a:bodyPr wrap="none" rtlCol="0">
            <a:spAutoFit/>
          </a:bodyPr>
          <a:lstStyle/>
          <a:p>
            <a:r>
              <a:rPr lang="en-US" dirty="0"/>
              <a:t>for</a:t>
            </a:r>
          </a:p>
        </p:txBody>
      </p:sp>
      <p:sp>
        <p:nvSpPr>
          <p:cNvPr id="38" name="TextBox 37"/>
          <p:cNvSpPr txBox="1"/>
          <p:nvPr/>
        </p:nvSpPr>
        <p:spPr>
          <a:xfrm rot="19711324">
            <a:off x="7195126" y="4434325"/>
            <a:ext cx="1209370" cy="369332"/>
          </a:xfrm>
          <a:prstGeom prst="rect">
            <a:avLst/>
          </a:prstGeom>
          <a:noFill/>
        </p:spPr>
        <p:txBody>
          <a:bodyPr wrap="none" rtlCol="0">
            <a:spAutoFit/>
          </a:bodyPr>
          <a:lstStyle/>
          <a:p>
            <a:r>
              <a:rPr lang="en-US" dirty="0"/>
              <a:t>knowledge</a:t>
            </a:r>
          </a:p>
        </p:txBody>
      </p:sp>
      <p:sp>
        <p:nvSpPr>
          <p:cNvPr id="39" name="TextBox 38"/>
          <p:cNvSpPr txBox="1"/>
          <p:nvPr/>
        </p:nvSpPr>
        <p:spPr>
          <a:xfrm>
            <a:off x="3822494" y="5281136"/>
            <a:ext cx="2569678" cy="1477328"/>
          </a:xfrm>
          <a:prstGeom prst="rect">
            <a:avLst/>
          </a:prstGeom>
          <a:noFill/>
        </p:spPr>
        <p:txBody>
          <a:bodyPr wrap="none" rtlCol="0">
            <a:spAutoFit/>
          </a:bodyPr>
          <a:lstStyle/>
          <a:p>
            <a:r>
              <a:rPr lang="en-ZA" dirty="0"/>
              <a:t>For ELO discussion later</a:t>
            </a:r>
            <a:br>
              <a:rPr lang="en-ZA" dirty="0"/>
            </a:br>
            <a:r>
              <a:rPr lang="en-ZA" dirty="0"/>
              <a:t>in the session, students</a:t>
            </a:r>
            <a:br>
              <a:rPr lang="en-ZA" dirty="0"/>
            </a:br>
            <a:r>
              <a:rPr lang="en-ZA" dirty="0"/>
              <a:t>are expected to bring </a:t>
            </a:r>
            <a:br>
              <a:rPr lang="en-ZA" dirty="0"/>
            </a:br>
            <a:r>
              <a:rPr lang="en-ZA" dirty="0"/>
              <a:t>along their initial effort</a:t>
            </a:r>
            <a:br>
              <a:rPr lang="en-ZA" dirty="0"/>
            </a:br>
            <a:r>
              <a:rPr lang="en-ZA" dirty="0"/>
              <a:t>on the ELO tracking form.</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en-US" dirty="0">
                <a:solidFill>
                  <a:srgbClr val="FFFF00"/>
                </a:solidFill>
              </a:rPr>
              <a:t>How to organize the literature review</a:t>
            </a:r>
          </a:p>
        </p:txBody>
      </p:sp>
      <p:sp>
        <p:nvSpPr>
          <p:cNvPr id="3" name="Content Placeholder 2"/>
          <p:cNvSpPr>
            <a:spLocks noGrp="1"/>
          </p:cNvSpPr>
          <p:nvPr>
            <p:ph idx="1"/>
          </p:nvPr>
        </p:nvSpPr>
        <p:spPr>
          <a:xfrm>
            <a:off x="35496" y="1412776"/>
            <a:ext cx="8229600" cy="5472608"/>
          </a:xfrm>
        </p:spPr>
        <p:txBody>
          <a:bodyPr>
            <a:normAutofit fontScale="85000" lnSpcReduction="20000"/>
          </a:bodyPr>
          <a:lstStyle/>
          <a:p>
            <a:r>
              <a:rPr lang="en-US" b="1" dirty="0">
                <a:solidFill>
                  <a:srgbClr val="FFFF99"/>
                </a:solidFill>
              </a:rPr>
              <a:t>By Theme</a:t>
            </a:r>
            <a:r>
              <a:rPr lang="en-US" dirty="0">
                <a:solidFill>
                  <a:srgbClr val="FFFF99"/>
                </a:solidFill>
              </a:rPr>
              <a:t> (typical of engineering &amp; science)</a:t>
            </a:r>
          </a:p>
          <a:p>
            <a:pPr lvl="1"/>
            <a:r>
              <a:rPr lang="en-US" dirty="0"/>
              <a:t>Separating out the information into different</a:t>
            </a:r>
            <a:br>
              <a:rPr lang="en-US" dirty="0"/>
            </a:br>
            <a:r>
              <a:rPr lang="en-US" dirty="0"/>
              <a:t>aspects (i.e., compartmentalizing)</a:t>
            </a:r>
          </a:p>
          <a:p>
            <a:pPr lvl="1"/>
            <a:r>
              <a:rPr lang="en-US" dirty="0"/>
              <a:t>And synthesizing: brining together the</a:t>
            </a:r>
            <a:br>
              <a:rPr lang="en-US" dirty="0"/>
            </a:br>
            <a:r>
              <a:rPr lang="en-US" dirty="0"/>
              <a:t>(possibly different) views and insights into</a:t>
            </a:r>
            <a:br>
              <a:rPr lang="en-US" dirty="0"/>
            </a:br>
            <a:r>
              <a:rPr lang="en-US" dirty="0"/>
              <a:t>something used in the project; often</a:t>
            </a:r>
            <a:br>
              <a:rPr lang="en-US" dirty="0"/>
            </a:br>
            <a:r>
              <a:rPr lang="en-US" dirty="0"/>
              <a:t>indicating how/where this is used in the study.</a:t>
            </a:r>
          </a:p>
          <a:p>
            <a:r>
              <a:rPr lang="en-US" b="1" dirty="0">
                <a:solidFill>
                  <a:srgbClr val="FFFF99"/>
                </a:solidFill>
              </a:rPr>
              <a:t>By Author</a:t>
            </a:r>
            <a:r>
              <a:rPr lang="en-US" dirty="0">
                <a:solidFill>
                  <a:srgbClr val="FFFF99"/>
                </a:solidFill>
              </a:rPr>
              <a:t> (more common in social sciences)</a:t>
            </a:r>
          </a:p>
          <a:p>
            <a:pPr lvl="1"/>
            <a:r>
              <a:rPr lang="en-US" dirty="0"/>
              <a:t>Process of discussing (usually at length), and</a:t>
            </a:r>
            <a:br>
              <a:rPr lang="en-US" dirty="0"/>
            </a:br>
            <a:r>
              <a:rPr lang="en-US" dirty="0"/>
              <a:t>one at a time, contributions made by a </a:t>
            </a:r>
            <a:br>
              <a:rPr lang="en-US" dirty="0"/>
            </a:br>
            <a:r>
              <a:rPr lang="en-US" dirty="0"/>
              <a:t>particular author or team</a:t>
            </a:r>
          </a:p>
          <a:p>
            <a:pPr lvl="1"/>
            <a:r>
              <a:rPr lang="en-US" dirty="0"/>
              <a:t>Bringing together and summarizing the</a:t>
            </a:r>
            <a:br>
              <a:rPr lang="en-US" dirty="0"/>
            </a:br>
            <a:r>
              <a:rPr lang="en-US" dirty="0"/>
              <a:t>various viewpoints into a summary or</a:t>
            </a:r>
            <a:br>
              <a:rPr lang="en-US" dirty="0"/>
            </a:br>
            <a:r>
              <a:rPr lang="en-US" dirty="0"/>
              <a:t>‘agreed viewpoint’; often indicating how this</a:t>
            </a:r>
            <a:br>
              <a:rPr lang="en-US" dirty="0"/>
            </a:br>
            <a:r>
              <a:rPr lang="en-US" dirty="0"/>
              <a:t>is to be used in the study concerned.</a:t>
            </a:r>
          </a:p>
        </p:txBody>
      </p:sp>
      <p:pic>
        <p:nvPicPr>
          <p:cNvPr id="5122" name="Picture 2" descr="C:\Users\swinberg\Documents\ACTIVE\Supervision\Presentation\Guided_Research_Track\Images\pile-of-boo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05" y="4293096"/>
            <a:ext cx="2398763" cy="186969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winberg\Documents\ACTIVE\Supervision\Presentation\Guided_Research_Track\Images\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5186" y="1556792"/>
            <a:ext cx="2270943" cy="2270943"/>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swinberg\Documents\ACTIVE\Supervision\Presentation\Guided_Research_Track\Images\thumbsdow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2335" y="4591907"/>
            <a:ext cx="662836" cy="6375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swinberg\Documents\ACTIVE\Supervision\Presentation\Guided_Research_Track\Images\thumbsu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698" y="2132856"/>
            <a:ext cx="757488" cy="7332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499991" y="3727918"/>
            <a:ext cx="2085865"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0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400"/>
                                  </p:stCondLst>
                                  <p:childTnLst>
                                    <p:set>
                                      <p:cBhvr>
                                        <p:cTn id="6" dur="1" fill="hold">
                                          <p:stCondLst>
                                            <p:cond delay="0"/>
                                          </p:stCondLst>
                                        </p:cTn>
                                        <p:tgtEl>
                                          <p:spTgt spid="5123"/>
                                        </p:tgtEl>
                                        <p:attrNameLst>
                                          <p:attrName>style.visibility</p:attrName>
                                        </p:attrNameLst>
                                      </p:cBhvr>
                                      <p:to>
                                        <p:strVal val="visible"/>
                                      </p:to>
                                    </p:set>
                                    <p:anim calcmode="lin" valueType="num">
                                      <p:cBhvr>
                                        <p:cTn id="7" dur="500" fill="hold"/>
                                        <p:tgtEl>
                                          <p:spTgt spid="5123"/>
                                        </p:tgtEl>
                                        <p:attrNameLst>
                                          <p:attrName>ppt_w</p:attrName>
                                        </p:attrNameLst>
                                      </p:cBhvr>
                                      <p:tavLst>
                                        <p:tav tm="0">
                                          <p:val>
                                            <p:fltVal val="0"/>
                                          </p:val>
                                        </p:tav>
                                        <p:tav tm="100000">
                                          <p:val>
                                            <p:strVal val="#ppt_w"/>
                                          </p:val>
                                        </p:tav>
                                      </p:tavLst>
                                    </p:anim>
                                    <p:anim calcmode="lin" valueType="num">
                                      <p:cBhvr>
                                        <p:cTn id="8" dur="500" fill="hold"/>
                                        <p:tgtEl>
                                          <p:spTgt spid="5123"/>
                                        </p:tgtEl>
                                        <p:attrNameLst>
                                          <p:attrName>ppt_h</p:attrName>
                                        </p:attrNameLst>
                                      </p:cBhvr>
                                      <p:tavLst>
                                        <p:tav tm="0">
                                          <p:val>
                                            <p:fltVal val="0"/>
                                          </p:val>
                                        </p:tav>
                                        <p:tav tm="100000">
                                          <p:val>
                                            <p:strVal val="#ppt_h"/>
                                          </p:val>
                                        </p:tav>
                                      </p:tavLst>
                                    </p:anim>
                                    <p:animEffect transition="in" filter="fade">
                                      <p:cBhvr>
                                        <p:cTn id="9" dur="500"/>
                                        <p:tgtEl>
                                          <p:spTgt spid="5123"/>
                                        </p:tgtEl>
                                      </p:cBhvr>
                                    </p:animEffect>
                                  </p:childTnLst>
                                </p:cTn>
                              </p:par>
                            </p:childTnLst>
                          </p:cTn>
                        </p:par>
                        <p:par>
                          <p:cTn id="10" fill="hold">
                            <p:stCondLst>
                              <p:cond delay="900"/>
                            </p:stCondLst>
                            <p:childTnLst>
                              <p:par>
                                <p:cTn id="11" presetID="53" presetClass="entr" presetSubtype="16" fill="hold" nodeType="after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p:cTn id="13" dur="500" fill="hold"/>
                                        <p:tgtEl>
                                          <p:spTgt spid="5122"/>
                                        </p:tgtEl>
                                        <p:attrNameLst>
                                          <p:attrName>ppt_w</p:attrName>
                                        </p:attrNameLst>
                                      </p:cBhvr>
                                      <p:tavLst>
                                        <p:tav tm="0">
                                          <p:val>
                                            <p:fltVal val="0"/>
                                          </p:val>
                                        </p:tav>
                                        <p:tav tm="100000">
                                          <p:val>
                                            <p:strVal val="#ppt_w"/>
                                          </p:val>
                                        </p:tav>
                                      </p:tavLst>
                                    </p:anim>
                                    <p:anim calcmode="lin" valueType="num">
                                      <p:cBhvr>
                                        <p:cTn id="14" dur="500" fill="hold"/>
                                        <p:tgtEl>
                                          <p:spTgt spid="5122"/>
                                        </p:tgtEl>
                                        <p:attrNameLst>
                                          <p:attrName>ppt_h</p:attrName>
                                        </p:attrNameLst>
                                      </p:cBhvr>
                                      <p:tavLst>
                                        <p:tav tm="0">
                                          <p:val>
                                            <p:fltVal val="0"/>
                                          </p:val>
                                        </p:tav>
                                        <p:tav tm="100000">
                                          <p:val>
                                            <p:strVal val="#ppt_h"/>
                                          </p:val>
                                        </p:tav>
                                      </p:tavLst>
                                    </p:anim>
                                    <p:animEffect transition="in" filter="fade">
                                      <p:cBhvr>
                                        <p:cTn id="15" dur="500"/>
                                        <p:tgtEl>
                                          <p:spTgt spid="5122"/>
                                        </p:tgtEl>
                                      </p:cBhvr>
                                    </p:animEffect>
                                  </p:childTnLst>
                                </p:cTn>
                              </p:par>
                            </p:childTnLst>
                          </p:cTn>
                        </p:par>
                        <p:par>
                          <p:cTn id="16" fill="hold">
                            <p:stCondLst>
                              <p:cond delay="1400"/>
                            </p:stCondLst>
                            <p:childTnLst>
                              <p:par>
                                <p:cTn id="17" presetID="10" presetClass="entr" presetSubtype="0" fill="hold" nodeType="after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500"/>
                                        <p:tgtEl>
                                          <p:spTgt spid="5126"/>
                                        </p:tgtEl>
                                      </p:cBhvr>
                                    </p:animEffect>
                                  </p:childTnLst>
                                </p:cTn>
                              </p:par>
                            </p:childTnLst>
                          </p:cTn>
                        </p:par>
                        <p:par>
                          <p:cTn id="20" fill="hold">
                            <p:stCondLst>
                              <p:cond delay="1900"/>
                            </p:stCondLst>
                            <p:childTnLst>
                              <p:par>
                                <p:cTn id="21" presetID="10" presetClass="entr" presetSubtype="0" fill="hold" nodeType="afterEffect">
                                  <p:stCondLst>
                                    <p:cond delay="0"/>
                                  </p:stCondLst>
                                  <p:childTnLst>
                                    <p:set>
                                      <p:cBhvr>
                                        <p:cTn id="22" dur="1" fill="hold">
                                          <p:stCondLst>
                                            <p:cond delay="0"/>
                                          </p:stCondLst>
                                        </p:cTn>
                                        <p:tgtEl>
                                          <p:spTgt spid="5125"/>
                                        </p:tgtEl>
                                        <p:attrNameLst>
                                          <p:attrName>style.visibility</p:attrName>
                                        </p:attrNameLst>
                                      </p:cBhvr>
                                      <p:to>
                                        <p:strVal val="visible"/>
                                      </p:to>
                                    </p:set>
                                    <p:animEffect transition="in" filter="fade">
                                      <p:cBhvr>
                                        <p:cTn id="23" dur="500"/>
                                        <p:tgtEl>
                                          <p:spTgt spid="5125"/>
                                        </p:tgtEl>
                                      </p:cBhvr>
                                    </p:animEffect>
                                  </p:childTnLst>
                                </p:cTn>
                              </p:par>
                            </p:childTnLst>
                          </p:cTn>
                        </p:par>
                        <p:par>
                          <p:cTn id="24" fill="hold">
                            <p:stCondLst>
                              <p:cond delay="2400"/>
                            </p:stCondLst>
                            <p:childTnLst>
                              <p:par>
                                <p:cTn id="25" presetID="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Length of the literature review</a:t>
            </a:r>
          </a:p>
        </p:txBody>
      </p:sp>
      <p:sp>
        <p:nvSpPr>
          <p:cNvPr id="3" name="Content Placeholder 2"/>
          <p:cNvSpPr>
            <a:spLocks noGrp="1"/>
          </p:cNvSpPr>
          <p:nvPr>
            <p:ph idx="1"/>
          </p:nvPr>
        </p:nvSpPr>
        <p:spPr/>
        <p:txBody>
          <a:bodyPr>
            <a:normAutofit fontScale="77500" lnSpcReduction="20000"/>
          </a:bodyPr>
          <a:lstStyle/>
          <a:p>
            <a:r>
              <a:rPr lang="en-US" dirty="0"/>
              <a:t>Around 20 to 30% of the manuscript (excluding pages of appendices) – if it is a design project rather than a literature study (‘meta-study’)</a:t>
            </a:r>
          </a:p>
          <a:p>
            <a:r>
              <a:rPr lang="en-US" b="1" dirty="0">
                <a:solidFill>
                  <a:srgbClr val="FFFF99"/>
                </a:solidFill>
              </a:rPr>
              <a:t>Long literature reviews (50+ pages)</a:t>
            </a:r>
          </a:p>
          <a:p>
            <a:pPr lvl="1"/>
            <a:r>
              <a:rPr lang="en-US" dirty="0"/>
              <a:t>Done for PhD theses,  sometimes dissertations, technical books and similar texts.</a:t>
            </a:r>
          </a:p>
          <a:p>
            <a:pPr lvl="1"/>
            <a:r>
              <a:rPr lang="en-US" dirty="0"/>
              <a:t>These will likely cite and discuss many different studies and opinions for a specific issue.</a:t>
            </a:r>
          </a:p>
          <a:p>
            <a:r>
              <a:rPr lang="en-US" b="1" dirty="0">
                <a:solidFill>
                  <a:srgbClr val="FFFF99"/>
                </a:solidFill>
              </a:rPr>
              <a:t>Short literature reviews (&lt;50 pages)</a:t>
            </a:r>
          </a:p>
          <a:p>
            <a:pPr lvl="1"/>
            <a:r>
              <a:rPr lang="en-US" dirty="0"/>
              <a:t>Smaller BSc level studies, sometimes also appropriate for MSc or </a:t>
            </a:r>
            <a:r>
              <a:rPr lang="en-US" dirty="0" err="1"/>
              <a:t>MEng</a:t>
            </a:r>
            <a:r>
              <a:rPr lang="en-US" dirty="0"/>
              <a:t> level of study.</a:t>
            </a:r>
          </a:p>
          <a:p>
            <a:pPr lvl="1"/>
            <a:r>
              <a:rPr lang="en-US" dirty="0"/>
              <a:t>Likely cites only one or two references for each issue (instead of constructing a long argument motivating a particular viewpoint followed in the research project)</a:t>
            </a:r>
          </a:p>
          <a:p>
            <a:endParaRPr lang="en-US" dirty="0"/>
          </a:p>
        </p:txBody>
      </p:sp>
      <p:pic>
        <p:nvPicPr>
          <p:cNvPr id="4146" name="Picture 50" descr="C:\Users\swinberg\Documents\ACTIVE\Supervision\Presentation\Guided_Research_Track\Images\knotted_rop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067402"/>
            <a:ext cx="1368152" cy="532247"/>
          </a:xfrm>
          <a:prstGeom prst="rect">
            <a:avLst/>
          </a:prstGeom>
          <a:noFill/>
          <a:extLst>
            <a:ext uri="{909E8E84-426E-40DD-AFC4-6F175D3DCCD1}">
              <a14:hiddenFill xmlns:a14="http://schemas.microsoft.com/office/drawing/2010/main">
                <a:solidFill>
                  <a:srgbClr val="FFFFFF"/>
                </a:solidFill>
              </a14:hiddenFill>
            </a:ext>
          </a:extLst>
        </p:spPr>
      </p:pic>
      <p:pic>
        <p:nvPicPr>
          <p:cNvPr id="4147" name="Picture 51" descr="C:\Users\swinberg\Documents\ACTIVE\Supervision\Presentation\Guided_Research_Track\Images\roles-s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276872"/>
            <a:ext cx="1152128" cy="752872"/>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107504" y="4144244"/>
            <a:ext cx="360040" cy="378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240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winberg\Documents\ACTIVE\Supervision\Presentation\Guided_Research_Track\Images\uctlib.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000" contrast="-20000"/>
                    </a14:imgEffect>
                  </a14:imgLayer>
                </a14:imgProps>
              </a:ext>
              <a:ext uri="{28A0092B-C50C-407E-A947-70E740481C1C}">
                <a14:useLocalDpi xmlns:a14="http://schemas.microsoft.com/office/drawing/2010/main" val="0"/>
              </a:ext>
            </a:extLst>
          </a:blip>
          <a:srcRect/>
          <a:stretch>
            <a:fillRect/>
          </a:stretch>
        </p:blipFill>
        <p:spPr bwMode="auto">
          <a:xfrm>
            <a:off x="4665701" y="4005064"/>
            <a:ext cx="4267519" cy="26644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solidFill>
                  <a:srgbClr val="FFFF00"/>
                </a:solidFill>
              </a:rPr>
              <a:t>Techniques &amp; Tools</a:t>
            </a:r>
          </a:p>
        </p:txBody>
      </p:sp>
      <p:sp>
        <p:nvSpPr>
          <p:cNvPr id="3" name="Content Placeholder 2"/>
          <p:cNvSpPr>
            <a:spLocks noGrp="1"/>
          </p:cNvSpPr>
          <p:nvPr>
            <p:ph idx="1"/>
          </p:nvPr>
        </p:nvSpPr>
        <p:spPr>
          <a:xfrm>
            <a:off x="302840" y="1484784"/>
            <a:ext cx="8229600" cy="5184772"/>
          </a:xfrm>
        </p:spPr>
        <p:txBody>
          <a:bodyPr>
            <a:normAutofit fontScale="92500" lnSpcReduction="10000"/>
          </a:bodyPr>
          <a:lstStyle/>
          <a:p>
            <a:r>
              <a:rPr lang="en-US" dirty="0"/>
              <a:t>Should have a good range of peer review journal papers and conference papers</a:t>
            </a:r>
          </a:p>
          <a:p>
            <a:r>
              <a:rPr lang="en-US" dirty="0"/>
              <a:t>Don’t just use webpages, forums, tutorials and datasheets </a:t>
            </a:r>
            <a:r>
              <a:rPr lang="en-US" sz="2000" dirty="0"/>
              <a:t>(of course some of these would be expected as well considering you will probably be doing some development)</a:t>
            </a:r>
            <a:endParaRPr lang="en-US" dirty="0"/>
          </a:p>
          <a:p>
            <a:r>
              <a:rPr lang="en-US" dirty="0"/>
              <a:t>Tools:</a:t>
            </a:r>
          </a:p>
          <a:p>
            <a:pPr lvl="1"/>
            <a:r>
              <a:rPr lang="en-US" dirty="0"/>
              <a:t>Google Scholar</a:t>
            </a:r>
          </a:p>
          <a:p>
            <a:pPr lvl="1"/>
            <a:r>
              <a:rPr lang="en-US" dirty="0"/>
              <a:t>UCT Library e-journals</a:t>
            </a:r>
            <a:br>
              <a:rPr lang="en-US" dirty="0"/>
            </a:br>
            <a:r>
              <a:rPr lang="en-US" dirty="0"/>
              <a:t>databases</a:t>
            </a:r>
          </a:p>
          <a:p>
            <a:pPr lvl="1"/>
            <a:r>
              <a:rPr lang="en-US" dirty="0"/>
              <a:t>UCT </a:t>
            </a:r>
            <a:r>
              <a:rPr lang="en-US" dirty="0" err="1"/>
              <a:t>eproxy</a:t>
            </a:r>
            <a:r>
              <a:rPr lang="en-US" dirty="0"/>
              <a:t> access to</a:t>
            </a:r>
            <a:br>
              <a:rPr lang="en-US" dirty="0"/>
            </a:br>
            <a:r>
              <a:rPr lang="en-US" dirty="0"/>
              <a:t>access electronic journals</a:t>
            </a:r>
            <a:br>
              <a:rPr lang="en-US" dirty="0"/>
            </a:br>
            <a:r>
              <a:rPr lang="en-US" dirty="0"/>
              <a:t>off campus</a:t>
            </a:r>
          </a:p>
        </p:txBody>
      </p:sp>
      <p:sp>
        <p:nvSpPr>
          <p:cNvPr id="4" name="Rectangle 3"/>
          <p:cNvSpPr/>
          <p:nvPr/>
        </p:nvSpPr>
        <p:spPr>
          <a:xfrm>
            <a:off x="4589578" y="3767415"/>
            <a:ext cx="1760738" cy="276999"/>
          </a:xfrm>
          <a:prstGeom prst="rect">
            <a:avLst/>
          </a:prstGeom>
        </p:spPr>
        <p:txBody>
          <a:bodyPr wrap="none">
            <a:spAutoFit/>
          </a:bodyPr>
          <a:lstStyle/>
          <a:p>
            <a:r>
              <a:rPr lang="en-US" sz="1200" dirty="0"/>
              <a:t>http://www.lib.uct.ac.za/</a:t>
            </a:r>
          </a:p>
        </p:txBody>
      </p:sp>
    </p:spTree>
    <p:extLst>
      <p:ext uri="{BB962C8B-B14F-4D97-AF65-F5344CB8AC3E}">
        <p14:creationId xmlns:p14="http://schemas.microsoft.com/office/powerpoint/2010/main" val="284338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Techniques &amp; Tools</a:t>
            </a:r>
            <a:endParaRPr lang="en-US" dirty="0"/>
          </a:p>
        </p:txBody>
      </p:sp>
      <p:sp>
        <p:nvSpPr>
          <p:cNvPr id="3" name="Content Placeholder 2"/>
          <p:cNvSpPr>
            <a:spLocks noGrp="1"/>
          </p:cNvSpPr>
          <p:nvPr>
            <p:ph idx="1"/>
          </p:nvPr>
        </p:nvSpPr>
        <p:spPr>
          <a:xfrm>
            <a:off x="406422" y="1423317"/>
            <a:ext cx="8229600" cy="4525963"/>
          </a:xfrm>
        </p:spPr>
        <p:txBody>
          <a:bodyPr>
            <a:normAutofit fontScale="92500" lnSpcReduction="10000"/>
          </a:bodyPr>
          <a:lstStyle/>
          <a:p>
            <a:r>
              <a:rPr lang="en-US" dirty="0"/>
              <a:t>Reference managers</a:t>
            </a:r>
          </a:p>
          <a:p>
            <a:pPr lvl="1"/>
            <a:r>
              <a:rPr lang="en-US" dirty="0"/>
              <a:t>A tool to keep track of references, sources, maybe copies of the doc (e.g. </a:t>
            </a:r>
            <a:r>
              <a:rPr lang="en-US" dirty="0" err="1"/>
              <a:t>pdfs</a:t>
            </a:r>
            <a:r>
              <a:rPr lang="en-US" dirty="0"/>
              <a:t>) and can usually generate citations according to a specific referencing style</a:t>
            </a:r>
          </a:p>
          <a:p>
            <a:r>
              <a:rPr lang="en-US" dirty="0"/>
              <a:t>Suggested reference manager tools:</a:t>
            </a:r>
          </a:p>
          <a:p>
            <a:pPr lvl="1"/>
            <a:r>
              <a:rPr lang="en-US" dirty="0" err="1"/>
              <a:t>Mendeley</a:t>
            </a:r>
            <a:r>
              <a:rPr lang="en-US" sz="1600" dirty="0"/>
              <a:t> </a:t>
            </a:r>
            <a:r>
              <a:rPr lang="en-US" sz="1600" dirty="0">
                <a:hlinkClick r:id="rId2"/>
              </a:rPr>
              <a:t>http://www.mendeley.com/</a:t>
            </a:r>
            <a:endParaRPr lang="en-US" sz="1600" dirty="0"/>
          </a:p>
          <a:p>
            <a:pPr lvl="2"/>
            <a:r>
              <a:rPr lang="en-US" sz="1500" dirty="0"/>
              <a:t>Very useful; this is one I use. Online features; ‘cloud service’ - keep your reference lists online and accessible from anywhere. Share references and collections with other </a:t>
            </a:r>
            <a:r>
              <a:rPr lang="en-US" sz="1500" dirty="0" err="1"/>
              <a:t>Mendeley</a:t>
            </a:r>
            <a:r>
              <a:rPr lang="en-US" sz="1500" dirty="0"/>
              <a:t> users. Word plugin. Can generate </a:t>
            </a:r>
            <a:r>
              <a:rPr lang="en-US" sz="1500" dirty="0" err="1"/>
              <a:t>bibtex</a:t>
            </a:r>
            <a:r>
              <a:rPr lang="en-US" sz="1500" dirty="0"/>
              <a:t>.</a:t>
            </a:r>
          </a:p>
          <a:p>
            <a:pPr lvl="1"/>
            <a:r>
              <a:rPr lang="en-US" dirty="0" err="1"/>
              <a:t>JabRef</a:t>
            </a:r>
            <a:r>
              <a:rPr lang="en-US" dirty="0"/>
              <a:t> </a:t>
            </a:r>
            <a:r>
              <a:rPr lang="en-US" sz="1600" dirty="0">
                <a:hlinkClick r:id="rId3"/>
              </a:rPr>
              <a:t>http://jabref.sourceforge.net/</a:t>
            </a:r>
            <a:endParaRPr lang="en-US" sz="1600" dirty="0"/>
          </a:p>
          <a:p>
            <a:pPr lvl="2"/>
            <a:r>
              <a:rPr lang="en-US" sz="1500" dirty="0"/>
              <a:t>Java application. Useful especially for Latex users for managing </a:t>
            </a:r>
            <a:r>
              <a:rPr lang="en-US" sz="1500" dirty="0" err="1"/>
              <a:t>bibtex</a:t>
            </a:r>
            <a:r>
              <a:rPr lang="en-US" sz="1500" dirty="0"/>
              <a:t> databases. Also useful if using MS Word.</a:t>
            </a:r>
          </a:p>
          <a:p>
            <a:pPr lvl="1"/>
            <a:r>
              <a:rPr lang="en-US" dirty="0" err="1"/>
              <a:t>RefWorks</a:t>
            </a:r>
            <a:r>
              <a:rPr lang="en-US" dirty="0"/>
              <a:t>: available from UCT library website</a:t>
            </a:r>
          </a:p>
        </p:txBody>
      </p:sp>
      <p:sp>
        <p:nvSpPr>
          <p:cNvPr id="4" name="Rectangle 3"/>
          <p:cNvSpPr/>
          <p:nvPr/>
        </p:nvSpPr>
        <p:spPr>
          <a:xfrm>
            <a:off x="971600" y="6093296"/>
            <a:ext cx="6408712" cy="646331"/>
          </a:xfrm>
          <a:prstGeom prst="rect">
            <a:avLst/>
          </a:prstGeom>
        </p:spPr>
        <p:txBody>
          <a:bodyPr wrap="square">
            <a:spAutoFit/>
          </a:bodyPr>
          <a:lstStyle/>
          <a:p>
            <a:r>
              <a:rPr lang="en-US" dirty="0"/>
              <a:t>UCT library has some useful information about referencing see: </a:t>
            </a:r>
            <a:r>
              <a:rPr lang="en-US" dirty="0">
                <a:hlinkClick r:id="rId4"/>
              </a:rPr>
              <a:t>http://www.lib.uct.ac.za/research-help/referencing-help</a:t>
            </a:r>
            <a:r>
              <a:rPr lang="en-US" dirty="0"/>
              <a:t> </a:t>
            </a:r>
          </a:p>
        </p:txBody>
      </p:sp>
    </p:spTree>
    <p:extLst>
      <p:ext uri="{BB962C8B-B14F-4D97-AF65-F5344CB8AC3E}">
        <p14:creationId xmlns:p14="http://schemas.microsoft.com/office/powerpoint/2010/main" val="271015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Techniques &amp; Tools:</a:t>
            </a:r>
            <a:br>
              <a:rPr lang="en-US" dirty="0">
                <a:solidFill>
                  <a:srgbClr val="FFFF00"/>
                </a:solidFill>
              </a:rPr>
            </a:br>
            <a:r>
              <a:rPr lang="en-US" dirty="0">
                <a:solidFill>
                  <a:srgbClr val="FFFF00"/>
                </a:solidFill>
              </a:rPr>
              <a:t>Spreadsheet Knowledge Base</a:t>
            </a:r>
            <a:endParaRPr lang="en-ZA" dirty="0"/>
          </a:p>
        </p:txBody>
      </p:sp>
      <p:sp>
        <p:nvSpPr>
          <p:cNvPr id="3" name="Content Placeholder 2"/>
          <p:cNvSpPr>
            <a:spLocks noGrp="1"/>
          </p:cNvSpPr>
          <p:nvPr>
            <p:ph idx="1"/>
          </p:nvPr>
        </p:nvSpPr>
        <p:spPr/>
        <p:txBody>
          <a:bodyPr/>
          <a:lstStyle/>
          <a:p>
            <a:r>
              <a:rPr lang="en-ZA" dirty="0"/>
              <a:t>Use of a spreadsheet to build a “knowledge base” to keep track of useful points, insights and abstracts or snippets of information obtained from particular sources</a:t>
            </a:r>
          </a:p>
        </p:txBody>
      </p:sp>
      <p:graphicFrame>
        <p:nvGraphicFramePr>
          <p:cNvPr id="4" name="Table 3"/>
          <p:cNvGraphicFramePr>
            <a:graphicFrameLocks noGrp="1"/>
          </p:cNvGraphicFramePr>
          <p:nvPr>
            <p:extLst>
              <p:ext uri="{D42A27DB-BD31-4B8C-83A1-F6EECF244321}">
                <p14:modId xmlns:p14="http://schemas.microsoft.com/office/powerpoint/2010/main" val="2150288885"/>
              </p:ext>
            </p:extLst>
          </p:nvPr>
        </p:nvGraphicFramePr>
        <p:xfrm>
          <a:off x="467544" y="3717032"/>
          <a:ext cx="8424936" cy="2424737"/>
        </p:xfrm>
        <a:graphic>
          <a:graphicData uri="http://schemas.openxmlformats.org/drawingml/2006/table">
            <a:tbl>
              <a:tblPr>
                <a:tableStyleId>{5C22544A-7EE6-4342-B048-85BDC9FD1C3A}</a:tableStyleId>
              </a:tblPr>
              <a:tblGrid>
                <a:gridCol w="1013617">
                  <a:extLst>
                    <a:ext uri="{9D8B030D-6E8A-4147-A177-3AD203B41FA5}">
                      <a16:colId xmlns:a16="http://schemas.microsoft.com/office/drawing/2014/main" val="20000"/>
                    </a:ext>
                  </a:extLst>
                </a:gridCol>
                <a:gridCol w="903029">
                  <a:extLst>
                    <a:ext uri="{9D8B030D-6E8A-4147-A177-3AD203B41FA5}">
                      <a16:colId xmlns:a16="http://schemas.microsoft.com/office/drawing/2014/main" val="20001"/>
                    </a:ext>
                  </a:extLst>
                </a:gridCol>
                <a:gridCol w="368586">
                  <a:extLst>
                    <a:ext uri="{9D8B030D-6E8A-4147-A177-3AD203B41FA5}">
                      <a16:colId xmlns:a16="http://schemas.microsoft.com/office/drawing/2014/main" val="20002"/>
                    </a:ext>
                  </a:extLst>
                </a:gridCol>
                <a:gridCol w="1253192">
                  <a:extLst>
                    <a:ext uri="{9D8B030D-6E8A-4147-A177-3AD203B41FA5}">
                      <a16:colId xmlns:a16="http://schemas.microsoft.com/office/drawing/2014/main" val="20003"/>
                    </a:ext>
                  </a:extLst>
                </a:gridCol>
                <a:gridCol w="2309930">
                  <a:extLst>
                    <a:ext uri="{9D8B030D-6E8A-4147-A177-3AD203B41FA5}">
                      <a16:colId xmlns:a16="http://schemas.microsoft.com/office/drawing/2014/main" val="20004"/>
                    </a:ext>
                  </a:extLst>
                </a:gridCol>
                <a:gridCol w="2576582">
                  <a:extLst>
                    <a:ext uri="{9D8B030D-6E8A-4147-A177-3AD203B41FA5}">
                      <a16:colId xmlns:a16="http://schemas.microsoft.com/office/drawing/2014/main" val="20005"/>
                    </a:ext>
                  </a:extLst>
                </a:gridCol>
              </a:tblGrid>
              <a:tr h="151546">
                <a:tc gridSpan="2">
                  <a:txBody>
                    <a:bodyPr/>
                    <a:lstStyle/>
                    <a:p>
                      <a:pPr algn="l" fontAlgn="b"/>
                      <a:r>
                        <a:rPr lang="en-ZA" sz="800" u="none" strike="noStrike" dirty="0">
                          <a:effectLst/>
                        </a:rPr>
                        <a:t>Lit Review - knowledge base</a:t>
                      </a:r>
                      <a:endParaRPr lang="en-ZA" sz="800" b="1" i="0" u="none" strike="noStrike" dirty="0">
                        <a:solidFill>
                          <a:srgbClr val="000000"/>
                        </a:solidFill>
                        <a:effectLst/>
                        <a:latin typeface="Calibri"/>
                      </a:endParaRPr>
                    </a:p>
                  </a:txBody>
                  <a:tcPr marL="7127" marR="7127" marT="7127" marB="0" anchor="b"/>
                </a:tc>
                <a:tc hMerge="1">
                  <a:txBody>
                    <a:bodyPr/>
                    <a:lstStyle/>
                    <a:p>
                      <a:endParaRPr lang="en-ZA"/>
                    </a:p>
                  </a:txBody>
                  <a:tcPr/>
                </a:tc>
                <a:tc>
                  <a:txBody>
                    <a:bodyPr/>
                    <a:lstStyle/>
                    <a:p>
                      <a:pPr algn="l" fontAlgn="b"/>
                      <a:endParaRPr lang="en-ZA" sz="800" b="0" i="0" u="none" strike="noStrike">
                        <a:solidFill>
                          <a:srgbClr val="000000"/>
                        </a:solidFill>
                        <a:effectLst/>
                        <a:latin typeface="Calibri"/>
                      </a:endParaRPr>
                    </a:p>
                  </a:txBody>
                  <a:tcPr marL="7127" marR="7127" marT="7127" marB="0" anchor="b"/>
                </a:tc>
                <a:tc>
                  <a:txBody>
                    <a:bodyPr/>
                    <a:lstStyle/>
                    <a:p>
                      <a:pPr algn="l" fontAlgn="b"/>
                      <a:endParaRPr lang="en-ZA" sz="800" b="0" i="0" u="none" strike="noStrike">
                        <a:solidFill>
                          <a:srgbClr val="000000"/>
                        </a:solidFill>
                        <a:effectLst/>
                        <a:latin typeface="Calibri"/>
                      </a:endParaRPr>
                    </a:p>
                  </a:txBody>
                  <a:tcPr marL="7127" marR="7127" marT="7127" marB="0" anchor="b"/>
                </a:tc>
                <a:tc>
                  <a:txBody>
                    <a:bodyPr/>
                    <a:lstStyle/>
                    <a:p>
                      <a:pPr algn="l" fontAlgn="b"/>
                      <a:endParaRPr lang="en-ZA" sz="800" b="0" i="0" u="none" strike="noStrike">
                        <a:solidFill>
                          <a:srgbClr val="000000"/>
                        </a:solidFill>
                        <a:effectLst/>
                        <a:latin typeface="Calibri"/>
                      </a:endParaRPr>
                    </a:p>
                  </a:txBody>
                  <a:tcPr marL="7127" marR="7127" marT="7127" marB="0" anchor="b"/>
                </a:tc>
                <a:tc>
                  <a:txBody>
                    <a:bodyPr/>
                    <a:lstStyle/>
                    <a:p>
                      <a:pPr algn="l" fontAlgn="b"/>
                      <a:endParaRPr lang="en-ZA" sz="800" b="0" i="0" u="none" strike="noStrike">
                        <a:solidFill>
                          <a:srgbClr val="000000"/>
                        </a:solidFill>
                        <a:effectLst/>
                        <a:latin typeface="Calibri"/>
                      </a:endParaRPr>
                    </a:p>
                  </a:txBody>
                  <a:tcPr marL="7127" marR="7127" marT="7127" marB="0" anchor="b"/>
                </a:tc>
                <a:extLst>
                  <a:ext uri="{0D108BD9-81ED-4DB2-BD59-A6C34878D82A}">
                    <a16:rowId xmlns:a16="http://schemas.microsoft.com/office/drawing/2014/main" val="10000"/>
                  </a:ext>
                </a:extLst>
              </a:tr>
              <a:tr h="303092">
                <a:tc>
                  <a:txBody>
                    <a:bodyPr/>
                    <a:lstStyle/>
                    <a:p>
                      <a:pPr algn="l" fontAlgn="b"/>
                      <a:r>
                        <a:rPr lang="en-ZA" sz="800" u="none" strike="noStrike">
                          <a:effectLst/>
                        </a:rPr>
                        <a:t>Key Points</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Authors</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Date</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Title / Citation</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Notes / interesting quotes and facts obtained</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Abstract / relevant snippets from abstract/paper</a:t>
                      </a:r>
                      <a:endParaRPr lang="en-ZA" sz="800" b="0" i="0" u="none" strike="noStrike">
                        <a:solidFill>
                          <a:srgbClr val="000000"/>
                        </a:solidFill>
                        <a:effectLst/>
                        <a:latin typeface="Calibri"/>
                      </a:endParaRPr>
                    </a:p>
                  </a:txBody>
                  <a:tcPr marL="7127" marR="7127" marT="7127" marB="0" anchor="b"/>
                </a:tc>
                <a:extLst>
                  <a:ext uri="{0D108BD9-81ED-4DB2-BD59-A6C34878D82A}">
                    <a16:rowId xmlns:a16="http://schemas.microsoft.com/office/drawing/2014/main" val="10001"/>
                  </a:ext>
                </a:extLst>
              </a:tr>
              <a:tr h="1818553">
                <a:tc>
                  <a:txBody>
                    <a:bodyPr/>
                    <a:lstStyle/>
                    <a:p>
                      <a:pPr algn="l" fontAlgn="b"/>
                      <a:r>
                        <a:rPr lang="en-ZA" sz="800" u="none" strike="noStrike" dirty="0">
                          <a:effectLst/>
                        </a:rPr>
                        <a:t>Sensor networks;</a:t>
                      </a:r>
                      <a:br>
                        <a:rPr lang="en-ZA" sz="800" u="none" strike="noStrike" dirty="0">
                          <a:effectLst/>
                        </a:rPr>
                      </a:br>
                      <a:r>
                        <a:rPr lang="en-ZA" sz="800" u="none" strike="noStrike" dirty="0">
                          <a:effectLst/>
                        </a:rPr>
                        <a:t>Networking unattended sensor; Classification of protocols</a:t>
                      </a:r>
                      <a:endParaRPr lang="en-ZA" sz="800" b="0" i="0" u="none" strike="noStrike" dirty="0">
                        <a:solidFill>
                          <a:srgbClr val="000000"/>
                        </a:solidFill>
                        <a:effectLst/>
                        <a:latin typeface="Calibri"/>
                      </a:endParaRPr>
                    </a:p>
                  </a:txBody>
                  <a:tcPr marL="7127" marR="7127" marT="7127" marB="0" anchor="b"/>
                </a:tc>
                <a:tc>
                  <a:txBody>
                    <a:bodyPr/>
                    <a:lstStyle/>
                    <a:p>
                      <a:pPr algn="l" fontAlgn="b"/>
                      <a:r>
                        <a:rPr lang="en-ZA" sz="800" u="none" strike="noStrike">
                          <a:effectLst/>
                        </a:rPr>
                        <a:t>Kemal Akkaya, Mohamed Younis </a:t>
                      </a:r>
                      <a:endParaRPr lang="en-ZA" sz="800" b="0" i="0" u="none" strike="noStrike">
                        <a:solidFill>
                          <a:srgbClr val="000000"/>
                        </a:solidFill>
                        <a:effectLst/>
                        <a:latin typeface="Calibri"/>
                      </a:endParaRPr>
                    </a:p>
                  </a:txBody>
                  <a:tcPr marL="7127" marR="7127" marT="7127" marB="0" anchor="b"/>
                </a:tc>
                <a:tc>
                  <a:txBody>
                    <a:bodyPr/>
                    <a:lstStyle/>
                    <a:p>
                      <a:pPr algn="r" fontAlgn="b"/>
                      <a:r>
                        <a:rPr lang="en-ZA" sz="800" u="none" strike="noStrike">
                          <a:effectLst/>
                        </a:rPr>
                        <a:t>2005</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A survey on routing protocols for wireless sensor networks</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"The decrease in the size and cost of sensors, resulting from such technological advances, has fueled interest in the possible use of large set of disposable unattended sensors." </a:t>
                      </a:r>
                      <a:br>
                        <a:rPr lang="en-ZA" sz="800" u="none" strike="noStrike">
                          <a:effectLst/>
                        </a:rPr>
                      </a:br>
                      <a:r>
                        <a:rPr lang="en-ZA" sz="800" u="none" strike="noStrike">
                          <a:effectLst/>
                        </a:rPr>
                        <a:t>"Networking unattended sensor nodes are expected to have significant impact"</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 Most of the attention, however, has been given to the routing protocols since they might differ depending on the application and network architecture. This paper surveys recent routing protocols for sensor networks and presents a classification for the various approaches pursued...</a:t>
                      </a:r>
                      <a:br>
                        <a:rPr lang="en-ZA" sz="800" u="none" strike="noStrike">
                          <a:effectLst/>
                        </a:rPr>
                      </a:br>
                      <a:r>
                        <a:rPr lang="en-ZA" sz="800" u="none" strike="noStrike">
                          <a:effectLst/>
                        </a:rPr>
                        <a:t>The three main categories explored in this paper are data-centric, hierarchical and location-based. ... Moreover, protocols using contemporary methodologies such as network flow and quality of service modeling are also discussed. The paper concludes with open research issues.</a:t>
                      </a:r>
                      <a:endParaRPr lang="en-ZA" sz="800" b="0" i="0" u="none" strike="noStrike">
                        <a:solidFill>
                          <a:srgbClr val="000000"/>
                        </a:solidFill>
                        <a:effectLst/>
                        <a:latin typeface="Calibri"/>
                      </a:endParaRPr>
                    </a:p>
                  </a:txBody>
                  <a:tcPr marL="7127" marR="7127" marT="7127" marB="0" anchor="b"/>
                </a:tc>
                <a:extLst>
                  <a:ext uri="{0D108BD9-81ED-4DB2-BD59-A6C34878D82A}">
                    <a16:rowId xmlns:a16="http://schemas.microsoft.com/office/drawing/2014/main" val="10002"/>
                  </a:ext>
                </a:extLst>
              </a:tr>
              <a:tr h="151546">
                <a:tc>
                  <a:txBody>
                    <a:bodyPr/>
                    <a:lstStyle/>
                    <a:p>
                      <a:pPr algn="l" fontAlgn="b"/>
                      <a:r>
                        <a:rPr lang="en-ZA" sz="800" u="none" strike="noStrike" dirty="0">
                          <a:effectLst/>
                        </a:rPr>
                        <a:t> </a:t>
                      </a:r>
                      <a:endParaRPr lang="en-ZA" sz="800" b="0" i="0" u="none" strike="noStrike" dirty="0">
                        <a:solidFill>
                          <a:srgbClr val="000000"/>
                        </a:solidFill>
                        <a:effectLst/>
                        <a:latin typeface="Calibri"/>
                      </a:endParaRPr>
                    </a:p>
                  </a:txBody>
                  <a:tcPr marL="7127" marR="7127" marT="7127" marB="0" anchor="b"/>
                </a:tc>
                <a:tc>
                  <a:txBody>
                    <a:bodyPr/>
                    <a:lstStyle/>
                    <a:p>
                      <a:pPr algn="l" fontAlgn="b"/>
                      <a:r>
                        <a:rPr lang="en-ZA" sz="800" u="none" strike="noStrike">
                          <a:effectLst/>
                        </a:rPr>
                        <a:t> </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 </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 </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a:effectLst/>
                        </a:rPr>
                        <a:t> </a:t>
                      </a:r>
                      <a:endParaRPr lang="en-ZA" sz="800" b="0" i="0" u="none" strike="noStrike">
                        <a:solidFill>
                          <a:srgbClr val="000000"/>
                        </a:solidFill>
                        <a:effectLst/>
                        <a:latin typeface="Calibri"/>
                      </a:endParaRPr>
                    </a:p>
                  </a:txBody>
                  <a:tcPr marL="7127" marR="7127" marT="7127" marB="0" anchor="b"/>
                </a:tc>
                <a:tc>
                  <a:txBody>
                    <a:bodyPr/>
                    <a:lstStyle/>
                    <a:p>
                      <a:pPr algn="l" fontAlgn="b"/>
                      <a:r>
                        <a:rPr lang="en-ZA" sz="800" u="none" strike="noStrike" dirty="0">
                          <a:effectLst/>
                        </a:rPr>
                        <a:t> </a:t>
                      </a:r>
                      <a:endParaRPr lang="en-ZA" sz="800" b="0" i="0" u="none" strike="noStrike" dirty="0">
                        <a:solidFill>
                          <a:srgbClr val="000000"/>
                        </a:solidFill>
                        <a:effectLst/>
                        <a:latin typeface="Calibri"/>
                      </a:endParaRPr>
                    </a:p>
                  </a:txBody>
                  <a:tcPr marL="7127" marR="7127" marT="7127" marB="0" anchor="b"/>
                </a:tc>
                <a:extLst>
                  <a:ext uri="{0D108BD9-81ED-4DB2-BD59-A6C34878D82A}">
                    <a16:rowId xmlns:a16="http://schemas.microsoft.com/office/drawing/2014/main" val="10003"/>
                  </a:ext>
                </a:extLst>
              </a:tr>
            </a:tbl>
          </a:graphicData>
        </a:graphic>
      </p:graphicFrame>
      <p:sp>
        <p:nvSpPr>
          <p:cNvPr id="9" name="Rectangle 8"/>
          <p:cNvSpPr/>
          <p:nvPr/>
        </p:nvSpPr>
        <p:spPr>
          <a:xfrm>
            <a:off x="163259" y="6276822"/>
            <a:ext cx="8640960" cy="584775"/>
          </a:xfrm>
          <a:prstGeom prst="rect">
            <a:avLst/>
          </a:prstGeom>
        </p:spPr>
        <p:txBody>
          <a:bodyPr wrap="square">
            <a:spAutoFit/>
          </a:bodyPr>
          <a:lstStyle/>
          <a:p>
            <a:r>
              <a:rPr lang="en-ZA" sz="1600" dirty="0"/>
              <a:t>knowledge base = a store of information/data that is available to draw on, used in solving problems, making decisions, etc.</a:t>
            </a:r>
          </a:p>
        </p:txBody>
      </p:sp>
    </p:spTree>
    <p:extLst>
      <p:ext uri="{BB962C8B-B14F-4D97-AF65-F5344CB8AC3E}">
        <p14:creationId xmlns:p14="http://schemas.microsoft.com/office/powerpoint/2010/main" val="226974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Other useful tools</a:t>
            </a:r>
          </a:p>
        </p:txBody>
      </p:sp>
      <p:sp>
        <p:nvSpPr>
          <p:cNvPr id="3" name="Content Placeholder 2"/>
          <p:cNvSpPr>
            <a:spLocks noGrp="1"/>
          </p:cNvSpPr>
          <p:nvPr>
            <p:ph idx="1"/>
          </p:nvPr>
        </p:nvSpPr>
        <p:spPr>
          <a:xfrm>
            <a:off x="323528" y="1495325"/>
            <a:ext cx="8229600" cy="4525963"/>
          </a:xfrm>
        </p:spPr>
        <p:txBody>
          <a:bodyPr>
            <a:normAutofit/>
          </a:bodyPr>
          <a:lstStyle/>
          <a:p>
            <a:r>
              <a:rPr lang="en-US" dirty="0"/>
              <a:t>Grammar checkers</a:t>
            </a:r>
          </a:p>
          <a:p>
            <a:pPr lvl="1"/>
            <a:r>
              <a:rPr lang="en-US" dirty="0"/>
              <a:t>MS Word has an excellent grammar checker and spell checker; but if you’re using </a:t>
            </a:r>
            <a:r>
              <a:rPr lang="en-US" dirty="0" err="1"/>
              <a:t>OpenOffice</a:t>
            </a:r>
            <a:r>
              <a:rPr lang="en-US" dirty="0"/>
              <a:t> or Latex you might want to find another tool to assist with this (especially if you aren’t English 1</a:t>
            </a:r>
            <a:r>
              <a:rPr lang="en-US" baseline="30000" dirty="0"/>
              <a:t>st</a:t>
            </a:r>
            <a:r>
              <a:rPr lang="en-US" dirty="0"/>
              <a:t> </a:t>
            </a:r>
            <a:r>
              <a:rPr lang="en-US" dirty="0" err="1"/>
              <a:t>lang</a:t>
            </a:r>
            <a:r>
              <a:rPr lang="en-US" dirty="0"/>
              <a:t>).</a:t>
            </a:r>
          </a:p>
          <a:p>
            <a:pPr lvl="1"/>
            <a:r>
              <a:rPr lang="en-US" dirty="0"/>
              <a:t>Some suggestions:</a:t>
            </a:r>
          </a:p>
          <a:p>
            <a:pPr lvl="2"/>
            <a:r>
              <a:rPr lang="en-US" sz="2000" dirty="0">
                <a:hlinkClick r:id="rId2"/>
              </a:rPr>
              <a:t>http://www.grammarly.com/</a:t>
            </a:r>
            <a:endParaRPr lang="en-US" sz="2000" dirty="0"/>
          </a:p>
          <a:p>
            <a:pPr lvl="2"/>
            <a:r>
              <a:rPr lang="en-US" sz="2000" dirty="0">
                <a:hlinkClick r:id="rId3"/>
              </a:rPr>
              <a:t>http://www.paperrater.com/</a:t>
            </a:r>
            <a:endParaRPr lang="en-US" sz="2000" dirty="0"/>
          </a:p>
          <a:p>
            <a:pPr lvl="2"/>
            <a:r>
              <a:rPr lang="en-US" sz="2000" dirty="0">
                <a:hlinkClick r:id="rId4"/>
              </a:rPr>
              <a:t>http://www.gingersoftware.com/products/grammar-check</a:t>
            </a:r>
            <a:endParaRPr lang="en-US" sz="2000" dirty="0"/>
          </a:p>
        </p:txBody>
      </p:sp>
      <p:sp>
        <p:nvSpPr>
          <p:cNvPr id="4" name="TextBox 3"/>
          <p:cNvSpPr txBox="1"/>
          <p:nvPr/>
        </p:nvSpPr>
        <p:spPr>
          <a:xfrm>
            <a:off x="899592" y="5746030"/>
            <a:ext cx="7632848" cy="923330"/>
          </a:xfrm>
          <a:prstGeom prst="rect">
            <a:avLst/>
          </a:prstGeom>
          <a:noFill/>
        </p:spPr>
        <p:txBody>
          <a:bodyPr wrap="square" rtlCol="0">
            <a:spAutoFit/>
          </a:bodyPr>
          <a:lstStyle/>
          <a:p>
            <a:r>
              <a:rPr lang="en-US" dirty="0"/>
              <a:t>Please use caution when trying out the grammar checking tools that you have to download or need to register for; some of them may end up sending you spam email. Also consider working as a team to find good tools.</a:t>
            </a:r>
          </a:p>
        </p:txBody>
      </p:sp>
    </p:spTree>
    <p:extLst>
      <p:ext uri="{BB962C8B-B14F-4D97-AF65-F5344CB8AC3E}">
        <p14:creationId xmlns:p14="http://schemas.microsoft.com/office/powerpoint/2010/main" val="264505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Plagiarism checkers (?)</a:t>
            </a:r>
          </a:p>
        </p:txBody>
      </p:sp>
      <p:sp>
        <p:nvSpPr>
          <p:cNvPr id="3" name="Content Placeholder 2"/>
          <p:cNvSpPr>
            <a:spLocks noGrp="1"/>
          </p:cNvSpPr>
          <p:nvPr>
            <p:ph idx="1"/>
          </p:nvPr>
        </p:nvSpPr>
        <p:spPr>
          <a:xfrm>
            <a:off x="351992" y="1312304"/>
            <a:ext cx="8389238" cy="4525963"/>
          </a:xfrm>
        </p:spPr>
        <p:txBody>
          <a:bodyPr>
            <a:noAutofit/>
          </a:bodyPr>
          <a:lstStyle/>
          <a:p>
            <a:r>
              <a:rPr lang="en-US" sz="2800" dirty="0"/>
              <a:t>I’m of the opinion that you shouldn’t need to use Plagiarism checkers.</a:t>
            </a:r>
          </a:p>
          <a:p>
            <a:r>
              <a:rPr lang="en-US" sz="2800" dirty="0"/>
              <a:t>If you are indeed using all your own words (and perhaps a few referenced quotes) then this shouldn’t be any concern.</a:t>
            </a:r>
          </a:p>
          <a:p>
            <a:r>
              <a:rPr lang="en-US" sz="2800" dirty="0"/>
              <a:t>Be cautious of putting things in </a:t>
            </a:r>
            <a:r>
              <a:rPr lang="en-US" sz="2800" dirty="0" err="1"/>
              <a:t>TurnItIn</a:t>
            </a:r>
            <a:r>
              <a:rPr lang="en-US" sz="2800" dirty="0"/>
              <a:t> – I know you can get access to this in various ways but if you use the wrong settings when uploading your manuscript to check it, you may end up causing problems later.</a:t>
            </a:r>
          </a:p>
        </p:txBody>
      </p:sp>
      <p:sp>
        <p:nvSpPr>
          <p:cNvPr id="4" name="Rectangle 3"/>
          <p:cNvSpPr/>
          <p:nvPr/>
        </p:nvSpPr>
        <p:spPr>
          <a:xfrm>
            <a:off x="395536" y="5639213"/>
            <a:ext cx="8136904" cy="1200329"/>
          </a:xfrm>
          <a:prstGeom prst="rect">
            <a:avLst/>
          </a:prstGeom>
        </p:spPr>
        <p:txBody>
          <a:bodyPr wrap="square">
            <a:spAutoFit/>
          </a:bodyPr>
          <a:lstStyle/>
          <a:p>
            <a:r>
              <a:rPr lang="en-US" dirty="0"/>
              <a:t>There are some situations (e.g. follow-up projects) where there might be parts that have some similarity to the earlier work. In such a case you should indicate in the intro that it is a follow-up (e.g. carrying out future work plans recommended by a past student) and reference things appropriately.</a:t>
            </a:r>
          </a:p>
        </p:txBody>
      </p:sp>
    </p:spTree>
    <p:extLst>
      <p:ext uri="{BB962C8B-B14F-4D97-AF65-F5344CB8AC3E}">
        <p14:creationId xmlns:p14="http://schemas.microsoft.com/office/powerpoint/2010/main" val="288819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7854" y="908720"/>
            <a:ext cx="5508303"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Now over to you…</a:t>
            </a:r>
          </a:p>
        </p:txBody>
      </p:sp>
      <p:pic>
        <p:nvPicPr>
          <p:cNvPr id="7170" name="Picture 2" descr="C:\Users\swinberg\Documents\ACTIVE\Supervision\Presentation\Guided_Research_Track\Images\at_yo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825" y="2708920"/>
            <a:ext cx="211455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7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848" y="474032"/>
            <a:ext cx="4472315" cy="769441"/>
          </a:xfrm>
          <a:prstGeom prst="rect">
            <a:avLst/>
          </a:prstGeom>
          <a:noFill/>
        </p:spPr>
        <p:txBody>
          <a:bodyPr wrap="none" lIns="91440" tIns="45720" rIns="91440" bIns="45720">
            <a:spAutoFit/>
          </a:bodyPr>
          <a:lstStyle/>
          <a:p>
            <a:pPr algn="ctr"/>
            <a:r>
              <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Now over to you…</a:t>
            </a:r>
          </a:p>
        </p:txBody>
      </p:sp>
      <p:sp>
        <p:nvSpPr>
          <p:cNvPr id="3" name="Rectangle 2"/>
          <p:cNvSpPr/>
          <p:nvPr/>
        </p:nvSpPr>
        <p:spPr>
          <a:xfrm>
            <a:off x="1575935" y="1231032"/>
            <a:ext cx="5992153"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rgbClr val="FFFF99"/>
                </a:solidFill>
                <a:effectLst>
                  <a:outerShdw blurRad="41275" dist="20320" dir="1800000" algn="tl" rotWithShape="0">
                    <a:srgbClr val="000000">
                      <a:alpha val="40000"/>
                    </a:srgbClr>
                  </a:outerShdw>
                </a:effectLst>
              </a:rPr>
              <a:t>Peer Review of ELOs</a:t>
            </a:r>
          </a:p>
        </p:txBody>
      </p:sp>
      <p:sp>
        <p:nvSpPr>
          <p:cNvPr id="4" name="TextBox 3"/>
          <p:cNvSpPr txBox="1"/>
          <p:nvPr/>
        </p:nvSpPr>
        <p:spPr>
          <a:xfrm>
            <a:off x="1475656" y="2327201"/>
            <a:ext cx="6864443" cy="646331"/>
          </a:xfrm>
          <a:prstGeom prst="rect">
            <a:avLst/>
          </a:prstGeom>
          <a:noFill/>
        </p:spPr>
        <p:txBody>
          <a:bodyPr wrap="none" rtlCol="0">
            <a:spAutoFit/>
          </a:bodyPr>
          <a:lstStyle/>
          <a:p>
            <a:r>
              <a:rPr lang="en-US" dirty="0"/>
              <a:t>Take a few minutes to discuss your ELO forms with your neighbor</a:t>
            </a:r>
          </a:p>
          <a:p>
            <a:r>
              <a:rPr lang="en-US" dirty="0"/>
              <a:t>The idea is to have concisely worded and clear responses to the actions</a:t>
            </a:r>
          </a:p>
        </p:txBody>
      </p:sp>
      <p:sp>
        <p:nvSpPr>
          <p:cNvPr id="8" name="TextBox 7"/>
          <p:cNvSpPr txBox="1"/>
          <p:nvPr/>
        </p:nvSpPr>
        <p:spPr>
          <a:xfrm>
            <a:off x="1475656" y="3140968"/>
            <a:ext cx="6624736" cy="646331"/>
          </a:xfrm>
          <a:prstGeom prst="rect">
            <a:avLst/>
          </a:prstGeom>
          <a:noFill/>
        </p:spPr>
        <p:txBody>
          <a:bodyPr wrap="square" rtlCol="0">
            <a:spAutoFit/>
          </a:bodyPr>
          <a:lstStyle/>
          <a:p>
            <a:r>
              <a:rPr lang="en-US" dirty="0"/>
              <a:t>The supervisors and postgrads will come round to have a look and provide comments on what you’ve done / planning to add.</a:t>
            </a:r>
          </a:p>
        </p:txBody>
      </p:sp>
      <p:sp>
        <p:nvSpPr>
          <p:cNvPr id="9" name="TextBox 8"/>
          <p:cNvSpPr txBox="1"/>
          <p:nvPr/>
        </p:nvSpPr>
        <p:spPr>
          <a:xfrm>
            <a:off x="139101" y="2058829"/>
            <a:ext cx="1144801" cy="1200329"/>
          </a:xfrm>
          <a:prstGeom prst="rect">
            <a:avLst/>
          </a:prstGeom>
          <a:noFill/>
        </p:spPr>
        <p:txBody>
          <a:bodyPr wrap="none" rtlCol="0">
            <a:spAutoFit/>
          </a:bodyPr>
          <a:lstStyle/>
          <a:p>
            <a:r>
              <a:rPr lang="en-US" dirty="0"/>
              <a:t>Suggested</a:t>
            </a:r>
            <a:br>
              <a:rPr lang="en-US" dirty="0"/>
            </a:br>
            <a:r>
              <a:rPr lang="en-US" dirty="0"/>
              <a:t>order of</a:t>
            </a:r>
            <a:br>
              <a:rPr lang="en-US" dirty="0"/>
            </a:br>
            <a:r>
              <a:rPr lang="en-US" dirty="0"/>
              <a:t>doing the</a:t>
            </a:r>
            <a:br>
              <a:rPr lang="en-US" dirty="0"/>
            </a:br>
            <a:r>
              <a:rPr lang="en-US" dirty="0"/>
              <a:t>ELOS:</a:t>
            </a:r>
          </a:p>
        </p:txBody>
      </p:sp>
      <p:sp>
        <p:nvSpPr>
          <p:cNvPr id="5" name="Rectangle 4"/>
          <p:cNvSpPr/>
          <p:nvPr/>
        </p:nvSpPr>
        <p:spPr>
          <a:xfrm>
            <a:off x="265495" y="3196708"/>
            <a:ext cx="774315" cy="1477328"/>
          </a:xfrm>
          <a:prstGeom prst="rect">
            <a:avLst/>
          </a:prstGeom>
        </p:spPr>
        <p:txBody>
          <a:bodyPr wrap="none">
            <a:spAutoFit/>
          </a:bodyPr>
          <a:lstStyle/>
          <a:p>
            <a:r>
              <a:rPr lang="en-US" dirty="0"/>
              <a:t>ELO3*</a:t>
            </a:r>
          </a:p>
          <a:p>
            <a:r>
              <a:rPr lang="en-US" dirty="0"/>
              <a:t>ELO4*</a:t>
            </a:r>
          </a:p>
          <a:p>
            <a:r>
              <a:rPr lang="en-US" dirty="0"/>
              <a:t>ELO6</a:t>
            </a:r>
          </a:p>
          <a:p>
            <a:r>
              <a:rPr lang="en-US" dirty="0"/>
              <a:t>ELO8</a:t>
            </a:r>
          </a:p>
          <a:p>
            <a:r>
              <a:rPr lang="en-US" dirty="0"/>
              <a:t>ELO9</a:t>
            </a:r>
            <a:endParaRPr lang="en-US" dirty="0">
              <a:solidFill>
                <a:srgbClr val="C00000"/>
              </a:solidFill>
            </a:endParaRPr>
          </a:p>
        </p:txBody>
      </p:sp>
      <p:sp>
        <p:nvSpPr>
          <p:cNvPr id="6" name="Rectangle 5"/>
          <p:cNvSpPr/>
          <p:nvPr/>
        </p:nvSpPr>
        <p:spPr>
          <a:xfrm>
            <a:off x="131634" y="4764615"/>
            <a:ext cx="1444301" cy="1169551"/>
          </a:xfrm>
          <a:prstGeom prst="rect">
            <a:avLst/>
          </a:prstGeom>
        </p:spPr>
        <p:txBody>
          <a:bodyPr wrap="square">
            <a:spAutoFit/>
          </a:bodyPr>
          <a:lstStyle/>
          <a:p>
            <a:r>
              <a:rPr lang="en-US" sz="1400" dirty="0">
                <a:solidFill>
                  <a:srgbClr val="C00000"/>
                </a:solidFill>
              </a:rPr>
              <a:t>* Probably can only Finish ELO3 and 4 later After the main design phase is done</a:t>
            </a:r>
            <a:endParaRPr lang="en-US" sz="1400" dirty="0"/>
          </a:p>
        </p:txBody>
      </p:sp>
      <p:cxnSp>
        <p:nvCxnSpPr>
          <p:cNvPr id="10" name="Straight Arrow Connector 9"/>
          <p:cNvCxnSpPr/>
          <p:nvPr/>
        </p:nvCxnSpPr>
        <p:spPr>
          <a:xfrm>
            <a:off x="218862" y="3431475"/>
            <a:ext cx="0" cy="471239"/>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9380" y="908720"/>
            <a:ext cx="5625259"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Finalizing Session 2</a:t>
            </a:r>
          </a:p>
        </p:txBody>
      </p:sp>
      <p:sp>
        <p:nvSpPr>
          <p:cNvPr id="4" name="Rectangle 3"/>
          <p:cNvSpPr/>
          <p:nvPr/>
        </p:nvSpPr>
        <p:spPr>
          <a:xfrm>
            <a:off x="4233616" y="2708920"/>
            <a:ext cx="676787"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35452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solidFill>
                  <a:srgbClr val="FFFF00"/>
                </a:solidFill>
              </a:rPr>
              <a:t>Today’s Agenda</a:t>
            </a:r>
            <a:endParaRPr lang="en-US" dirty="0"/>
          </a:p>
        </p:txBody>
      </p:sp>
      <p:sp>
        <p:nvSpPr>
          <p:cNvPr id="3" name="Content Placeholder 2"/>
          <p:cNvSpPr>
            <a:spLocks noGrp="1"/>
          </p:cNvSpPr>
          <p:nvPr>
            <p:ph idx="1"/>
          </p:nvPr>
        </p:nvSpPr>
        <p:spPr>
          <a:xfrm>
            <a:off x="467544" y="1484784"/>
            <a:ext cx="8229600" cy="4525963"/>
          </a:xfrm>
        </p:spPr>
        <p:txBody>
          <a:bodyPr>
            <a:normAutofit lnSpcReduction="10000"/>
          </a:bodyPr>
          <a:lstStyle/>
          <a:p>
            <a:r>
              <a:rPr lang="en-US" dirty="0">
                <a:solidFill>
                  <a:schemeClr val="bg1">
                    <a:lumMod val="95000"/>
                  </a:schemeClr>
                </a:solidFill>
              </a:rPr>
              <a:t>Thoughts on where you should be at in your project timeline</a:t>
            </a:r>
          </a:p>
          <a:p>
            <a:r>
              <a:rPr lang="en-US" dirty="0">
                <a:solidFill>
                  <a:schemeClr val="bg1">
                    <a:lumMod val="95000"/>
                  </a:schemeClr>
                </a:solidFill>
              </a:rPr>
              <a:t>Reviewing the literature and writing the Literature Review chapter</a:t>
            </a:r>
          </a:p>
          <a:p>
            <a:r>
              <a:rPr lang="en-US" dirty="0">
                <a:solidFill>
                  <a:schemeClr val="bg1">
                    <a:lumMod val="95000"/>
                  </a:schemeClr>
                </a:solidFill>
              </a:rPr>
              <a:t>Literature and research software tools</a:t>
            </a:r>
          </a:p>
          <a:p>
            <a:pPr lvl="1"/>
            <a:r>
              <a:rPr lang="en-US" dirty="0">
                <a:solidFill>
                  <a:schemeClr val="bg1">
                    <a:lumMod val="95000"/>
                  </a:schemeClr>
                </a:solidFill>
              </a:rPr>
              <a:t>Using a reference manager</a:t>
            </a:r>
          </a:p>
          <a:p>
            <a:pPr lvl="1"/>
            <a:r>
              <a:rPr lang="en-US" dirty="0">
                <a:solidFill>
                  <a:schemeClr val="bg1">
                    <a:lumMod val="95000"/>
                  </a:schemeClr>
                </a:solidFill>
              </a:rPr>
              <a:t>Grammar checkers and other online tools</a:t>
            </a:r>
          </a:p>
          <a:p>
            <a:r>
              <a:rPr lang="en-US" dirty="0">
                <a:solidFill>
                  <a:schemeClr val="bg1">
                    <a:lumMod val="95000"/>
                  </a:schemeClr>
                </a:solidFill>
              </a:rPr>
              <a:t>ELO Review</a:t>
            </a:r>
          </a:p>
          <a:p>
            <a:r>
              <a:rPr lang="en-US" dirty="0">
                <a:solidFill>
                  <a:schemeClr val="bg1">
                    <a:lumMod val="95000"/>
                  </a:schemeClr>
                </a:solidFill>
              </a:rPr>
              <a:t>Q&amp;A / further discussion</a:t>
            </a:r>
          </a:p>
          <a:p>
            <a:endParaRPr lang="en-US" dirty="0">
              <a:solidFill>
                <a:schemeClr val="bg1">
                  <a:lumMod val="95000"/>
                </a:schemeClr>
              </a:solidFill>
            </a:endParaRPr>
          </a:p>
        </p:txBody>
      </p:sp>
      <p:cxnSp>
        <p:nvCxnSpPr>
          <p:cNvPr id="5" name="Straight Connector 4"/>
          <p:cNvCxnSpPr/>
          <p:nvPr/>
        </p:nvCxnSpPr>
        <p:spPr>
          <a:xfrm>
            <a:off x="395536" y="1628800"/>
            <a:ext cx="0" cy="8640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304478" y="1628800"/>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04478" y="2489746"/>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98753" y="1906959"/>
            <a:ext cx="665567" cy="307777"/>
          </a:xfrm>
          <a:prstGeom prst="rect">
            <a:avLst/>
          </a:prstGeom>
          <a:noFill/>
        </p:spPr>
        <p:txBody>
          <a:bodyPr wrap="none" rtlCol="0">
            <a:spAutoFit/>
          </a:bodyPr>
          <a:lstStyle/>
          <a:p>
            <a:r>
              <a:rPr lang="en-US" sz="1400" dirty="0">
                <a:solidFill>
                  <a:schemeClr val="bg1"/>
                </a:solidFill>
              </a:rPr>
              <a:t>2 </a:t>
            </a:r>
            <a:r>
              <a:rPr lang="en-US" sz="1400" dirty="0" err="1">
                <a:solidFill>
                  <a:schemeClr val="bg1"/>
                </a:solidFill>
              </a:rPr>
              <a:t>mins</a:t>
            </a:r>
            <a:endParaRPr lang="en-US" sz="1400" dirty="0">
              <a:solidFill>
                <a:schemeClr val="bg1"/>
              </a:solidFill>
            </a:endParaRPr>
          </a:p>
        </p:txBody>
      </p:sp>
      <p:cxnSp>
        <p:nvCxnSpPr>
          <p:cNvPr id="10" name="Straight Connector 9"/>
          <p:cNvCxnSpPr/>
          <p:nvPr/>
        </p:nvCxnSpPr>
        <p:spPr>
          <a:xfrm>
            <a:off x="395536" y="2708920"/>
            <a:ext cx="0" cy="8640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04478" y="2708920"/>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04478" y="3569866"/>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44438" y="2987079"/>
            <a:ext cx="756938" cy="307777"/>
          </a:xfrm>
          <a:prstGeom prst="rect">
            <a:avLst/>
          </a:prstGeom>
          <a:noFill/>
        </p:spPr>
        <p:txBody>
          <a:bodyPr wrap="none" rtlCol="0">
            <a:spAutoFit/>
          </a:bodyPr>
          <a:lstStyle/>
          <a:p>
            <a:r>
              <a:rPr lang="en-US" sz="1400" dirty="0">
                <a:solidFill>
                  <a:schemeClr val="bg1"/>
                </a:solidFill>
              </a:rPr>
              <a:t>15 </a:t>
            </a:r>
            <a:r>
              <a:rPr lang="en-US" sz="1400" dirty="0" err="1">
                <a:solidFill>
                  <a:schemeClr val="bg1"/>
                </a:solidFill>
              </a:rPr>
              <a:t>mins</a:t>
            </a:r>
            <a:endParaRPr lang="en-US" sz="1400" dirty="0">
              <a:solidFill>
                <a:schemeClr val="bg1"/>
              </a:solidFill>
            </a:endParaRPr>
          </a:p>
        </p:txBody>
      </p:sp>
      <p:cxnSp>
        <p:nvCxnSpPr>
          <p:cNvPr id="14" name="Straight Connector 13"/>
          <p:cNvCxnSpPr/>
          <p:nvPr/>
        </p:nvCxnSpPr>
        <p:spPr>
          <a:xfrm>
            <a:off x="395536" y="3717032"/>
            <a:ext cx="0" cy="117938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04478" y="3717032"/>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04478" y="4893042"/>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98753" y="3995191"/>
            <a:ext cx="665567" cy="307777"/>
          </a:xfrm>
          <a:prstGeom prst="rect">
            <a:avLst/>
          </a:prstGeom>
          <a:noFill/>
        </p:spPr>
        <p:txBody>
          <a:bodyPr wrap="none" rtlCol="0">
            <a:spAutoFit/>
          </a:bodyPr>
          <a:lstStyle/>
          <a:p>
            <a:r>
              <a:rPr lang="en-US" sz="1400" dirty="0">
                <a:solidFill>
                  <a:schemeClr val="bg1"/>
                </a:solidFill>
              </a:rPr>
              <a:t>3 </a:t>
            </a:r>
            <a:r>
              <a:rPr lang="en-US" sz="1400" dirty="0" err="1">
                <a:solidFill>
                  <a:schemeClr val="bg1"/>
                </a:solidFill>
              </a:rPr>
              <a:t>mins</a:t>
            </a:r>
            <a:endParaRPr lang="en-US" sz="1400" dirty="0">
              <a:solidFill>
                <a:schemeClr val="bg1"/>
              </a:solidFill>
            </a:endParaRPr>
          </a:p>
        </p:txBody>
      </p:sp>
      <p:sp>
        <p:nvSpPr>
          <p:cNvPr id="19" name="TextBox 18"/>
          <p:cNvSpPr txBox="1"/>
          <p:nvPr/>
        </p:nvSpPr>
        <p:spPr>
          <a:xfrm rot="16200000">
            <a:off x="-144438" y="5056462"/>
            <a:ext cx="756938" cy="307777"/>
          </a:xfrm>
          <a:prstGeom prst="rect">
            <a:avLst/>
          </a:prstGeom>
          <a:noFill/>
        </p:spPr>
        <p:txBody>
          <a:bodyPr wrap="none" rtlCol="0">
            <a:spAutoFit/>
          </a:bodyPr>
          <a:lstStyle/>
          <a:p>
            <a:r>
              <a:rPr lang="en-US" sz="1400" dirty="0">
                <a:solidFill>
                  <a:schemeClr val="bg1"/>
                </a:solidFill>
              </a:rPr>
              <a:t>20 </a:t>
            </a:r>
            <a:r>
              <a:rPr lang="en-US" sz="1400" dirty="0" err="1">
                <a:solidFill>
                  <a:schemeClr val="bg1"/>
                </a:solidFill>
              </a:rPr>
              <a:t>mins</a:t>
            </a:r>
            <a:endParaRPr lang="en-US" sz="1400" dirty="0">
              <a:solidFill>
                <a:schemeClr val="bg1"/>
              </a:solidFill>
            </a:endParaRPr>
          </a:p>
        </p:txBody>
      </p:sp>
      <p:sp>
        <p:nvSpPr>
          <p:cNvPr id="20" name="TextBox 19"/>
          <p:cNvSpPr txBox="1"/>
          <p:nvPr/>
        </p:nvSpPr>
        <p:spPr>
          <a:xfrm rot="16200000">
            <a:off x="-98753" y="5624119"/>
            <a:ext cx="665567" cy="307777"/>
          </a:xfrm>
          <a:prstGeom prst="rect">
            <a:avLst/>
          </a:prstGeom>
          <a:noFill/>
        </p:spPr>
        <p:txBody>
          <a:bodyPr wrap="none" rtlCol="0">
            <a:spAutoFit/>
          </a:bodyPr>
          <a:lstStyle/>
          <a:p>
            <a:r>
              <a:rPr lang="en-US" sz="1400" dirty="0">
                <a:solidFill>
                  <a:schemeClr val="bg1"/>
                </a:solidFill>
              </a:rPr>
              <a:t>5 </a:t>
            </a:r>
            <a:r>
              <a:rPr lang="en-US" sz="1400" dirty="0" err="1">
                <a:solidFill>
                  <a:schemeClr val="bg1"/>
                </a:solidFill>
              </a:rPr>
              <a:t>mins</a:t>
            </a:r>
            <a:endParaRPr lang="en-US" sz="1400" dirty="0">
              <a:solidFill>
                <a:schemeClr val="bg1"/>
              </a:solidFill>
            </a:endParaRPr>
          </a:p>
        </p:txBody>
      </p:sp>
      <p:cxnSp>
        <p:nvCxnSpPr>
          <p:cNvPr id="21" name="Straight Connector 20"/>
          <p:cNvCxnSpPr/>
          <p:nvPr/>
        </p:nvCxnSpPr>
        <p:spPr>
          <a:xfrm flipH="1">
            <a:off x="304478" y="4923191"/>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95536" y="4923191"/>
            <a:ext cx="0" cy="117938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04478" y="5437186"/>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04478" y="6102575"/>
            <a:ext cx="2160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7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914400" y="1595438"/>
            <a:ext cx="8229600" cy="4525962"/>
          </a:xfrm>
        </p:spPr>
        <p:txBody>
          <a:bodyPr/>
          <a:lstStyle/>
          <a:p>
            <a:r>
              <a:rPr lang="en-AU" dirty="0"/>
              <a:t>Discovering new things   ….  ?</a:t>
            </a:r>
          </a:p>
        </p:txBody>
      </p:sp>
      <p:sp>
        <p:nvSpPr>
          <p:cNvPr id="2" name="Rectangle 1"/>
          <p:cNvSpPr/>
          <p:nvPr/>
        </p:nvSpPr>
        <p:spPr>
          <a:xfrm>
            <a:off x="251520" y="116632"/>
            <a:ext cx="3817455" cy="369332"/>
          </a:xfrm>
          <a:prstGeom prst="rect">
            <a:avLst/>
          </a:prstGeom>
        </p:spPr>
        <p:txBody>
          <a:bodyPr wrap="none">
            <a:spAutoFit/>
          </a:bodyPr>
          <a:lstStyle/>
          <a:p>
            <a:r>
              <a:rPr lang="en-AU" i="1" dirty="0">
                <a:solidFill>
                  <a:schemeClr val="tx2">
                    <a:lumMod val="20000"/>
                    <a:lumOff val="80000"/>
                  </a:schemeClr>
                </a:solidFill>
              </a:rPr>
              <a:t>A preview of the next episode of GRT …</a:t>
            </a:r>
            <a:endParaRPr lang="en-US" i="1" dirty="0">
              <a:solidFill>
                <a:schemeClr val="tx2">
                  <a:lumMod val="20000"/>
                  <a:lumOff val="80000"/>
                </a:schemeClr>
              </a:solidFill>
            </a:endParaRPr>
          </a:p>
        </p:txBody>
      </p:sp>
      <p:pic>
        <p:nvPicPr>
          <p:cNvPr id="3074" name="Picture 2" descr="C:\aoa\Supervision\Presentation\Methodology\Images\startre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3789040"/>
            <a:ext cx="2880320" cy="18450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73901" y="5630369"/>
            <a:ext cx="2347181" cy="369332"/>
          </a:xfrm>
          <a:prstGeom prst="rect">
            <a:avLst/>
          </a:prstGeom>
        </p:spPr>
        <p:txBody>
          <a:bodyPr wrap="none">
            <a:spAutoFit/>
          </a:bodyPr>
          <a:lstStyle/>
          <a:p>
            <a:r>
              <a:rPr lang="en-AU" i="1" dirty="0"/>
              <a:t>Discovering new things</a:t>
            </a:r>
            <a:endParaRPr lang="en-US" i="1" dirty="0"/>
          </a:p>
        </p:txBody>
      </p:sp>
      <p:sp>
        <p:nvSpPr>
          <p:cNvPr id="7" name="Rectangle 6"/>
          <p:cNvSpPr/>
          <p:nvPr/>
        </p:nvSpPr>
        <p:spPr>
          <a:xfrm>
            <a:off x="72312" y="1584958"/>
            <a:ext cx="639919" cy="584775"/>
          </a:xfrm>
          <a:prstGeom prst="rect">
            <a:avLst/>
          </a:prstGeom>
        </p:spPr>
        <p:txBody>
          <a:bodyPr wrap="none">
            <a:spAutoFit/>
          </a:bodyPr>
          <a:lstStyle/>
          <a:p>
            <a:r>
              <a:rPr lang="en-AU" sz="3200" b="1" u="sng" dirty="0"/>
              <a:t>A:</a:t>
            </a:r>
            <a:r>
              <a:rPr lang="en-AU" sz="3200" b="1" dirty="0"/>
              <a:t> </a:t>
            </a:r>
            <a:endParaRPr lang="en-US" sz="3200" b="1" dirty="0"/>
          </a:p>
        </p:txBody>
      </p:sp>
      <p:sp>
        <p:nvSpPr>
          <p:cNvPr id="10" name="Rectangle 9"/>
          <p:cNvSpPr/>
          <p:nvPr/>
        </p:nvSpPr>
        <p:spPr>
          <a:xfrm>
            <a:off x="5724128" y="5988815"/>
            <a:ext cx="3096344" cy="430887"/>
          </a:xfrm>
          <a:prstGeom prst="rect">
            <a:avLst/>
          </a:prstGeom>
        </p:spPr>
        <p:txBody>
          <a:bodyPr wrap="square">
            <a:spAutoFit/>
          </a:bodyPr>
          <a:lstStyle/>
          <a:p>
            <a:r>
              <a:rPr lang="en-AU" sz="1100" i="1" dirty="0"/>
              <a:t>Ideally “to go where no one has gone before” – but that’s usually</a:t>
            </a:r>
            <a:r>
              <a:rPr lang="en-US" sz="1100" i="1" dirty="0"/>
              <a:t> only in the area of PhD.</a:t>
            </a:r>
            <a:endParaRPr lang="en-AU" sz="1100" i="1" dirty="0"/>
          </a:p>
        </p:txBody>
      </p:sp>
      <p:sp>
        <p:nvSpPr>
          <p:cNvPr id="4" name="Rectangle 3"/>
          <p:cNvSpPr/>
          <p:nvPr/>
        </p:nvSpPr>
        <p:spPr>
          <a:xfrm>
            <a:off x="1104069" y="2317077"/>
            <a:ext cx="4815870" cy="461665"/>
          </a:xfrm>
          <a:prstGeom prst="rect">
            <a:avLst/>
          </a:prstGeom>
        </p:spPr>
        <p:txBody>
          <a:bodyPr wrap="none">
            <a:spAutoFit/>
          </a:bodyPr>
          <a:lstStyle/>
          <a:p>
            <a:r>
              <a:rPr lang="en-AU" sz="2400" i="1" dirty="0"/>
              <a:t>to go where no one has gone before?</a:t>
            </a:r>
            <a:endParaRPr lang="en-US" sz="2400" dirty="0"/>
          </a:p>
        </p:txBody>
      </p:sp>
      <p:sp>
        <p:nvSpPr>
          <p:cNvPr id="12" name="Rectangle 11"/>
          <p:cNvSpPr/>
          <p:nvPr/>
        </p:nvSpPr>
        <p:spPr>
          <a:xfrm>
            <a:off x="539552" y="2924944"/>
            <a:ext cx="8064895" cy="1569660"/>
          </a:xfrm>
          <a:prstGeom prst="rect">
            <a:avLst/>
          </a:prstGeom>
        </p:spPr>
        <p:txBody>
          <a:bodyPr wrap="square">
            <a:spAutoFit/>
          </a:bodyPr>
          <a:lstStyle/>
          <a:p>
            <a:r>
              <a:rPr lang="en-AU" sz="2400" i="1" dirty="0">
                <a:solidFill>
                  <a:srgbClr val="7030A0"/>
                </a:solidFill>
              </a:rPr>
              <a:t>… </a:t>
            </a:r>
            <a:r>
              <a:rPr lang="en-AU" sz="2400" b="1" i="1" dirty="0">
                <a:solidFill>
                  <a:srgbClr val="7030A0"/>
                </a:solidFill>
              </a:rPr>
              <a:t>Maybe so</a:t>
            </a:r>
            <a:r>
              <a:rPr lang="en-AU" sz="2400" i="1" dirty="0"/>
              <a:t>. Actually it depends at what level your working at (e.g. personal development or societal etc.)</a:t>
            </a:r>
          </a:p>
          <a:p>
            <a:r>
              <a:rPr lang="en-AU" sz="2400" i="1" dirty="0"/>
              <a:t>A BSc project doesn’t have to be unique,</a:t>
            </a:r>
            <a:br>
              <a:rPr lang="en-AU" sz="2400" i="1" dirty="0"/>
            </a:br>
            <a:r>
              <a:rPr lang="en-AU" sz="2400" i="1" dirty="0"/>
              <a:t>but it needs to be your own work.</a:t>
            </a:r>
            <a:endParaRPr lang="en-US" sz="2400" dirty="0"/>
          </a:p>
        </p:txBody>
      </p:sp>
      <p:sp>
        <p:nvSpPr>
          <p:cNvPr id="11" name="Rectangle 10"/>
          <p:cNvSpPr/>
          <p:nvPr/>
        </p:nvSpPr>
        <p:spPr>
          <a:xfrm>
            <a:off x="702426" y="482853"/>
            <a:ext cx="4959563" cy="369332"/>
          </a:xfrm>
          <a:prstGeom prst="rect">
            <a:avLst/>
          </a:prstGeom>
        </p:spPr>
        <p:txBody>
          <a:bodyPr wrap="none">
            <a:spAutoFit/>
          </a:bodyPr>
          <a:lstStyle/>
          <a:p>
            <a:r>
              <a:rPr lang="en-AU" i="1" dirty="0">
                <a:solidFill>
                  <a:schemeClr val="bg2">
                    <a:lumMod val="10000"/>
                  </a:schemeClr>
                </a:solidFill>
              </a:rPr>
              <a:t>“What’s expected for the Methodology &amp; Design…”</a:t>
            </a:r>
            <a:endParaRPr lang="en-US" i="1" dirty="0">
              <a:solidFill>
                <a:schemeClr val="bg2">
                  <a:lumMod val="10000"/>
                </a:schemeClr>
              </a:solidFill>
            </a:endParaRPr>
          </a:p>
        </p:txBody>
      </p:sp>
      <p:sp>
        <p:nvSpPr>
          <p:cNvPr id="5" name="Rectangle 4"/>
          <p:cNvSpPr/>
          <p:nvPr/>
        </p:nvSpPr>
        <p:spPr>
          <a:xfrm>
            <a:off x="80916" y="1124744"/>
            <a:ext cx="3526478" cy="523220"/>
          </a:xfrm>
          <a:prstGeom prst="rect">
            <a:avLst/>
          </a:prstGeom>
        </p:spPr>
        <p:txBody>
          <a:bodyPr wrap="none">
            <a:spAutoFit/>
          </a:bodyPr>
          <a:lstStyle/>
          <a:p>
            <a:r>
              <a:rPr lang="en-AU" sz="2800" b="1" u="sng" dirty="0">
                <a:solidFill>
                  <a:srgbClr val="FFFF00"/>
                </a:solidFill>
              </a:rPr>
              <a:t>Q:</a:t>
            </a:r>
            <a:r>
              <a:rPr lang="en-AU" sz="2800" dirty="0">
                <a:solidFill>
                  <a:srgbClr val="FFFF00"/>
                </a:solidFill>
              </a:rPr>
              <a:t>   What is Research?</a:t>
            </a:r>
            <a:endParaRPr lang="en-US" sz="2800" dirty="0"/>
          </a:p>
        </p:txBody>
      </p:sp>
    </p:spTree>
    <p:extLst>
      <p:ext uri="{BB962C8B-B14F-4D97-AF65-F5344CB8AC3E}">
        <p14:creationId xmlns:p14="http://schemas.microsoft.com/office/powerpoint/2010/main" val="336969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Design</a:t>
            </a:r>
            <a:endParaRPr lang="en-GB" dirty="0"/>
          </a:p>
        </p:txBody>
      </p:sp>
      <p:sp>
        <p:nvSpPr>
          <p:cNvPr id="5" name="Rectangle 4"/>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Results</a:t>
            </a:r>
            <a:endParaRPr lang="en-GB" dirty="0"/>
          </a:p>
        </p:txBody>
      </p:sp>
      <p:sp>
        <p:nvSpPr>
          <p:cNvPr id="6" name="Rectangle 5"/>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7" name="TextBox 6"/>
          <p:cNvSpPr txBox="1"/>
          <p:nvPr/>
        </p:nvSpPr>
        <p:spPr>
          <a:xfrm>
            <a:off x="87748" y="142758"/>
            <a:ext cx="466794" cy="307777"/>
          </a:xfrm>
          <a:prstGeom prst="rect">
            <a:avLst/>
          </a:prstGeom>
          <a:noFill/>
        </p:spPr>
        <p:txBody>
          <a:bodyPr wrap="none" rtlCol="0">
            <a:spAutoFit/>
          </a:bodyPr>
          <a:lstStyle/>
          <a:p>
            <a:r>
              <a:rPr lang="en-ZA" sz="1400" dirty="0">
                <a:solidFill>
                  <a:schemeClr val="bg1"/>
                </a:solidFill>
              </a:rPr>
              <a:t>Ch1</a:t>
            </a:r>
            <a:endParaRPr lang="en-GB" sz="1400" dirty="0">
              <a:solidFill>
                <a:schemeClr val="bg1"/>
              </a:solidFill>
            </a:endParaRPr>
          </a:p>
        </p:txBody>
      </p:sp>
      <p:sp>
        <p:nvSpPr>
          <p:cNvPr id="8" name="TextBox 7"/>
          <p:cNvSpPr txBox="1"/>
          <p:nvPr/>
        </p:nvSpPr>
        <p:spPr>
          <a:xfrm>
            <a:off x="1593546" y="142758"/>
            <a:ext cx="466794" cy="307777"/>
          </a:xfrm>
          <a:prstGeom prst="rect">
            <a:avLst/>
          </a:prstGeom>
          <a:noFill/>
        </p:spPr>
        <p:txBody>
          <a:bodyPr wrap="none" rtlCol="0">
            <a:spAutoFit/>
          </a:bodyPr>
          <a:lstStyle/>
          <a:p>
            <a:r>
              <a:rPr lang="en-ZA" sz="1400" dirty="0">
                <a:solidFill>
                  <a:schemeClr val="bg1"/>
                </a:solidFill>
              </a:rPr>
              <a:t>Ch2</a:t>
            </a:r>
            <a:endParaRPr lang="en-GB" sz="1400" dirty="0">
              <a:solidFill>
                <a:schemeClr val="bg1"/>
              </a:solidFill>
            </a:endParaRPr>
          </a:p>
        </p:txBody>
      </p:sp>
      <p:sp>
        <p:nvSpPr>
          <p:cNvPr id="9" name="TextBox 8"/>
          <p:cNvSpPr txBox="1"/>
          <p:nvPr/>
        </p:nvSpPr>
        <p:spPr>
          <a:xfrm>
            <a:off x="3033706" y="142758"/>
            <a:ext cx="466794" cy="307777"/>
          </a:xfrm>
          <a:prstGeom prst="rect">
            <a:avLst/>
          </a:prstGeom>
          <a:noFill/>
        </p:spPr>
        <p:txBody>
          <a:bodyPr wrap="none" rtlCol="0">
            <a:spAutoFit/>
          </a:bodyPr>
          <a:lstStyle/>
          <a:p>
            <a:r>
              <a:rPr lang="en-ZA" sz="1400" dirty="0">
                <a:solidFill>
                  <a:schemeClr val="bg1"/>
                </a:solidFill>
              </a:rPr>
              <a:t>Ch3</a:t>
            </a:r>
            <a:endParaRPr lang="en-GB" sz="1400" dirty="0">
              <a:solidFill>
                <a:schemeClr val="bg1"/>
              </a:solidFill>
            </a:endParaRPr>
          </a:p>
        </p:txBody>
      </p:sp>
      <p:sp>
        <p:nvSpPr>
          <p:cNvPr id="10" name="TextBox 9"/>
          <p:cNvSpPr txBox="1"/>
          <p:nvPr/>
        </p:nvSpPr>
        <p:spPr>
          <a:xfrm>
            <a:off x="4419364" y="142758"/>
            <a:ext cx="466794" cy="307777"/>
          </a:xfrm>
          <a:prstGeom prst="rect">
            <a:avLst/>
          </a:prstGeom>
          <a:noFill/>
        </p:spPr>
        <p:txBody>
          <a:bodyPr wrap="none" rtlCol="0">
            <a:spAutoFit/>
          </a:bodyPr>
          <a:lstStyle/>
          <a:p>
            <a:r>
              <a:rPr lang="en-ZA" sz="1400" dirty="0">
                <a:solidFill>
                  <a:schemeClr val="bg1"/>
                </a:solidFill>
              </a:rPr>
              <a:t>Ch4</a:t>
            </a:r>
            <a:endParaRPr lang="en-GB" sz="1400" dirty="0">
              <a:solidFill>
                <a:schemeClr val="bg1"/>
              </a:solidFill>
            </a:endParaRPr>
          </a:p>
        </p:txBody>
      </p:sp>
      <p:sp>
        <p:nvSpPr>
          <p:cNvPr id="11" name="TextBox 10"/>
          <p:cNvSpPr txBox="1"/>
          <p:nvPr/>
        </p:nvSpPr>
        <p:spPr>
          <a:xfrm>
            <a:off x="5861774" y="142758"/>
            <a:ext cx="466794" cy="307777"/>
          </a:xfrm>
          <a:prstGeom prst="rect">
            <a:avLst/>
          </a:prstGeom>
          <a:noFill/>
        </p:spPr>
        <p:txBody>
          <a:bodyPr wrap="none" rtlCol="0">
            <a:spAutoFit/>
          </a:bodyPr>
          <a:lstStyle/>
          <a:p>
            <a:r>
              <a:rPr lang="en-ZA" sz="1400" dirty="0">
                <a:solidFill>
                  <a:schemeClr val="bg1"/>
                </a:solidFill>
              </a:rPr>
              <a:t>Ch5</a:t>
            </a:r>
            <a:endParaRPr lang="en-GB" sz="1400" dirty="0">
              <a:solidFill>
                <a:schemeClr val="bg1"/>
              </a:solidFill>
            </a:endParaRPr>
          </a:p>
        </p:txBody>
      </p:sp>
      <p:sp>
        <p:nvSpPr>
          <p:cNvPr id="12" name="TextBox 11"/>
          <p:cNvSpPr txBox="1"/>
          <p:nvPr/>
        </p:nvSpPr>
        <p:spPr>
          <a:xfrm>
            <a:off x="7301934" y="142758"/>
            <a:ext cx="466794" cy="307777"/>
          </a:xfrm>
          <a:prstGeom prst="rect">
            <a:avLst/>
          </a:prstGeom>
          <a:noFill/>
        </p:spPr>
        <p:txBody>
          <a:bodyPr wrap="none" rtlCol="0">
            <a:spAutoFit/>
          </a:bodyPr>
          <a:lstStyle/>
          <a:p>
            <a:r>
              <a:rPr lang="en-ZA" sz="1400" dirty="0">
                <a:solidFill>
                  <a:schemeClr val="bg1"/>
                </a:solidFill>
              </a:rPr>
              <a:t>Ch6</a:t>
            </a:r>
            <a:endParaRPr lang="en-GB" sz="1400" dirty="0">
              <a:solidFill>
                <a:schemeClr val="bg1"/>
              </a:solidFill>
            </a:endParaRPr>
          </a:p>
        </p:txBody>
      </p:sp>
      <p:sp>
        <p:nvSpPr>
          <p:cNvPr id="13" name="Rectangle 12"/>
          <p:cNvSpPr/>
          <p:nvPr/>
        </p:nvSpPr>
        <p:spPr>
          <a:xfrm>
            <a:off x="305983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Methodology</a:t>
            </a:r>
            <a:endParaRPr lang="en-GB" dirty="0"/>
          </a:p>
        </p:txBody>
      </p:sp>
      <p:sp>
        <p:nvSpPr>
          <p:cNvPr id="14" name="Rectangle 13"/>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Welcome</a:t>
            </a:r>
            <a:endParaRPr lang="en-GB" dirty="0"/>
          </a:p>
        </p:txBody>
      </p:sp>
      <p:sp>
        <p:nvSpPr>
          <p:cNvPr id="15" name="Rectangle 14"/>
          <p:cNvSpPr/>
          <p:nvPr/>
        </p:nvSpPr>
        <p:spPr>
          <a:xfrm>
            <a:off x="1619672" y="404664"/>
            <a:ext cx="1440160" cy="43204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Lit. Review</a:t>
            </a:r>
            <a:endParaRPr lang="en-GB" dirty="0">
              <a:solidFill>
                <a:schemeClr val="tx1"/>
              </a:solidFill>
            </a:endParaRPr>
          </a:p>
        </p:txBody>
      </p:sp>
      <p:pic>
        <p:nvPicPr>
          <p:cNvPr id="16" name="Picture 2" descr="C:\Users\swinberg\Documents\ACTIVE\Supervision\Presentation\Guided_Research_Track\Images\tick.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4078" y="404664"/>
            <a:ext cx="708297" cy="692696"/>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Brace 16"/>
          <p:cNvSpPr/>
          <p:nvPr/>
        </p:nvSpPr>
        <p:spPr>
          <a:xfrm rot="5400000">
            <a:off x="4355976" y="-306796"/>
            <a:ext cx="360040" cy="2808312"/>
          </a:xfrm>
          <a:prstGeom prst="rightBrace">
            <a:avLst>
              <a:gd name="adj1" fmla="val 38568"/>
              <a:gd name="adj2" fmla="val 50000"/>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2873331" y="2967335"/>
            <a:ext cx="3397341"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Questions?</a:t>
            </a:r>
          </a:p>
        </p:txBody>
      </p:sp>
      <p:sp>
        <p:nvSpPr>
          <p:cNvPr id="19" name="Rectangle 18"/>
          <p:cNvSpPr/>
          <p:nvPr/>
        </p:nvSpPr>
        <p:spPr>
          <a:xfrm>
            <a:off x="3866197" y="1277380"/>
            <a:ext cx="1339597" cy="369332"/>
          </a:xfrm>
          <a:prstGeom prst="rect">
            <a:avLst/>
          </a:prstGeom>
        </p:spPr>
        <p:txBody>
          <a:bodyPr wrap="none">
            <a:spAutoFit/>
          </a:bodyPr>
          <a:lstStyle/>
          <a:p>
            <a:r>
              <a:rPr lang="en-AU" i="1" dirty="0"/>
              <a:t>next session</a:t>
            </a:r>
            <a:endParaRPr lang="en-US" dirty="0"/>
          </a:p>
        </p:txBody>
      </p:sp>
    </p:spTree>
    <p:extLst>
      <p:ext uri="{BB962C8B-B14F-4D97-AF65-F5344CB8AC3E}">
        <p14:creationId xmlns:p14="http://schemas.microsoft.com/office/powerpoint/2010/main" val="104846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7220" y="476672"/>
            <a:ext cx="6629572"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Where should you be?</a:t>
            </a:r>
          </a:p>
        </p:txBody>
      </p:sp>
      <p:sp>
        <p:nvSpPr>
          <p:cNvPr id="3" name="Rectangle 2"/>
          <p:cNvSpPr/>
          <p:nvPr/>
        </p:nvSpPr>
        <p:spPr>
          <a:xfrm>
            <a:off x="1646371" y="1802433"/>
            <a:ext cx="5851282" cy="584775"/>
          </a:xfrm>
          <a:prstGeom prst="rect">
            <a:avLst/>
          </a:prstGeom>
          <a:noFill/>
        </p:spPr>
        <p:txBody>
          <a:bodyPr wrap="none" lIns="91440" tIns="45720" rIns="91440" bIns="45720">
            <a:spAutoFit/>
          </a:bodyPr>
          <a:lstStyle/>
          <a:p>
            <a:pPr algn="ctr"/>
            <a:r>
              <a:rPr lang="en-US" sz="32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tang" pitchFamily="18" charset="-127"/>
                <a:ea typeface="Batang" pitchFamily="18" charset="-127"/>
              </a:rPr>
              <a:t>In terms of project progress?</a:t>
            </a:r>
          </a:p>
        </p:txBody>
      </p:sp>
      <p:pic>
        <p:nvPicPr>
          <p:cNvPr id="1026" name="Picture 2" descr="C:\Users\swinberg\Documents\ACTIVE\Supervision\Presentation\Guided_Research_Track\Images\tube_map_s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691" y="2898994"/>
            <a:ext cx="5601818" cy="37438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winberg\Documents\ACTIVE\Supervision\Presentation\Guided_Research_Track\Images\pointing_righ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64737">
            <a:off x="1386169" y="3382338"/>
            <a:ext cx="2447925"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rot="1764188">
            <a:off x="3757788" y="3493563"/>
            <a:ext cx="505267"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p>
        </p:txBody>
      </p:sp>
      <p:sp>
        <p:nvSpPr>
          <p:cNvPr id="7" name="Rectangle 6"/>
          <p:cNvSpPr/>
          <p:nvPr/>
        </p:nvSpPr>
        <p:spPr>
          <a:xfrm rot="20939787">
            <a:off x="3421682" y="3252709"/>
            <a:ext cx="505267"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p>
        </p:txBody>
      </p:sp>
      <p:sp>
        <p:nvSpPr>
          <p:cNvPr id="8" name="Rectangle 7"/>
          <p:cNvSpPr/>
          <p:nvPr/>
        </p:nvSpPr>
        <p:spPr>
          <a:xfrm rot="4599127">
            <a:off x="3862085" y="3911088"/>
            <a:ext cx="505267"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p>
        </p:txBody>
      </p:sp>
    </p:spTree>
    <p:extLst>
      <p:ext uri="{BB962C8B-B14F-4D97-AF65-F5344CB8AC3E}">
        <p14:creationId xmlns:p14="http://schemas.microsoft.com/office/powerpoint/2010/main" val="382355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100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fltVal val="0"/>
                                          </p:val>
                                        </p:tav>
                                        <p:tav tm="100000">
                                          <p:val>
                                            <p:strVal val="#ppt_w"/>
                                          </p:val>
                                        </p:tav>
                                      </p:tavLst>
                                    </p:anim>
                                    <p:anim calcmode="lin" valueType="num">
                                      <p:cBhvr>
                                        <p:cTn id="8" dur="1000" fill="hold"/>
                                        <p:tgtEl>
                                          <p:spTgt spid="1027"/>
                                        </p:tgtEl>
                                        <p:attrNameLst>
                                          <p:attrName>ppt_h</p:attrName>
                                        </p:attrNameLst>
                                      </p:cBhvr>
                                      <p:tavLst>
                                        <p:tav tm="0">
                                          <p:val>
                                            <p:fltVal val="0"/>
                                          </p:val>
                                        </p:tav>
                                        <p:tav tm="100000">
                                          <p:val>
                                            <p:strVal val="#ppt_h"/>
                                          </p:val>
                                        </p:tav>
                                      </p:tavLst>
                                    </p:anim>
                                    <p:anim calcmode="lin" valueType="num">
                                      <p:cBhvr>
                                        <p:cTn id="9" dur="1000" fill="hold"/>
                                        <p:tgtEl>
                                          <p:spTgt spid="1027"/>
                                        </p:tgtEl>
                                        <p:attrNameLst>
                                          <p:attrName>style.rotation</p:attrName>
                                        </p:attrNameLst>
                                      </p:cBhvr>
                                      <p:tavLst>
                                        <p:tav tm="0">
                                          <p:val>
                                            <p:fltVal val="90"/>
                                          </p:val>
                                        </p:tav>
                                        <p:tav tm="100000">
                                          <p:val>
                                            <p:fltVal val="0"/>
                                          </p:val>
                                        </p:tav>
                                      </p:tavLst>
                                    </p:anim>
                                    <p:animEffect transition="in" filter="fade">
                                      <p:cBhvr>
                                        <p:cTn id="10" dur="1000"/>
                                        <p:tgtEl>
                                          <p:spTgt spid="1027"/>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ight Arrow 38"/>
          <p:cNvSpPr/>
          <p:nvPr/>
        </p:nvSpPr>
        <p:spPr>
          <a:xfrm>
            <a:off x="5364088" y="5180221"/>
            <a:ext cx="543203" cy="3600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Bent Arrow 34"/>
          <p:cNvSpPr/>
          <p:nvPr/>
        </p:nvSpPr>
        <p:spPr>
          <a:xfrm rot="5400000" flipV="1">
            <a:off x="1257908" y="4103019"/>
            <a:ext cx="471398" cy="1192899"/>
          </a:xfrm>
          <a:prstGeom prst="bentArrow">
            <a:avLst>
              <a:gd name="adj1" fmla="val 51378"/>
              <a:gd name="adj2" fmla="val 50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090057" y="4463769"/>
            <a:ext cx="5166624" cy="235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Bent Arrow 36"/>
          <p:cNvSpPr/>
          <p:nvPr/>
        </p:nvSpPr>
        <p:spPr>
          <a:xfrm rot="10800000">
            <a:off x="6876256" y="3819044"/>
            <a:ext cx="1362404" cy="1008112"/>
          </a:xfrm>
          <a:prstGeom prst="bentArrow">
            <a:avLst>
              <a:gd name="adj1" fmla="val 25000"/>
              <a:gd name="adj2" fmla="val 23380"/>
              <a:gd name="adj3" fmla="val 2608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1946041" y="4486352"/>
            <a:ext cx="288032" cy="209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2470" y="4959551"/>
            <a:ext cx="160994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EXPERIMENTS</a:t>
            </a:r>
          </a:p>
        </p:txBody>
      </p:sp>
      <p:sp>
        <p:nvSpPr>
          <p:cNvPr id="5" name="Rectangle 4"/>
          <p:cNvSpPr/>
          <p:nvPr/>
        </p:nvSpPr>
        <p:spPr>
          <a:xfrm>
            <a:off x="6569562" y="3417448"/>
            <a:ext cx="181886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REFINEMENTS</a:t>
            </a:r>
          </a:p>
        </p:txBody>
      </p:sp>
      <p:sp>
        <p:nvSpPr>
          <p:cNvPr id="6" name="Rectangle 5"/>
          <p:cNvSpPr/>
          <p:nvPr/>
        </p:nvSpPr>
        <p:spPr>
          <a:xfrm>
            <a:off x="5503961" y="3423000"/>
            <a:ext cx="95929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TESTS</a:t>
            </a:r>
          </a:p>
        </p:txBody>
      </p:sp>
      <p:sp>
        <p:nvSpPr>
          <p:cNvPr id="7" name="Rectangle 6"/>
          <p:cNvSpPr/>
          <p:nvPr/>
        </p:nvSpPr>
        <p:spPr>
          <a:xfrm>
            <a:off x="2071007" y="3423000"/>
            <a:ext cx="15369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DEV    .</a:t>
            </a:r>
          </a:p>
          <a:p>
            <a:pPr algn="ctr"/>
            <a:r>
              <a:rPr lang="en-US" dirty="0"/>
              <a:t>&amp; DESIGN WORK</a:t>
            </a:r>
          </a:p>
        </p:txBody>
      </p:sp>
      <p:sp>
        <p:nvSpPr>
          <p:cNvPr id="8" name="Rectangle 7"/>
          <p:cNvSpPr/>
          <p:nvPr/>
        </p:nvSpPr>
        <p:spPr>
          <a:xfrm>
            <a:off x="232470" y="3423000"/>
            <a:ext cx="178038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DECIDE COMPONENTS, TOOLS</a:t>
            </a:r>
          </a:p>
        </p:txBody>
      </p:sp>
      <p:sp>
        <p:nvSpPr>
          <p:cNvPr id="10" name="Rectangle 9"/>
          <p:cNvSpPr/>
          <p:nvPr/>
        </p:nvSpPr>
        <p:spPr>
          <a:xfrm>
            <a:off x="3462541" y="1910832"/>
            <a:ext cx="178038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IN-DEPTH UNDERSTAND OF PROJECT</a:t>
            </a:r>
          </a:p>
        </p:txBody>
      </p:sp>
      <p:sp>
        <p:nvSpPr>
          <p:cNvPr id="11" name="Rectangle 10"/>
          <p:cNvSpPr/>
          <p:nvPr/>
        </p:nvSpPr>
        <p:spPr>
          <a:xfrm>
            <a:off x="1649496" y="1910832"/>
            <a:ext cx="178038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CHOOSE PROJECT &amp; REFINE SPECS</a:t>
            </a:r>
          </a:p>
        </p:txBody>
      </p:sp>
      <p:sp>
        <p:nvSpPr>
          <p:cNvPr id="12" name="Rectangle 11"/>
          <p:cNvSpPr/>
          <p:nvPr/>
        </p:nvSpPr>
        <p:spPr>
          <a:xfrm>
            <a:off x="5282281" y="1910832"/>
            <a:ext cx="178038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CLEAR PLAN</a:t>
            </a:r>
            <a:br>
              <a:rPr lang="en-US" dirty="0"/>
            </a:br>
            <a:r>
              <a:rPr lang="en-US" dirty="0"/>
              <a:t>OF ACTION</a:t>
            </a:r>
          </a:p>
        </p:txBody>
      </p:sp>
      <p:sp>
        <p:nvSpPr>
          <p:cNvPr id="13" name="Oval 12"/>
          <p:cNvSpPr/>
          <p:nvPr/>
        </p:nvSpPr>
        <p:spPr>
          <a:xfrm>
            <a:off x="323528" y="1844824"/>
            <a:ext cx="936104" cy="8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36000" tIns="36576" rIns="36000" bIns="36576" rtlCol="0" anchor="ctr"/>
          <a:lstStyle/>
          <a:p>
            <a:pPr algn="ctr"/>
            <a:r>
              <a:rPr lang="en-US" dirty="0"/>
              <a:t>START</a:t>
            </a:r>
          </a:p>
        </p:txBody>
      </p:sp>
      <p:sp>
        <p:nvSpPr>
          <p:cNvPr id="14" name="Right Arrow 13"/>
          <p:cNvSpPr/>
          <p:nvPr/>
        </p:nvSpPr>
        <p:spPr>
          <a:xfrm>
            <a:off x="1259632" y="2093852"/>
            <a:ext cx="3898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p:cNvSpPr/>
          <p:nvPr/>
        </p:nvSpPr>
        <p:spPr>
          <a:xfrm rot="5400000" flipV="1">
            <a:off x="1257908" y="2590851"/>
            <a:ext cx="471398" cy="1192899"/>
          </a:xfrm>
          <a:prstGeom prst="bentArrow">
            <a:avLst>
              <a:gd name="adj1" fmla="val 51378"/>
              <a:gd name="adj2" fmla="val 50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2090057" y="2951601"/>
            <a:ext cx="5166624" cy="235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p:cNvSpPr/>
          <p:nvPr/>
        </p:nvSpPr>
        <p:spPr>
          <a:xfrm rot="10800000">
            <a:off x="6876256" y="2306876"/>
            <a:ext cx="1362404" cy="1008112"/>
          </a:xfrm>
          <a:prstGeom prst="bentArrow">
            <a:avLst>
              <a:gd name="adj1" fmla="val 25000"/>
              <a:gd name="adj2" fmla="val 23380"/>
              <a:gd name="adj3" fmla="val 2608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1946041" y="2974184"/>
            <a:ext cx="288032" cy="209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112093" y="1910832"/>
            <a:ext cx="178038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STARTED LIT  .</a:t>
            </a:r>
          </a:p>
          <a:p>
            <a:pPr algn="ctr"/>
            <a:r>
              <a:rPr lang="en-US" dirty="0"/>
              <a:t>REVIEW</a:t>
            </a:r>
          </a:p>
        </p:txBody>
      </p:sp>
      <p:sp>
        <p:nvSpPr>
          <p:cNvPr id="20" name="Oval 19"/>
          <p:cNvSpPr/>
          <p:nvPr/>
        </p:nvSpPr>
        <p:spPr>
          <a:xfrm>
            <a:off x="4580984" y="4926547"/>
            <a:ext cx="936104" cy="8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36000" tIns="36576" rIns="36000" bIns="36576" rtlCol="0" anchor="ctr"/>
          <a:lstStyle/>
          <a:p>
            <a:pPr algn="ctr"/>
            <a:endParaRPr lang="en-US" dirty="0"/>
          </a:p>
        </p:txBody>
      </p:sp>
      <p:sp>
        <p:nvSpPr>
          <p:cNvPr id="21" name="Rectangle 20"/>
          <p:cNvSpPr/>
          <p:nvPr/>
        </p:nvSpPr>
        <p:spPr>
          <a:xfrm>
            <a:off x="4597092" y="5170929"/>
            <a:ext cx="930062" cy="369332"/>
          </a:xfrm>
          <a:prstGeom prst="rect">
            <a:avLst/>
          </a:prstGeom>
        </p:spPr>
        <p:txBody>
          <a:bodyPr wrap="none">
            <a:spAutoFit/>
          </a:bodyPr>
          <a:lstStyle/>
          <a:p>
            <a:pPr algn="ctr"/>
            <a:r>
              <a:rPr lang="en-US" dirty="0">
                <a:solidFill>
                  <a:schemeClr val="bg1"/>
                </a:solidFill>
              </a:rPr>
              <a:t>SUBMIT</a:t>
            </a:r>
          </a:p>
        </p:txBody>
      </p:sp>
      <p:sp>
        <p:nvSpPr>
          <p:cNvPr id="22" name="Right Arrow 21"/>
          <p:cNvSpPr/>
          <p:nvPr/>
        </p:nvSpPr>
        <p:spPr>
          <a:xfrm>
            <a:off x="4024511" y="5180221"/>
            <a:ext cx="54320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C:\Users\swinberg\Documents\ACTIVE\Supervision\Presentation\Guided_Research_Track\Images\tickbox.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6276" y="1927517"/>
            <a:ext cx="340162" cy="33266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swinberg\Documents\ACTIVE\Supervision\Presentation\Guided_Research_Track\Images\tickbox.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5232" y="1927517"/>
            <a:ext cx="340162" cy="33266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swinberg\Documents\ACTIVE\Supervision\Presentation\Guided_Research_Track\Images\tickbox.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2506" y="1927517"/>
            <a:ext cx="340162" cy="33266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swinberg\Documents\ACTIVE\Supervision\Presentation\Guided_Research_Track\Images\tickbox.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4218" y="1927517"/>
            <a:ext cx="340162" cy="33266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swinberg\Documents\ACTIVE\Supervision\Presentation\Guided_Research_Track\Images\tickbox.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496" y="3444243"/>
            <a:ext cx="340162" cy="33266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1891703" y="4959551"/>
            <a:ext cx="10782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REFINE LIT. REVIEW</a:t>
            </a:r>
          </a:p>
        </p:txBody>
      </p:sp>
      <p:sp>
        <p:nvSpPr>
          <p:cNvPr id="3" name="Rectangle 2"/>
          <p:cNvSpPr/>
          <p:nvPr/>
        </p:nvSpPr>
        <p:spPr>
          <a:xfrm>
            <a:off x="3026608" y="4959551"/>
            <a:ext cx="1192899"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FOCUS ON WRITE-UP</a:t>
            </a:r>
          </a:p>
        </p:txBody>
      </p:sp>
      <p:pic>
        <p:nvPicPr>
          <p:cNvPr id="33" name="Picture 3" descr="C:\Users\swinberg\Documents\ACTIVE\Supervision\Presentation\Guided_Research_Track\Images\tickbox.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9802" y="3444243"/>
            <a:ext cx="340162" cy="33266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3669067" y="3423000"/>
            <a:ext cx="1780387"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UP METHODOLOGY, DRAFT DESIGN</a:t>
            </a:r>
          </a:p>
        </p:txBody>
      </p:sp>
      <p:sp>
        <p:nvSpPr>
          <p:cNvPr id="40" name="Rectangle 39"/>
          <p:cNvSpPr/>
          <p:nvPr/>
        </p:nvSpPr>
        <p:spPr>
          <a:xfrm>
            <a:off x="5937872" y="4959551"/>
            <a:ext cx="2450552" cy="7920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PREP ORAL PRESENTATION, OPEN DAY POSTER, ETC.</a:t>
            </a:r>
          </a:p>
        </p:txBody>
      </p:sp>
      <p:sp>
        <p:nvSpPr>
          <p:cNvPr id="41" name="Rectangle 40"/>
          <p:cNvSpPr/>
          <p:nvPr/>
        </p:nvSpPr>
        <p:spPr>
          <a:xfrm>
            <a:off x="1433875" y="476672"/>
            <a:ext cx="6276270"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BSc Project Roadmap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2" name="Picture 3" descr="C:\Users\swinberg\Documents\ACTIVE\Supervision\Presentation\Guided_Research_Track\Images\pointing_righ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970345">
            <a:off x="1269780" y="4040128"/>
            <a:ext cx="1486154" cy="82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6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22" presetClass="entr" presetSubtype="8" fill="hold" nodeType="afterEffect">
                                  <p:stCondLst>
                                    <p:cond delay="100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0390" y="476672"/>
            <a:ext cx="3683252"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 are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074" name="Picture 2" descr="C:\Users\swinberg\Documents\ACTIVE\Supervision\Presentation\Guided_Research_Track\Images\walking on tr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96" y="1556792"/>
            <a:ext cx="1783843" cy="27887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3528" y="4215040"/>
            <a:ext cx="1986377" cy="707886"/>
          </a:xfrm>
          <a:prstGeom prst="rect">
            <a:avLst/>
          </a:prstGeom>
          <a:noFill/>
        </p:spPr>
        <p:txBody>
          <a:bodyPr wrap="none" lIns="91440" tIns="45720" rIns="91440" bIns="45720">
            <a:spAutoFit/>
          </a:bodyPr>
          <a:lstStyle/>
          <a:p>
            <a:pPr algn="ctr"/>
            <a:r>
              <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On track</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076" name="Picture 4" descr="C:\Users\swinberg\Documents\ACTIVE\Supervision\Presentation\Guided_Research_Track\Images\jumpping tr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316" y="1556792"/>
            <a:ext cx="3054336" cy="278874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313445" y="4361590"/>
            <a:ext cx="3399797" cy="830997"/>
          </a:xfrm>
          <a:prstGeom prst="rect">
            <a:avLst/>
          </a:prstGeom>
          <a:noFill/>
        </p:spPr>
        <p:txBody>
          <a:bodyPr wrap="square" lIns="91440" tIns="45720" rIns="91440" bIns="45720">
            <a:spAutoFit/>
          </a:bodyPr>
          <a:lstStyle/>
          <a:p>
            <a:pPr algn="ct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Suddenly realized you’re going the wrong way</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078" name="Picture 6" descr="C:\Users\swinberg\Documents\ACTIVE\Supervision\Presentation\Guided_Research_Track\Images\mr-bean-on-c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573560"/>
            <a:ext cx="2900431" cy="281436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868145" y="4361590"/>
            <a:ext cx="3096344" cy="830997"/>
          </a:xfrm>
          <a:prstGeom prst="rect">
            <a:avLst/>
          </a:prstGeom>
          <a:noFill/>
        </p:spPr>
        <p:txBody>
          <a:bodyPr wrap="square" lIns="91440" tIns="45720" rIns="91440" bIns="45720">
            <a:spAutoFit/>
          </a:bodyPr>
          <a:lstStyle/>
          <a:p>
            <a:pPr algn="ct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Blissfully unaware of where you may be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6492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5874" y="2967335"/>
            <a:ext cx="5232265" cy="1754326"/>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Literature Review</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Advice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2643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What is a literature review?</a:t>
            </a:r>
          </a:p>
        </p:txBody>
      </p:sp>
      <p:sp>
        <p:nvSpPr>
          <p:cNvPr id="3" name="Content Placeholder 2"/>
          <p:cNvSpPr>
            <a:spLocks noGrp="1"/>
          </p:cNvSpPr>
          <p:nvPr>
            <p:ph idx="1"/>
          </p:nvPr>
        </p:nvSpPr>
        <p:spPr/>
        <p:txBody>
          <a:bodyPr/>
          <a:lstStyle/>
          <a:p>
            <a:r>
              <a:rPr lang="en-US" dirty="0"/>
              <a:t>A Literature Review:</a:t>
            </a:r>
          </a:p>
          <a:p>
            <a:pPr lvl="1"/>
            <a:r>
              <a:rPr lang="en-US" dirty="0"/>
              <a:t>Surveys, summarizes &amp; links to related research (i.e. existing literature) for a research-based task.</a:t>
            </a:r>
          </a:p>
          <a:p>
            <a:endParaRPr lang="en-US" dirty="0"/>
          </a:p>
        </p:txBody>
      </p:sp>
      <p:sp>
        <p:nvSpPr>
          <p:cNvPr id="4" name="Rectangle 3"/>
          <p:cNvSpPr/>
          <p:nvPr/>
        </p:nvSpPr>
        <p:spPr>
          <a:xfrm>
            <a:off x="323528" y="3436680"/>
            <a:ext cx="8892480" cy="3108543"/>
          </a:xfrm>
          <a:prstGeom prst="rect">
            <a:avLst/>
          </a:prstGeom>
        </p:spPr>
        <p:txBody>
          <a:bodyPr wrap="square">
            <a:spAutoFit/>
          </a:bodyPr>
          <a:lstStyle/>
          <a:p>
            <a:r>
              <a:rPr lang="en-US" sz="2800" dirty="0"/>
              <a:t>Note: </a:t>
            </a:r>
            <a:r>
              <a:rPr lang="en-US" sz="2800" u="sng" dirty="0">
                <a:solidFill>
                  <a:srgbClr val="FF0000"/>
                </a:solidFill>
              </a:rPr>
              <a:t>a Literature Review is NOT an ‘annotated bibliography’</a:t>
            </a:r>
            <a:r>
              <a:rPr lang="en-US" sz="2800" dirty="0"/>
              <a:t>. An annotated bibliography comprises:</a:t>
            </a:r>
          </a:p>
          <a:p>
            <a:pPr marL="457200" indent="-457200">
              <a:buFont typeface="Arial" pitchFamily="34" charset="0"/>
              <a:buChar char="•"/>
            </a:pPr>
            <a:r>
              <a:rPr lang="en-US" sz="2800" dirty="0"/>
              <a:t>Bibliographic information for the source.</a:t>
            </a:r>
          </a:p>
          <a:p>
            <a:pPr marL="457200" indent="-457200">
              <a:buFont typeface="Arial" pitchFamily="34" charset="0"/>
              <a:buChar char="•"/>
            </a:pPr>
            <a:r>
              <a:rPr lang="en-US" sz="2800" dirty="0"/>
              <a:t>Authority and/or qualifications of the author</a:t>
            </a:r>
          </a:p>
          <a:p>
            <a:pPr marL="457200" indent="-457200">
              <a:buFont typeface="Arial" pitchFamily="34" charset="0"/>
              <a:buChar char="•"/>
            </a:pPr>
            <a:r>
              <a:rPr lang="en-US" sz="2800" dirty="0"/>
              <a:t>Scope / purpose of the work</a:t>
            </a:r>
          </a:p>
          <a:p>
            <a:pPr marL="457200" indent="-457200">
              <a:buFont typeface="Arial" pitchFamily="34" charset="0"/>
              <a:buChar char="•"/>
            </a:pPr>
            <a:r>
              <a:rPr lang="en-US" sz="2800" dirty="0"/>
              <a:t>Identifying detectable bias or interpretive stance</a:t>
            </a:r>
          </a:p>
          <a:p>
            <a:pPr marL="457200" indent="-457200">
              <a:buFont typeface="Arial" pitchFamily="34" charset="0"/>
              <a:buChar char="•"/>
            </a:pPr>
            <a:r>
              <a:rPr lang="en-US" sz="2800" dirty="0"/>
              <a:t>A summary</a:t>
            </a:r>
            <a:endParaRPr lang="en-US" sz="2000" dirty="0"/>
          </a:p>
        </p:txBody>
      </p:sp>
      <p:sp>
        <p:nvSpPr>
          <p:cNvPr id="5" name="Rectangle 4"/>
          <p:cNvSpPr/>
          <p:nvPr/>
        </p:nvSpPr>
        <p:spPr>
          <a:xfrm>
            <a:off x="3329608" y="6381328"/>
            <a:ext cx="5670376" cy="307777"/>
          </a:xfrm>
          <a:prstGeom prst="rect">
            <a:avLst/>
          </a:prstGeom>
        </p:spPr>
        <p:txBody>
          <a:bodyPr wrap="square">
            <a:spAutoFit/>
          </a:bodyPr>
          <a:lstStyle/>
          <a:p>
            <a:pPr algn="r"/>
            <a:r>
              <a:rPr lang="en-US" sz="1400" dirty="0"/>
              <a:t>Source: </a:t>
            </a:r>
            <a:r>
              <a:rPr lang="en-US" sz="1400" dirty="0">
                <a:solidFill>
                  <a:schemeClr val="bg2">
                    <a:lumMod val="75000"/>
                  </a:schemeClr>
                </a:solidFill>
                <a:hlinkClick r:id="rId2"/>
              </a:rPr>
              <a:t>http://en.wikipedia.org/wiki/Annotated_bibliography</a:t>
            </a:r>
            <a:endParaRPr lang="en-US" sz="1400" dirty="0">
              <a:solidFill>
                <a:schemeClr val="bg2">
                  <a:lumMod val="75000"/>
                </a:schemeClr>
              </a:solidFill>
            </a:endParaRPr>
          </a:p>
        </p:txBody>
      </p:sp>
      <p:sp>
        <p:nvSpPr>
          <p:cNvPr id="6" name="Flowchart: Alternate Process 5"/>
          <p:cNvSpPr/>
          <p:nvPr/>
        </p:nvSpPr>
        <p:spPr>
          <a:xfrm>
            <a:off x="1259632" y="2132856"/>
            <a:ext cx="4176464" cy="576064"/>
          </a:xfrm>
          <a:prstGeom prst="flowChartAlternateProcess">
            <a:avLst/>
          </a:prstGeom>
          <a:noFill/>
          <a:ln>
            <a:solidFill>
              <a:srgbClr val="FFD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71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Why a Literature Review?</a:t>
            </a:r>
          </a:p>
        </p:txBody>
      </p:sp>
      <p:sp>
        <p:nvSpPr>
          <p:cNvPr id="3" name="Content Placeholder 2"/>
          <p:cNvSpPr>
            <a:spLocks noGrp="1"/>
          </p:cNvSpPr>
          <p:nvPr>
            <p:ph idx="1"/>
          </p:nvPr>
        </p:nvSpPr>
        <p:spPr/>
        <p:txBody>
          <a:bodyPr>
            <a:normAutofit/>
          </a:bodyPr>
          <a:lstStyle/>
          <a:p>
            <a:r>
              <a:rPr lang="en-US" dirty="0"/>
              <a:t>A Literature Reviews is needed to provide the following:</a:t>
            </a:r>
          </a:p>
          <a:p>
            <a:pPr lvl="1"/>
            <a:r>
              <a:rPr lang="en-US" dirty="0"/>
              <a:t>Indication that </a:t>
            </a:r>
            <a:r>
              <a:rPr lang="en-US" u="sng" dirty="0"/>
              <a:t>you</a:t>
            </a:r>
            <a:r>
              <a:rPr lang="en-US" dirty="0"/>
              <a:t> know WHAT is out there</a:t>
            </a:r>
          </a:p>
          <a:p>
            <a:pPr lvl="1"/>
            <a:r>
              <a:rPr lang="en-US" dirty="0"/>
              <a:t>Helps to show that you have gained a sufficient depth of knowledge in the field/topic concerned;</a:t>
            </a:r>
          </a:p>
          <a:p>
            <a:pPr lvl="1"/>
            <a:r>
              <a:rPr lang="en-US" dirty="0"/>
              <a:t>Provides an indication of how your research is situated within the broader field(s) that your project relates to.</a:t>
            </a:r>
          </a:p>
          <a:p>
            <a:r>
              <a:rPr lang="en-US" dirty="0"/>
              <a:t>How long should it be?</a:t>
            </a:r>
          </a:p>
          <a:p>
            <a:endParaRPr lang="en-US" dirty="0"/>
          </a:p>
        </p:txBody>
      </p:sp>
      <p:sp>
        <p:nvSpPr>
          <p:cNvPr id="4" name="Right Arrow 3"/>
          <p:cNvSpPr/>
          <p:nvPr/>
        </p:nvSpPr>
        <p:spPr>
          <a:xfrm>
            <a:off x="484582" y="270892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914" y="2936256"/>
            <a:ext cx="994824" cy="369332"/>
          </a:xfrm>
          <a:prstGeom prst="rect">
            <a:avLst/>
          </a:prstGeom>
          <a:noFill/>
        </p:spPr>
        <p:txBody>
          <a:bodyPr wrap="none" rtlCol="0">
            <a:spAutoFit/>
          </a:bodyPr>
          <a:lstStyle/>
          <a:p>
            <a:r>
              <a:rPr lang="en-US" dirty="0">
                <a:solidFill>
                  <a:schemeClr val="bg1">
                    <a:lumMod val="75000"/>
                  </a:schemeClr>
                </a:solidFill>
              </a:rPr>
              <a:t>Most NB</a:t>
            </a:r>
          </a:p>
        </p:txBody>
      </p:sp>
    </p:spTree>
    <p:extLst>
      <p:ext uri="{BB962C8B-B14F-4D97-AF65-F5344CB8AC3E}">
        <p14:creationId xmlns:p14="http://schemas.microsoft.com/office/powerpoint/2010/main" val="32127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descr="C:\Users\swinberg\Documents\ACTIVE\Supervision\Presentation\Guided_Research_Track\Images\blue-book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2573" y="5875763"/>
            <a:ext cx="1733940" cy="1044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solidFill>
                  <a:srgbClr val="FFFF99"/>
                </a:solidFill>
              </a:rPr>
              <a:t>Main purpose of the lit review</a:t>
            </a:r>
          </a:p>
        </p:txBody>
      </p:sp>
      <p:sp>
        <p:nvSpPr>
          <p:cNvPr id="3" name="Content Placeholder 2"/>
          <p:cNvSpPr>
            <a:spLocks noGrp="1"/>
          </p:cNvSpPr>
          <p:nvPr>
            <p:ph idx="4294967295"/>
          </p:nvPr>
        </p:nvSpPr>
        <p:spPr>
          <a:xfrm>
            <a:off x="0" y="1600200"/>
            <a:ext cx="8229600" cy="4525963"/>
          </a:xfrm>
        </p:spPr>
        <p:txBody>
          <a:bodyPr/>
          <a:lstStyle/>
          <a:p>
            <a:endParaRPr lang="en-US" dirty="0"/>
          </a:p>
          <a:p>
            <a:endParaRPr lang="en-US" dirty="0"/>
          </a:p>
        </p:txBody>
      </p:sp>
      <p:sp>
        <p:nvSpPr>
          <p:cNvPr id="4" name="Rectangle 3"/>
          <p:cNvSpPr/>
          <p:nvPr/>
        </p:nvSpPr>
        <p:spPr>
          <a:xfrm>
            <a:off x="568016" y="2477102"/>
            <a:ext cx="6046271" cy="646331"/>
          </a:xfrm>
          <a:prstGeom prst="rect">
            <a:avLst/>
          </a:prstGeom>
        </p:spPr>
        <p:txBody>
          <a:bodyPr wrap="none">
            <a:spAutoFit/>
          </a:bodyPr>
          <a:lstStyle/>
          <a:p>
            <a:r>
              <a:rPr lang="en-US" sz="3600" dirty="0">
                <a:ln>
                  <a:solidFill>
                    <a:schemeClr val="bg1">
                      <a:lumMod val="65000"/>
                    </a:schemeClr>
                  </a:solidFill>
                </a:ln>
              </a:rPr>
              <a:t>Justification for decisions made</a:t>
            </a:r>
          </a:p>
        </p:txBody>
      </p:sp>
      <p:sp>
        <p:nvSpPr>
          <p:cNvPr id="5" name="Rectangle 4"/>
          <p:cNvSpPr/>
          <p:nvPr/>
        </p:nvSpPr>
        <p:spPr>
          <a:xfrm>
            <a:off x="568016" y="4200938"/>
            <a:ext cx="8436733" cy="646331"/>
          </a:xfrm>
          <a:prstGeom prst="rect">
            <a:avLst/>
          </a:prstGeom>
        </p:spPr>
        <p:txBody>
          <a:bodyPr wrap="none">
            <a:spAutoFit/>
          </a:bodyPr>
          <a:lstStyle/>
          <a:p>
            <a:r>
              <a:rPr lang="en-US" sz="3600" dirty="0">
                <a:ln>
                  <a:solidFill>
                    <a:schemeClr val="bg1">
                      <a:lumMod val="65000"/>
                    </a:schemeClr>
                  </a:solidFill>
                </a:ln>
              </a:rPr>
              <a:t>View of alternate approaches / related work</a:t>
            </a:r>
          </a:p>
        </p:txBody>
      </p:sp>
      <p:sp>
        <p:nvSpPr>
          <p:cNvPr id="6" name="Rectangle 5"/>
          <p:cNvSpPr/>
          <p:nvPr/>
        </p:nvSpPr>
        <p:spPr>
          <a:xfrm>
            <a:off x="568016" y="3339344"/>
            <a:ext cx="4907369" cy="646331"/>
          </a:xfrm>
          <a:prstGeom prst="rect">
            <a:avLst/>
          </a:prstGeom>
        </p:spPr>
        <p:txBody>
          <a:bodyPr wrap="none">
            <a:spAutoFit/>
          </a:bodyPr>
          <a:lstStyle/>
          <a:p>
            <a:r>
              <a:rPr lang="en-US" sz="3600" dirty="0">
                <a:ln>
                  <a:solidFill>
                    <a:schemeClr val="bg1">
                      <a:lumMod val="65000"/>
                    </a:schemeClr>
                  </a:solidFill>
                </a:ln>
              </a:rPr>
              <a:t>What you are building on</a:t>
            </a:r>
          </a:p>
        </p:txBody>
      </p:sp>
      <p:sp>
        <p:nvSpPr>
          <p:cNvPr id="7" name="Rectangle 6"/>
          <p:cNvSpPr/>
          <p:nvPr/>
        </p:nvSpPr>
        <p:spPr>
          <a:xfrm>
            <a:off x="568016" y="1585256"/>
            <a:ext cx="6940361" cy="646331"/>
          </a:xfrm>
          <a:prstGeom prst="rect">
            <a:avLst/>
          </a:prstGeom>
        </p:spPr>
        <p:txBody>
          <a:bodyPr wrap="none">
            <a:spAutoFit/>
          </a:bodyPr>
          <a:lstStyle/>
          <a:p>
            <a:r>
              <a:rPr lang="en-US" sz="3600" dirty="0">
                <a:ln>
                  <a:solidFill>
                    <a:schemeClr val="bg1">
                      <a:lumMod val="65000"/>
                    </a:schemeClr>
                  </a:solidFill>
                </a:ln>
              </a:rPr>
              <a:t>Defining terms / Describing theories</a:t>
            </a:r>
          </a:p>
        </p:txBody>
      </p:sp>
      <p:grpSp>
        <p:nvGrpSpPr>
          <p:cNvPr id="10" name="Group 9"/>
          <p:cNvGrpSpPr/>
          <p:nvPr/>
        </p:nvGrpSpPr>
        <p:grpSpPr>
          <a:xfrm>
            <a:off x="-90942" y="2644772"/>
            <a:ext cx="994824" cy="596668"/>
            <a:chOff x="-47398" y="2904340"/>
            <a:chExt cx="994824" cy="596668"/>
          </a:xfrm>
        </p:grpSpPr>
        <p:sp>
          <p:nvSpPr>
            <p:cNvPr id="8" name="Right Arrow 7"/>
            <p:cNvSpPr/>
            <p:nvPr/>
          </p:nvSpPr>
          <p:spPr>
            <a:xfrm>
              <a:off x="184368" y="290434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398" y="3131676"/>
              <a:ext cx="994824" cy="369332"/>
            </a:xfrm>
            <a:prstGeom prst="rect">
              <a:avLst/>
            </a:prstGeom>
            <a:noFill/>
          </p:spPr>
          <p:txBody>
            <a:bodyPr wrap="none" rtlCol="0">
              <a:spAutoFit/>
            </a:bodyPr>
            <a:lstStyle/>
            <a:p>
              <a:r>
                <a:rPr lang="en-US" dirty="0">
                  <a:solidFill>
                    <a:schemeClr val="bg1">
                      <a:lumMod val="75000"/>
                    </a:schemeClr>
                  </a:solidFill>
                </a:rPr>
                <a:t>Most NB</a:t>
              </a:r>
            </a:p>
          </p:txBody>
        </p:sp>
      </p:grpSp>
      <p:grpSp>
        <p:nvGrpSpPr>
          <p:cNvPr id="16" name="Group 15"/>
          <p:cNvGrpSpPr/>
          <p:nvPr/>
        </p:nvGrpSpPr>
        <p:grpSpPr>
          <a:xfrm>
            <a:off x="6179674" y="4901582"/>
            <a:ext cx="2609184" cy="1484784"/>
            <a:chOff x="6183743" y="5229200"/>
            <a:chExt cx="2609184" cy="1484784"/>
          </a:xfrm>
        </p:grpSpPr>
        <p:pic>
          <p:nvPicPr>
            <p:cNvPr id="11" name="Picture 8" descr="C:\Users\swinberg\Documents\ACTIVE\Supervision\Presentation\Guided_Research_Track\Images\oil-drilling-ri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229200"/>
              <a:ext cx="1628639" cy="14847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rot="20570691">
              <a:off x="6363471" y="5778378"/>
              <a:ext cx="849913" cy="369332"/>
            </a:xfrm>
            <a:prstGeom prst="rect">
              <a:avLst/>
            </a:prstGeom>
            <a:noFill/>
          </p:spPr>
          <p:txBody>
            <a:bodyPr wrap="none" rtlCol="0">
              <a:spAutoFit/>
            </a:bodyPr>
            <a:lstStyle/>
            <a:p>
              <a:r>
                <a:rPr lang="en-US" dirty="0"/>
                <a:t>Drilling</a:t>
              </a:r>
            </a:p>
          </p:txBody>
        </p:sp>
        <p:sp>
          <p:nvSpPr>
            <p:cNvPr id="13" name="TextBox 12"/>
            <p:cNvSpPr txBox="1"/>
            <p:nvPr/>
          </p:nvSpPr>
          <p:spPr>
            <a:xfrm rot="20570691">
              <a:off x="6562276" y="5989478"/>
              <a:ext cx="452303" cy="369332"/>
            </a:xfrm>
            <a:prstGeom prst="rect">
              <a:avLst/>
            </a:prstGeom>
            <a:noFill/>
          </p:spPr>
          <p:txBody>
            <a:bodyPr wrap="none" rtlCol="0">
              <a:spAutoFit/>
            </a:bodyPr>
            <a:lstStyle/>
            <a:p>
              <a:r>
                <a:rPr lang="en-US" dirty="0"/>
                <a:t>for</a:t>
              </a:r>
            </a:p>
          </p:txBody>
        </p:sp>
        <p:sp>
          <p:nvSpPr>
            <p:cNvPr id="14" name="TextBox 13"/>
            <p:cNvSpPr txBox="1"/>
            <p:nvPr/>
          </p:nvSpPr>
          <p:spPr>
            <a:xfrm rot="20570691">
              <a:off x="6183743" y="6275250"/>
              <a:ext cx="1209370" cy="369332"/>
            </a:xfrm>
            <a:prstGeom prst="rect">
              <a:avLst/>
            </a:prstGeom>
            <a:noFill/>
          </p:spPr>
          <p:txBody>
            <a:bodyPr wrap="none" rtlCol="0">
              <a:spAutoFit/>
            </a:bodyPr>
            <a:lstStyle/>
            <a:p>
              <a:r>
                <a:rPr lang="en-US" dirty="0"/>
                <a:t>knowledge</a:t>
              </a:r>
            </a:p>
          </p:txBody>
        </p:sp>
      </p:grpSp>
    </p:spTree>
    <p:extLst>
      <p:ext uri="{BB962C8B-B14F-4D97-AF65-F5344CB8AC3E}">
        <p14:creationId xmlns:p14="http://schemas.microsoft.com/office/powerpoint/2010/main" val="124011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4"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TS030003957">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8916C38-821E-4E62-9B8D-EC0425373C11}">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DB2B8EA4-AC57-4618-A0DC-367970F8A2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EA772B-8962-450B-A9C1-C4A2F21A1F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TS030003957</Template>
  <TotalTime>1000</TotalTime>
  <Words>1425</Words>
  <Application>Microsoft Office PowerPoint</Application>
  <PresentationFormat>On-screen Show (4:3)</PresentationFormat>
  <Paragraphs>201</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Batang</vt:lpstr>
      <vt:lpstr>Arial</vt:lpstr>
      <vt:lpstr>Calibri</vt:lpstr>
      <vt:lpstr>TS030003957</vt:lpstr>
      <vt:lpstr>Literature Review </vt:lpstr>
      <vt:lpstr>Today’s Agenda</vt:lpstr>
      <vt:lpstr>PowerPoint Presentation</vt:lpstr>
      <vt:lpstr>PowerPoint Presentation</vt:lpstr>
      <vt:lpstr>PowerPoint Presentation</vt:lpstr>
      <vt:lpstr>PowerPoint Presentation</vt:lpstr>
      <vt:lpstr>What is a literature review?</vt:lpstr>
      <vt:lpstr>Why a Literature Review?</vt:lpstr>
      <vt:lpstr>Main purpose of the lit review</vt:lpstr>
      <vt:lpstr>How to organize the literature review</vt:lpstr>
      <vt:lpstr>Length of the literature review</vt:lpstr>
      <vt:lpstr>Techniques &amp; Tools</vt:lpstr>
      <vt:lpstr>Techniques &amp; Tools</vt:lpstr>
      <vt:lpstr>Techniques &amp; Tools: Spreadsheet Knowledge Base</vt:lpstr>
      <vt:lpstr>Other useful tools</vt:lpstr>
      <vt:lpstr>Plagiarism checkers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L Winberg</dc:creator>
  <cp:lastModifiedBy>Keegan Crankshaw</cp:lastModifiedBy>
  <cp:revision>100</cp:revision>
  <dcterms:created xsi:type="dcterms:W3CDTF">2011-08-01T16:56:32Z</dcterms:created>
  <dcterms:modified xsi:type="dcterms:W3CDTF">2018-08-03T14:14:26Z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TC300039579990</vt:lpwstr>
  </property>
</Properties>
</file>