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96" r:id="rId6"/>
    <p:sldId id="297" r:id="rId7"/>
    <p:sldId id="276" r:id="rId8"/>
    <p:sldId id="304" r:id="rId9"/>
    <p:sldId id="303" r:id="rId10"/>
    <p:sldId id="305" r:id="rId11"/>
    <p:sldId id="301" r:id="rId12"/>
    <p:sldId id="299" r:id="rId13"/>
    <p:sldId id="302" r:id="rId14"/>
    <p:sldId id="306" r:id="rId15"/>
    <p:sldId id="280" r:id="rId16"/>
    <p:sldId id="307" r:id="rId17"/>
    <p:sldId id="309" r:id="rId18"/>
    <p:sldId id="308" r:id="rId19"/>
    <p:sldId id="285" r:id="rId20"/>
    <p:sldId id="286" r:id="rId21"/>
    <p:sldId id="30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8811"/>
    <a:srgbClr val="EB6B6B"/>
    <a:srgbClr val="EEB67E"/>
    <a:srgbClr val="76F96F"/>
    <a:srgbClr val="085091"/>
    <a:srgbClr val="FFD757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3D729-B52A-4124-87D8-1D3337D36448}" type="datetimeFigureOut">
              <a:rPr lang="en-GB" smtClean="0"/>
              <a:pPr/>
              <a:t>17/08/2015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902E7-3552-4D6B-84FC-C699205E9E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16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This presentation was</a:t>
            </a:r>
            <a:r>
              <a:rPr lang="en-ZA" baseline="0" dirty="0" smtClean="0"/>
              <a:t> prepared for the ‘guided research track’ (GRT) for new grad students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902E7-3552-4D6B-84FC-C699205E9E0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255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902E7-3552-4D6B-84FC-C699205E9E03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673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902E7-3552-4D6B-84FC-C699205E9E03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462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902E7-3552-4D6B-84FC-C699205E9E03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793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902E7-3552-4D6B-84FC-C699205E9E03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518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5D6-E2DD-4E8F-B8A9-A8EB6561E385}" type="datetimeFigureOut">
              <a:rPr lang="en-GB" smtClean="0"/>
              <a:pPr/>
              <a:t>17/08/2015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57EC-4263-4883-811C-E559FA7308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5D6-E2DD-4E8F-B8A9-A8EB6561E385}" type="datetimeFigureOut">
              <a:rPr lang="en-GB" smtClean="0"/>
              <a:pPr/>
              <a:t>17/08/2015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57EC-4263-4883-811C-E559FA7308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5D6-E2DD-4E8F-B8A9-A8EB6561E385}" type="datetimeFigureOut">
              <a:rPr lang="en-GB" smtClean="0"/>
              <a:pPr/>
              <a:t>17/08/2015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57EC-4263-4883-811C-E559FA7308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5D6-E2DD-4E8F-B8A9-A8EB6561E385}" type="datetimeFigureOut">
              <a:rPr lang="en-GB" smtClean="0"/>
              <a:pPr/>
              <a:t>17/08/2015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57EC-4263-4883-811C-E559FA7308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5D6-E2DD-4E8F-B8A9-A8EB6561E385}" type="datetimeFigureOut">
              <a:rPr lang="en-GB" smtClean="0"/>
              <a:pPr/>
              <a:t>17/08/2015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57EC-4263-4883-811C-E559FA7308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5D6-E2DD-4E8F-B8A9-A8EB6561E385}" type="datetimeFigureOut">
              <a:rPr lang="en-GB" smtClean="0"/>
              <a:pPr/>
              <a:t>17/08/2015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57EC-4263-4883-811C-E559FA7308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5D6-E2DD-4E8F-B8A9-A8EB6561E385}" type="datetimeFigureOut">
              <a:rPr lang="en-GB" smtClean="0"/>
              <a:pPr/>
              <a:t>17/08/2015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57EC-4263-4883-811C-E559FA7308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5D6-E2DD-4E8F-B8A9-A8EB6561E385}" type="datetimeFigureOut">
              <a:rPr lang="en-GB" smtClean="0"/>
              <a:pPr/>
              <a:t>17/08/2015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57EC-4263-4883-811C-E559FA7308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5D6-E2DD-4E8F-B8A9-A8EB6561E385}" type="datetimeFigureOut">
              <a:rPr lang="en-GB" smtClean="0"/>
              <a:pPr/>
              <a:t>17/08/2015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57EC-4263-4883-811C-E559FA7308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5D6-E2DD-4E8F-B8A9-A8EB6561E385}" type="datetimeFigureOut">
              <a:rPr lang="en-GB" smtClean="0"/>
              <a:pPr/>
              <a:t>17/08/2015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57EC-4263-4883-811C-E559FA7308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5D6-E2DD-4E8F-B8A9-A8EB6561E385}" type="datetimeFigureOut">
              <a:rPr lang="en-GB" smtClean="0"/>
              <a:pPr/>
              <a:t>17/08/2015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57EC-4263-4883-811C-E559FA7308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7B5D6-E2DD-4E8F-B8A9-A8EB6561E385}" type="datetimeFigureOut">
              <a:rPr lang="en-GB" smtClean="0"/>
              <a:pPr/>
              <a:t>17/08/2015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E57EC-4263-4883-811C-E559FA73088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oon 14"/>
          <p:cNvSpPr/>
          <p:nvPr/>
        </p:nvSpPr>
        <p:spPr>
          <a:xfrm rot="1631991">
            <a:off x="7236099" y="3541242"/>
            <a:ext cx="838200" cy="4191000"/>
          </a:xfrm>
          <a:prstGeom prst="moon">
            <a:avLst/>
          </a:prstGeom>
          <a:scene3d>
            <a:camera prst="isometricOffAxis1Top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oon 12"/>
          <p:cNvSpPr/>
          <p:nvPr/>
        </p:nvSpPr>
        <p:spPr>
          <a:xfrm>
            <a:off x="6629400" y="4038600"/>
            <a:ext cx="838200" cy="4191000"/>
          </a:xfrm>
          <a:prstGeom prst="moon">
            <a:avLst/>
          </a:prstGeom>
          <a:scene3d>
            <a:camera prst="isometricOffAxis1Top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162800" y="5257800"/>
            <a:ext cx="1752600" cy="1524000"/>
          </a:xfrm>
          <a:prstGeom prst="ellipse">
            <a:avLst/>
          </a:prstGeom>
          <a:ln/>
          <a:scene3d>
            <a:camera prst="perspectiveAbove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96200" y="4953000"/>
            <a:ext cx="1066800" cy="990600"/>
          </a:xfrm>
          <a:prstGeom prst="ellipse">
            <a:avLst/>
          </a:prstGeom>
          <a:ln/>
          <a:scene3d>
            <a:camera prst="perspectiveRelaxedModerately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467600" y="4953000"/>
            <a:ext cx="609600" cy="609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RelaxedModerately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oon 13"/>
          <p:cNvSpPr/>
          <p:nvPr/>
        </p:nvSpPr>
        <p:spPr>
          <a:xfrm rot="1175069">
            <a:off x="6629400" y="3048591"/>
            <a:ext cx="1371600" cy="5029200"/>
          </a:xfrm>
          <a:prstGeom prst="moon">
            <a:avLst/>
          </a:prstGeom>
          <a:scene3d>
            <a:camera prst="isometricOffAxis1Top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219200"/>
            <a:ext cx="9144000" cy="1905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3124200"/>
            <a:ext cx="50292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0" y="16002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Design</a:t>
            </a:r>
            <a:br>
              <a:rPr lang="en-US" dirty="0" smtClean="0">
                <a:solidFill>
                  <a:schemeClr val="bg1">
                    <a:lumMod val="95000"/>
                  </a:schemeClr>
                </a:solidFill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0" y="3124200"/>
            <a:ext cx="4953000" cy="6096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RRSG Seminar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2" name="Picture 11" descr="rrsg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4581128"/>
            <a:ext cx="2485276" cy="202862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3528" y="3933056"/>
            <a:ext cx="3126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Prepared by Dr. Simon Winberg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5652120" y="1427584"/>
            <a:ext cx="3307774" cy="3153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ectangle 21"/>
          <p:cNvSpPr/>
          <p:nvPr/>
        </p:nvSpPr>
        <p:spPr>
          <a:xfrm>
            <a:off x="99301" y="2348880"/>
            <a:ext cx="54350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 sz="2400" i="1" baseline="30000" dirty="0" smtClean="0">
                <a:solidFill>
                  <a:schemeClr val="bg1">
                    <a:lumMod val="95000"/>
                  </a:schemeClr>
                </a:solidFill>
              </a:rPr>
              <a:t>th</a:t>
            </a:r>
            <a:r>
              <a:rPr lang="en-US" sz="2400" i="1" dirty="0" smtClean="0">
                <a:solidFill>
                  <a:schemeClr val="bg1">
                    <a:lumMod val="95000"/>
                  </a:schemeClr>
                </a:solidFill>
              </a:rPr>
              <a:t> part of the guided research track (GRT)</a:t>
            </a:r>
            <a:endParaRPr lang="en-GB" sz="2400" i="1" dirty="0"/>
          </a:p>
        </p:txBody>
      </p:sp>
      <p:sp>
        <p:nvSpPr>
          <p:cNvPr id="23" name="Rectangle 22"/>
          <p:cNvSpPr/>
          <p:nvPr/>
        </p:nvSpPr>
        <p:spPr>
          <a:xfrm>
            <a:off x="179512" y="404664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Welcome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1619672" y="404664"/>
            <a:ext cx="1440160" cy="432048"/>
          </a:xfrm>
          <a:prstGeom prst="rect">
            <a:avLst/>
          </a:prstGeom>
          <a:solidFill>
            <a:schemeClr val="accent1"/>
          </a:solidFill>
          <a:ln>
            <a:solidFill>
              <a:srgbClr val="085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Lit. Review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3059832" y="404664"/>
            <a:ext cx="1440160" cy="432048"/>
          </a:xfrm>
          <a:prstGeom prst="rect">
            <a:avLst/>
          </a:prstGeom>
          <a:solidFill>
            <a:schemeClr val="accent1"/>
          </a:solidFill>
          <a:ln>
            <a:solidFill>
              <a:srgbClr val="08509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bg1"/>
                </a:solidFill>
              </a:rPr>
              <a:t>Methodology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9992" y="404664"/>
            <a:ext cx="1440160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tx1"/>
                </a:solidFill>
              </a:rPr>
              <a:t>Design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0152" y="404664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Results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7380312" y="404664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Introduction &amp; Conclusions</a:t>
            </a:r>
            <a:endParaRPr lang="en-GB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7748" y="142758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chemeClr val="bg1"/>
                </a:solidFill>
              </a:rPr>
              <a:t>Ch1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93546" y="142758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chemeClr val="bg1"/>
                </a:solidFill>
              </a:rPr>
              <a:t>Ch2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33706" y="142758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chemeClr val="bg1"/>
                </a:solidFill>
              </a:rPr>
              <a:t>Ch3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19364" y="142758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chemeClr val="bg1"/>
                </a:solidFill>
              </a:rPr>
              <a:t>Ch4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61774" y="142758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chemeClr val="bg1"/>
                </a:solidFill>
              </a:rPr>
              <a:t>Ch5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01934" y="142758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chemeClr val="bg1"/>
                </a:solidFill>
              </a:rPr>
              <a:t>Ch6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C:\Users\swinberg\Documents\ACTIVE\EEE4084F\Common\Images_open\blueprint-tank-O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1571625"/>
            <a:ext cx="28575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inberg\Documents\ACTIVE\EEE4084F\Common\Images_open\pcb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129" y="3244829"/>
            <a:ext cx="1795463" cy="128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winberg\Documents\ACTIVE\EEE4084F\Common\Images_open\circuit2-flick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244829"/>
            <a:ext cx="1454150" cy="128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The spiral model – where are </a:t>
            </a:r>
            <a:r>
              <a:rPr lang="en-US" u="sng" dirty="0" smtClean="0">
                <a:solidFill>
                  <a:srgbClr val="FFFF00"/>
                </a:solidFill>
              </a:rPr>
              <a:t>you</a:t>
            </a:r>
            <a:r>
              <a:rPr lang="en-US" dirty="0" smtClean="0">
                <a:solidFill>
                  <a:srgbClr val="FFFF00"/>
                </a:solidFill>
              </a:rPr>
              <a:t>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dirty="0" smtClean="0"/>
              <a:t>Spiral model: The typical design process</a:t>
            </a:r>
          </a:p>
        </p:txBody>
      </p:sp>
      <p:pic>
        <p:nvPicPr>
          <p:cNvPr id="3074" name="Picture 2" descr="C:\Users\swinberg\Documents\ACTIVE\EEE4084F\Common\Images_open\Spiral_model - Boehm 1988 -WO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72680"/>
            <a:ext cx="5209381" cy="446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/>
          <p:cNvSpPr/>
          <p:nvPr/>
        </p:nvSpPr>
        <p:spPr>
          <a:xfrm>
            <a:off x="4071257" y="4114800"/>
            <a:ext cx="1012372" cy="489857"/>
          </a:xfrm>
          <a:custGeom>
            <a:avLst/>
            <a:gdLst>
              <a:gd name="connsiteX0" fmla="*/ 315686 w 1012372"/>
              <a:gd name="connsiteY0" fmla="*/ 283029 h 489857"/>
              <a:gd name="connsiteX1" fmla="*/ 457200 w 1012372"/>
              <a:gd name="connsiteY1" fmla="*/ 304800 h 489857"/>
              <a:gd name="connsiteX2" fmla="*/ 478972 w 1012372"/>
              <a:gd name="connsiteY2" fmla="*/ 326571 h 489857"/>
              <a:gd name="connsiteX3" fmla="*/ 489857 w 1012372"/>
              <a:gd name="connsiteY3" fmla="*/ 359229 h 489857"/>
              <a:gd name="connsiteX4" fmla="*/ 478972 w 1012372"/>
              <a:gd name="connsiteY4" fmla="*/ 457200 h 489857"/>
              <a:gd name="connsiteX5" fmla="*/ 370114 w 1012372"/>
              <a:gd name="connsiteY5" fmla="*/ 489857 h 489857"/>
              <a:gd name="connsiteX6" fmla="*/ 119743 w 1012372"/>
              <a:gd name="connsiteY6" fmla="*/ 478971 h 489857"/>
              <a:gd name="connsiteX7" fmla="*/ 87086 w 1012372"/>
              <a:gd name="connsiteY7" fmla="*/ 457200 h 489857"/>
              <a:gd name="connsiteX8" fmla="*/ 21772 w 1012372"/>
              <a:gd name="connsiteY8" fmla="*/ 381000 h 489857"/>
              <a:gd name="connsiteX9" fmla="*/ 10886 w 1012372"/>
              <a:gd name="connsiteY9" fmla="*/ 337457 h 489857"/>
              <a:gd name="connsiteX10" fmla="*/ 0 w 1012372"/>
              <a:gd name="connsiteY10" fmla="*/ 304800 h 489857"/>
              <a:gd name="connsiteX11" fmla="*/ 10886 w 1012372"/>
              <a:gd name="connsiteY11" fmla="*/ 206829 h 489857"/>
              <a:gd name="connsiteX12" fmla="*/ 32657 w 1012372"/>
              <a:gd name="connsiteY12" fmla="*/ 185057 h 489857"/>
              <a:gd name="connsiteX13" fmla="*/ 76200 w 1012372"/>
              <a:gd name="connsiteY13" fmla="*/ 108857 h 489857"/>
              <a:gd name="connsiteX14" fmla="*/ 97972 w 1012372"/>
              <a:gd name="connsiteY14" fmla="*/ 65314 h 489857"/>
              <a:gd name="connsiteX15" fmla="*/ 174172 w 1012372"/>
              <a:gd name="connsiteY15" fmla="*/ 43543 h 489857"/>
              <a:gd name="connsiteX16" fmla="*/ 195943 w 1012372"/>
              <a:gd name="connsiteY16" fmla="*/ 21771 h 489857"/>
              <a:gd name="connsiteX17" fmla="*/ 272143 w 1012372"/>
              <a:gd name="connsiteY17" fmla="*/ 0 h 489857"/>
              <a:gd name="connsiteX18" fmla="*/ 729343 w 1012372"/>
              <a:gd name="connsiteY18" fmla="*/ 10886 h 489857"/>
              <a:gd name="connsiteX19" fmla="*/ 794657 w 1012372"/>
              <a:gd name="connsiteY19" fmla="*/ 43543 h 489857"/>
              <a:gd name="connsiteX20" fmla="*/ 859972 w 1012372"/>
              <a:gd name="connsiteY20" fmla="*/ 65314 h 489857"/>
              <a:gd name="connsiteX21" fmla="*/ 892629 w 1012372"/>
              <a:gd name="connsiteY21" fmla="*/ 87086 h 489857"/>
              <a:gd name="connsiteX22" fmla="*/ 925286 w 1012372"/>
              <a:gd name="connsiteY22" fmla="*/ 97971 h 489857"/>
              <a:gd name="connsiteX23" fmla="*/ 936172 w 1012372"/>
              <a:gd name="connsiteY23" fmla="*/ 130629 h 489857"/>
              <a:gd name="connsiteX24" fmla="*/ 1001486 w 1012372"/>
              <a:gd name="connsiteY24" fmla="*/ 185057 h 489857"/>
              <a:gd name="connsiteX25" fmla="*/ 1012372 w 1012372"/>
              <a:gd name="connsiteY25" fmla="*/ 195943 h 48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12372" h="489857">
                <a:moveTo>
                  <a:pt x="315686" y="283029"/>
                </a:moveTo>
                <a:cubicBezTo>
                  <a:pt x="321978" y="283658"/>
                  <a:pt x="425813" y="285968"/>
                  <a:pt x="457200" y="304800"/>
                </a:cubicBezTo>
                <a:cubicBezTo>
                  <a:pt x="466001" y="310080"/>
                  <a:pt x="471715" y="319314"/>
                  <a:pt x="478972" y="326571"/>
                </a:cubicBezTo>
                <a:cubicBezTo>
                  <a:pt x="482600" y="337457"/>
                  <a:pt x="489857" y="347754"/>
                  <a:pt x="489857" y="359229"/>
                </a:cubicBezTo>
                <a:cubicBezTo>
                  <a:pt x="489857" y="392087"/>
                  <a:pt x="496613" y="429479"/>
                  <a:pt x="478972" y="457200"/>
                </a:cubicBezTo>
                <a:cubicBezTo>
                  <a:pt x="473959" y="465078"/>
                  <a:pt x="387356" y="485546"/>
                  <a:pt x="370114" y="489857"/>
                </a:cubicBezTo>
                <a:cubicBezTo>
                  <a:pt x="286657" y="486228"/>
                  <a:pt x="202728" y="488546"/>
                  <a:pt x="119743" y="478971"/>
                </a:cubicBezTo>
                <a:cubicBezTo>
                  <a:pt x="106746" y="477471"/>
                  <a:pt x="97019" y="465714"/>
                  <a:pt x="87086" y="457200"/>
                </a:cubicBezTo>
                <a:cubicBezTo>
                  <a:pt x="46024" y="422004"/>
                  <a:pt x="47451" y="419520"/>
                  <a:pt x="21772" y="381000"/>
                </a:cubicBezTo>
                <a:cubicBezTo>
                  <a:pt x="18143" y="366486"/>
                  <a:pt x="14996" y="351842"/>
                  <a:pt x="10886" y="337457"/>
                </a:cubicBezTo>
                <a:cubicBezTo>
                  <a:pt x="7734" y="326424"/>
                  <a:pt x="0" y="316275"/>
                  <a:pt x="0" y="304800"/>
                </a:cubicBezTo>
                <a:cubicBezTo>
                  <a:pt x="0" y="271942"/>
                  <a:pt x="2241" y="238529"/>
                  <a:pt x="10886" y="206829"/>
                </a:cubicBezTo>
                <a:cubicBezTo>
                  <a:pt x="13586" y="196927"/>
                  <a:pt x="25400" y="192314"/>
                  <a:pt x="32657" y="185057"/>
                </a:cubicBezTo>
                <a:cubicBezTo>
                  <a:pt x="53741" y="100722"/>
                  <a:pt x="26312" y="178699"/>
                  <a:pt x="76200" y="108857"/>
                </a:cubicBezTo>
                <a:cubicBezTo>
                  <a:pt x="85632" y="95652"/>
                  <a:pt x="86497" y="76789"/>
                  <a:pt x="97972" y="65314"/>
                </a:cubicBezTo>
                <a:cubicBezTo>
                  <a:pt x="103176" y="60110"/>
                  <a:pt x="173798" y="43636"/>
                  <a:pt x="174172" y="43543"/>
                </a:cubicBezTo>
                <a:cubicBezTo>
                  <a:pt x="181429" y="36286"/>
                  <a:pt x="187142" y="27051"/>
                  <a:pt x="195943" y="21771"/>
                </a:cubicBezTo>
                <a:cubicBezTo>
                  <a:pt x="207094" y="15080"/>
                  <a:pt x="264015" y="2032"/>
                  <a:pt x="272143" y="0"/>
                </a:cubicBezTo>
                <a:cubicBezTo>
                  <a:pt x="424543" y="3629"/>
                  <a:pt x="577050" y="4118"/>
                  <a:pt x="729343" y="10886"/>
                </a:cubicBezTo>
                <a:cubicBezTo>
                  <a:pt x="762430" y="12357"/>
                  <a:pt x="766114" y="30857"/>
                  <a:pt x="794657" y="43543"/>
                </a:cubicBezTo>
                <a:cubicBezTo>
                  <a:pt x="815628" y="52864"/>
                  <a:pt x="859972" y="65314"/>
                  <a:pt x="859972" y="65314"/>
                </a:cubicBezTo>
                <a:cubicBezTo>
                  <a:pt x="870858" y="72571"/>
                  <a:pt x="880927" y="81235"/>
                  <a:pt x="892629" y="87086"/>
                </a:cubicBezTo>
                <a:cubicBezTo>
                  <a:pt x="902892" y="92218"/>
                  <a:pt x="917172" y="89857"/>
                  <a:pt x="925286" y="97971"/>
                </a:cubicBezTo>
                <a:cubicBezTo>
                  <a:pt x="933400" y="106085"/>
                  <a:pt x="929807" y="121081"/>
                  <a:pt x="936172" y="130629"/>
                </a:cubicBezTo>
                <a:cubicBezTo>
                  <a:pt x="956086" y="160500"/>
                  <a:pt x="974711" y="164976"/>
                  <a:pt x="1001486" y="185057"/>
                </a:cubicBezTo>
                <a:cubicBezTo>
                  <a:pt x="1005591" y="188136"/>
                  <a:pt x="1008743" y="192314"/>
                  <a:pt x="1012372" y="19594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526971" y="3592286"/>
            <a:ext cx="2188029" cy="1426028"/>
          </a:xfrm>
          <a:custGeom>
            <a:avLst/>
            <a:gdLst>
              <a:gd name="connsiteX0" fmla="*/ 1578429 w 2188029"/>
              <a:gd name="connsiteY0" fmla="*/ 805543 h 1426028"/>
              <a:gd name="connsiteX1" fmla="*/ 1513115 w 2188029"/>
              <a:gd name="connsiteY1" fmla="*/ 1110343 h 1426028"/>
              <a:gd name="connsiteX2" fmla="*/ 1502229 w 2188029"/>
              <a:gd name="connsiteY2" fmla="*/ 1153885 h 1426028"/>
              <a:gd name="connsiteX3" fmla="*/ 1404258 w 2188029"/>
              <a:gd name="connsiteY3" fmla="*/ 1208314 h 1426028"/>
              <a:gd name="connsiteX4" fmla="*/ 1360715 w 2188029"/>
              <a:gd name="connsiteY4" fmla="*/ 1251857 h 1426028"/>
              <a:gd name="connsiteX5" fmla="*/ 1338943 w 2188029"/>
              <a:gd name="connsiteY5" fmla="*/ 1273628 h 1426028"/>
              <a:gd name="connsiteX6" fmla="*/ 1295400 w 2188029"/>
              <a:gd name="connsiteY6" fmla="*/ 1295400 h 1426028"/>
              <a:gd name="connsiteX7" fmla="*/ 1219200 w 2188029"/>
              <a:gd name="connsiteY7" fmla="*/ 1317171 h 1426028"/>
              <a:gd name="connsiteX8" fmla="*/ 1175658 w 2188029"/>
              <a:gd name="connsiteY8" fmla="*/ 1338943 h 1426028"/>
              <a:gd name="connsiteX9" fmla="*/ 1121229 w 2188029"/>
              <a:gd name="connsiteY9" fmla="*/ 1349828 h 1426028"/>
              <a:gd name="connsiteX10" fmla="*/ 1055915 w 2188029"/>
              <a:gd name="connsiteY10" fmla="*/ 1371600 h 1426028"/>
              <a:gd name="connsiteX11" fmla="*/ 881743 w 2188029"/>
              <a:gd name="connsiteY11" fmla="*/ 1404257 h 1426028"/>
              <a:gd name="connsiteX12" fmla="*/ 598715 w 2188029"/>
              <a:gd name="connsiteY12" fmla="*/ 1426028 h 1426028"/>
              <a:gd name="connsiteX13" fmla="*/ 413658 w 2188029"/>
              <a:gd name="connsiteY13" fmla="*/ 1415143 h 1426028"/>
              <a:gd name="connsiteX14" fmla="*/ 348343 w 2188029"/>
              <a:gd name="connsiteY14" fmla="*/ 1393371 h 1426028"/>
              <a:gd name="connsiteX15" fmla="*/ 315686 w 2188029"/>
              <a:gd name="connsiteY15" fmla="*/ 1360714 h 1426028"/>
              <a:gd name="connsiteX16" fmla="*/ 293915 w 2188029"/>
              <a:gd name="connsiteY16" fmla="*/ 1317171 h 1426028"/>
              <a:gd name="connsiteX17" fmla="*/ 261258 w 2188029"/>
              <a:gd name="connsiteY17" fmla="*/ 1306285 h 1426028"/>
              <a:gd name="connsiteX18" fmla="*/ 239486 w 2188029"/>
              <a:gd name="connsiteY18" fmla="*/ 1273628 h 1426028"/>
              <a:gd name="connsiteX19" fmla="*/ 228600 w 2188029"/>
              <a:gd name="connsiteY19" fmla="*/ 1230085 h 1426028"/>
              <a:gd name="connsiteX20" fmla="*/ 195943 w 2188029"/>
              <a:gd name="connsiteY20" fmla="*/ 1197428 h 1426028"/>
              <a:gd name="connsiteX21" fmla="*/ 174172 w 2188029"/>
              <a:gd name="connsiteY21" fmla="*/ 1164771 h 1426028"/>
              <a:gd name="connsiteX22" fmla="*/ 108858 w 2188029"/>
              <a:gd name="connsiteY22" fmla="*/ 1077685 h 1426028"/>
              <a:gd name="connsiteX23" fmla="*/ 87086 w 2188029"/>
              <a:gd name="connsiteY23" fmla="*/ 990600 h 1426028"/>
              <a:gd name="connsiteX24" fmla="*/ 54429 w 2188029"/>
              <a:gd name="connsiteY24" fmla="*/ 968828 h 1426028"/>
              <a:gd name="connsiteX25" fmla="*/ 43543 w 2188029"/>
              <a:gd name="connsiteY25" fmla="*/ 925285 h 1426028"/>
              <a:gd name="connsiteX26" fmla="*/ 0 w 2188029"/>
              <a:gd name="connsiteY26" fmla="*/ 838200 h 1426028"/>
              <a:gd name="connsiteX27" fmla="*/ 21772 w 2188029"/>
              <a:gd name="connsiteY27" fmla="*/ 468085 h 1426028"/>
              <a:gd name="connsiteX28" fmla="*/ 54429 w 2188029"/>
              <a:gd name="connsiteY28" fmla="*/ 359228 h 1426028"/>
              <a:gd name="connsiteX29" fmla="*/ 65315 w 2188029"/>
              <a:gd name="connsiteY29" fmla="*/ 315685 h 1426028"/>
              <a:gd name="connsiteX30" fmla="*/ 130629 w 2188029"/>
              <a:gd name="connsiteY30" fmla="*/ 261257 h 1426028"/>
              <a:gd name="connsiteX31" fmla="*/ 152400 w 2188029"/>
              <a:gd name="connsiteY31" fmla="*/ 239485 h 1426028"/>
              <a:gd name="connsiteX32" fmla="*/ 174172 w 2188029"/>
              <a:gd name="connsiteY32" fmla="*/ 206828 h 1426028"/>
              <a:gd name="connsiteX33" fmla="*/ 217715 w 2188029"/>
              <a:gd name="connsiteY33" fmla="*/ 185057 h 1426028"/>
              <a:gd name="connsiteX34" fmla="*/ 250372 w 2188029"/>
              <a:gd name="connsiteY34" fmla="*/ 163285 h 1426028"/>
              <a:gd name="connsiteX35" fmla="*/ 293915 w 2188029"/>
              <a:gd name="connsiteY35" fmla="*/ 119743 h 1426028"/>
              <a:gd name="connsiteX36" fmla="*/ 391886 w 2188029"/>
              <a:gd name="connsiteY36" fmla="*/ 97971 h 1426028"/>
              <a:gd name="connsiteX37" fmla="*/ 587829 w 2188029"/>
              <a:gd name="connsiteY37" fmla="*/ 65314 h 1426028"/>
              <a:gd name="connsiteX38" fmla="*/ 696686 w 2188029"/>
              <a:gd name="connsiteY38" fmla="*/ 54428 h 1426028"/>
              <a:gd name="connsiteX39" fmla="*/ 849086 w 2188029"/>
              <a:gd name="connsiteY39" fmla="*/ 43543 h 1426028"/>
              <a:gd name="connsiteX40" fmla="*/ 1066800 w 2188029"/>
              <a:gd name="connsiteY40" fmla="*/ 21771 h 1426028"/>
              <a:gd name="connsiteX41" fmla="*/ 1208315 w 2188029"/>
              <a:gd name="connsiteY41" fmla="*/ 0 h 1426028"/>
              <a:gd name="connsiteX42" fmla="*/ 1240972 w 2188029"/>
              <a:gd name="connsiteY42" fmla="*/ 10885 h 1426028"/>
              <a:gd name="connsiteX43" fmla="*/ 1262743 w 2188029"/>
              <a:gd name="connsiteY43" fmla="*/ 32657 h 1426028"/>
              <a:gd name="connsiteX44" fmla="*/ 1306286 w 2188029"/>
              <a:gd name="connsiteY44" fmla="*/ 43543 h 1426028"/>
              <a:gd name="connsiteX45" fmla="*/ 1338943 w 2188029"/>
              <a:gd name="connsiteY45" fmla="*/ 54428 h 1426028"/>
              <a:gd name="connsiteX46" fmla="*/ 1371600 w 2188029"/>
              <a:gd name="connsiteY46" fmla="*/ 76200 h 1426028"/>
              <a:gd name="connsiteX47" fmla="*/ 1393372 w 2188029"/>
              <a:gd name="connsiteY47" fmla="*/ 108857 h 1426028"/>
              <a:gd name="connsiteX48" fmla="*/ 1426029 w 2188029"/>
              <a:gd name="connsiteY48" fmla="*/ 119743 h 1426028"/>
              <a:gd name="connsiteX49" fmla="*/ 1513115 w 2188029"/>
              <a:gd name="connsiteY49" fmla="*/ 163285 h 1426028"/>
              <a:gd name="connsiteX50" fmla="*/ 1545772 w 2188029"/>
              <a:gd name="connsiteY50" fmla="*/ 185057 h 1426028"/>
              <a:gd name="connsiteX51" fmla="*/ 1578429 w 2188029"/>
              <a:gd name="connsiteY51" fmla="*/ 195943 h 1426028"/>
              <a:gd name="connsiteX52" fmla="*/ 1654629 w 2188029"/>
              <a:gd name="connsiteY52" fmla="*/ 239485 h 1426028"/>
              <a:gd name="connsiteX53" fmla="*/ 1687286 w 2188029"/>
              <a:gd name="connsiteY53" fmla="*/ 250371 h 1426028"/>
              <a:gd name="connsiteX54" fmla="*/ 1752600 w 2188029"/>
              <a:gd name="connsiteY54" fmla="*/ 293914 h 1426028"/>
              <a:gd name="connsiteX55" fmla="*/ 1828800 w 2188029"/>
              <a:gd name="connsiteY55" fmla="*/ 326571 h 1426028"/>
              <a:gd name="connsiteX56" fmla="*/ 1905000 w 2188029"/>
              <a:gd name="connsiteY56" fmla="*/ 359228 h 1426028"/>
              <a:gd name="connsiteX57" fmla="*/ 1926772 w 2188029"/>
              <a:gd name="connsiteY57" fmla="*/ 381000 h 1426028"/>
              <a:gd name="connsiteX58" fmla="*/ 2002972 w 2188029"/>
              <a:gd name="connsiteY58" fmla="*/ 402771 h 1426028"/>
              <a:gd name="connsiteX59" fmla="*/ 2046515 w 2188029"/>
              <a:gd name="connsiteY59" fmla="*/ 457200 h 1426028"/>
              <a:gd name="connsiteX60" fmla="*/ 2100943 w 2188029"/>
              <a:gd name="connsiteY60" fmla="*/ 500743 h 1426028"/>
              <a:gd name="connsiteX61" fmla="*/ 2111829 w 2188029"/>
              <a:gd name="connsiteY61" fmla="*/ 544285 h 1426028"/>
              <a:gd name="connsiteX62" fmla="*/ 2155372 w 2188029"/>
              <a:gd name="connsiteY62" fmla="*/ 587828 h 1426028"/>
              <a:gd name="connsiteX63" fmla="*/ 2166258 w 2188029"/>
              <a:gd name="connsiteY63" fmla="*/ 620485 h 1426028"/>
              <a:gd name="connsiteX64" fmla="*/ 2188029 w 2188029"/>
              <a:gd name="connsiteY64" fmla="*/ 642257 h 142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188029" h="1426028">
                <a:moveTo>
                  <a:pt x="1578429" y="805543"/>
                </a:moveTo>
                <a:cubicBezTo>
                  <a:pt x="1532819" y="1090604"/>
                  <a:pt x="1585843" y="1001245"/>
                  <a:pt x="1513115" y="1110343"/>
                </a:cubicBezTo>
                <a:cubicBezTo>
                  <a:pt x="1509486" y="1124857"/>
                  <a:pt x="1512081" y="1142626"/>
                  <a:pt x="1502229" y="1153885"/>
                </a:cubicBezTo>
                <a:cubicBezTo>
                  <a:pt x="1471403" y="1189114"/>
                  <a:pt x="1442427" y="1195591"/>
                  <a:pt x="1404258" y="1208314"/>
                </a:cubicBezTo>
                <a:lnTo>
                  <a:pt x="1360715" y="1251857"/>
                </a:lnTo>
                <a:cubicBezTo>
                  <a:pt x="1353458" y="1259114"/>
                  <a:pt x="1348123" y="1269038"/>
                  <a:pt x="1338943" y="1273628"/>
                </a:cubicBezTo>
                <a:cubicBezTo>
                  <a:pt x="1324429" y="1280885"/>
                  <a:pt x="1310594" y="1289702"/>
                  <a:pt x="1295400" y="1295400"/>
                </a:cubicBezTo>
                <a:cubicBezTo>
                  <a:pt x="1221748" y="1323020"/>
                  <a:pt x="1280607" y="1290853"/>
                  <a:pt x="1219200" y="1317171"/>
                </a:cubicBezTo>
                <a:cubicBezTo>
                  <a:pt x="1204285" y="1323563"/>
                  <a:pt x="1191053" y="1333811"/>
                  <a:pt x="1175658" y="1338943"/>
                </a:cubicBezTo>
                <a:cubicBezTo>
                  <a:pt x="1158105" y="1344794"/>
                  <a:pt x="1139079" y="1344960"/>
                  <a:pt x="1121229" y="1349828"/>
                </a:cubicBezTo>
                <a:cubicBezTo>
                  <a:pt x="1099089" y="1355866"/>
                  <a:pt x="1055915" y="1371600"/>
                  <a:pt x="1055915" y="1371600"/>
                </a:cubicBezTo>
                <a:cubicBezTo>
                  <a:pt x="997935" y="1429578"/>
                  <a:pt x="1045348" y="1391672"/>
                  <a:pt x="881743" y="1404257"/>
                </a:cubicBezTo>
                <a:cubicBezTo>
                  <a:pt x="489001" y="1434469"/>
                  <a:pt x="1041060" y="1394434"/>
                  <a:pt x="598715" y="1426028"/>
                </a:cubicBezTo>
                <a:cubicBezTo>
                  <a:pt x="537029" y="1422400"/>
                  <a:pt x="474931" y="1423135"/>
                  <a:pt x="413658" y="1415143"/>
                </a:cubicBezTo>
                <a:cubicBezTo>
                  <a:pt x="390901" y="1412175"/>
                  <a:pt x="348343" y="1393371"/>
                  <a:pt x="348343" y="1393371"/>
                </a:cubicBezTo>
                <a:cubicBezTo>
                  <a:pt x="337457" y="1382485"/>
                  <a:pt x="324634" y="1373241"/>
                  <a:pt x="315686" y="1360714"/>
                </a:cubicBezTo>
                <a:cubicBezTo>
                  <a:pt x="306254" y="1347509"/>
                  <a:pt x="305389" y="1328646"/>
                  <a:pt x="293915" y="1317171"/>
                </a:cubicBezTo>
                <a:cubicBezTo>
                  <a:pt x="285801" y="1309057"/>
                  <a:pt x="272144" y="1309914"/>
                  <a:pt x="261258" y="1306285"/>
                </a:cubicBezTo>
                <a:cubicBezTo>
                  <a:pt x="254001" y="1295399"/>
                  <a:pt x="244640" y="1285653"/>
                  <a:pt x="239486" y="1273628"/>
                </a:cubicBezTo>
                <a:cubicBezTo>
                  <a:pt x="233592" y="1259877"/>
                  <a:pt x="236023" y="1243075"/>
                  <a:pt x="228600" y="1230085"/>
                </a:cubicBezTo>
                <a:cubicBezTo>
                  <a:pt x="220962" y="1216719"/>
                  <a:pt x="205798" y="1209255"/>
                  <a:pt x="195943" y="1197428"/>
                </a:cubicBezTo>
                <a:cubicBezTo>
                  <a:pt x="187568" y="1187377"/>
                  <a:pt x="182686" y="1174704"/>
                  <a:pt x="174172" y="1164771"/>
                </a:cubicBezTo>
                <a:cubicBezTo>
                  <a:pt x="108151" y="1087746"/>
                  <a:pt x="148507" y="1156985"/>
                  <a:pt x="108858" y="1077685"/>
                </a:cubicBezTo>
                <a:cubicBezTo>
                  <a:pt x="108316" y="1074973"/>
                  <a:pt x="96012" y="1001758"/>
                  <a:pt x="87086" y="990600"/>
                </a:cubicBezTo>
                <a:cubicBezTo>
                  <a:pt x="78913" y="980384"/>
                  <a:pt x="65315" y="976085"/>
                  <a:pt x="54429" y="968828"/>
                </a:cubicBezTo>
                <a:cubicBezTo>
                  <a:pt x="50800" y="954314"/>
                  <a:pt x="49297" y="939095"/>
                  <a:pt x="43543" y="925285"/>
                </a:cubicBezTo>
                <a:cubicBezTo>
                  <a:pt x="31060" y="895327"/>
                  <a:pt x="0" y="838200"/>
                  <a:pt x="0" y="838200"/>
                </a:cubicBezTo>
                <a:cubicBezTo>
                  <a:pt x="4718" y="715545"/>
                  <a:pt x="1435" y="590103"/>
                  <a:pt x="21772" y="468085"/>
                </a:cubicBezTo>
                <a:cubicBezTo>
                  <a:pt x="30408" y="416268"/>
                  <a:pt x="39916" y="417277"/>
                  <a:pt x="54429" y="359228"/>
                </a:cubicBezTo>
                <a:cubicBezTo>
                  <a:pt x="58058" y="344714"/>
                  <a:pt x="57892" y="328675"/>
                  <a:pt x="65315" y="315685"/>
                </a:cubicBezTo>
                <a:cubicBezTo>
                  <a:pt x="81648" y="287103"/>
                  <a:pt x="106898" y="280242"/>
                  <a:pt x="130629" y="261257"/>
                </a:cubicBezTo>
                <a:cubicBezTo>
                  <a:pt x="138643" y="254846"/>
                  <a:pt x="145989" y="247499"/>
                  <a:pt x="152400" y="239485"/>
                </a:cubicBezTo>
                <a:cubicBezTo>
                  <a:pt x="160573" y="229269"/>
                  <a:pt x="164121" y="215203"/>
                  <a:pt x="174172" y="206828"/>
                </a:cubicBezTo>
                <a:cubicBezTo>
                  <a:pt x="186638" y="196440"/>
                  <a:pt x="203626" y="193108"/>
                  <a:pt x="217715" y="185057"/>
                </a:cubicBezTo>
                <a:cubicBezTo>
                  <a:pt x="229074" y="178566"/>
                  <a:pt x="240439" y="171799"/>
                  <a:pt x="250372" y="163285"/>
                </a:cubicBezTo>
                <a:cubicBezTo>
                  <a:pt x="265957" y="149927"/>
                  <a:pt x="277212" y="131673"/>
                  <a:pt x="293915" y="119743"/>
                </a:cubicBezTo>
                <a:cubicBezTo>
                  <a:pt x="310228" y="108091"/>
                  <a:pt x="386969" y="98790"/>
                  <a:pt x="391886" y="97971"/>
                </a:cubicBezTo>
                <a:cubicBezTo>
                  <a:pt x="455300" y="34560"/>
                  <a:pt x="400533" y="79722"/>
                  <a:pt x="587829" y="65314"/>
                </a:cubicBezTo>
                <a:cubicBezTo>
                  <a:pt x="624188" y="62517"/>
                  <a:pt x="660345" y="57456"/>
                  <a:pt x="696686" y="54428"/>
                </a:cubicBezTo>
                <a:cubicBezTo>
                  <a:pt x="747439" y="50199"/>
                  <a:pt x="798286" y="47171"/>
                  <a:pt x="849086" y="43543"/>
                </a:cubicBezTo>
                <a:cubicBezTo>
                  <a:pt x="962651" y="15151"/>
                  <a:pt x="824865" y="46799"/>
                  <a:pt x="1066800" y="21771"/>
                </a:cubicBezTo>
                <a:cubicBezTo>
                  <a:pt x="1114273" y="16860"/>
                  <a:pt x="1161143" y="7257"/>
                  <a:pt x="1208315" y="0"/>
                </a:cubicBezTo>
                <a:cubicBezTo>
                  <a:pt x="1219201" y="3628"/>
                  <a:pt x="1231133" y="4981"/>
                  <a:pt x="1240972" y="10885"/>
                </a:cubicBezTo>
                <a:cubicBezTo>
                  <a:pt x="1249773" y="16165"/>
                  <a:pt x="1253563" y="28067"/>
                  <a:pt x="1262743" y="32657"/>
                </a:cubicBezTo>
                <a:cubicBezTo>
                  <a:pt x="1276124" y="39348"/>
                  <a:pt x="1291901" y="39433"/>
                  <a:pt x="1306286" y="43543"/>
                </a:cubicBezTo>
                <a:cubicBezTo>
                  <a:pt x="1317319" y="46695"/>
                  <a:pt x="1328057" y="50800"/>
                  <a:pt x="1338943" y="54428"/>
                </a:cubicBezTo>
                <a:cubicBezTo>
                  <a:pt x="1349829" y="61685"/>
                  <a:pt x="1362349" y="66949"/>
                  <a:pt x="1371600" y="76200"/>
                </a:cubicBezTo>
                <a:cubicBezTo>
                  <a:pt x="1380851" y="85451"/>
                  <a:pt x="1383156" y="100684"/>
                  <a:pt x="1393372" y="108857"/>
                </a:cubicBezTo>
                <a:cubicBezTo>
                  <a:pt x="1402332" y="116025"/>
                  <a:pt x="1415583" y="114995"/>
                  <a:pt x="1426029" y="119743"/>
                </a:cubicBezTo>
                <a:cubicBezTo>
                  <a:pt x="1455575" y="133173"/>
                  <a:pt x="1486111" y="145282"/>
                  <a:pt x="1513115" y="163285"/>
                </a:cubicBezTo>
                <a:cubicBezTo>
                  <a:pt x="1524001" y="170542"/>
                  <a:pt x="1534070" y="179206"/>
                  <a:pt x="1545772" y="185057"/>
                </a:cubicBezTo>
                <a:cubicBezTo>
                  <a:pt x="1556035" y="190189"/>
                  <a:pt x="1567882" y="191423"/>
                  <a:pt x="1578429" y="195943"/>
                </a:cubicBezTo>
                <a:cubicBezTo>
                  <a:pt x="1712018" y="253195"/>
                  <a:pt x="1545307" y="184824"/>
                  <a:pt x="1654629" y="239485"/>
                </a:cubicBezTo>
                <a:cubicBezTo>
                  <a:pt x="1664892" y="244617"/>
                  <a:pt x="1677255" y="244798"/>
                  <a:pt x="1687286" y="250371"/>
                </a:cubicBezTo>
                <a:cubicBezTo>
                  <a:pt x="1710159" y="263078"/>
                  <a:pt x="1729196" y="282212"/>
                  <a:pt x="1752600" y="293914"/>
                </a:cubicBezTo>
                <a:cubicBezTo>
                  <a:pt x="1897043" y="366134"/>
                  <a:pt x="1716658" y="278509"/>
                  <a:pt x="1828800" y="326571"/>
                </a:cubicBezTo>
                <a:cubicBezTo>
                  <a:pt x="1922947" y="366921"/>
                  <a:pt x="1828423" y="333704"/>
                  <a:pt x="1905000" y="359228"/>
                </a:cubicBezTo>
                <a:cubicBezTo>
                  <a:pt x="1912257" y="366485"/>
                  <a:pt x="1917971" y="375720"/>
                  <a:pt x="1926772" y="381000"/>
                </a:cubicBezTo>
                <a:cubicBezTo>
                  <a:pt x="1937924" y="387691"/>
                  <a:pt x="1994843" y="400739"/>
                  <a:pt x="2002972" y="402771"/>
                </a:cubicBezTo>
                <a:cubicBezTo>
                  <a:pt x="2019138" y="427020"/>
                  <a:pt x="2024356" y="439473"/>
                  <a:pt x="2046515" y="457200"/>
                </a:cubicBezTo>
                <a:cubicBezTo>
                  <a:pt x="2115170" y="512124"/>
                  <a:pt x="2048380" y="448178"/>
                  <a:pt x="2100943" y="500743"/>
                </a:cubicBezTo>
                <a:cubicBezTo>
                  <a:pt x="2104572" y="515257"/>
                  <a:pt x="2103900" y="531598"/>
                  <a:pt x="2111829" y="544285"/>
                </a:cubicBezTo>
                <a:cubicBezTo>
                  <a:pt x="2122708" y="561691"/>
                  <a:pt x="2155372" y="587828"/>
                  <a:pt x="2155372" y="587828"/>
                </a:cubicBezTo>
                <a:cubicBezTo>
                  <a:pt x="2159001" y="598714"/>
                  <a:pt x="2160354" y="610646"/>
                  <a:pt x="2166258" y="620485"/>
                </a:cubicBezTo>
                <a:cubicBezTo>
                  <a:pt x="2171538" y="629286"/>
                  <a:pt x="2188029" y="642257"/>
                  <a:pt x="2188029" y="642257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512393" y="3444351"/>
            <a:ext cx="1222798" cy="523220"/>
            <a:chOff x="4512393" y="3444351"/>
            <a:chExt cx="1222798" cy="523220"/>
          </a:xfrm>
        </p:grpSpPr>
        <p:pic>
          <p:nvPicPr>
            <p:cNvPr id="5124" name="Picture 4" descr="C:\Users\swinberg\Documents\ACTIVE\EEE4084F\Common\Images_open\happy1-WOC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393" y="3477009"/>
              <a:ext cx="482909" cy="482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929986" y="3444351"/>
              <a:ext cx="8052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solidFill>
                    <a:srgbClr val="FF0000"/>
                  </a:solidFill>
                </a:rPr>
                <a:t>Where you are</a:t>
              </a:r>
              <a:endParaRPr lang="en-US" sz="1400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236296" y="2708919"/>
            <a:ext cx="1809733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You should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Made an initial start on the prototype</a:t>
            </a:r>
          </a:p>
          <a:p>
            <a:r>
              <a:rPr lang="en-US" i="1" dirty="0" smtClean="0"/>
              <a:t>IF NOT ALSO (and preferably so)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Completed an initial, e.g. paper-based concept sketch, and be working on a ‘real thing’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99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Design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78" y="1264357"/>
            <a:ext cx="8414050" cy="492941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How the design chapter is structured</a:t>
            </a:r>
          </a:p>
          <a:p>
            <a:r>
              <a:rPr lang="en-US" dirty="0" smtClean="0"/>
              <a:t>System Level / Top level design</a:t>
            </a:r>
          </a:p>
          <a:p>
            <a:r>
              <a:rPr lang="en-US" dirty="0" smtClean="0"/>
              <a:t>Specification</a:t>
            </a:r>
          </a:p>
          <a:p>
            <a:pPr lvl="1"/>
            <a:r>
              <a:rPr lang="en-US" dirty="0" smtClean="0"/>
              <a:t>Somewhat optional; depends what is to be done, and if more detail besides the requirements (usually in Ch1) is needed</a:t>
            </a:r>
          </a:p>
          <a:p>
            <a:r>
              <a:rPr lang="en-US" dirty="0" smtClean="0"/>
              <a:t>Hardware Design / Circuit / PCB / Platform  (whichever, if any, are relevant to the project concerned*)</a:t>
            </a:r>
          </a:p>
          <a:p>
            <a:r>
              <a:rPr lang="en-US" dirty="0" smtClean="0"/>
              <a:t>Software Design (if relevant, incl. implementation snippets)</a:t>
            </a:r>
          </a:p>
          <a:p>
            <a:r>
              <a:rPr lang="en-US" dirty="0" smtClean="0"/>
              <a:t>Integration Design</a:t>
            </a:r>
          </a:p>
          <a:p>
            <a:r>
              <a:rPr lang="en-US" dirty="0" smtClean="0"/>
              <a:t>Testing infrastructure (for example you might set up some kind of testing infrastructure, e.g. for regression testing)</a:t>
            </a:r>
          </a:p>
          <a:p>
            <a:r>
              <a:rPr lang="en-US" dirty="0" smtClean="0"/>
              <a:t>Maintenance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504" y="5877272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*Note that even if it is a software only project, you should still provide some information about the platform, computer system, operating system, etc. that it is being development on and/or the platform the application is to run on.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6104324" y="1412776"/>
            <a:ext cx="2808312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Subsections for each section of the chapter are elaborated in the report template</a:t>
            </a:r>
            <a:endParaRPr 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5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NB: Your Design should correspond To Your Objectives!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298" y="1567542"/>
            <a:ext cx="8723312" cy="4525963"/>
          </a:xfrm>
        </p:spPr>
        <p:txBody>
          <a:bodyPr/>
          <a:lstStyle/>
          <a:p>
            <a:r>
              <a:rPr lang="en-US" dirty="0" smtClean="0"/>
              <a:t>Try to show good consistency and integration between the chapters of your write-up</a:t>
            </a:r>
            <a:endParaRPr lang="en-US" dirty="0"/>
          </a:p>
          <a:p>
            <a:pPr lvl="1"/>
            <a:r>
              <a:rPr lang="en-US" dirty="0" smtClean="0"/>
              <a:t>Remind the user or emphasize how particular design decisions or part link back to the requirements and to the main objectives</a:t>
            </a:r>
          </a:p>
          <a:p>
            <a:pPr lvl="1"/>
            <a:r>
              <a:rPr lang="en-US" dirty="0" smtClean="0"/>
              <a:t>Make use of cross-references to</a:t>
            </a:r>
            <a:br>
              <a:rPr lang="en-US" dirty="0" smtClean="0"/>
            </a:br>
            <a:r>
              <a:rPr lang="en-US" dirty="0" smtClean="0"/>
              <a:t>help show the connectedness:</a:t>
            </a:r>
          </a:p>
        </p:txBody>
      </p:sp>
      <p:sp>
        <p:nvSpPr>
          <p:cNvPr id="4" name="TextBox 3"/>
          <p:cNvSpPr txBox="1"/>
          <p:nvPr/>
        </p:nvSpPr>
        <p:spPr>
          <a:xfrm rot="20700000">
            <a:off x="6387033" y="4178682"/>
            <a:ext cx="230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Keep your eye on the </a:t>
            </a:r>
            <a:r>
              <a:rPr lang="en-US" strike="sngStrike" dirty="0" smtClean="0">
                <a:latin typeface="Comic Sans MS" panose="030F0702030302020204" pitchFamily="66" charset="0"/>
              </a:rPr>
              <a:t>ball</a:t>
            </a:r>
            <a:r>
              <a:rPr lang="en-US" dirty="0" smtClean="0">
                <a:latin typeface="Comic Sans MS" panose="030F0702030302020204" pitchFamily="66" charset="0"/>
              </a:rPr>
              <a:t> objectives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2052" name="Picture 4" descr="C:\Users\swinberg\Documents\ACTIVE\Supervision\Presentation\Guided_Research_Track\Images\eye_on_ball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88370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71600" y="4934434"/>
            <a:ext cx="5040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ln>
                  <a:solidFill>
                    <a:srgbClr val="E18811"/>
                  </a:solidFill>
                </a:ln>
                <a:solidFill>
                  <a:srgbClr val="FFC000"/>
                </a:solidFill>
              </a:rPr>
              <a:t> </a:t>
            </a:r>
            <a:r>
              <a:rPr lang="en-US" sz="2800" i="1" dirty="0" smtClean="0">
                <a:ln>
                  <a:solidFill>
                    <a:srgbClr val="E18811"/>
                  </a:solidFill>
                </a:ln>
                <a:solidFill>
                  <a:srgbClr val="FFC000"/>
                </a:solidFill>
              </a:rPr>
              <a:t>connect: objectives </a:t>
            </a:r>
            <a:r>
              <a:rPr lang="en-US" sz="2800" i="1" dirty="0" smtClean="0">
                <a:ln>
                  <a:solidFill>
                    <a:srgbClr val="E18811"/>
                  </a:solidFill>
                </a:ln>
                <a:solidFill>
                  <a:srgbClr val="FFC000"/>
                </a:solidFill>
                <a:sym typeface="Wingdings" panose="05000000000000000000" pitchFamily="2" charset="2"/>
              </a:rPr>
              <a:t> r</a:t>
            </a:r>
            <a:r>
              <a:rPr lang="en-US" sz="2800" i="1" dirty="0" smtClean="0">
                <a:ln>
                  <a:solidFill>
                    <a:srgbClr val="E18811"/>
                  </a:solidFill>
                </a:ln>
                <a:solidFill>
                  <a:srgbClr val="FFC000"/>
                </a:solidFill>
              </a:rPr>
              <a:t>equirements </a:t>
            </a:r>
            <a:r>
              <a:rPr lang="en-US" sz="2800" i="1" dirty="0" smtClean="0">
                <a:ln>
                  <a:solidFill>
                    <a:srgbClr val="E18811"/>
                  </a:solidFill>
                </a:ln>
                <a:solidFill>
                  <a:srgbClr val="FFC000"/>
                </a:solidFill>
                <a:sym typeface="Wingdings" panose="05000000000000000000" pitchFamily="2" charset="2"/>
              </a:rPr>
              <a:t> specifications  design  testing  conclusions</a:t>
            </a:r>
            <a:endParaRPr lang="en-US" sz="2800" dirty="0">
              <a:ln>
                <a:solidFill>
                  <a:srgbClr val="E18811"/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4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2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75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7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643" y="980728"/>
            <a:ext cx="8561446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Demonstration &amp; discussion:</a:t>
            </a:r>
            <a:br>
              <a:rPr lang="en-US" sz="4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r>
              <a:rPr lang="en-US" sz="4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Design Chapters from</a:t>
            </a:r>
            <a:br>
              <a:rPr lang="en-US" sz="4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r>
              <a:rPr lang="en-US" sz="4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past BSc reports</a:t>
            </a:r>
            <a:endParaRPr lang="en-US" sz="48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7171" name="Picture 3" descr="C:\Users\swinberg\Documents\ACTIVE\EEE4084F\Common\Images\inspection_of_report_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066" y="3573016"/>
            <a:ext cx="3276600" cy="263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1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swinberg\Documents\ACTIVE\Supervision\Presentation\Guided_Research_Track\Images\at_you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276872"/>
            <a:ext cx="2520280" cy="25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42838" y="5229200"/>
            <a:ext cx="2597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Now over to you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5696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1483" y="3789040"/>
            <a:ext cx="52010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Any Questions?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99406" y="1340768"/>
            <a:ext cx="594521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Peer review of:</a:t>
            </a:r>
            <a:b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Draft design work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91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Assignment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/>
          <a:lstStyle/>
          <a:p>
            <a:r>
              <a:rPr lang="en-US" dirty="0" smtClean="0"/>
              <a:t>Prepare an outline of your Design Chapter</a:t>
            </a:r>
          </a:p>
          <a:p>
            <a:r>
              <a:rPr lang="en-US" dirty="0" smtClean="0"/>
              <a:t>Aim at about two pages</a:t>
            </a:r>
          </a:p>
          <a:p>
            <a:pPr lvl="1"/>
            <a:r>
              <a:rPr lang="en-US" dirty="0" smtClean="0"/>
              <a:t>Should have the sections and subsections</a:t>
            </a:r>
          </a:p>
          <a:p>
            <a:pPr lvl="1"/>
            <a:r>
              <a:rPr lang="en-US" dirty="0" smtClean="0"/>
              <a:t>Possibly some point-form thoughts on what is going to go into each section if your sections/subsections don’t explain this clearly</a:t>
            </a:r>
          </a:p>
          <a:p>
            <a:r>
              <a:rPr lang="en-US" dirty="0" smtClean="0"/>
              <a:t>A top-level/system design drawing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535" y="1196752"/>
            <a:ext cx="8351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D757"/>
                </a:solidFill>
              </a:rPr>
              <a:t>(Due Next Thursday)</a:t>
            </a:r>
            <a:endParaRPr lang="en-US" b="1" dirty="0">
              <a:solidFill>
                <a:srgbClr val="FFD757"/>
              </a:solidFill>
            </a:endParaRPr>
          </a:p>
        </p:txBody>
      </p:sp>
      <p:pic>
        <p:nvPicPr>
          <p:cNvPr id="2050" name="Picture 2" descr="C:\aoa\Projects\Supervision\Presentation\Methodology\Images\let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188640"/>
            <a:ext cx="1726729" cy="13506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321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3331" y="2044005"/>
            <a:ext cx="3397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Questions?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9512" y="404664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Welcome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619672" y="404664"/>
            <a:ext cx="1440160" cy="432048"/>
          </a:xfrm>
          <a:prstGeom prst="rect">
            <a:avLst/>
          </a:prstGeom>
          <a:solidFill>
            <a:schemeClr val="accent1"/>
          </a:solidFill>
          <a:ln>
            <a:solidFill>
              <a:srgbClr val="085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Lit. Review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3059832" y="404664"/>
            <a:ext cx="1440160" cy="432048"/>
          </a:xfrm>
          <a:prstGeom prst="rect">
            <a:avLst/>
          </a:prstGeom>
          <a:solidFill>
            <a:schemeClr val="accent1"/>
          </a:solidFill>
          <a:ln>
            <a:solidFill>
              <a:srgbClr val="08509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bg1"/>
                </a:solidFill>
              </a:rPr>
              <a:t>Methodology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99992" y="404664"/>
            <a:ext cx="1440160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tx1"/>
                </a:solidFill>
              </a:rPr>
              <a:t>Design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40152" y="404664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Results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7380312" y="404664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Introduction &amp; Conclusions</a:t>
            </a:r>
            <a:endParaRPr lang="en-GB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7748" y="142758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chemeClr val="bg1"/>
                </a:solidFill>
              </a:rPr>
              <a:t>Ch1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93546" y="142758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chemeClr val="bg1"/>
                </a:solidFill>
              </a:rPr>
              <a:t>Ch2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3706" y="142758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chemeClr val="bg1"/>
                </a:solidFill>
              </a:rPr>
              <a:t>Ch3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9364" y="142758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chemeClr val="bg1"/>
                </a:solidFill>
              </a:rPr>
              <a:t>Ch4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1774" y="142758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chemeClr val="bg1"/>
                </a:solidFill>
              </a:rPr>
              <a:t>Ch5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01934" y="142758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chemeClr val="bg1"/>
                </a:solidFill>
              </a:rPr>
              <a:t>Ch6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swinberg\Documents\ACTIVE\Supervision\Presentation\Guided_Research_Track\Images\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50535"/>
            <a:ext cx="615764" cy="60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34247" y="3890665"/>
            <a:ext cx="7037028" cy="27786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Planning ahead: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Next week (last week of term) : no RRSG4thYears GRT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Mid-term Vacation : no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First week of term 4 :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 meetings for a few weeks until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Three weeks before hand-in (meeting to be announced): meeting with presentation on GRT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Two weeks before hand-in: meeting about conclusions and the orals (then you are left to focus on your write-up until the due date)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43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Refs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Shari </a:t>
            </a:r>
            <a:r>
              <a:rPr lang="en-US" dirty="0" err="1"/>
              <a:t>Pfleeger</a:t>
            </a:r>
            <a:r>
              <a:rPr lang="en-US" dirty="0"/>
              <a:t> &amp; Joanne Atlee. </a:t>
            </a:r>
            <a:r>
              <a:rPr lang="en-US" i="1" dirty="0"/>
              <a:t>Software Engineering Theory and </a:t>
            </a:r>
            <a:r>
              <a:rPr lang="en-US" i="1" dirty="0" smtClean="0"/>
              <a:t>Practice</a:t>
            </a:r>
            <a:r>
              <a:rPr lang="en-US" dirty="0" smtClean="0"/>
              <a:t>. 3rd </a:t>
            </a:r>
            <a:r>
              <a:rPr lang="en-US" dirty="0"/>
              <a:t>Ed</a:t>
            </a:r>
            <a:r>
              <a:rPr lang="en-US" dirty="0" smtClean="0"/>
              <a:t>. Prentice-Hall. 2006.</a:t>
            </a:r>
          </a:p>
          <a:p>
            <a:r>
              <a:rPr lang="en-US" dirty="0" smtClean="0"/>
              <a:t>Barry Boehm. “Spiral </a:t>
            </a:r>
            <a:r>
              <a:rPr lang="en-US" dirty="0"/>
              <a:t>model of software development </a:t>
            </a:r>
            <a:r>
              <a:rPr lang="en-US" dirty="0" smtClean="0"/>
              <a:t>and enhancement”. In </a:t>
            </a:r>
            <a:r>
              <a:rPr lang="en-US" i="1" dirty="0" smtClean="0"/>
              <a:t>Computer</a:t>
            </a:r>
            <a:r>
              <a:rPr lang="en-US" dirty="0"/>
              <a:t> </a:t>
            </a:r>
            <a:r>
              <a:rPr lang="en-US" dirty="0" smtClean="0"/>
              <a:t>21.5. 1988: </a:t>
            </a:r>
            <a:r>
              <a:rPr lang="en-US" dirty="0"/>
              <a:t>61-72</a:t>
            </a:r>
            <a:r>
              <a:rPr lang="en-US" dirty="0" smtClean="0"/>
              <a:t>.</a:t>
            </a:r>
          </a:p>
          <a:p>
            <a:r>
              <a:rPr lang="en-US" dirty="0"/>
              <a:t>Cross, Nigel. </a:t>
            </a:r>
            <a:r>
              <a:rPr lang="en-US" i="1" dirty="0"/>
              <a:t>Engineering design methods: strategies for product design</a:t>
            </a:r>
            <a:r>
              <a:rPr lang="en-US" dirty="0"/>
              <a:t>. John Wiley &amp; Sons, 2008</a:t>
            </a:r>
            <a:r>
              <a:rPr lang="en-US" dirty="0" smtClean="0"/>
              <a:t>.</a:t>
            </a:r>
          </a:p>
          <a:p>
            <a:r>
              <a:rPr lang="en-US" dirty="0" err="1"/>
              <a:t>Henzinger</a:t>
            </a:r>
            <a:r>
              <a:rPr lang="en-US" dirty="0"/>
              <a:t>, Thomas A., and Joseph </a:t>
            </a:r>
            <a:r>
              <a:rPr lang="en-US" dirty="0" err="1"/>
              <a:t>Sifakis</a:t>
            </a:r>
            <a:r>
              <a:rPr lang="en-US" dirty="0"/>
              <a:t>. </a:t>
            </a:r>
            <a:r>
              <a:rPr lang="en-US" dirty="0" smtClean="0"/>
              <a:t>“The </a:t>
            </a:r>
            <a:r>
              <a:rPr lang="en-US" dirty="0"/>
              <a:t>discipline of embedded </a:t>
            </a:r>
            <a:r>
              <a:rPr lang="en-US" dirty="0" smtClean="0"/>
              <a:t>systems design.”</a:t>
            </a:r>
            <a:r>
              <a:rPr lang="en-US" dirty="0"/>
              <a:t> </a:t>
            </a:r>
            <a:r>
              <a:rPr lang="en-US" i="1" dirty="0"/>
              <a:t>Computer</a:t>
            </a:r>
            <a:r>
              <a:rPr lang="en-US" dirty="0"/>
              <a:t> 40.10 (2007): 32-40.</a:t>
            </a:r>
            <a:endParaRPr lang="en-US" dirty="0" smtClean="0"/>
          </a:p>
          <a:p>
            <a:r>
              <a:rPr lang="en-US" dirty="0" err="1" smtClean="0"/>
              <a:t>Kopetz</a:t>
            </a:r>
            <a:r>
              <a:rPr lang="en-US" dirty="0"/>
              <a:t>, Hermann. </a:t>
            </a:r>
            <a:r>
              <a:rPr lang="en-US" i="1" dirty="0"/>
              <a:t>Real-time systems: design principles for distributed embedded applications</a:t>
            </a:r>
            <a:r>
              <a:rPr lang="en-US" dirty="0"/>
              <a:t>. </a:t>
            </a:r>
            <a:r>
              <a:rPr lang="en-US" dirty="0" smtClean="0"/>
              <a:t>Springer. </a:t>
            </a:r>
            <a:r>
              <a:rPr lang="en-US" dirty="0"/>
              <a:t>2011.</a:t>
            </a:r>
          </a:p>
        </p:txBody>
      </p:sp>
    </p:spTree>
    <p:extLst>
      <p:ext uri="{BB962C8B-B14F-4D97-AF65-F5344CB8AC3E}">
        <p14:creationId xmlns:p14="http://schemas.microsoft.com/office/powerpoint/2010/main" val="43041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Meeting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</a:t>
            </a:r>
            <a:r>
              <a:rPr lang="en-US" dirty="0"/>
              <a:t>presentation (around 20mins) about the topic of Design, and considerations for </a:t>
            </a:r>
            <a:r>
              <a:rPr lang="en-US" dirty="0" smtClean="0"/>
              <a:t>writing </a:t>
            </a:r>
            <a:r>
              <a:rPr lang="en-US" dirty="0"/>
              <a:t>the Design </a:t>
            </a:r>
            <a:r>
              <a:rPr lang="en-US" dirty="0" smtClean="0"/>
              <a:t>Chapter.</a:t>
            </a:r>
          </a:p>
          <a:p>
            <a:r>
              <a:rPr lang="en-US" dirty="0" smtClean="0"/>
              <a:t>Snippets </a:t>
            </a:r>
            <a:r>
              <a:rPr lang="en-US" dirty="0"/>
              <a:t>of designs from past years (mostly copied from past orals presentations) </a:t>
            </a:r>
          </a:p>
          <a:p>
            <a:r>
              <a:rPr lang="en-US" dirty="0" smtClean="0"/>
              <a:t>Discussion </a:t>
            </a:r>
            <a:r>
              <a:rPr lang="en-US" dirty="0"/>
              <a:t>of design </a:t>
            </a:r>
            <a:r>
              <a:rPr lang="en-US" dirty="0" smtClean="0"/>
              <a:t>issues</a:t>
            </a:r>
            <a:endParaRPr lang="en-US" dirty="0"/>
          </a:p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504" y="6410890"/>
            <a:ext cx="88503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 smtClean="0">
                <a:solidFill>
                  <a:srgbClr val="E18811"/>
                </a:solidFill>
              </a:rPr>
              <a:t>See last slide for references.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These may also be useful to help you prepare and write your design chapter.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3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</a:t>
            </a:r>
            <a:r>
              <a:rPr lang="en-US" dirty="0" smtClean="0"/>
              <a:t>should you be in </a:t>
            </a:r>
            <a:r>
              <a:rPr lang="en-US" dirty="0"/>
              <a:t>your </a:t>
            </a:r>
            <a:r>
              <a:rPr lang="en-US" dirty="0" smtClean="0"/>
              <a:t>project at this stage?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should already be </a:t>
            </a:r>
            <a:r>
              <a:rPr lang="en-US" dirty="0">
                <a:solidFill>
                  <a:srgbClr val="FF0000"/>
                </a:solidFill>
              </a:rPr>
              <a:t>into the stage of design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should </a:t>
            </a:r>
            <a:r>
              <a:rPr lang="en-US" dirty="0">
                <a:solidFill>
                  <a:srgbClr val="FF0000"/>
                </a:solidFill>
              </a:rPr>
              <a:t>ideally be far past </a:t>
            </a:r>
            <a:r>
              <a:rPr lang="en-US" dirty="0" smtClean="0">
                <a:solidFill>
                  <a:srgbClr val="FF0000"/>
                </a:solidFill>
              </a:rPr>
              <a:t>the requirements </a:t>
            </a:r>
            <a:r>
              <a:rPr lang="en-US" dirty="0">
                <a:solidFill>
                  <a:srgbClr val="FF0000"/>
                </a:solidFill>
              </a:rPr>
              <a:t>and specification phase</a:t>
            </a:r>
            <a:r>
              <a:rPr lang="en-US" dirty="0"/>
              <a:t>, and even beyond the high-level design stage, </a:t>
            </a:r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7874" y="4653136"/>
            <a:ext cx="7560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well </a:t>
            </a:r>
            <a:r>
              <a:rPr lang="en-US" sz="3200" u="sng" dirty="0">
                <a:latin typeface="Arial Rounded MT Bold" panose="020F0704030504030204" pitchFamily="34" charset="0"/>
              </a:rPr>
              <a:t>into the implementation phase</a:t>
            </a:r>
            <a:r>
              <a:rPr lang="en-US" sz="3200" dirty="0">
                <a:latin typeface="Arial Rounded MT Bold" panose="020F0704030504030204" pitchFamily="34" charset="0"/>
              </a:rPr>
              <a:t> (and hopefully even some initial testing) of your projects at this stage.</a:t>
            </a:r>
          </a:p>
        </p:txBody>
      </p:sp>
      <p:pic>
        <p:nvPicPr>
          <p:cNvPr id="2051" name="Picture 3" descr="C:\Users\swinberg\Documents\ACTIVE\EEE4084F\Common\Images_open\pointing-P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52687">
            <a:off x="2172815" y="3644168"/>
            <a:ext cx="1250235" cy="146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 rot="19894962">
            <a:off x="-153301" y="4313889"/>
            <a:ext cx="2566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You should be…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205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en-AU" u="sng" dirty="0" smtClean="0">
                <a:solidFill>
                  <a:srgbClr val="FFFF00"/>
                </a:solidFill>
              </a:rPr>
              <a:t>Design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568952" cy="50405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Design </a:t>
            </a:r>
            <a:r>
              <a:rPr lang="en-US" dirty="0" smtClean="0"/>
              <a:t>=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creative process of </a:t>
            </a:r>
            <a:r>
              <a:rPr lang="en-US" dirty="0" smtClean="0"/>
              <a:t>developing a solution</a:t>
            </a:r>
            <a:endParaRPr lang="en-US" dirty="0"/>
          </a:p>
          <a:p>
            <a:pPr lvl="1"/>
            <a:r>
              <a:rPr lang="en-US" dirty="0" smtClean="0"/>
              <a:t>A design is a detailed description </a:t>
            </a:r>
            <a:r>
              <a:rPr lang="en-US" dirty="0"/>
              <a:t>of </a:t>
            </a:r>
            <a:r>
              <a:rPr lang="en-US" dirty="0" smtClean="0"/>
              <a:t>a solution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Tends to be a combination of technical language and design drawing (i.e. in ‘engineering speak’ / </a:t>
            </a:r>
            <a:r>
              <a:rPr lang="en-US" dirty="0">
                <a:solidFill>
                  <a:srgbClr val="FF0000"/>
                </a:solidFill>
              </a:rPr>
              <a:t>‘design language’ 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Describes what is needed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Often in a language and using images that are accessible to the client / end-user (i.e. prepared in the ‘end user language’)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Specification: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technical document that </a:t>
            </a:r>
            <a:r>
              <a:rPr lang="en-US" dirty="0" smtClean="0"/>
              <a:t>defines the product characteristics in detail.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Tends to be more technical language (i.e., ‘engineering speak’) but may need it in a form that is more widely sharable, e.g. accessible to a broader range of professionals</a:t>
            </a:r>
          </a:p>
        </p:txBody>
      </p:sp>
    </p:spTree>
    <p:extLst>
      <p:ext uri="{BB962C8B-B14F-4D97-AF65-F5344CB8AC3E}">
        <p14:creationId xmlns:p14="http://schemas.microsoft.com/office/powerpoint/2010/main" val="73023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3848" y="3018437"/>
            <a:ext cx="38563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Specification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61484" y="1506269"/>
            <a:ext cx="4204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Requirements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70809" y="4746629"/>
            <a:ext cx="21146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Design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3848" y="2429599"/>
            <a:ext cx="6499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vs.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76580" y="4098557"/>
            <a:ext cx="6499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vs.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84368" y="404664"/>
            <a:ext cx="543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?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87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vs.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496944" cy="52565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Requirements </a:t>
            </a:r>
            <a:r>
              <a:rPr lang="en-US" dirty="0" smtClean="0"/>
              <a:t>=</a:t>
            </a:r>
          </a:p>
          <a:p>
            <a:pPr lvl="1"/>
            <a:r>
              <a:rPr lang="en-US" i="1" dirty="0" smtClean="0"/>
              <a:t>What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needed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shouldn't </a:t>
            </a:r>
            <a:r>
              <a:rPr lang="en-US" dirty="0" smtClean="0"/>
              <a:t>state </a:t>
            </a:r>
            <a:r>
              <a:rPr lang="en-US" dirty="0"/>
              <a:t>the </a:t>
            </a:r>
            <a:r>
              <a:rPr lang="en-US" dirty="0" smtClean="0"/>
              <a:t>‘how’, </a:t>
            </a:r>
            <a:r>
              <a:rPr lang="en-US" dirty="0"/>
              <a:t>but </a:t>
            </a:r>
            <a:r>
              <a:rPr lang="en-US" dirty="0" smtClean="0"/>
              <a:t>should</a:t>
            </a:r>
            <a:br>
              <a:rPr lang="en-US" dirty="0" smtClean="0"/>
            </a:br>
            <a:r>
              <a:rPr lang="en-US" dirty="0" smtClean="0"/>
              <a:t>rather state the ‘what’.</a:t>
            </a:r>
            <a:endParaRPr lang="en-US" dirty="0"/>
          </a:p>
          <a:p>
            <a:r>
              <a:rPr lang="en-US" dirty="0" smtClean="0"/>
              <a:t>Specifications =</a:t>
            </a:r>
          </a:p>
          <a:p>
            <a:pPr lvl="1"/>
            <a:r>
              <a:rPr lang="en-US" dirty="0" smtClean="0"/>
              <a:t>Document </a:t>
            </a:r>
            <a:r>
              <a:rPr lang="en-US" i="1" dirty="0"/>
              <a:t>how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To </a:t>
            </a:r>
            <a:r>
              <a:rPr lang="en-US" dirty="0"/>
              <a:t>achieve the </a:t>
            </a:r>
            <a:r>
              <a:rPr lang="en-US" dirty="0" smtClean="0"/>
              <a:t>requirements, and </a:t>
            </a:r>
          </a:p>
          <a:p>
            <a:pPr lvl="2"/>
            <a:r>
              <a:rPr lang="en-US" dirty="0" smtClean="0"/>
              <a:t>Aspects to be satisfied in achieving a ‘what’ (the product) that satisfies the necessary criteria (as expected of professionals) such as: ethics, effective operation, safety (to users, environment, other systems, etc.), maintainability, etc.</a:t>
            </a:r>
            <a:endParaRPr lang="en-US" dirty="0"/>
          </a:p>
        </p:txBody>
      </p:sp>
      <p:sp>
        <p:nvSpPr>
          <p:cNvPr id="4" name="AutoShape 2" descr="data:image/jpeg;base64,/9j/4AAQSkZJRgABAQAAAQABAAD/2wCEAAkGBxQTEhUSExMWFhQXGR4ZGBcYGB4bIBweGRwXHR8cGx8fICgiIBolGxsfITEhJiwtLi4uGx8zODUtNygtLisBCgoKDg0OGxAQGywmICQuNDQ0MjQ3LCwuLDQsNS4sLC4sLCwsLCwsLCwsLCwsLSw0LCwsLCwsLCwsNC8sLDQsLP/AABEIAOEA4AMBEQACEQEDEQH/xAAcAAEAAgMBAQEAAAAAAAAAAAAABQYCBAcDAQj/xABKEAABAwIDAwYJCgQEBQUAAAABAgMRAAQFEiEGMUEHEyJRYXEUFjI0VHKBktEjQlJig5GTobKzM4KxwQgVQ6IkJeLw8URTY3PS/8QAGgEBAAMBAQEAAAAAAAAAAAAAAAEDBAIFBv/EADwRAAIBAgEGCwgCAgIDAQAAAAABAgMEEQUSITFBURQVMjNSU2FxgZGxEyI0gqGywfDR4SPxQmIkJcIG/9oADAMBAAIRAxEAPwC/7JbN2jlmy45btKWpJJUUgknMd9ezf31zTuJxjNpI23FerGo0pMl/FGy9FZ9wVj4yu+sl5lPCa3SY8UbL0Vn3BTjK76yXmOE1ukx4o2XorPuCnGV31kvMcJrdJjxRsvRWfcFOMrvrJeY4TW6THijZeis+4KcZXfWS8xwmt0mPFGy9FZ9wU4yu+sl5jhNbpMeKNl6Kz7gpxld9ZLzHCa3SY8UbL0Vn3BTjK76yXmOE1ukx4o2XorPuCnGV31kvMcJrdJjxRsvRWfcFOMrvrJeY4TW6THijZeis+4KcZXfWS8xwmt0mPFGy9FZ9wU4yu+sl5jhNbpMeKNl6Kz7gpxld9ZLzHCa3SY8UbL0Vn3BTjK76yXmOE1ukyE2iGDWIm5RbNmJCMoKjHUkSfbupxld9ZLzHCa3SZCbD47hOJvusM2KUFCc4LiEjMmQCYBMQSPvpxld9ZLzHCa3SZdvFGy9FZ9wU4yu+sl5jhNbpMeKNl6Kz7gpxld9ZLzHCa3SY8UbL0Vn3BTjK76yXmOE1ukx4o2XorPuCnGV31kvMcJrdJjxRsvRWfcFOMrvrJeY4TW6THijZeis+4KcZXfWS8xwmt0mPFGy9FZ9wU4yu+sl5jhNbpMeKNl6Kz7gpxld9ZLzHCa3SY8UbL0Vn3BTjK76yXmOE1ukx4o2XorPuCnGV31kvMcJrdJkZtFs7atNBxq3bQsPMwpKQCJeaB/IxWq0vbipUcJzbWbL7WW0a9SUsJSeGD9GSOw/mLHqn9SqzZT+Kn3ld1z0idrCZxQCgPi1AAkmANSTQFFOO3WJFYw9abe0QopN4tGcuEaHmEHQpB0zk7xoK5lJRWLeglLHQjwcwbEESpnGHFL6nrdtSDHYIKe8fdXnca0c7DB4by7g8sDc2d2ydFwmwxFpLNyoS042SWn4EkoJHRVp5J+Ar0ITjOOdF4opaaeDLtXZAoBQCgFARW0G0dtZI5y5eQ2OAJ6So+ikaqPcKA5JifKZiGJuG3wdhaEDynVBObXiSeg2PaT1UGGJ6bOci6Fq5zEblbrqtSlsmJg+U4rpKO7cBu41GKO3Tkliykcnzi8Mx1DDuhDqrZem8L6KVCY6JVlUD1VJwfqOgFAKAUAoBQERtLj6LRorVBWfIROpP/wCRxNbLOznczzVq2vd/ZmubmNCGL17EZbNYqq5YS6totk9e5X1k8cp7fzrm8t40KrhGWP47H2k2tZ1qak1h+7CVrKaBQELtf5v9sx++1W3J/PfLL7WX23L8H6Mw2H8xY9U/qVU5T+Kn3k3XPSJ2sJnFAYuLCQVEgACSToABxNAc85ZMXWLJq3aKm1XjyWJMghBPSMdugjQwo0BLbU4xb4XZoCui00lKEISBKiBCUpHXAJ+815N+qlapGhDvZoo4RTmyv7A7b/5m4+lFupCWgkhRVmJzFQ1AGh06zWG4ydUpRTj73ctRbCupPToK1y8XXNpslJOV1DqloI3jKEGQeEKy/lWnJGdjNbNBxc4aDuLS5SD1gH769symdAKA8rq5Q2hTji0oQkSpSiAABxJOgFAcpx/lUeuXPBcFYU+5rmeUnop7UgwP5lwN2hmgNDB+StTrnhOLXCrl0/6aVqy8TClmFRr5KMoHWRXLkXxoN6y9Xd9aWDKQtTVuyNEp0SNOCUjVR7pNc6WXYRgjy2X2rtr4LVauFXNEZpSUkZpynUbjB/vTBoKcZaDmnL/guR+3xFpIAc+TcIA/iI1STrqVIkdzfbXaeJknHNeB3HAcRFzbM3CdQ62le6PKAO7vqTk36AUAoBQEZj2NItkAkZnFaNtjylq6h2a6mtNrayrywWhLW9iRRcXEaMcXpb1LeQWD7MrddN3fQpwxlaGqURunge7dvmSdN9xfwp0/YWvJ2va/3eY6NpKc/bV9e7cXACvHPTIBG1CF3SbZlJcAnnHE7kRu7xOhP9a3vJ84UHWqPDctrMavIyrezgsd73E/WA2ELtf5v9sx++1W3J/PfLL7WX23L8H6Mw2H8xY9U/qVU5T+Kn3k3XPSJ2sJnFAUzbDEc2IYbYEfJvOLec13+DILiE+rzgSo+oO2ok8FiCr8uVwlaGkNEm6tiLvIAT8kklKlTuEKg68Aax20pzk5s6Z95WLE4lYWd2wla2pS6tCNVc2odLKOK0zu76mrKNKspy2rDxWk6inKOCLDhGM2TVoGMMQoKIKUJS0tOVcRmeUpIgjeSoyYgSSBXcrylBNyer90bwqcnqObcrgVfYtZ2CJJhKSd8F1QzKIHAISFH21XZP2ilWw5T+i0E1dGEdx+gUpgQNwraVH2gKRtdyitWrngtsyu8vIB5loEhMxqtQBjQzABO6YmaAp6tir7FFh/F7gttgyi0ZPk7951Sk9vSVBgkVy5YFsKTkdBwnC2bZoM27aW2xuSn+pJ1Ue0kmuG8TTGCjqKNtrynIt1m1s0eEXU5dAVISTw01WrsH36RXSicTqpaEQ+AclN7iKxd4u+4idzenORO6Iytp+qBx3Cu8DK23rIDZFSsHx42jiiGlrLCiT5SHNWlnhMlBmNOkKBPB4natp8ETeWr1muBziYSoicq06pV7w17Cari8Gaqkc6OKIXkKxAqw42yxDtq6tpSSZIklQn2kp/lqwyHRqAUAoDyuXSlMhJUrcAOvtPAdtdQim9LwRzJ4LQR+G4RlWX3iHLhW9UaIH0WxwT27zxrRWuc6Ps6eiC2b+1736bCmnQwlnz0y9OxEoTGprKaCrXynr882yotWu5T3znYJEN/U+tx7RofVpKlZrOqLOqbFsj39vYefU9pcvNg8Ib9r7uztJzCMJatkc20nKOJ3knrJ41hr3FSvLOqPE10aEKMc2CN6qC0hdr/N/tmP32q25P575Zfay+25fg/RmGw/mLHqn9SqnKfxU+8m656RO1hM4oChcquAPupt72zTmurNzOlH00kjMneJ3AxxGYDU1DWKwYInANoGL688KtUoU+pnmLu0f6CwgE9JBMgwroqTuIImCKyQboaJat51rLHs3ghsm3GQItlEutJKsxYUoypqYgonVJ7VA8Ca7yVKrRl2aTulipI3WXgtIUkykiQRuIPEdlfNtNPBm9HuypIUlSm0qUmSlRAzJkEHKYkaEj21vtMoSoLMaxRTUoqTxNa9TcE5mb3JvOR1hLg13CUlCoHfNepHKlBrTiv3sM7oTRXsbtcXdQUeGWuSZhtDzKliD0SsKUUAnU5TOm+pllO3Wpt+AVCbIC6xC+we1LqbLD0sBSQ5zJcK+kYlRUQVHtJO8Vot7qnXXuvw2nMoSg9J0HF8TYt2RcOvJQ0oApJ8pUiQEpGqlEcBrVuaWqusNJSb21xPFyW2kmxsFES64IecTv0SDISerSRvJ1FdKOBVOq5F02Q2Fs8OT8g3LkQp1fSWfbwHYIFSVlmoDjP+IfZgqbbxFsdJqG3SPok9BXsUY/mHVQF32VxbwuytrqQVONjORp009Ff+8Gq5azXReMcCKwBnwXG307m79rnU6D+KyQFie0Kzfzdldp4lFSGazolSVigIrHdpLWzSFXNw21O4KOp3bkjU7+AoCLw/lEwx5YbbvGsx3BUonsBUAJ7KAtINAeN1bJcGVYlMyU8D2K6x2ca7hNweMdZzKCksGeoEaCuDo+0BV9p9sm7aW0Q48Pm8E+sf7D8q9SyyZUuPeloj69xgur+FH3Y6ZeneY4liYubBDwSU5nWJB4EPtAx1idxqaNB0Lt028cFL7Wehk+sqqU1tT9Gbuw/mLHqn9Sqoyn8VPvL7rnpE7WEzigFAU3bbZRC1NXzCA3eMuoUHEwkqQVpS4lzgU82VandG+JrmerBg8H8XF+4ppmTZtn5R4HR9QmW2zxaT85YMHyRImvFvJRowUFpl6fuzzNNGLbx2HpgGNoukuLaSeZQsoQ5wcy+UpH1AdAeMGvMrUXSaUte7caYyztRU8Cu14jijlwla/ArT5NsBRCXXdZVG4xM6/U662VYq3t1Br3pae5fv5KotznjsRMbYXjzpGH2hh50S66DHMNExnMa51ahI0J1PCaotoQj/lqalqW9/us6m2/diWDCrAMtJaSpaggarcUVKPWpSj/AOKqzZ15vNjp7DvFQWlnk62xetuW4Sp9tYyOKRogA8Q4dFEfUzQYr2LTJrpyU5vTuX5ZmqV01giUwnZllnm1HM862gIS68c6gEgDo8EbgTlAk6mTrXrmYmqAUAoDVxSwRcMuMOCW3EFCh2KEH29tAcy5JW12yb3C3jLlo9KdIlt0aKA6jAX2ZxXMtRdReEsCybSMH5C4SElds8lyT9Ayh2PslKPeBXMXpLqscYlzqwxlU5UMeessOeuLcDnElKQoicudQTmg7yJ3dtAcV2d5OLm/Phd88tHOHNBBLqt+pzaJHVv04DSrI08dLNVK2cljLQXAckuH9T34n/Tvrv2aL3aw2Ezs4h/CHmWHH1XGGvkNsuLgKt3DJShfEpUeiDuBjQcaWsHgYJRcXgzplQcmLiwkFSiAAJJOgAHE1KTbwRDaSxZQcb2qeulm2sEqPW4NCRxifJT9Y/lXv22T6dvH210/D91vsPHr3s60vZ268f3Uu029ntgkIhy5POL35Pmjv4qPfp2VTd5YnP3KOhb9v9Ftvk2Mfeq6Xu2f2TW1qQLYACAHWIH27VY7B418X0ZfbI9u25fg/RmOw/mLHqn9SqZT+Kn3k3XPSJ2sJnFAQ21e0rGHsG4uCoIkJASkqKlEEhI7YB1MDTfQHOX3cRxlQD6FWOH71NSeceGhyqOhCT3DfuVoR5t1lGFNOMNMvQvp0XLS9RNY02SlGHWkNykc4UiOZY1BKdIzqgpT/MeFeNSel1qmnd2v+FtNMuijX2js1Itm8MsRzanE5JH+kyNFuEkySZyjWSVHqmuqMk5utV04fV7ERJaMyJK21kzY2iWUuoYbQnKHFlIE8VHMQComT3n2VEY1bmrnYY4+XmS3GEcCNwK5UZbw62cdCly5eXJLba1QMzh0Djp3ABISngCAK9aGTVJqVZ49i0Jdm8zOthoiWJnY4OQb55d2dDzSgEMAjqZTAV2FwrOg416UIRgsIrBFLbellnSkAQBAG4V0QfaAUAoBQCgIC72fHhyL1vRRaUw8JgKR5SFRxUlYA7lHqihKeDxPZlkLUUHUR0h2HSD36/nVaWJsqTUUSSiEJAHYkSZ7Na4uKypR7XoXezJCOcytMYgXkJUSTHRM/SSSlU9uYGt9OKSPSt4JQTW0yrsvPZOqT2VztK3okVflRUr/AChaEAlxb7SWgInPnQRHboaqq6zFd8vwOlI3Cd9VmUr+L4G5drKXnMluk9Fts6riOkskadiR/WvRt7uFtHGnHGb2vZ2JfkxVradeWE3hHctvf/BMYdh7bCMjSAhPZx7Sd5Paax1q1StLOm8WaadKFOObBYG1VRYQu1/m/wBsx++1W3J/PfLL7WX23L8H6Mw2H8xY9U/qVU5T+Kn3k3XPSJtawASSABvJ0rCZypvbe27j4tbM+Ev/ADij+E2NZU45BEaRCZJMChKTehFQ5bpdZsGVq0cuwFECOGWUjWB0joZ4Ui9pM4ZugvV+VgKyJBXMAKMCZ3k74G/TWvj5xzajjLYz0E8YrAgrvErXDkE3Dw5xwlZnVx1X1UjWNyQNwECa007atcaYrBLy/srdSMNes17a5xC9UDa2wtGVQFXF0n5QiDqhn26ZjG+vUoZMpw0z95/QonXb1aCZwXk/Ybc5+5Wu9uODlxCgjQfw0eSnd39tekkksEUFvqQKAUAoBQCgFAKAjscxYW6EnLnccWG2mxvWtW4cYAEqUeCUqPCgILaDHxhlm7cFPPqbKVPQcuZbq0p00MAToNYCUjtrPGup1XTj/wAdfjqX8lsoNQUpbdRR3tq7m+csMQZYfDAcW2ppteYT0QlawIlEyDO6J74UrV1nG4e7sw24p9+vwOWqmbjA32cQFjiTlk/0GrtRuLZajpndMraKtw+UzR3jrFbYVFs0ovoV8z3Zf6Le42UmCINXp4noRkpLFGTUnojedBUPecywWl7COtbLw28ac32VkSWzpD1xqCtP1G9QDxUT1Vmk8XieVUnnyci71BwKAUAoCF2v83+2Y/farbk/nvll9rL7bl+D9GcXueVa8twiwtbZOdICUqUFLUsq1BSgRvkQNanKXxU+/wDCF1z0j0Z2JxnE1Z8TuVssyJQoiTEHotJhI71QR1GsDeBVGDk9Bf8ADU4dhLabdBhSzo0iXHnVbpKU9I/kB2VGGOstclT0R1lU5aLK9fGHOtWiw4hbpS2j5RSCeZUjPlBGboEmJSIOpropbb1lgRh+NYhKnVtYa0qOi2OdeI3QVTCZGsiCNNN9UcGpZ7qOOk6z5YYYlk2b2Fs7M84lsuv7y+8eccJiJCj5M/Virzgs1AKAUBCbS7WWlgEG7eDeckJEKUTETASCYEjXdqKAjLDlNwp0wm9bBmPlApv81gCO2gLYhYIBBBB3EUBlQCgFAeV1cobQpxxQQhAKlKUYAA1JJ6ooCiYViSn1qxJyQlYKLFs/NaMZnlD6bhHHUJAHE15eVMoK0p4LlPV/JqtLd1padSNvELBFzhtywpQzvhSE5lAEuZZQBO85hMd9Zv8A8/g6EpN4ty0/QtyjoqJbMCl8h15Fo/br6LjDpzJVoQFAbwd0KSoeyuMqwaqqW9ehxbv3cC6YthtriVqG3Ql1lQlt1BBUg/SbVr1btx3Hqru2r3FvD/JB5i+hzNU5ywi1iQdhZYrYp5ppTOI2w8hDq+aeQkRCQpXROnad3DdXp0r+jPSpYd+grzKkHiie2Vv7p54pew1ds3lJ5xb6V9QypCQDJmZncDWxzckKlac1gy4tthICUgBIEAAQAOoDqrkpMqAUAoBQELtf5v8AbMfvtVtyfz3yy+1l9ty/B+jOE8olkq3GF4kgfNCSQYOZpwrT26pJEj6PDSpyl8VPvJuuekd8fcCwh1JlK0hQPYRI/I150jqg9GBqbM4LZslxy3ZQhxS1B1YEqKicxBUZMazG7WulqKKiwkyfqTgUBitQAJJgDealLF4IGVQDFawASTAAkk8AKA5c1yqPc9zxsXP8qUvIm6CVAiCQXVA6c2TG+IAOpPRoDQwe0YxrGrt52H7S2QltkSSgk7yI0IkLO/WRQFnu+SDCV/8Apig9aHXB+RUR+VAWXZjZ5mwYFvb5w2FFQC1lcFW+J3DsECZO8k0BLUAoBQHLds8SGJXhw1B/4O3IXekGOcVvbYQRr5Q6R0iDrKdct5dwtaTqT8Fve4to0ZVZ5qN3F8TQhK33lBCEiSeAA3AD8gBXwc51r2vjrlLZ+7EfQRUKFPDYjm+FNu4veJuHc6LFlcoQDGYpPD6x4q4DQddfRKtRyRSVPlTel/vpv1nm5k7yTlqitRb9udkFKcdv8PKlB9CkXrCNVqSoCVtpO9zjl4ndvM+vSrULyKnB44PHtXejFOnOi8JImdhsq0FSb527UBkKHAEKay70qaACgvgVKndoYmcl3O7jD2cY+7q0af7QpwouWe9Z92ZvMQduVtXFsENpWr5SIBRPRy9IzpBnTiO7uhk+yq0tEnn9/nowx8SZ1qsZatB0NIjSvUjFRWCKG8T7UgUAoBQCgIXa/wA3+2Y/farbk/nvll9rL7bl+D9GUnafA/C9nMoEraRzyNJ1bUomO0ozD21OU/ip95N1z0iV5KcQNzg1uSSVNgtnd/pkgbvqRWCWorpSwkTOz11F1dMRGjbwPXnBQfuLX51ETqstJYq6KRQEFt1cFuwuVjUhs/nA/vW/JkFO7pxe8EzbOhaErG5QBHtE1inFxk4vYDQx/A2rxvmni4EfODbq28wIIKV5SMyCDBBrkG8xbIQgNoSEoSMoSBoABER1RQHlYYayyFBlptsKOZWRATJ6zAEntoDaoBQCgFAUblS2tXaNItbaTe3MoaA+YNynD3cPadyTXM5xhFyk8EiYxcngiD2fwhFnbpZSZiVOOHTOs6qWrs4CdwA7TXwWUr6V5W0clal+e9n0FtQVGGnXtKVdrcxm4LTaiiwZUMyxvcVHD+3UNTqQK9OmoZKo581jVktC3L91+SMsnK7nmrkL6lxubpFqlq2ZRK1DK00OpO9SjwQN5Vv6pJrxoU53EpVqj0LS3+F2vYvwbZSVNKEVp2IlbBS2wDnJXvKhpqeAH0eEffNUxryp1M+l7uH7p/J24KUcJ6TYfsGLtfy1u24/llCkfJO9WYuIIUlA3T3gAnSvsMkXV1cxcquGbvw0t+n0PGvKVGm8IayxYds0y0c2Z5Zjc7cPOpB7EuLUPbFe2YSaoBQCgFAKAUBC7X+b/bMfvtVtyfz3yy+1l9ty/B+jPPYpINgwCJBQQR7VVOU/ip95N1z0ijckjXgV9iOErOiVB5kEb0GATPqlv2zWEzljv3Sxidmv5jodtlesQlxH7a/vrhaDTU95Jl0rszGje4aFSpC1NOfTRGvrJPRUO8d0VfTrOOiSzluf4eteAOdbf4zeN2zlpctJIcgIuWzCVAKCiCnXKogRE9e+voslWtrUrRr0ZP3dcXrWjDXtXaQy/bK3POWdsv6TSD/tFeBfQzLmpHdJ+pJK1lAoBQCgFAKAidqdoGrG2cuXj0UDRM6rVwQntJ/ueFAcl2Ss3bl5zFbwfLvfwk8G24gQDukfl3mvkMuZR9pL2FN6Fr7Xu7l6nsWNtmr2ktew1sbunMQfVY26stsjzl9Os/8AxJO6ev28BBptqdOxpK5rLGb5Mf8A6f79dXdWUq8/ZQ5O1/g28YxlnD227S1QFvqhDTKTME/Oc/rrqe6SKre1q3s3XrvCC0uX4X7oO6lWNCKp01p2L+SS2cwQshTryy7cuAc64ezchI3BI7N9Zby7VVqFNYQjqX5fay2hRcPek8ZPWStulx9ZZtspUkgOOKkobmN8eU5lMhuRwkgGa15NyTO6efPRDfv7v5Krm8jSWEdLLtgmDN2qChsEqUczjitVOKgAqUeuANBAAAAAFfbQhGEVGKwSPClJyeLJGuyBQCgFAKAUAoCF2v8AN/tmP32q25P575Zfay+25fg/RmGw/mLHqn9SqnKfxU+8m656RROVVRsMRsMXSDkB5h+J8kydQN/RK47UprCZyy8pDSlWZfYAUtoouERx5pQWY725HbNcvWXweMWtxacLvkPstvtmUOJC0nsUJropes2qEGvf2LbzamnUBaFaFJH/AHB7eFWUqs6U1ODwaB54PhybdlDCCopbGVJUZMcAe4aeyuritKvUdSWt7gblUgUAoBQCgPN95KEqWshKUgqUo6AACST2AUBwnFb847iAXH/L7RRCZ/1VTvI+tAPYmBvNeRlfKCtqWbHly1dnb/Bss7f2ssXqRKbQ3LjyvAbUgKI+WcB/go000H8RQmB1a9tfMWlOFKPCa+r/AIrpP+FtPUrScn7KHi9y/kgtocebwxpFhYozPndpmKSrifpOKO4d3CAd9pZzv5u6uXhHyxw9Etr/ANmetWVvFUqWv9+pIbBbKG3BubiVXTolWYzkkkxP0jpJ9nfmyrlFVn7Glopx+v8AW4ttLZw9+fKZaMPt3L5ZbYVkYQcr1wN88W2eBX1r1Cd0E7r8lZJ9o/aVlo3fz/G3XqwxrurzNWbDz/f38X/C8Nbt2ksspyISNBvOupJJ1KidSTqSSTX2CSSwR42s88FxHnkGRlcbUW3U/RWnfH1SCFJPFKknSakEhQCgFAKAUAoBQELtf5v9sx++1W3J/PfLL7WX23L8H6Mw2H8xY9U/qVU5T+Kn3k3XPSNLlRwU3eGXLSRKwnnEes2QqB3gEe2sJnIbkrxlN9hCErOZbILLg7EiE/e2Rr1zUS1FlJ4SMOSO+LSrvCnFEqtHDzU7yyvVPfBP+8CiOZLB4HRqk5FAKAUAoBQGIWJIkSN4oDWw6950LIEBLikA9eQ5VH3woeygOVcre0rl0+nBbNfSXrcuJOiUiZbMdQ1V/KniRWe6uYW9J1J6l9ewspU3Umoo+NNC2Q3Y2gHOZZkiQhPF1yN5JmB849gMfDOTuJyubjVj5voru2vYu1nupKmlSp6/TtZVtqdo0Ye34HaKK7hRJccJzKBVvUo8XTwHDq3V6tjYzvp8IuFhBalqWjYv+vqZa9dUI+zp69r/AHabewOx5Y/427MvkFQCzOQHepRPz448BVOVcpqt/wCPQ5PZt7F2ep3aWuZ/kqa/T+y5YBbLxFZKZRYjQuahT5G9LfU3wK951iN9W5OyRjJSqa1r7P5l2bNunQcXN5owj/v+vU6RbW6W0pQhIShIhKUiAB1ACvq4xUVgjyW23iz1rogo+1FwcOvm8QmLS4hi7HBKtzT/ALPIUfo5d8CgLukzqN1AfaAUAoBQCgFAQu1/m/2zH77Vbcn898svtZfbcvwfozDYfzFj1T+pVTlP4qfeTdc9InSKwmc4ZsEv/LNoLrDlaM3BPNjcOLjcfylSO+KA2tv3ThmL2mKD+Ev5F/TgNCdNSchkDrbFcx3F1VY4S3naEKBAIMg6g10UgmgPtAVfb7GFW7bCWyUrefbRI3hOYFX3gZf5q9TJVrGtObksVGLfjho/nwBaK8sHjdXSGxmcWlCSQJUoJEncJPE9VAco2R2WN5c4jfi5eZuBduNMutqBAS3AEpMhaSIBCtISIigLcxhuIW2HOstuN3F4pbhQ6RzY+VWVFahqMycxVAEaAUBTNndi3MOQoulLl270luSVDU7sx1IB1J3k+yvjsu1akq6hPka1ht3+PoezYRiqblHWRe3mLqsLX5L+O8qC7xmJKvu0A3Ad1VZLto3lf3+TFavx+XvO7qo6NP3db2kFsDsqlCTiN9AHlozndqTzi547iO+d8VuyrlFyfBLbueHovyUWlukva1f3tLPhq/8ANDndUWsOSvyRPOXOWdI+a1O/riN+70MlZAnBqTWMt+yPdvfbs2FF1fqWhavXv7Dq+DYqy4A22MmXRKIA0H0Y03cK9+pZyoRWjR2HnKqpvtJWqDsUBq4rhzdwy4w8nM24kpUOw9XUeIPAwaA5/sJii8PuVYJdqUQmTZPL/wBRo7m5+kncB2EaQJA6VQCgFAKAUAoCF2v83+2Y/farbk/nvll9rL7bl+D9GYbD+Yseqf1Kqcp/FT7ybrnpE7WEznEuX/C1svWmKMghSCEKUOCkHO2T/uE9gFAWXbG1Ti+Dh1tErcaS82NCQ4gSUjt8pHtNcvQy+HvQaPHkF2o8JsjarMu2sJHa2ZyfdBT3JT110UHTFoBBBEg6EGpTaeKBA32KGyUOek2qoAeJktKJACXeOQ8F8Nyuut1K3V0n7PnF/wAekt8e3s8twK1yguB2/wALaSUqHOBe/QgraPcQQkxXp5Ji6dpcze7D6P8Akg6LXzpJq4nh7dw0tl5AW2sZVJPEH+/bwoDR2U2bZw+3FswVFsKUoZyCekZiQBoNw7qA8H0ou13ds5Kmkc22pIKkkLKOcJBBB8lxvUHh2VnuJuMVgSii7Ivnml2z1wCLe6ft23HlgEoQpOWSo6nUgAcIA0FeDlSzqXdenCmtmL3LE9GzrRpQlKW8ktuNn7ZLLb1ytKmW1hckwMwBiY8oGd3HTfWWpY1rJrg0s5z916NO/R2aNewuhcU6/OLDDSc9DzmMOahTVg2ryZhTyh19n9J4nd9NkLIMaX+Sppe/8L8s86+vnP3Y6i7NNBKQlIASBAA0AA4CvskklgjyT0SogyDBG4ijSawYLhs/jvOQ24YXwP0v+qvGu7T2fvQ1en9GmnUx0Mn6wFwoCtbd7JIxG35sqLbzZzsPDQoWNx01jrHcd4FAV3YXbp0PHDMUAavUaIWdEvDgQd2c79NFcIOlAdHoBQCgFAKAhdr/ADf7Zj99qtuT+e+WX2svtuX4P0ZhsP5ix6p/Uqpyn8VPvJuuekTtYTOV/b7BPDMPuLeJUpBKPXR0k/7gB7aA5pyA47zls9YrV02Vc62k78izCwOxK9T/APYKiWotpPCRD37hwTHk3EqFpckqUE7sq5CxHHIshYHVFIvQRVjmyP0Ay6laUrSQpKgCkjUEESCOyKkrPj7KVpKFpCkkQUkSCOog11GTi1KLwaBRLbYJxm/YfacCrZoqIQsnM2CF9FGkFOZUjdH5n3Z5YhVtJ05xwnLDStT1aX24Igv9eASKA8rq5Q2krWoJSNSSYqUm9QxKtsIVOWi7odFd245cDMJyhRytyNCYaQiRPXGledczxnhuO0Vu65J8PSyRcvvLUSrK647GVSzJyJ0TJVrBBk0VebfuoYEdjGzJcwyxsHndWHSXIkEoTzoRoZiQU6HUDgIivUsrGVWp7SSwRTUq5qwRv27KUJShCQlKRAA0AAr6SMVFYIxt4mF/dpabW6swlCSo9w6u2onNQi5PYSli8CCwzbi0eE5y2epwR+YlP51mheUpbcO87dKSJ61vUL1bcSqNZSoH+laFKMtTxOMGjoWz2Il5uVeUkwe3qNeHd0FSno1M1U55yJSspYKApfKZsE3ibHRhF02DzTnXvORR+gTx4bxxBA59sdysvWSzY4uhctnJzsStMcHB88REKGpGvSmaA7VheJtXDYdYcS42rcpJkf8AnsoDboBQCgIXa/zf7Zj99qtuT+e+WX2svtuX4P0ZhsP5ix6p/Uqpyn8VPvJuuekTtYTOKA/POMf8l2jDu62fOZXVzb8hfuLlUfVT10Bf+VHZjw2yWhIl5qXGo4kb0j1k6d+Wq1oZrqLOhiavIHtP4RZG0WflbbQTxbVOX3TKe4J66sMh1GgFAaN9izTXlrE/RGp+741fSt6lTko4lOMdZXr/AGqWdGkhA6zqfu3D8630rCCeE3i9xVKrJrFLQc+5TbubI87mWp9xLTepJBBClLABEwkRG6Viub+UacFThoFJNvOZaMIxm5Tbt27bfg7SEBLVxcIhbjacoBRbp+eE6EqKRMGIJSPFo2nCZ+74/wCzRKaitJhzkKzhS1u6y84ZWQeCYAS2IjooA3azvr37bJ1Olr0syzrOWo8jXoFRSsV2ydTfeCMMB4J0UJhRMSYMwIHXxrBUu5Kr7OCxLVTWbizz24xxDlg4jK426pSU82tBSrRQJ7CmAekNKi6rKVFrSnuJpxwkWDYSxULK3b5s58k5cuupJkjuM1db4QorO0HE9MngdAwrZb5z3uj+5/sKyV7/AGU/MsjR6RZWWUoGVKQkdQFebKTk8ZMvSS1HpXJIoBQHPOVzk+TiDBeZQPDGx0CIHOD6Cj1/RJ3HsNAcd5KMDxF28KbR1y2CCBcORATBPRUk6KXvhJHXMa0B+o20wACSSBvMSe0xAnuoDKgFAQu1/m/2zH77Vbcn898svtZfbcvwfozDYfzFj1T+pVTlP4qfeTdc9InawmcUByP/ABF4Hzlm1dpElheVZ+o7Ak9ywkfzUBM8me0AvMPZcn5RoBl31mwAFfzIyq7yRwriWs1UJYrAoW1AXguNIxBpMWtwemEjSDl51HYqRzg9nUa6TxM845rwO+W7yVpStBCkqAUkjcQRII9lSclJx/Fn0rWhSiEpO5OmnA9Z07a9KcqNvQVfMzlt2tb3htwevs0nNGlKvV9lnYN6tze7HZiQ6Fg6gzW+3uaVxDPpSxRRXt6lCWZUWDPMnpgfVP8AUVhnUXGcIbqb+rX8GyFP/wBfKe+a+if8k21dWyeac5gKfaSUoUr5uaCpQ4AlXEawN9VXWTatxWxcsI/ujyMsKyjHDA1L+/W6ZWd24DcO6vRtbOlbRwprx2sqnNy1lc2txsWlsp3Qr8lAPFR/sBJ9ld3Fb2VNy2kQjnPAhdnsbu0Wybm7TzjSpVmQOmhPBSkjeg9Y1AgmRuz0a1VQz6mlfVHcoxxwRGcnDZuLy6vSDBJCZ3ytUxpxCQB7aqs/fqSqs6q6IqJ2XDNmVrhTpyJ+j874Cu61/GOiGl/QiNFvWWmzsm2hCEgdvE953mvLqVZ1HjJl8YpajYqs6FAKAUAoDz59ObJmTnicsiY643xrvoD4xboRmyJSnMoqVlAEqO9RjeT10B60AoBQELtf5v8AbMfvtVtyfz3yy+1l9ty/B+jMNh/MWPVP6lVOU/ip95N1z0idrCZxQGhj2GJurZ62X5LrakE9WYEAjtB19lAcA5EsVNrfP2D3RLsiDwdZzadWqc4nrSmolqLKUsJHWNtNnU39m5aqgKPSaUfmuJnKe46pPYo1xFl9WGcsSqchO0riS7hFyCl1iS2Fb4CjnQfVJkdhPAVYZDpG0ODc8M6dHAPeHUe3qNbLW59n7suSyucMdK1nOrlhTSjAI6weHYRXz9/Z3GTK/CbR+492lLse9bn+T6ayuqOUaPsLnlr69q7d/wDAtnMzk9lXZJvZ32U/bSWHuemH5ZXlK1haZP8AZRePvfv0N6vtz5IUBBbV7OC9S0kryhDgUdJlMQR2E6a1muLf2ySx1M7hPNLjhOzbi0pAHNtgACRwG6B3VXVvKdJZq0smNOUtJasIwNm3ENIAPXA492g9leTVrzqaHq3GiMEiSqk7FAKAUAoCLxvaG2tAC+6lBUYQnVS1nqQhMqUe4UBFMPX12Zymxt50JyruHEx1EFDPtzK36JNATuF4Y3boyNJgb1KJKlKMAZlqPSUrTeSTQG5QCgFAKAhdr/N/tmP32q25P575Zfay+25fg/RmGw/mLHqn9SqnKfxU+8m656RO1hM4oBQH5z5ZcPOH4u1fMpADpS+BuBcbUM47j0SfXNAdnwrEEXDLb7fkOJC09xG49o3eyqmb4yxWJzXlXwN63fbxqz6LrUc9A6uiFkcQQciuyO2u4szVaeGlHVtkdomr+1bumtyhCknelQ8pJ7j94g8a6KT3xfB0PjXRfBQ/oesVoo3EqejWnrRxKOOlaGUi9wlTCoUmOpQ3HurfZW1nGTqUIJNi4u7mpFQqybSPCvSMZJYbgjr0EDKg/OP9hvNZa13TpaNb3HcabkWnDcBaagxmX9JX9huFeVWu6lTRqRojTUSVrKWCgFAKAUBH45jbFo0Xrl1LaBxVxPUANSewUBSGtocRxQxh7YtLMmPDHhK1jUS03/Qn7xQFk2b2Nt7RRd6T1yry7h453D2AnyU9gigLHQCgFAKAUAoCF2v83+2Y/farbk/nvll9rL7bl+D9GYbD+Yseqf1Kqcp/FT7ybrnpE7WEzigFAc85ctnfCsNU6n+JbHnR2pAhY93pfyigKxyE4+HbVdoo9Ng5kjrQsz+SyfvFcSRqoS0YHS7lhLiFNrSFIUClSTuIIgg+yuS5rHQcgwe6c2exBTDriv8AL7mShcZshEQopgypOiVARIIPARYniYpwzWdJvNsn7PW+tFKYyhQu7QFxuIklaD0mx7VDUanfUnBsYbt7hd4iBdM66ZHTzap6gFxJ7RNdRk4vGL0kNJ6yYsMItwc7YCuo5swHdwq+d3VmsGzlU4olCazHZqW2KMuOLabcStaACtKTmy5pjNGgJgwDroaA3KAUAoDUxPE2bdBcfdQ0gfOWoJHcJ3nsoDnVxyh3V+4pjBbbOnyVXjwUltB0mARvAMwdfqkbwJbAuTVlDguL11d/cj57+qE8eg2SQPbPZFAXkCgPtAKAUAoBQCgFAQu1/m/2zH77Vbcn898svtZfbcvwfozDYfzFj1T+pVTlP4qfeTdc9InawmcUAoDzfZStKkKEpUClQ6wRBH3UB+YNnlKwjHSwryQ6WFdrbhGVX3FCvZUNaDunLCR+iKqNxD7WbONX9uq3d0nVCwNUKG5Q/oRxBIqU8DmcVJYMpfJntoqydODYgrKptRQw6o6EfNQSdyTvQd0EJ0gVasGYJpxOgYxsbh91Jes2lKVvWkZFGPrIhX513mleeV5XJFhwUFtC4YUJ1afUDr2qBNMwZ4uOSa0cGRy4vlpPzVXGYfcU0zSM9kVyA4clpWJZc0B8NCepvnI4b+lr7K4LEddoSeN5dttIU46tKEJEqUshIA7SdKA5fjvKwt5fg2DMKunjMuFKsiY4gaTx6RIA03zQGWD8mb924LrG31PuDyLdKoQgGNCUwOGoTA0ElVAdOs7RtpCW2kJQhIhKUgJAHYBQHtQCgFAKAUAoBQCgFAQu1/m/2zH77Vbcn898svtZfbcvwfozDYfzFj1T+pVTlP4qfeTdc9InawmcUAoBQHBP8RuBFDzF+iQFjmlkcFJlSD3lMj+QUBe+TvaHw6xadJlxIyO+unie8Qr21W1gzbTlnRLLXJYVbb7YxvEWcpIQ8jVtyN31VcSg/loa6TwK5wUkc32e5Qb3B3PAL5outN6AT00pO4tqOikdQPdIiKtUjDOGk7Ds7trZXoHMXCCr/wBtRyL4fNOp7xIrtNFTi0WEVJBTOTK3Fpa3jr5S2k3lw4pStAEoVkJJ6pQTNVstRBbU8t1u2VNWLarh2cqVkENzMaDyl+yJ4GoOiPw3YXEcXWLnF3ltMmFItkaaa/N3N6cTKtdYigOrbP7PW1k3zVsylpPGN6iOKlHVR7zQEpQCgFAKAUAoBQCgFAKAUBC7X+b/AGzH77Vbcn898svtZfbcvwfozDYfzFj1T+pVTlP4qfeTdc9InawmcUAoBQFd5QNnhfWD9vHTKczfYtOqfvOncTQHD+QvGSzduWa5AeGgOkONzpHAlOb3RXMkXUZYPA7vVZrFARuObP214jm7plLieB1Ck9qVCCPv1410ngV1IKSOe49yDAkrsbop3kNvDdxAC069mqfbVhiawK85sltJbdFtdwpOglu5zDSYgFcgewb6nEjBHTtn9lLm4wVdliC1pfdK5UpfOKSc+ZBJCiCJAMTu00qBgSmxfJ3Z4cAW0c49xecAKu3LwSOwe0mhJbqAUAoBQCgFAKAUAoBQCgFAKAhdr/N/tmP32q25P575Zfay+25fg/RmGw/mLHqn9SqnKfxU+8m656RO1hM4oBQCgFAfmXlfwheHYsLlkZEukPtkbgsHpj3tY6lihKeDxO5YJiKbm3auEeS4gKHtGo9hkeyqmsDdGWcsSVatFHsHbUqLOJVYo1sTxi3tVIQslby/IaQkrcV6qRuH1jAHE12kkZ5VJSNuxL7kLdAaHBoEKVv0zr3TEdFOgM9JQqSskaAUAoBQCgFAKAUAoBQCgFAKAUAoBQELtf5v9sx++1W3J/PfLL7WX23L8H6Mw2H8xY9U/qVU5T+Kn3k3XPSJ2sJnFAKAUAoCg8tWzRvMOWpAl23POojeQB00jvTr3pFAcr5LeVFvDrdy3uGnHE5s7JRlOXMOkk5iITIB0nUqoTiy9YTj2L4wom3SMPstPlinM4sSD0CYBkcQAB1mhBfNmtlmLJJ5sFbqh8o+4czrnrrOvs3bqAnKAUAoBQCgFAKAUAoBQCgFAKAUAoBQCgIXa/zf7Zj99qtuT+e+WX2svtuX4P0ZEbIbR2jdmyhdy0lSUkFJWAR0jvrXf2NxO5nKMG03uLrihUlVbUWTHjXZels/iD41j4uuurl5Mo4PV6LHjXZels/iD404uuurl5McHq9FjxrsvS2fxB8acXXXVy8mOD1eix412XpbP4g+NOLrrq5eTHB6vRY8a7L0tn8QfGnF111cvJjg9XoseNdl6Wz+In404uuurl5McHq9FnP8P2OwNu9cu1XLLgUrMhhS082gkgyAPK13A6Cdx0pxdddXLyY4PV6LOgDaqy9KY99PxpxdddXLyY4PV6LHjXZels/iD404uuurl5McHq9FjxrsvS2fxB8acXXXVy8mOD1eix412XpbP4g+NOLrrq5eTHB6vRY8a7L0tn8QfGnF111cvJjg9XoseNdl6Wz+IPjTi666uXkxwer0WPGuy9LZ/EHxpxdddXLyY4PV6LHjXZels/iD404uuurl5McHq9FjxrsvS2fxB8acXXXVy8mOD1eix412XpbP4g+NOLrrq5eTHB6vRY8a7L0tn8QfGnF111cvJjg9XoseNdl6Wz+IPjTi666uXkxwer0WPGuy9LZ/EHxpxdddXLyY4PV6LHjXZels/iD404uuurl5McHq9FjxrsvS2fxB8acXXXVy8mOD1eix412XpbP4g+NOLrrq5eTHB6vRY8a7L0tn8QfGnF111cvJjg9XoseNdl6Wz+IPjTi666uXkxwer0WPGuy9LZ/EHxpxdddXLyY4PV6LIvaPaC1dZDbdw0tZeZhKVgkw80TA7hNarOyuKdRynBpZstn/AFZdRo1IyxlF6n6M3TVCKxQCgFAKAUAoBQCgFAKAUAoBQCgFAKAUAoBQCgFAKAUAoBQCgM2fKHeKiWpkPU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TEhUSExMWFhQXGR4ZGBcYGB4bIBweGRwXHR8cGx8fICgiIBolGxsfITEhJiwtLi4uGx8zODUtNygtLisBCgoKDg0OGxAQGywmICQuNDQ0MjQ3LCwuLDQsNS4sLC4sLCwsLCwsLCwsLCwsLSw0LCwsLCwsLCwsNC8sLDQsLP/AABEIAOEA4AMBEQACEQEDEQH/xAAcAAEAAgMBAQEAAAAAAAAAAAAABQYCBAcDAQj/xABKEAABAwIDAwYJCgQEBQUAAAABAgMRAAQFEiEGMUEHEyJRYXEUFjI0VHKBktEjQlJig5GTobKzM4KxwQgVQ6IkJeLw8URTY3PS/8QAGgEBAAMBAQEAAAAAAAAAAAAAAAEDBAIFBv/EADwRAAIBAgEGCwgCAgIDAQAAAAABAgMEEQUSITFBURQVMjNSU2FxgZGxEyI0gqGywfDR4SPxQmIkJcIG/9oADAMBAAIRAxEAPwC/7JbN2jlmy45btKWpJJUUgknMd9ezf31zTuJxjNpI23FerGo0pMl/FGy9FZ9wVj4yu+sl5lPCa3SY8UbL0Vn3BTjK76yXmOE1ukx4o2XorPuCnGV31kvMcJrdJjxRsvRWfcFOMrvrJeY4TW6THijZeis+4KcZXfWS8xwmt0mPFGy9FZ9wU4yu+sl5jhNbpMeKNl6Kz7gpxld9ZLzHCa3SY8UbL0Vn3BTjK76yXmOE1ukx4o2XorPuCnGV31kvMcJrdJjxRsvRWfcFOMrvrJeY4TW6THijZeis+4KcZXfWS8xwmt0mPFGy9FZ9wU4yu+sl5jhNbpMeKNl6Kz7gpxld9ZLzHCa3SY8UbL0Vn3BTjK76yXmOE1ukyE2iGDWIm5RbNmJCMoKjHUkSfbupxld9ZLzHCa3SZCbD47hOJvusM2KUFCc4LiEjMmQCYBMQSPvpxld9ZLzHCa3SZdvFGy9FZ9wU4yu+sl5jhNbpMeKNl6Kz7gpxld9ZLzHCa3SY8UbL0Vn3BTjK76yXmOE1ukx4o2XorPuCnGV31kvMcJrdJjxRsvRWfcFOMrvrJeY4TW6THijZeis+4KcZXfWS8xwmt0mPFGy9FZ9wU4yu+sl5jhNbpMeKNl6Kz7gpxld9ZLzHCa3SY8UbL0Vn3BTjK76yXmOE1ukx4o2XorPuCnGV31kvMcJrdJkZtFs7atNBxq3bQsPMwpKQCJeaB/IxWq0vbipUcJzbWbL7WW0a9SUsJSeGD9GSOw/mLHqn9SqzZT+Kn3ld1z0idrCZxQCgPi1AAkmANSTQFFOO3WJFYw9abe0QopN4tGcuEaHmEHQpB0zk7xoK5lJRWLeglLHQjwcwbEESpnGHFL6nrdtSDHYIKe8fdXnca0c7DB4by7g8sDc2d2ydFwmwxFpLNyoS042SWn4EkoJHRVp5J+Ar0ITjOOdF4opaaeDLtXZAoBQCgFARW0G0dtZI5y5eQ2OAJ6So+ikaqPcKA5JifKZiGJuG3wdhaEDynVBObXiSeg2PaT1UGGJ6bOci6Fq5zEblbrqtSlsmJg+U4rpKO7cBu41GKO3Tkliykcnzi8Mx1DDuhDqrZem8L6KVCY6JVlUD1VJwfqOgFAKAUAoBQERtLj6LRorVBWfIROpP/wCRxNbLOznczzVq2vd/ZmubmNCGL17EZbNYqq5YS6totk9e5X1k8cp7fzrm8t40KrhGWP47H2k2tZ1qak1h+7CVrKaBQELtf5v9sx++1W3J/PfLL7WX23L8H6Mw2H8xY9U/qVU5T+Kn3k3XPSJ2sJnFAYuLCQVEgACSToABxNAc85ZMXWLJq3aKm1XjyWJMghBPSMdugjQwo0BLbU4xb4XZoCui00lKEISBKiBCUpHXAJ+815N+qlapGhDvZoo4RTmyv7A7b/5m4+lFupCWgkhRVmJzFQ1AGh06zWG4ydUpRTj73ctRbCupPToK1y8XXNpslJOV1DqloI3jKEGQeEKy/lWnJGdjNbNBxc4aDuLS5SD1gH769symdAKA8rq5Q2hTji0oQkSpSiAABxJOgFAcpx/lUeuXPBcFYU+5rmeUnop7UgwP5lwN2hmgNDB+StTrnhOLXCrl0/6aVqy8TClmFRr5KMoHWRXLkXxoN6y9Xd9aWDKQtTVuyNEp0SNOCUjVR7pNc6WXYRgjy2X2rtr4LVauFXNEZpSUkZpynUbjB/vTBoKcZaDmnL/guR+3xFpIAc+TcIA/iI1STrqVIkdzfbXaeJknHNeB3HAcRFzbM3CdQ62le6PKAO7vqTk36AUAoBQEZj2NItkAkZnFaNtjylq6h2a6mtNrayrywWhLW9iRRcXEaMcXpb1LeQWD7MrddN3fQpwxlaGqURunge7dvmSdN9xfwp0/YWvJ2va/3eY6NpKc/bV9e7cXACvHPTIBG1CF3SbZlJcAnnHE7kRu7xOhP9a3vJ84UHWqPDctrMavIyrezgsd73E/WA2ELtf5v9sx++1W3J/PfLL7WX23L8H6Mw2H8xY9U/qVU5T+Kn3k3XPSJ2sJnFAUzbDEc2IYbYEfJvOLec13+DILiE+rzgSo+oO2ok8FiCr8uVwlaGkNEm6tiLvIAT8kklKlTuEKg68Aax20pzk5s6Z95WLE4lYWd2wla2pS6tCNVc2odLKOK0zu76mrKNKspy2rDxWk6inKOCLDhGM2TVoGMMQoKIKUJS0tOVcRmeUpIgjeSoyYgSSBXcrylBNyer90bwqcnqObcrgVfYtZ2CJJhKSd8F1QzKIHAISFH21XZP2ilWw5T+i0E1dGEdx+gUpgQNwraVH2gKRtdyitWrngtsyu8vIB5loEhMxqtQBjQzABO6YmaAp6tir7FFh/F7gttgyi0ZPk7951Sk9vSVBgkVy5YFsKTkdBwnC2bZoM27aW2xuSn+pJ1Ue0kmuG8TTGCjqKNtrynIt1m1s0eEXU5dAVISTw01WrsH36RXSicTqpaEQ+AclN7iKxd4u+4idzenORO6Iytp+qBx3Cu8DK23rIDZFSsHx42jiiGlrLCiT5SHNWlnhMlBmNOkKBPB4natp8ETeWr1muBziYSoicq06pV7w17Cari8Gaqkc6OKIXkKxAqw42yxDtq6tpSSZIklQn2kp/lqwyHRqAUAoDyuXSlMhJUrcAOvtPAdtdQim9LwRzJ4LQR+G4RlWX3iHLhW9UaIH0WxwT27zxrRWuc6Ps6eiC2b+1736bCmnQwlnz0y9OxEoTGprKaCrXynr882yotWu5T3znYJEN/U+tx7RofVpKlZrOqLOqbFsj39vYefU9pcvNg8Ib9r7uztJzCMJatkc20nKOJ3knrJ41hr3FSvLOqPE10aEKMc2CN6qC0hdr/N/tmP32q25P575Zfay+25fg/RmGw/mLHqn9SqnKfxU+8m656RO1hM4oChcquAPupt72zTmurNzOlH00kjMneJ3AxxGYDU1DWKwYInANoGL688KtUoU+pnmLu0f6CwgE9JBMgwroqTuIImCKyQboaJat51rLHs3ghsm3GQItlEutJKsxYUoypqYgonVJ7VA8Ca7yVKrRl2aTulipI3WXgtIUkykiQRuIPEdlfNtNPBm9HuypIUlSm0qUmSlRAzJkEHKYkaEj21vtMoSoLMaxRTUoqTxNa9TcE5mb3JvOR1hLg13CUlCoHfNepHKlBrTiv3sM7oTRXsbtcXdQUeGWuSZhtDzKliD0SsKUUAnU5TOm+pllO3Wpt+AVCbIC6xC+we1LqbLD0sBSQ5zJcK+kYlRUQVHtJO8Vot7qnXXuvw2nMoSg9J0HF8TYt2RcOvJQ0oApJ8pUiQEpGqlEcBrVuaWqusNJSb21xPFyW2kmxsFES64IecTv0SDISerSRvJ1FdKOBVOq5F02Q2Fs8OT8g3LkQp1fSWfbwHYIFSVlmoDjP+IfZgqbbxFsdJqG3SPok9BXsUY/mHVQF32VxbwuytrqQVONjORp009Ff+8Gq5azXReMcCKwBnwXG307m79rnU6D+KyQFie0Kzfzdldp4lFSGazolSVigIrHdpLWzSFXNw21O4KOp3bkjU7+AoCLw/lEwx5YbbvGsx3BUonsBUAJ7KAtINAeN1bJcGVYlMyU8D2K6x2ca7hNweMdZzKCksGeoEaCuDo+0BV9p9sm7aW0Q48Pm8E+sf7D8q9SyyZUuPeloj69xgur+FH3Y6ZeneY4liYubBDwSU5nWJB4EPtAx1idxqaNB0Lt028cFL7Wehk+sqqU1tT9Gbuw/mLHqn9Sqoyn8VPvL7rnpE7WEzigFAU3bbZRC1NXzCA3eMuoUHEwkqQVpS4lzgU82VandG+JrmerBg8H8XF+4ppmTZtn5R4HR9QmW2zxaT85YMHyRImvFvJRowUFpl6fuzzNNGLbx2HpgGNoukuLaSeZQsoQ5wcy+UpH1AdAeMGvMrUXSaUte7caYyztRU8Cu14jijlwla/ArT5NsBRCXXdZVG4xM6/U662VYq3t1Br3pae5fv5KotznjsRMbYXjzpGH2hh50S66DHMNExnMa51ahI0J1PCaotoQj/lqalqW9/us6m2/diWDCrAMtJaSpaggarcUVKPWpSj/AOKqzZ15vNjp7DvFQWlnk62xetuW4Sp9tYyOKRogA8Q4dFEfUzQYr2LTJrpyU5vTuX5ZmqV01giUwnZllnm1HM862gIS68c6gEgDo8EbgTlAk6mTrXrmYmqAUAoDVxSwRcMuMOCW3EFCh2KEH29tAcy5JW12yb3C3jLlo9KdIlt0aKA6jAX2ZxXMtRdReEsCybSMH5C4SElds8lyT9Ayh2PslKPeBXMXpLqscYlzqwxlU5UMeessOeuLcDnElKQoicudQTmg7yJ3dtAcV2d5OLm/Phd88tHOHNBBLqt+pzaJHVv04DSrI08dLNVK2cljLQXAckuH9T34n/Tvrv2aL3aw2Ezs4h/CHmWHH1XGGvkNsuLgKt3DJShfEpUeiDuBjQcaWsHgYJRcXgzplQcmLiwkFSiAAJJOgAHE1KTbwRDaSxZQcb2qeulm2sEqPW4NCRxifJT9Y/lXv22T6dvH210/D91vsPHr3s60vZ268f3Uu029ntgkIhy5POL35Pmjv4qPfp2VTd5YnP3KOhb9v9Ftvk2Mfeq6Xu2f2TW1qQLYACAHWIH27VY7B418X0ZfbI9u25fg/RmOw/mLHqn9SqZT+Kn3k3XPSJ2sJnFAQ21e0rGHsG4uCoIkJASkqKlEEhI7YB1MDTfQHOX3cRxlQD6FWOH71NSeceGhyqOhCT3DfuVoR5t1lGFNOMNMvQvp0XLS9RNY02SlGHWkNykc4UiOZY1BKdIzqgpT/MeFeNSel1qmnd2v+FtNMuijX2js1Itm8MsRzanE5JH+kyNFuEkySZyjWSVHqmuqMk5utV04fV7ERJaMyJK21kzY2iWUuoYbQnKHFlIE8VHMQComT3n2VEY1bmrnYY4+XmS3GEcCNwK5UZbw62cdCly5eXJLba1QMzh0Djp3ABISngCAK9aGTVJqVZ49i0Jdm8zOthoiWJnY4OQb55d2dDzSgEMAjqZTAV2FwrOg416UIRgsIrBFLbellnSkAQBAG4V0QfaAUAoBQCgIC72fHhyL1vRRaUw8JgKR5SFRxUlYA7lHqihKeDxPZlkLUUHUR0h2HSD36/nVaWJsqTUUSSiEJAHYkSZ7Na4uKypR7XoXezJCOcytMYgXkJUSTHRM/SSSlU9uYGt9OKSPSt4JQTW0yrsvPZOqT2VztK3okVflRUr/AChaEAlxb7SWgInPnQRHboaqq6zFd8vwOlI3Cd9VmUr+L4G5drKXnMluk9Fts6riOkskadiR/WvRt7uFtHGnHGb2vZ2JfkxVradeWE3hHctvf/BMYdh7bCMjSAhPZx7Sd5Paax1q1StLOm8WaadKFOObBYG1VRYQu1/m/wBsx++1W3J/PfLL7WX23L8H6Mw2H8xY9U/qVU5T+Kn3k3XPSJtawASSABvJ0rCZypvbe27j4tbM+Ev/ADij+E2NZU45BEaRCZJMChKTehFQ5bpdZsGVq0cuwFECOGWUjWB0joZ4Ui9pM4ZugvV+VgKyJBXMAKMCZ3k74G/TWvj5xzajjLYz0E8YrAgrvErXDkE3Dw5xwlZnVx1X1UjWNyQNwECa007atcaYrBLy/srdSMNes17a5xC9UDa2wtGVQFXF0n5QiDqhn26ZjG+vUoZMpw0z95/QonXb1aCZwXk/Ybc5+5Wu9uODlxCgjQfw0eSnd39tekkksEUFvqQKAUAoBQCgFAKAjscxYW6EnLnccWG2mxvWtW4cYAEqUeCUqPCgILaDHxhlm7cFPPqbKVPQcuZbq0p00MAToNYCUjtrPGup1XTj/wAdfjqX8lsoNQUpbdRR3tq7m+csMQZYfDAcW2ppteYT0QlawIlEyDO6J74UrV1nG4e7sw24p9+vwOWqmbjA32cQFjiTlk/0GrtRuLZajpndMraKtw+UzR3jrFbYVFs0ovoV8z3Zf6Le42UmCINXp4noRkpLFGTUnojedBUPecywWl7COtbLw28ac32VkSWzpD1xqCtP1G9QDxUT1Vmk8XieVUnnyci71BwKAUAoCF2v83+2Y/farbk/nvll9rL7bl+D9GcXueVa8twiwtbZOdICUqUFLUsq1BSgRvkQNanKXxU+/wDCF1z0j0Z2JxnE1Z8TuVssyJQoiTEHotJhI71QR1GsDeBVGDk9Bf8ADU4dhLabdBhSzo0iXHnVbpKU9I/kB2VGGOstclT0R1lU5aLK9fGHOtWiw4hbpS2j5RSCeZUjPlBGboEmJSIOpropbb1lgRh+NYhKnVtYa0qOi2OdeI3QVTCZGsiCNNN9UcGpZ7qOOk6z5YYYlk2b2Fs7M84lsuv7y+8eccJiJCj5M/Virzgs1AKAUBCbS7WWlgEG7eDeckJEKUTETASCYEjXdqKAjLDlNwp0wm9bBmPlApv81gCO2gLYhYIBBBB3EUBlQCgFAeV1cobQpxxQQhAKlKUYAA1JJ6ooCiYViSn1qxJyQlYKLFs/NaMZnlD6bhHHUJAHE15eVMoK0p4LlPV/JqtLd1padSNvELBFzhtywpQzvhSE5lAEuZZQBO85hMd9Zv8A8/g6EpN4ty0/QtyjoqJbMCl8h15Fo/br6LjDpzJVoQFAbwd0KSoeyuMqwaqqW9ehxbv3cC6YthtriVqG3Ql1lQlt1BBUg/SbVr1btx3Hqru2r3FvD/JB5i+hzNU5ywi1iQdhZYrYp5ppTOI2w8hDq+aeQkRCQpXROnad3DdXp0r+jPSpYd+grzKkHiie2Vv7p54pew1ds3lJ5xb6V9QypCQDJmZncDWxzckKlac1gy4tthICUgBIEAAQAOoDqrkpMqAUAoBQELtf5v8AbMfvtVtyfz3yy+1l9ty/B+jOE8olkq3GF4kgfNCSQYOZpwrT26pJEj6PDSpyl8VPvJuuekd8fcCwh1JlK0hQPYRI/I150jqg9GBqbM4LZslxy3ZQhxS1B1YEqKicxBUZMazG7WulqKKiwkyfqTgUBitQAJJgDealLF4IGVQDFawASTAAkk8AKA5c1yqPc9zxsXP8qUvIm6CVAiCQXVA6c2TG+IAOpPRoDQwe0YxrGrt52H7S2QltkSSgk7yI0IkLO/WRQFnu+SDCV/8Apig9aHXB+RUR+VAWXZjZ5mwYFvb5w2FFQC1lcFW+J3DsECZO8k0BLUAoBQHLds8SGJXhw1B/4O3IXekGOcVvbYQRr5Q6R0iDrKdct5dwtaTqT8Fve4to0ZVZ5qN3F8TQhK33lBCEiSeAA3AD8gBXwc51r2vjrlLZ+7EfQRUKFPDYjm+FNu4veJuHc6LFlcoQDGYpPD6x4q4DQddfRKtRyRSVPlTel/vpv1nm5k7yTlqitRb9udkFKcdv8PKlB9CkXrCNVqSoCVtpO9zjl4ndvM+vSrULyKnB44PHtXejFOnOi8JImdhsq0FSb527UBkKHAEKay70qaACgvgVKndoYmcl3O7jD2cY+7q0af7QpwouWe9Z92ZvMQduVtXFsENpWr5SIBRPRy9IzpBnTiO7uhk+yq0tEnn9/nowx8SZ1qsZatB0NIjSvUjFRWCKG8T7UgUAoBQCgIXa/wA3+2Y/farbk/nvll9rL7bl+D9GUnafA/C9nMoEraRzyNJ1bUomO0ozD21OU/ip95N1z0iV5KcQNzg1uSSVNgtnd/pkgbvqRWCWorpSwkTOz11F1dMRGjbwPXnBQfuLX51ETqstJYq6KRQEFt1cFuwuVjUhs/nA/vW/JkFO7pxe8EzbOhaErG5QBHtE1inFxk4vYDQx/A2rxvmni4EfODbq28wIIKV5SMyCDBBrkG8xbIQgNoSEoSMoSBoABER1RQHlYYayyFBlptsKOZWRATJ6zAEntoDaoBQCgFAUblS2tXaNItbaTe3MoaA+YNynD3cPadyTXM5xhFyk8EiYxcngiD2fwhFnbpZSZiVOOHTOs6qWrs4CdwA7TXwWUr6V5W0clal+e9n0FtQVGGnXtKVdrcxm4LTaiiwZUMyxvcVHD+3UNTqQK9OmoZKo581jVktC3L91+SMsnK7nmrkL6lxubpFqlq2ZRK1DK00OpO9SjwQN5Vv6pJrxoU53EpVqj0LS3+F2vYvwbZSVNKEVp2IlbBS2wDnJXvKhpqeAH0eEffNUxryp1M+l7uH7p/J24KUcJ6TYfsGLtfy1u24/llCkfJO9WYuIIUlA3T3gAnSvsMkXV1cxcquGbvw0t+n0PGvKVGm8IayxYds0y0c2Z5Zjc7cPOpB7EuLUPbFe2YSaoBQCgFAKAUBC7X+b/bMfvtVtyfz3yy+1l9ty/B+jPPYpINgwCJBQQR7VVOU/ip95N1z0ijckjXgV9iOErOiVB5kEb0GATPqlv2zWEzljv3Sxidmv5jodtlesQlxH7a/vrhaDTU95Jl0rszGje4aFSpC1NOfTRGvrJPRUO8d0VfTrOOiSzluf4eteAOdbf4zeN2zlpctJIcgIuWzCVAKCiCnXKogRE9e+voslWtrUrRr0ZP3dcXrWjDXtXaQy/bK3POWdsv6TSD/tFeBfQzLmpHdJ+pJK1lAoBQCgFAKAidqdoGrG2cuXj0UDRM6rVwQntJ/ueFAcl2Ss3bl5zFbwfLvfwk8G24gQDukfl3mvkMuZR9pL2FN6Fr7Xu7l6nsWNtmr2ktew1sbunMQfVY26stsjzl9Os/8AxJO6ev28BBptqdOxpK5rLGb5Mf8A6f79dXdWUq8/ZQ5O1/g28YxlnD227S1QFvqhDTKTME/Oc/rrqe6SKre1q3s3XrvCC0uX4X7oO6lWNCKp01p2L+SS2cwQshTryy7cuAc64ezchI3BI7N9Zby7VVqFNYQjqX5fay2hRcPek8ZPWStulx9ZZtspUkgOOKkobmN8eU5lMhuRwkgGa15NyTO6efPRDfv7v5Krm8jSWEdLLtgmDN2qChsEqUczjitVOKgAqUeuANBAAAAAFfbQhGEVGKwSPClJyeLJGuyBQCgFAKAUAoCF2v8AN/tmP32q25P575Zfay+25fg/RmGw/mLHqn9SqnKfxU+8m656RROVVRsMRsMXSDkB5h+J8kydQN/RK47UprCZyy8pDSlWZfYAUtoouERx5pQWY725HbNcvWXweMWtxacLvkPstvtmUOJC0nsUJropes2qEGvf2LbzamnUBaFaFJH/AHB7eFWUqs6U1ODwaB54PhybdlDCCopbGVJUZMcAe4aeyuritKvUdSWt7gblUgUAoBQCgPN95KEqWshKUgqUo6AACST2AUBwnFb847iAXH/L7RRCZ/1VTvI+tAPYmBvNeRlfKCtqWbHly1dnb/Bss7f2ssXqRKbQ3LjyvAbUgKI+WcB/go000H8RQmB1a9tfMWlOFKPCa+r/AIrpP+FtPUrScn7KHi9y/kgtocebwxpFhYozPndpmKSrifpOKO4d3CAd9pZzv5u6uXhHyxw9Etr/ANmetWVvFUqWv9+pIbBbKG3BubiVXTolWYzkkkxP0jpJ9nfmyrlFVn7Glopx+v8AW4ttLZw9+fKZaMPt3L5ZbYVkYQcr1wN88W2eBX1r1Cd0E7r8lZJ9o/aVlo3fz/G3XqwxrurzNWbDz/f38X/C8Nbt2ksspyISNBvOupJJ1KidSTqSSTX2CSSwR42s88FxHnkGRlcbUW3U/RWnfH1SCFJPFKknSakEhQCgFAKAUAoBQELtf5v9sx++1W3J/PfLL7WX23L8H6Mw2H8xY9U/qVU5T+Kn3k3XPSNLlRwU3eGXLSRKwnnEes2QqB3gEe2sJnIbkrxlN9hCErOZbILLg7EiE/e2Rr1zUS1FlJ4SMOSO+LSrvCnFEqtHDzU7yyvVPfBP+8CiOZLB4HRqk5FAKAUAoBQGIWJIkSN4oDWw6950LIEBLikA9eQ5VH3woeygOVcre0rl0+nBbNfSXrcuJOiUiZbMdQ1V/KniRWe6uYW9J1J6l9ewspU3Umoo+NNC2Q3Y2gHOZZkiQhPF1yN5JmB849gMfDOTuJyubjVj5voru2vYu1nupKmlSp6/TtZVtqdo0Ye34HaKK7hRJccJzKBVvUo8XTwHDq3V6tjYzvp8IuFhBalqWjYv+vqZa9dUI+zp69r/AHabewOx5Y/427MvkFQCzOQHepRPz448BVOVcpqt/wCPQ5PZt7F2ep3aWuZ/kqa/T+y5YBbLxFZKZRYjQuahT5G9LfU3wK951iN9W5OyRjJSqa1r7P5l2bNunQcXN5owj/v+vU6RbW6W0pQhIShIhKUiAB1ACvq4xUVgjyW23iz1rogo+1FwcOvm8QmLS4hi7HBKtzT/ALPIUfo5d8CgLukzqN1AfaAUAoBQCgFAQu1/m/2zH77Vbcn898svtZfbcvwfozDYfzFj1T+pVTlP4qfeTdc9InSKwmc4ZsEv/LNoLrDlaM3BPNjcOLjcfylSO+KA2tv3ThmL2mKD+Ev5F/TgNCdNSchkDrbFcx3F1VY4S3naEKBAIMg6g10UgmgPtAVfb7GFW7bCWyUrefbRI3hOYFX3gZf5q9TJVrGtObksVGLfjho/nwBaK8sHjdXSGxmcWlCSQJUoJEncJPE9VAco2R2WN5c4jfi5eZuBduNMutqBAS3AEpMhaSIBCtISIigLcxhuIW2HOstuN3F4pbhQ6RzY+VWVFahqMycxVAEaAUBTNndi3MOQoulLl270luSVDU7sx1IB1J3k+yvjsu1akq6hPka1ht3+PoezYRiqblHWRe3mLqsLX5L+O8qC7xmJKvu0A3Ad1VZLto3lf3+TFavx+XvO7qo6NP3db2kFsDsqlCTiN9AHlozndqTzi547iO+d8VuyrlFyfBLbueHovyUWlukva1f3tLPhq/8ANDndUWsOSvyRPOXOWdI+a1O/riN+70MlZAnBqTWMt+yPdvfbs2FF1fqWhavXv7Dq+DYqy4A22MmXRKIA0H0Y03cK9+pZyoRWjR2HnKqpvtJWqDsUBq4rhzdwy4w8nM24kpUOw9XUeIPAwaA5/sJii8PuVYJdqUQmTZPL/wBRo7m5+kncB2EaQJA6VQCgFAKAUAoCF2v83+2Y/farbk/nvll9rL7bl+D9GYbD+Yseqf1Kqcp/FT7ybrnpE7WEznEuX/C1svWmKMghSCEKUOCkHO2T/uE9gFAWXbG1Ti+Dh1tErcaS82NCQ4gSUjt8pHtNcvQy+HvQaPHkF2o8JsjarMu2sJHa2ZyfdBT3JT110UHTFoBBBEg6EGpTaeKBA32KGyUOek2qoAeJktKJACXeOQ8F8Nyuut1K3V0n7PnF/wAekt8e3s8twK1yguB2/wALaSUqHOBe/QgraPcQQkxXp5Ji6dpcze7D6P8Akg6LXzpJq4nh7dw0tl5AW2sZVJPEH+/bwoDR2U2bZw+3FswVFsKUoZyCekZiQBoNw7qA8H0ou13ds5Kmkc22pIKkkLKOcJBBB8lxvUHh2VnuJuMVgSii7Ivnml2z1wCLe6ft23HlgEoQpOWSo6nUgAcIA0FeDlSzqXdenCmtmL3LE9GzrRpQlKW8ktuNn7ZLLb1ytKmW1hckwMwBiY8oGd3HTfWWpY1rJrg0s5z916NO/R2aNewuhcU6/OLDDSc9DzmMOahTVg2ryZhTyh19n9J4nd9NkLIMaX+Sppe/8L8s86+vnP3Y6i7NNBKQlIASBAA0AA4CvskklgjyT0SogyDBG4ijSawYLhs/jvOQ24YXwP0v+qvGu7T2fvQ1en9GmnUx0Mn6wFwoCtbd7JIxG35sqLbzZzsPDQoWNx01jrHcd4FAV3YXbp0PHDMUAavUaIWdEvDgQd2c79NFcIOlAdHoBQCgFAKAhdr/ADf7Zj99qtuT+e+WX2svtuX4P0ZhsP5ix6p/Uqpyn8VPvJuuekTtYTOV/b7BPDMPuLeJUpBKPXR0k/7gB7aA5pyA47zls9YrV02Vc62k78izCwOxK9T/APYKiWotpPCRD37hwTHk3EqFpckqUE7sq5CxHHIshYHVFIvQRVjmyP0Ay6laUrSQpKgCkjUEESCOyKkrPj7KVpKFpCkkQUkSCOog11GTi1KLwaBRLbYJxm/YfacCrZoqIQsnM2CF9FGkFOZUjdH5n3Z5YhVtJ05xwnLDStT1aX24Igv9eASKA8rq5Q2krWoJSNSSYqUm9QxKtsIVOWi7odFd245cDMJyhRytyNCYaQiRPXGledczxnhuO0Vu65J8PSyRcvvLUSrK647GVSzJyJ0TJVrBBk0VebfuoYEdjGzJcwyxsHndWHSXIkEoTzoRoZiQU6HUDgIivUsrGVWp7SSwRTUq5qwRv27KUJShCQlKRAA0AAr6SMVFYIxt4mF/dpabW6swlCSo9w6u2onNQi5PYSli8CCwzbi0eE5y2epwR+YlP51mheUpbcO87dKSJ61vUL1bcSqNZSoH+laFKMtTxOMGjoWz2Il5uVeUkwe3qNeHd0FSno1M1U55yJSspYKApfKZsE3ibHRhF02DzTnXvORR+gTx4bxxBA59sdysvWSzY4uhctnJzsStMcHB88REKGpGvSmaA7VheJtXDYdYcS42rcpJkf8AnsoDboBQCgIXa/zf7Zj99qtuT+e+WX2svtuX4P0ZhsP5ix6p/Uqpyn8VPvJuuekTtYTOKA/POMf8l2jDu62fOZXVzb8hfuLlUfVT10Bf+VHZjw2yWhIl5qXGo4kb0j1k6d+Wq1oZrqLOhiavIHtP4RZG0WflbbQTxbVOX3TKe4J66sMh1GgFAaN9izTXlrE/RGp+741fSt6lTko4lOMdZXr/AGqWdGkhA6zqfu3D8630rCCeE3i9xVKrJrFLQc+5TbubI87mWp9xLTepJBBClLABEwkRG6Viub+UacFThoFJNvOZaMIxm5Tbt27bfg7SEBLVxcIhbjacoBRbp+eE6EqKRMGIJSPFo2nCZ+74/wCzRKaitJhzkKzhS1u6y84ZWQeCYAS2IjooA3azvr37bJ1Olr0syzrOWo8jXoFRSsV2ydTfeCMMB4J0UJhRMSYMwIHXxrBUu5Kr7OCxLVTWbizz24xxDlg4jK426pSU82tBSrRQJ7CmAekNKi6rKVFrSnuJpxwkWDYSxULK3b5s58k5cuupJkjuM1db4QorO0HE9MngdAwrZb5z3uj+5/sKyV7/AGU/MsjR6RZWWUoGVKQkdQFebKTk8ZMvSS1HpXJIoBQHPOVzk+TiDBeZQPDGx0CIHOD6Cj1/RJ3HsNAcd5KMDxF28KbR1y2CCBcORATBPRUk6KXvhJHXMa0B+o20wACSSBvMSe0xAnuoDKgFAQu1/m/2zH77Vbcn898svtZfbcvwfozDYfzFj1T+pVTlP4qfeTdc9InawmcUByP/ABF4Hzlm1dpElheVZ+o7Ak9ywkfzUBM8me0AvMPZcn5RoBl31mwAFfzIyq7yRwriWs1UJYrAoW1AXguNIxBpMWtwemEjSDl51HYqRzg9nUa6TxM845rwO+W7yVpStBCkqAUkjcQRII9lSclJx/Fn0rWhSiEpO5OmnA9Z07a9KcqNvQVfMzlt2tb3htwevs0nNGlKvV9lnYN6tze7HZiQ6Fg6gzW+3uaVxDPpSxRRXt6lCWZUWDPMnpgfVP8AUVhnUXGcIbqb+rX8GyFP/wBfKe+a+if8k21dWyeac5gKfaSUoUr5uaCpQ4AlXEawN9VXWTatxWxcsI/ujyMsKyjHDA1L+/W6ZWd24DcO6vRtbOlbRwprx2sqnNy1lc2txsWlsp3Qr8lAPFR/sBJ9ld3Fb2VNy2kQjnPAhdnsbu0Wybm7TzjSpVmQOmhPBSkjeg9Y1AgmRuz0a1VQz6mlfVHcoxxwRGcnDZuLy6vSDBJCZ3ytUxpxCQB7aqs/fqSqs6q6IqJ2XDNmVrhTpyJ+j874Cu61/GOiGl/QiNFvWWmzsm2hCEgdvE953mvLqVZ1HjJl8YpajYqs6FAKAUAoDz59ObJmTnicsiY643xrvoD4xboRmyJSnMoqVlAEqO9RjeT10B60AoBQELtf5v8AbMfvtVtyfz3yy+1l9ty/B+jMNh/MWPVP6lVOU/ip95N1z0idrCZxQGhj2GJurZ62X5LrakE9WYEAjtB19lAcA5EsVNrfP2D3RLsiDwdZzadWqc4nrSmolqLKUsJHWNtNnU39m5aqgKPSaUfmuJnKe46pPYo1xFl9WGcsSqchO0riS7hFyCl1iS2Fb4CjnQfVJkdhPAVYZDpG0ODc8M6dHAPeHUe3qNbLW59n7suSyucMdK1nOrlhTSjAI6weHYRXz9/Z3GTK/CbR+492lLse9bn+T6ayuqOUaPsLnlr69q7d/wDAtnMzk9lXZJvZ32U/bSWHuemH5ZXlK1haZP8AZRePvfv0N6vtz5IUBBbV7OC9S0kryhDgUdJlMQR2E6a1muLf2ySx1M7hPNLjhOzbi0pAHNtgACRwG6B3VXVvKdJZq0smNOUtJasIwNm3ENIAPXA492g9leTVrzqaHq3GiMEiSqk7FAKAUAoCLxvaG2tAC+6lBUYQnVS1nqQhMqUe4UBFMPX12Zymxt50JyruHEx1EFDPtzK36JNATuF4Y3boyNJgb1KJKlKMAZlqPSUrTeSTQG5QCgFAKAhdr/N/tmP32q25P575Zfay+25fg/RmGw/mLHqn9SqnKfxU+8m656RO1hM4oBQH5z5ZcPOH4u1fMpADpS+BuBcbUM47j0SfXNAdnwrEEXDLb7fkOJC09xG49o3eyqmb4yxWJzXlXwN63fbxqz6LrUc9A6uiFkcQQciuyO2u4szVaeGlHVtkdomr+1bumtyhCknelQ8pJ7j94g8a6KT3xfB0PjXRfBQ/oesVoo3EqejWnrRxKOOlaGUi9wlTCoUmOpQ3HurfZW1nGTqUIJNi4u7mpFQqybSPCvSMZJYbgjr0EDKg/OP9hvNZa13TpaNb3HcabkWnDcBaagxmX9JX9huFeVWu6lTRqRojTUSVrKWCgFAKAUBH45jbFo0Xrl1LaBxVxPUANSewUBSGtocRxQxh7YtLMmPDHhK1jUS03/Qn7xQFk2b2Nt7RRd6T1yry7h453D2AnyU9gigLHQCgFAKAUAoCF2v83+2Y/farbk/nvll9rL7bl+D9GYbD+Yseqf1Kqcp/FT7ybrnpE7WEzigFAc85ctnfCsNU6n+JbHnR2pAhY93pfyigKxyE4+HbVdoo9Ng5kjrQsz+SyfvFcSRqoS0YHS7lhLiFNrSFIUClSTuIIgg+yuS5rHQcgwe6c2exBTDriv8AL7mShcZshEQopgypOiVARIIPARYniYpwzWdJvNsn7PW+tFKYyhQu7QFxuIklaD0mx7VDUanfUnBsYbt7hd4iBdM66ZHTzap6gFxJ7RNdRk4vGL0kNJ6yYsMItwc7YCuo5swHdwq+d3VmsGzlU4olCazHZqW2KMuOLabcStaACtKTmy5pjNGgJgwDroaA3KAUAoDUxPE2bdBcfdQ0gfOWoJHcJ3nsoDnVxyh3V+4pjBbbOnyVXjwUltB0mARvAMwdfqkbwJbAuTVlDguL11d/cj57+qE8eg2SQPbPZFAXkCgPtAKAUAoBQCgFAQu1/m/2zH77Vbcn898svtZfbcvwfozDYfzFj1T+pVTlP4qfeTdc9InawmcUAoDzfZStKkKEpUClQ6wRBH3UB+YNnlKwjHSwryQ6WFdrbhGVX3FCvZUNaDunLCR+iKqNxD7WbONX9uq3d0nVCwNUKG5Q/oRxBIqU8DmcVJYMpfJntoqydODYgrKptRQw6o6EfNQSdyTvQd0EJ0gVasGYJpxOgYxsbh91Jes2lKVvWkZFGPrIhX513mleeV5XJFhwUFtC4YUJ1afUDr2qBNMwZ4uOSa0cGRy4vlpPzVXGYfcU0zSM9kVyA4clpWJZc0B8NCepvnI4b+lr7K4LEddoSeN5dttIU46tKEJEqUshIA7SdKA5fjvKwt5fg2DMKunjMuFKsiY4gaTx6RIA03zQGWD8mb924LrG31PuDyLdKoQgGNCUwOGoTA0ElVAdOs7RtpCW2kJQhIhKUgJAHYBQHtQCgFAKAUAoBQCgFAQu1/m/2zH77Vbcn898svtZfbcvwfozDYfzFj1T+pVTlP4qfeTdc9InawmcUAoBQHBP8RuBFDzF+iQFjmlkcFJlSD3lMj+QUBe+TvaHw6xadJlxIyO+unie8Qr21W1gzbTlnRLLXJYVbb7YxvEWcpIQ8jVtyN31VcSg/loa6TwK5wUkc32e5Qb3B3PAL5outN6AT00pO4tqOikdQPdIiKtUjDOGk7Ds7trZXoHMXCCr/wBtRyL4fNOp7xIrtNFTi0WEVJBTOTK3Fpa3jr5S2k3lw4pStAEoVkJJ6pQTNVstRBbU8t1u2VNWLarh2cqVkENzMaDyl+yJ4GoOiPw3YXEcXWLnF3ltMmFItkaaa/N3N6cTKtdYigOrbP7PW1k3zVsylpPGN6iOKlHVR7zQEpQCgFAKAUAoBQCgFAKAUBC7X+b/AGzH77Vbcn898svtZfbcvwfozDYfzFj1T+pVTlP4qfeTdc9InawmcUAoBQFd5QNnhfWD9vHTKczfYtOqfvOncTQHD+QvGSzduWa5AeGgOkONzpHAlOb3RXMkXUZYPA7vVZrFARuObP214jm7plLieB1Ck9qVCCPv1410ngV1IKSOe49yDAkrsbop3kNvDdxAC069mqfbVhiawK85sltJbdFtdwpOglu5zDSYgFcgewb6nEjBHTtn9lLm4wVdliC1pfdK5UpfOKSc+ZBJCiCJAMTu00qBgSmxfJ3Z4cAW0c49xecAKu3LwSOwe0mhJbqAUAoBQCgFAKAUAoBQCgFAKAhdr/N/tmP32q25P575Zfay+25fg/RmGw/mLHqn9SqnKfxU+8m656RO1hM4oBQCgFAfmXlfwheHYsLlkZEukPtkbgsHpj3tY6lihKeDxO5YJiKbm3auEeS4gKHtGo9hkeyqmsDdGWcsSVatFHsHbUqLOJVYo1sTxi3tVIQslby/IaQkrcV6qRuH1jAHE12kkZ5VJSNuxL7kLdAaHBoEKVv0zr3TEdFOgM9JQqSskaAUAoBQCgFAKAUAoBQCgFAKAUAoBQELtf5v9sx++1W3J/PfLL7WX23L8H6Mw2H8xY9U/qVU5T+Kn3k3XPSJ2sJnFAKAUAoCg8tWzRvMOWpAl23POojeQB00jvTr3pFAcr5LeVFvDrdy3uGnHE5s7JRlOXMOkk5iITIB0nUqoTiy9YTj2L4wom3SMPstPlinM4sSD0CYBkcQAB1mhBfNmtlmLJJ5sFbqh8o+4czrnrrOvs3bqAnKAUAoBQCgFAKAUAoBQCgFAKAUAoBQCgIXa/zf7Zj99qtuT+e+WX2svtuX4P0ZEbIbR2jdmyhdy0lSUkFJWAR0jvrXf2NxO5nKMG03uLrihUlVbUWTHjXZels/iD41j4uuurl5Mo4PV6LHjXZels/iD404uuurl5McHq9FjxrsvS2fxB8acXXXVy8mOD1eix412XpbP4g+NOLrrq5eTHB6vRY8a7L0tn8QfGnF111cvJjg9XoseNdl6Wz+In404uuurl5McHq9FnP8P2OwNu9cu1XLLgUrMhhS082gkgyAPK13A6Cdx0pxdddXLyY4PV6LOgDaqy9KY99PxpxdddXLyY4PV6LHjXZels/iD404uuurl5McHq9FjxrsvS2fxB8acXXXVy8mOD1eix412XpbP4g+NOLrrq5eTHB6vRY8a7L0tn8QfGnF111cvJjg9XoseNdl6Wz+IPjTi666uXkxwer0WPGuy9LZ/EHxpxdddXLyY4PV6LHjXZels/iD404uuurl5McHq9FjxrsvS2fxB8acXXXVy8mOD1eix412XpbP4g+NOLrrq5eTHB6vRY8a7L0tn8QfGnF111cvJjg9XoseNdl6Wz+IPjTi666uXkxwer0WPGuy9LZ/EHxpxdddXLyY4PV6LHjXZels/iD404uuurl5McHq9FjxrsvS2fxB8acXXXVy8mOD1eix412XpbP4g+NOLrrq5eTHB6vRY8a7L0tn8QfGnF111cvJjg9XoseNdl6Wz+IPjTi666uXkxwer0WPGuy9LZ/EHxpxdddXLyY4PV6LIvaPaC1dZDbdw0tZeZhKVgkw80TA7hNarOyuKdRynBpZstn/AFZdRo1IyxlF6n6M3TVCKxQCgFAKAUAoBQCgFAKAUAoBQCgFAKAUAoBQCgFAKAUAoBQCgM2fKHeKiWpkPU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700808"/>
            <a:ext cx="1045943" cy="1050613"/>
          </a:xfrm>
          <a:prstGeom prst="rect">
            <a:avLst/>
          </a:prstGeom>
        </p:spPr>
      </p:pic>
      <p:pic>
        <p:nvPicPr>
          <p:cNvPr id="6149" name="Picture 5" descr="C:\Users\swinberg\Documents\ACTIVE\EEE4084F\Common\Images\Long_Li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618" y="3412232"/>
            <a:ext cx="1212726" cy="121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63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496944" cy="525658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specification (or for software engineers) </a:t>
            </a:r>
            <a:r>
              <a:rPr lang="en-US" u="sng" dirty="0" smtClean="0"/>
              <a:t>S</a:t>
            </a:r>
            <a:r>
              <a:rPr lang="en-US" dirty="0" smtClean="0"/>
              <a:t>oftware </a:t>
            </a:r>
            <a:r>
              <a:rPr lang="en-US" u="sng" dirty="0" smtClean="0"/>
              <a:t>R</a:t>
            </a:r>
            <a:r>
              <a:rPr lang="en-US" dirty="0" smtClean="0"/>
              <a:t>equirements </a:t>
            </a:r>
            <a:r>
              <a:rPr lang="en-US" u="sng" dirty="0" smtClean="0"/>
              <a:t>S</a:t>
            </a:r>
            <a:r>
              <a:rPr lang="en-US" dirty="0" smtClean="0"/>
              <a:t>pecification </a:t>
            </a:r>
            <a:r>
              <a:rPr lang="en-US" dirty="0"/>
              <a:t>(SRS) </a:t>
            </a:r>
            <a:r>
              <a:rPr lang="en-US" dirty="0" smtClean="0"/>
              <a:t>is: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technical document </a:t>
            </a:r>
            <a:r>
              <a:rPr lang="en-US" dirty="0" smtClean="0"/>
              <a:t>details externally </a:t>
            </a:r>
            <a:r>
              <a:rPr lang="en-US" dirty="0"/>
              <a:t>visible characteristics of </a:t>
            </a:r>
            <a:r>
              <a:rPr lang="en-US" dirty="0" smtClean="0"/>
              <a:t>the product</a:t>
            </a:r>
            <a:r>
              <a:rPr lang="en-US" dirty="0"/>
              <a:t>.</a:t>
            </a:r>
          </a:p>
          <a:p>
            <a:r>
              <a:rPr lang="en-US" dirty="0"/>
              <a:t>A SRS is </a:t>
            </a:r>
            <a:r>
              <a:rPr lang="en-US" i="1" dirty="0"/>
              <a:t>not</a:t>
            </a:r>
            <a:r>
              <a:rPr lang="en-US" dirty="0"/>
              <a:t> the same as a statement of user needs.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SRS can include </a:t>
            </a:r>
            <a:endParaRPr lang="en-US" dirty="0" smtClean="0"/>
          </a:p>
          <a:p>
            <a:pPr lvl="1"/>
            <a:r>
              <a:rPr lang="en-US" dirty="0" smtClean="0"/>
              <a:t>English </a:t>
            </a:r>
            <a:r>
              <a:rPr lang="en-US" dirty="0"/>
              <a:t>text, </a:t>
            </a:r>
            <a:r>
              <a:rPr lang="en-US" dirty="0" smtClean="0"/>
              <a:t> Structured </a:t>
            </a:r>
            <a:r>
              <a:rPr lang="en-US" dirty="0"/>
              <a:t>text, </a:t>
            </a:r>
            <a:r>
              <a:rPr lang="en-US" dirty="0" smtClean="0"/>
              <a:t> Diagrams</a:t>
            </a:r>
          </a:p>
          <a:p>
            <a:pPr lvl="1"/>
            <a:r>
              <a:rPr lang="en-US" dirty="0" smtClean="0"/>
              <a:t>Tables</a:t>
            </a:r>
            <a:r>
              <a:rPr lang="en-US" dirty="0"/>
              <a:t>, formulas, rules, etc</a:t>
            </a:r>
            <a:r>
              <a:rPr lang="en-US" dirty="0" smtClean="0"/>
              <a:t>. etc.</a:t>
            </a:r>
            <a:endParaRPr lang="en-US" dirty="0"/>
          </a:p>
          <a:p>
            <a:r>
              <a:rPr lang="en-US" dirty="0" smtClean="0"/>
              <a:t>Structuring your specification details:</a:t>
            </a:r>
            <a:endParaRPr lang="en-US" dirty="0"/>
          </a:p>
          <a:p>
            <a:pPr lvl="1"/>
            <a:r>
              <a:rPr lang="en-US" u="sng" dirty="0"/>
              <a:t>Environmental requirements:</a:t>
            </a:r>
            <a:r>
              <a:rPr lang="en-US" dirty="0"/>
              <a:t> </a:t>
            </a:r>
            <a:r>
              <a:rPr lang="en-US" dirty="0" smtClean="0"/>
              <a:t>e.g. computer platform specifications, standards</a:t>
            </a:r>
            <a:r>
              <a:rPr lang="en-US" dirty="0"/>
              <a:t>, </a:t>
            </a:r>
            <a:r>
              <a:rPr lang="en-US" dirty="0" smtClean="0"/>
              <a:t>interoperability needs, etc</a:t>
            </a:r>
            <a:r>
              <a:rPr lang="en-US" dirty="0"/>
              <a:t>.</a:t>
            </a:r>
          </a:p>
          <a:p>
            <a:pPr lvl="1"/>
            <a:r>
              <a:rPr lang="en-US" u="sng" dirty="0"/>
              <a:t>Non-functional </a:t>
            </a:r>
            <a:r>
              <a:rPr lang="en-US" u="sng" dirty="0" smtClean="0"/>
              <a:t>requirements </a:t>
            </a:r>
            <a:r>
              <a:rPr lang="en-US" i="1" u="sng" dirty="0" smtClean="0"/>
              <a:t>(the ‘-</a:t>
            </a:r>
            <a:r>
              <a:rPr lang="en-US" i="1" u="sng" dirty="0" err="1" smtClean="0"/>
              <a:t>ilities</a:t>
            </a:r>
            <a:r>
              <a:rPr lang="en-US" i="1" u="sng" dirty="0" smtClean="0"/>
              <a:t>’)</a:t>
            </a:r>
            <a:r>
              <a:rPr lang="en-US" u="sng" dirty="0" smtClean="0"/>
              <a:t>:</a:t>
            </a:r>
            <a:r>
              <a:rPr lang="en-US" dirty="0" smtClean="0"/>
              <a:t> usability</a:t>
            </a:r>
            <a:r>
              <a:rPr lang="en-US" dirty="0"/>
              <a:t>, </a:t>
            </a:r>
            <a:r>
              <a:rPr lang="en-US" dirty="0" smtClean="0"/>
              <a:t>availability, </a:t>
            </a:r>
            <a:r>
              <a:rPr lang="en-US" dirty="0"/>
              <a:t>security, </a:t>
            </a:r>
            <a:r>
              <a:rPr lang="en-US" dirty="0" smtClean="0"/>
              <a:t>efficiency</a:t>
            </a:r>
            <a:r>
              <a:rPr lang="en-US" dirty="0"/>
              <a:t>, etc.</a:t>
            </a:r>
          </a:p>
          <a:p>
            <a:pPr lvl="1"/>
            <a:r>
              <a:rPr lang="en-US" u="sng" dirty="0"/>
              <a:t>Feature specifications:</a:t>
            </a:r>
            <a:r>
              <a:rPr lang="en-US" dirty="0"/>
              <a:t> </a:t>
            </a:r>
            <a:r>
              <a:rPr lang="en-US" dirty="0" smtClean="0"/>
              <a:t>a detail description of each feature</a:t>
            </a:r>
            <a:endParaRPr lang="en-US" dirty="0"/>
          </a:p>
          <a:p>
            <a:pPr lvl="1"/>
            <a:r>
              <a:rPr lang="en-US" u="sng" dirty="0"/>
              <a:t>Use </a:t>
            </a:r>
            <a:r>
              <a:rPr lang="en-US" u="sng" dirty="0" smtClean="0"/>
              <a:t>cases (use case elicitation):</a:t>
            </a:r>
            <a:r>
              <a:rPr lang="en-US" dirty="0" smtClean="0"/>
              <a:t> </a:t>
            </a:r>
            <a:r>
              <a:rPr lang="en-US" dirty="0"/>
              <a:t>examples of how a user accomplishes a goal by using one or more </a:t>
            </a:r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5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583019" y="189415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Design: 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An interactive and iterative process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Circular Arrow 12"/>
          <p:cNvSpPr/>
          <p:nvPr/>
        </p:nvSpPr>
        <p:spPr>
          <a:xfrm rot="5015689" flipV="1">
            <a:off x="2332956" y="3072373"/>
            <a:ext cx="1917828" cy="24228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641823"/>
              <a:gd name="adj5" fmla="val 12500"/>
            </a:avLst>
          </a:prstGeom>
          <a:solidFill>
            <a:srgbClr val="FFD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ular Arrow 13"/>
          <p:cNvSpPr/>
          <p:nvPr/>
        </p:nvSpPr>
        <p:spPr>
          <a:xfrm rot="1132024" flipV="1">
            <a:off x="5485294" y="2961440"/>
            <a:ext cx="1917828" cy="24228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641823"/>
              <a:gd name="adj5" fmla="val 12500"/>
            </a:avLst>
          </a:prstGeom>
          <a:solidFill>
            <a:srgbClr val="FFD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flipH="1">
            <a:off x="3058918" y="1871536"/>
            <a:ext cx="3087592" cy="504056"/>
          </a:xfrm>
          <a:prstGeom prst="rightArrow">
            <a:avLst/>
          </a:prstGeom>
          <a:solidFill>
            <a:srgbClr val="FFD757"/>
          </a:solidFill>
          <a:ln>
            <a:solidFill>
              <a:srgbClr val="085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444208" y="1754232"/>
            <a:ext cx="2630129" cy="3065475"/>
            <a:chOff x="6444208" y="1754232"/>
            <a:chExt cx="2630129" cy="3065475"/>
          </a:xfrm>
        </p:grpSpPr>
        <p:sp>
          <p:nvSpPr>
            <p:cNvPr id="10" name="Rectangle 9"/>
            <p:cNvSpPr/>
            <p:nvPr/>
          </p:nvSpPr>
          <p:spPr>
            <a:xfrm>
              <a:off x="6444208" y="2123564"/>
              <a:ext cx="1872208" cy="19442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EB6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44208" y="1754232"/>
              <a:ext cx="1872208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EB6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92417" y="1754232"/>
              <a:ext cx="660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WHY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1786" y="2208609"/>
              <a:ext cx="1872208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2880" indent="-192024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Motivation for decisions made</a:t>
              </a:r>
            </a:p>
            <a:p>
              <a:pPr marL="182880" indent="-192024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Reasoning behind the design</a:t>
              </a:r>
            </a:p>
            <a:p>
              <a:pPr marL="182880" indent="-192024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Guiding principals</a:t>
              </a:r>
            </a:p>
            <a:p>
              <a:pPr marL="182880" indent="-192024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Literature</a:t>
              </a:r>
              <a:endParaRPr lang="en-US" sz="1600" dirty="0"/>
            </a:p>
          </p:txBody>
        </p:sp>
        <p:pic>
          <p:nvPicPr>
            <p:cNvPr id="4099" name="Picture 3" descr="C:\Users\swinberg\Documents\ACTIVE\EEE4084F\Common\Images_open\computer_books-small-flick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8495" y="3747900"/>
              <a:ext cx="1515842" cy="1071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3666610" y="4283804"/>
            <a:ext cx="2218253" cy="2516193"/>
            <a:chOff x="3666610" y="4283804"/>
            <a:chExt cx="2218253" cy="2516193"/>
          </a:xfrm>
        </p:grpSpPr>
        <p:sp>
          <p:nvSpPr>
            <p:cNvPr id="7" name="Rectangle 6"/>
            <p:cNvSpPr/>
            <p:nvPr/>
          </p:nvSpPr>
          <p:spPr>
            <a:xfrm>
              <a:off x="3666610" y="4653136"/>
              <a:ext cx="1872208" cy="19442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66610" y="4283804"/>
              <a:ext cx="1872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14819" y="4283804"/>
              <a:ext cx="6932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HOW</a:t>
              </a:r>
              <a:endParaRPr lang="en-US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66610" y="4771713"/>
              <a:ext cx="1872208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2880" indent="-192024">
                <a:buFont typeface="Arial" panose="020B0604020202020204" pitchFamily="34" charset="0"/>
                <a:buChar char="•"/>
              </a:pPr>
              <a:r>
                <a:rPr lang="en-US" dirty="0" smtClean="0"/>
                <a:t>Technical design aspects</a:t>
              </a:r>
            </a:p>
            <a:p>
              <a:pPr marL="182880" indent="-192024">
                <a:buFont typeface="Arial" panose="020B0604020202020204" pitchFamily="34" charset="0"/>
                <a:buChar char="•"/>
              </a:pPr>
              <a:r>
                <a:rPr lang="en-US" dirty="0" smtClean="0"/>
                <a:t>How system works / looks / fits together</a:t>
              </a:r>
              <a:endParaRPr lang="en-US" dirty="0"/>
            </a:p>
          </p:txBody>
        </p:sp>
        <p:pic>
          <p:nvPicPr>
            <p:cNvPr id="4100" name="Picture 4" descr="C:\Users\swinberg\Documents\ACTIVE\EEE4084F\Common\Images_open\cogs3-PB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1175" y="5698084"/>
              <a:ext cx="603688" cy="1101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827584" y="1754232"/>
            <a:ext cx="2110005" cy="2479701"/>
            <a:chOff x="827584" y="1754232"/>
            <a:chExt cx="2110005" cy="2479701"/>
          </a:xfrm>
        </p:grpSpPr>
        <p:sp>
          <p:nvSpPr>
            <p:cNvPr id="4" name="Rectangle 3"/>
            <p:cNvSpPr/>
            <p:nvPr/>
          </p:nvSpPr>
          <p:spPr>
            <a:xfrm>
              <a:off x="827584" y="2123564"/>
              <a:ext cx="1872208" cy="19442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27584" y="1754232"/>
              <a:ext cx="1872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75793" y="1754232"/>
              <a:ext cx="775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WHAT</a:t>
              </a:r>
              <a:endParaRPr lang="en-US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0242" y="2325337"/>
              <a:ext cx="187220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2880" indent="-192024">
                <a:buFont typeface="Arial" panose="020B0604020202020204" pitchFamily="34" charset="0"/>
                <a:buChar char="•"/>
              </a:pPr>
              <a:r>
                <a:rPr lang="en-US" dirty="0" smtClean="0"/>
                <a:t>Conceptual considerations</a:t>
              </a:r>
            </a:p>
            <a:p>
              <a:pPr marL="182880" indent="-192024">
                <a:buFont typeface="Arial" panose="020B0604020202020204" pitchFamily="34" charset="0"/>
                <a:buChar char="•"/>
              </a:pPr>
              <a:r>
                <a:rPr lang="en-US" dirty="0" smtClean="0"/>
                <a:t>Characteristics</a:t>
              </a:r>
            </a:p>
            <a:p>
              <a:pPr marL="182880" indent="-192024">
                <a:buFont typeface="Arial" panose="020B0604020202020204" pitchFamily="34" charset="0"/>
                <a:buChar char="•"/>
              </a:pPr>
              <a:r>
                <a:rPr lang="en-US" dirty="0" smtClean="0"/>
                <a:t>Functionality</a:t>
              </a:r>
              <a:endParaRPr lang="en-US" dirty="0"/>
            </a:p>
          </p:txBody>
        </p:sp>
        <p:pic>
          <p:nvPicPr>
            <p:cNvPr id="4101" name="Picture 5" descr="C:\Users\swinberg\Documents\ACTIVE\EEE4084F\Common\Images_open\target_sites2-PB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001" y="3375345"/>
              <a:ext cx="858588" cy="858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3879304" y="2312706"/>
            <a:ext cx="1744330" cy="647592"/>
            <a:chOff x="3879304" y="2312706"/>
            <a:chExt cx="1744330" cy="647592"/>
          </a:xfrm>
        </p:grpSpPr>
        <p:pic>
          <p:nvPicPr>
            <p:cNvPr id="4102" name="Picture 6" descr="C:\Users\swinberg\Documents\ACTIVE\EEE4084F\Common\Images_open\skip-track-PB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9304" y="2312706"/>
              <a:ext cx="647592" cy="647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4477924" y="2440950"/>
              <a:ext cx="11457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NEXT ISSUE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766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3" grpId="0" animBg="1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The spiral model of project development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dirty="0" smtClean="0"/>
              <a:t>Spiral model: The typical design process</a:t>
            </a:r>
          </a:p>
        </p:txBody>
      </p:sp>
      <p:pic>
        <p:nvPicPr>
          <p:cNvPr id="3074" name="Picture 2" descr="C:\Users\swinberg\Documents\ACTIVE\EEE4084F\Common\Images_open\Spiral_model - Boehm 1988 -WO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72680"/>
            <a:ext cx="5209381" cy="446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68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S030003957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Props1.xml><?xml version="1.0" encoding="utf-8"?>
<ds:datastoreItem xmlns:ds="http://schemas.openxmlformats.org/officeDocument/2006/customXml" ds:itemID="{DB2B8EA4-AC57-4618-A0DC-367970F8A20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EA772B-8962-450B-A9C1-C4A2F21A1F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916C38-821E-4E62-9B8D-EC0425373C11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TS030003957</Template>
  <TotalTime>974</TotalTime>
  <Words>988</Words>
  <Application>Microsoft Office PowerPoint</Application>
  <PresentationFormat>On-screen Show (4:3)</PresentationFormat>
  <Paragraphs>150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Arial Rounded MT Bold</vt:lpstr>
      <vt:lpstr>Calibri</vt:lpstr>
      <vt:lpstr>Comic Sans MS</vt:lpstr>
      <vt:lpstr>Wingdings</vt:lpstr>
      <vt:lpstr>TS030003957</vt:lpstr>
      <vt:lpstr>Design </vt:lpstr>
      <vt:lpstr>Today’s Meeting plan</vt:lpstr>
      <vt:lpstr>Where should you be in your project at this stage?</vt:lpstr>
      <vt:lpstr>Design</vt:lpstr>
      <vt:lpstr>PowerPoint Presentation</vt:lpstr>
      <vt:lpstr>Requirements vs. Specifications</vt:lpstr>
      <vt:lpstr>Specification</vt:lpstr>
      <vt:lpstr>Design:  An interactive and iterative process</vt:lpstr>
      <vt:lpstr>The spiral model of project development</vt:lpstr>
      <vt:lpstr>The spiral model – where are you?</vt:lpstr>
      <vt:lpstr>Your Design Chapter</vt:lpstr>
      <vt:lpstr>NB: Your Design should correspond To Your Objectives!</vt:lpstr>
      <vt:lpstr>PowerPoint Presentation</vt:lpstr>
      <vt:lpstr>PowerPoint Presentation</vt:lpstr>
      <vt:lpstr>PowerPoint Presentation</vt:lpstr>
      <vt:lpstr>Assignment</vt:lpstr>
      <vt:lpstr>PowerPoint Presentation</vt:lpstr>
      <vt:lpstr>Refs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L Winberg</dc:creator>
  <cp:lastModifiedBy>SW</cp:lastModifiedBy>
  <cp:revision>94</cp:revision>
  <dcterms:created xsi:type="dcterms:W3CDTF">2011-08-01T16:56:32Z</dcterms:created>
  <dcterms:modified xsi:type="dcterms:W3CDTF">2015-08-17T20:21:30Z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TC300039579990</vt:lpwstr>
  </property>
</Properties>
</file>