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sldIdLst>
    <p:sldId id="256" r:id="rId5"/>
    <p:sldId id="296" r:id="rId6"/>
    <p:sldId id="297" r:id="rId7"/>
    <p:sldId id="326" r:id="rId8"/>
    <p:sldId id="337" r:id="rId9"/>
    <p:sldId id="327" r:id="rId10"/>
    <p:sldId id="338" r:id="rId11"/>
    <p:sldId id="325" r:id="rId12"/>
    <p:sldId id="334" r:id="rId13"/>
    <p:sldId id="328" r:id="rId14"/>
    <p:sldId id="329" r:id="rId15"/>
    <p:sldId id="330" r:id="rId16"/>
    <p:sldId id="332" r:id="rId17"/>
    <p:sldId id="333" r:id="rId18"/>
    <p:sldId id="335" r:id="rId19"/>
    <p:sldId id="336" r:id="rId20"/>
    <p:sldId id="339" r:id="rId21"/>
    <p:sldId id="276" r:id="rId22"/>
    <p:sldId id="310" r:id="rId23"/>
    <p:sldId id="322" r:id="rId24"/>
    <p:sldId id="311" r:id="rId25"/>
    <p:sldId id="312" r:id="rId26"/>
    <p:sldId id="301" r:id="rId27"/>
    <p:sldId id="299" r:id="rId28"/>
    <p:sldId id="306" r:id="rId29"/>
    <p:sldId id="323" r:id="rId30"/>
    <p:sldId id="313" r:id="rId31"/>
    <p:sldId id="314" r:id="rId32"/>
    <p:sldId id="324" r:id="rId33"/>
    <p:sldId id="280" r:id="rId34"/>
    <p:sldId id="307" r:id="rId35"/>
    <p:sldId id="315" r:id="rId36"/>
    <p:sldId id="319" r:id="rId37"/>
    <p:sldId id="320" r:id="rId38"/>
    <p:sldId id="316" r:id="rId39"/>
    <p:sldId id="317" r:id="rId40"/>
    <p:sldId id="318" r:id="rId41"/>
    <p:sldId id="321" r:id="rId42"/>
    <p:sldId id="309" r:id="rId43"/>
    <p:sldId id="308" r:id="rId44"/>
    <p:sldId id="286" r:id="rId45"/>
    <p:sldId id="300"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F9DA"/>
    <a:srgbClr val="FFFF99"/>
    <a:srgbClr val="76F96F"/>
    <a:srgbClr val="E18811"/>
    <a:srgbClr val="EB6B6B"/>
    <a:srgbClr val="EEB67E"/>
    <a:srgbClr val="085091"/>
    <a:srgbClr val="FFD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11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23D729-B52A-4124-87D8-1D3337D36448}" type="datetimeFigureOut">
              <a:rPr lang="en-GB" smtClean="0"/>
              <a:pPr/>
              <a:t>25/08/2016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D902E7-3552-4D6B-84FC-C699205E9E03}" type="slidenum">
              <a:rPr lang="en-GB" smtClean="0"/>
              <a:pPr/>
              <a:t>‹#›</a:t>
            </a:fld>
            <a:endParaRPr lang="en-GB"/>
          </a:p>
        </p:txBody>
      </p:sp>
    </p:spTree>
    <p:extLst>
      <p:ext uri="{BB962C8B-B14F-4D97-AF65-F5344CB8AC3E}">
        <p14:creationId xmlns:p14="http://schemas.microsoft.com/office/powerpoint/2010/main" val="3790161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ZA" dirty="0" smtClean="0"/>
              <a:t>This presentation was</a:t>
            </a:r>
            <a:r>
              <a:rPr lang="en-ZA" baseline="0" dirty="0" smtClean="0"/>
              <a:t> prepared for the ‘guided research track’ (GRT) for new grad students</a:t>
            </a:r>
            <a:endParaRPr lang="en-GB" dirty="0"/>
          </a:p>
        </p:txBody>
      </p:sp>
      <p:sp>
        <p:nvSpPr>
          <p:cNvPr id="4" name="Slide Number Placeholder 3"/>
          <p:cNvSpPr>
            <a:spLocks noGrp="1"/>
          </p:cNvSpPr>
          <p:nvPr>
            <p:ph type="sldNum" sz="quarter" idx="10"/>
          </p:nvPr>
        </p:nvSpPr>
        <p:spPr/>
        <p:txBody>
          <a:bodyPr/>
          <a:lstStyle/>
          <a:p>
            <a:fld id="{9DD902E7-3552-4D6B-84FC-C699205E9E03}" type="slidenum">
              <a:rPr lang="en-GB" smtClean="0"/>
              <a:pPr/>
              <a:t>1</a:t>
            </a:fld>
            <a:endParaRPr lang="en-GB"/>
          </a:p>
        </p:txBody>
      </p:sp>
    </p:spTree>
    <p:extLst>
      <p:ext uri="{BB962C8B-B14F-4D97-AF65-F5344CB8AC3E}">
        <p14:creationId xmlns:p14="http://schemas.microsoft.com/office/powerpoint/2010/main" val="17822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18</a:t>
            </a:fld>
            <a:endParaRPr lang="en-GB"/>
          </a:p>
        </p:txBody>
      </p:sp>
    </p:spTree>
    <p:extLst>
      <p:ext uri="{BB962C8B-B14F-4D97-AF65-F5344CB8AC3E}">
        <p14:creationId xmlns:p14="http://schemas.microsoft.com/office/powerpoint/2010/main" val="1482971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19</a:t>
            </a:fld>
            <a:endParaRPr lang="en-GB"/>
          </a:p>
        </p:txBody>
      </p:sp>
    </p:spTree>
    <p:extLst>
      <p:ext uri="{BB962C8B-B14F-4D97-AF65-F5344CB8AC3E}">
        <p14:creationId xmlns:p14="http://schemas.microsoft.com/office/powerpoint/2010/main" val="1157862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20</a:t>
            </a:fld>
            <a:endParaRPr lang="en-GB"/>
          </a:p>
        </p:txBody>
      </p:sp>
    </p:spTree>
    <p:extLst>
      <p:ext uri="{BB962C8B-B14F-4D97-AF65-F5344CB8AC3E}">
        <p14:creationId xmlns:p14="http://schemas.microsoft.com/office/powerpoint/2010/main" val="275577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30</a:t>
            </a:fld>
            <a:endParaRPr lang="en-GB"/>
          </a:p>
        </p:txBody>
      </p:sp>
    </p:spTree>
    <p:extLst>
      <p:ext uri="{BB962C8B-B14F-4D97-AF65-F5344CB8AC3E}">
        <p14:creationId xmlns:p14="http://schemas.microsoft.com/office/powerpoint/2010/main" val="3183349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9DD902E7-3552-4D6B-84FC-C699205E9E03}" type="slidenum">
              <a:rPr lang="en-GB" smtClean="0"/>
              <a:pPr/>
              <a:t>41</a:t>
            </a:fld>
            <a:endParaRPr lang="en-GB"/>
          </a:p>
        </p:txBody>
      </p:sp>
    </p:spTree>
    <p:extLst>
      <p:ext uri="{BB962C8B-B14F-4D97-AF65-F5344CB8AC3E}">
        <p14:creationId xmlns:p14="http://schemas.microsoft.com/office/powerpoint/2010/main" val="1160479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25/08/2016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25/08/2016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25/08/2016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10"/>
          </p:nvPr>
        </p:nvSpPr>
        <p:spPr/>
        <p:txBody>
          <a:bodyPr/>
          <a:lstStyle/>
          <a:p>
            <a:fld id="{8497B5D6-E2DD-4E8F-B8A9-A8EB6561E385}" type="datetimeFigureOut">
              <a:rPr lang="en-GB" smtClean="0"/>
              <a:pPr/>
              <a:t>25/08/2016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8497B5D6-E2DD-4E8F-B8A9-A8EB6561E385}" type="datetimeFigureOut">
              <a:rPr lang="en-GB" smtClean="0"/>
              <a:pPr/>
              <a:t>25/08/2016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Date Placeholder 4"/>
          <p:cNvSpPr>
            <a:spLocks noGrp="1"/>
          </p:cNvSpPr>
          <p:nvPr>
            <p:ph type="dt" sz="half" idx="10"/>
          </p:nvPr>
        </p:nvSpPr>
        <p:spPr/>
        <p:txBody>
          <a:bodyPr/>
          <a:lstStyle/>
          <a:p>
            <a:fld id="{8497B5D6-E2DD-4E8F-B8A9-A8EB6561E385}" type="datetimeFigureOut">
              <a:rPr lang="en-GB" smtClean="0"/>
              <a:pPr/>
              <a:t>25/08/2016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7" name="Date Placeholder 6"/>
          <p:cNvSpPr>
            <a:spLocks noGrp="1"/>
          </p:cNvSpPr>
          <p:nvPr>
            <p:ph type="dt" sz="half" idx="10"/>
          </p:nvPr>
        </p:nvSpPr>
        <p:spPr/>
        <p:txBody>
          <a:bodyPr/>
          <a:lstStyle/>
          <a:p>
            <a:fld id="{8497B5D6-E2DD-4E8F-B8A9-A8EB6561E385}" type="datetimeFigureOut">
              <a:rPr lang="en-GB" smtClean="0"/>
              <a:pPr/>
              <a:t>25/08/2016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GB"/>
          </a:p>
        </p:txBody>
      </p:sp>
      <p:sp>
        <p:nvSpPr>
          <p:cNvPr id="3" name="Date Placeholder 2"/>
          <p:cNvSpPr>
            <a:spLocks noGrp="1"/>
          </p:cNvSpPr>
          <p:nvPr>
            <p:ph type="dt" sz="half" idx="10"/>
          </p:nvPr>
        </p:nvSpPr>
        <p:spPr/>
        <p:txBody>
          <a:bodyPr/>
          <a:lstStyle/>
          <a:p>
            <a:fld id="{8497B5D6-E2DD-4E8F-B8A9-A8EB6561E385}" type="datetimeFigureOut">
              <a:rPr lang="en-GB" smtClean="0"/>
              <a:pPr/>
              <a:t>25/08/2016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97B5D6-E2DD-4E8F-B8A9-A8EB6561E385}" type="datetimeFigureOut">
              <a:rPr lang="en-GB" smtClean="0"/>
              <a:pPr/>
              <a:t>25/08/2016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497B5D6-E2DD-4E8F-B8A9-A8EB6561E385}" type="datetimeFigureOut">
              <a:rPr lang="en-GB" smtClean="0"/>
              <a:pPr/>
              <a:t>25/08/2016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8497B5D6-E2DD-4E8F-B8A9-A8EB6561E385}" type="datetimeFigureOut">
              <a:rPr lang="en-GB" smtClean="0"/>
              <a:pPr/>
              <a:t>25/08/2016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E57EC-4263-4883-811C-E559FA730888}"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3D4A8"/>
            </a:gs>
            <a:gs pos="25000">
              <a:srgbClr val="21D6E0"/>
            </a:gs>
            <a:gs pos="75000">
              <a:srgbClr val="0087E6"/>
            </a:gs>
            <a:gs pos="100000">
              <a:srgbClr val="005CBF"/>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97B5D6-E2DD-4E8F-B8A9-A8EB6561E385}" type="datetimeFigureOut">
              <a:rPr lang="en-GB" smtClean="0"/>
              <a:pPr/>
              <a:t>25/08/2016</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2E57EC-4263-4883-811C-E559FA730888}"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gif"/><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jpe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gif"/><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34.gif"/></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6" Type="http://schemas.openxmlformats.org/officeDocument/2006/relationships/image" Target="../media/image36.tiff"/><Relationship Id="rId5" Type="http://schemas.openxmlformats.org/officeDocument/2006/relationships/image" Target="../media/image35.tiff"/><Relationship Id="rId4" Type="http://schemas.openxmlformats.org/officeDocument/2006/relationships/image" Target="../media/image34.gif"/></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4.gif"/></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universityofcapetown.submittable.com/submit"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www.mondofacto.com/study-skills/research/how-to-write-your-dissertation/04.html" TargetMode="External"/><Relationship Id="rId2" Type="http://schemas.openxmlformats.org/officeDocument/2006/relationships/hyperlink" Target="http://www.mondofacto.com/study-skills/research/how-to-write-your-dissert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oon 14"/>
          <p:cNvSpPr/>
          <p:nvPr/>
        </p:nvSpPr>
        <p:spPr>
          <a:xfrm rot="1631991">
            <a:off x="7236099" y="3541242"/>
            <a:ext cx="838200" cy="4191000"/>
          </a:xfrm>
          <a:prstGeom prst="moon">
            <a:avLst/>
          </a:prstGeom>
          <a:scene3d>
            <a:camera prst="isometricOffAxis1To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Moon 12"/>
          <p:cNvSpPr/>
          <p:nvPr/>
        </p:nvSpPr>
        <p:spPr>
          <a:xfrm>
            <a:off x="6629400" y="4038600"/>
            <a:ext cx="838200" cy="4191000"/>
          </a:xfrm>
          <a:prstGeom prst="moon">
            <a:avLst/>
          </a:prstGeom>
          <a:scene3d>
            <a:camera prst="isometricOffAxis1Top"/>
            <a:lightRig rig="threePt" dir="t">
              <a:rot lat="0" lon="0" rev="1200000"/>
            </a:lightRig>
          </a:scene3d>
          <a:sp3d>
            <a:bevelT w="63500" h="25400"/>
          </a:sp3d>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 name="Oval 3"/>
          <p:cNvSpPr/>
          <p:nvPr/>
        </p:nvSpPr>
        <p:spPr>
          <a:xfrm>
            <a:off x="7162800" y="5257800"/>
            <a:ext cx="1752600" cy="1524000"/>
          </a:xfrm>
          <a:prstGeom prst="ellipse">
            <a:avLst/>
          </a:prstGeom>
          <a:ln/>
          <a:scene3d>
            <a:camera prst="perspectiveAbove"/>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8" name="Oval 7"/>
          <p:cNvSpPr/>
          <p:nvPr/>
        </p:nvSpPr>
        <p:spPr>
          <a:xfrm>
            <a:off x="7696200" y="4953000"/>
            <a:ext cx="1066800" cy="990600"/>
          </a:xfrm>
          <a:prstGeom prst="ellipse">
            <a:avLst/>
          </a:prstGeom>
          <a:ln/>
          <a:scene3d>
            <a:camera prst="perspectiveRelaxedModerately"/>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Oval 4"/>
          <p:cNvSpPr/>
          <p:nvPr/>
        </p:nvSpPr>
        <p:spPr>
          <a:xfrm>
            <a:off x="7467600" y="4953000"/>
            <a:ext cx="609600" cy="609600"/>
          </a:xfrm>
          <a:prstGeom prst="ellipse">
            <a:avLst/>
          </a:prstGeom>
          <a:ln>
            <a:noFill/>
          </a:ln>
          <a:effectLst>
            <a:outerShdw blurRad="44450" dist="27940" dir="5400000" algn="ctr">
              <a:srgbClr val="000000">
                <a:alpha val="32000"/>
              </a:srgbClr>
            </a:outerShdw>
          </a:effectLst>
          <a:scene3d>
            <a:camera prst="perspectiveRelaxedModerately"/>
            <a:lightRig rig="balanced" dir="t">
              <a:rot lat="0" lon="0" rev="8700000"/>
            </a:lightRig>
          </a:scene3d>
          <a:sp3d>
            <a:bevelT w="190500" h="38100"/>
          </a:sp3d>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Moon 13"/>
          <p:cNvSpPr/>
          <p:nvPr/>
        </p:nvSpPr>
        <p:spPr>
          <a:xfrm rot="1175069">
            <a:off x="6629400" y="3048591"/>
            <a:ext cx="1371600" cy="5029200"/>
          </a:xfrm>
          <a:prstGeom prst="moon">
            <a:avLst/>
          </a:prstGeom>
          <a:scene3d>
            <a:camera prst="isometricOffAxis1Top"/>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Rectangle 15"/>
          <p:cNvSpPr/>
          <p:nvPr/>
        </p:nvSpPr>
        <p:spPr>
          <a:xfrm>
            <a:off x="0" y="1219200"/>
            <a:ext cx="9144000" cy="190500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7" name="Rectangle 16"/>
          <p:cNvSpPr/>
          <p:nvPr/>
        </p:nvSpPr>
        <p:spPr>
          <a:xfrm>
            <a:off x="0" y="3124200"/>
            <a:ext cx="5029200" cy="60960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10" name="Title 9"/>
          <p:cNvSpPr>
            <a:spLocks noGrp="1"/>
          </p:cNvSpPr>
          <p:nvPr>
            <p:ph type="ctrTitle"/>
          </p:nvPr>
        </p:nvSpPr>
        <p:spPr>
          <a:xfrm>
            <a:off x="65316" y="1600200"/>
            <a:ext cx="7772400" cy="1470025"/>
          </a:xfrm>
        </p:spPr>
        <p:txBody>
          <a:bodyPr>
            <a:noAutofit/>
          </a:bodyPr>
          <a:lstStyle/>
          <a:p>
            <a:pPr algn="l"/>
            <a:r>
              <a:rPr lang="en-US" sz="4200" dirty="0" smtClean="0">
                <a:solidFill>
                  <a:schemeClr val="bg1">
                    <a:lumMod val="95000"/>
                  </a:schemeClr>
                </a:solidFill>
              </a:rPr>
              <a:t>Experiment Refinement</a:t>
            </a:r>
            <a:br>
              <a:rPr lang="en-US" sz="4200" dirty="0" smtClean="0">
                <a:solidFill>
                  <a:schemeClr val="bg1">
                    <a:lumMod val="95000"/>
                  </a:schemeClr>
                </a:solidFill>
              </a:rPr>
            </a:br>
            <a:r>
              <a:rPr lang="en-US" sz="4200" dirty="0" smtClean="0">
                <a:solidFill>
                  <a:schemeClr val="bg1">
                    <a:lumMod val="95000"/>
                  </a:schemeClr>
                </a:solidFill>
              </a:rPr>
              <a:t>&amp; Documenting Results</a:t>
            </a:r>
            <a:br>
              <a:rPr lang="en-US" sz="4200" dirty="0" smtClean="0">
                <a:solidFill>
                  <a:schemeClr val="bg1">
                    <a:lumMod val="95000"/>
                  </a:schemeClr>
                </a:solidFill>
              </a:rPr>
            </a:br>
            <a:endParaRPr lang="en-US" sz="4200" dirty="0">
              <a:solidFill>
                <a:schemeClr val="bg1">
                  <a:lumMod val="95000"/>
                </a:schemeClr>
              </a:solidFill>
            </a:endParaRPr>
          </a:p>
        </p:txBody>
      </p:sp>
      <p:sp>
        <p:nvSpPr>
          <p:cNvPr id="11" name="Subtitle 10"/>
          <p:cNvSpPr>
            <a:spLocks noGrp="1"/>
          </p:cNvSpPr>
          <p:nvPr>
            <p:ph type="subTitle" idx="1"/>
          </p:nvPr>
        </p:nvSpPr>
        <p:spPr>
          <a:xfrm>
            <a:off x="0" y="3124200"/>
            <a:ext cx="4953000" cy="609600"/>
          </a:xfrm>
        </p:spPr>
        <p:txBody>
          <a:bodyPr/>
          <a:lstStyle/>
          <a:p>
            <a:r>
              <a:rPr lang="en-US" dirty="0" smtClean="0">
                <a:solidFill>
                  <a:srgbClr val="7030A0"/>
                </a:solidFill>
              </a:rPr>
              <a:t>RRSG Seminar</a:t>
            </a:r>
            <a:endParaRPr lang="en-US" dirty="0">
              <a:solidFill>
                <a:srgbClr val="7030A0"/>
              </a:solidFill>
            </a:endParaRPr>
          </a:p>
        </p:txBody>
      </p:sp>
      <p:pic>
        <p:nvPicPr>
          <p:cNvPr id="12" name="Picture 11" descr="rrsglogo.gif"/>
          <p:cNvPicPr>
            <a:picLocks noChangeAspect="1"/>
          </p:cNvPicPr>
          <p:nvPr/>
        </p:nvPicPr>
        <p:blipFill>
          <a:blip r:embed="rId3" cstate="print"/>
          <a:stretch>
            <a:fillRect/>
          </a:stretch>
        </p:blipFill>
        <p:spPr>
          <a:xfrm>
            <a:off x="1259632" y="4581128"/>
            <a:ext cx="2485276" cy="2028627"/>
          </a:xfrm>
          <a:prstGeom prst="rect">
            <a:avLst/>
          </a:prstGeom>
        </p:spPr>
      </p:pic>
      <p:sp>
        <p:nvSpPr>
          <p:cNvPr id="18" name="TextBox 17"/>
          <p:cNvSpPr txBox="1"/>
          <p:nvPr/>
        </p:nvSpPr>
        <p:spPr>
          <a:xfrm>
            <a:off x="323528" y="3933056"/>
            <a:ext cx="3126305" cy="369332"/>
          </a:xfrm>
          <a:prstGeom prst="rect">
            <a:avLst/>
          </a:prstGeom>
          <a:noFill/>
        </p:spPr>
        <p:txBody>
          <a:bodyPr wrap="none" rtlCol="0">
            <a:spAutoFit/>
          </a:bodyPr>
          <a:lstStyle/>
          <a:p>
            <a:r>
              <a:rPr lang="en-ZA" dirty="0" smtClean="0"/>
              <a:t>Prepared by Dr. Simon Winberg</a:t>
            </a:r>
            <a:endParaRPr lang="en-GB" dirty="0"/>
          </a:p>
        </p:txBody>
      </p:sp>
      <p:sp>
        <p:nvSpPr>
          <p:cNvPr id="21" name="Rectangle 20"/>
          <p:cNvSpPr/>
          <p:nvPr/>
        </p:nvSpPr>
        <p:spPr>
          <a:xfrm>
            <a:off x="5652120" y="1427584"/>
            <a:ext cx="3307774" cy="3153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Rectangle 21"/>
          <p:cNvSpPr/>
          <p:nvPr/>
        </p:nvSpPr>
        <p:spPr>
          <a:xfrm>
            <a:off x="99301" y="2662535"/>
            <a:ext cx="5590505" cy="461665"/>
          </a:xfrm>
          <a:prstGeom prst="rect">
            <a:avLst/>
          </a:prstGeom>
        </p:spPr>
        <p:txBody>
          <a:bodyPr wrap="none">
            <a:spAutoFit/>
          </a:bodyPr>
          <a:lstStyle/>
          <a:p>
            <a:r>
              <a:rPr lang="en-US" sz="2400" i="1" dirty="0" smtClean="0">
                <a:solidFill>
                  <a:schemeClr val="bg1">
                    <a:lumMod val="95000"/>
                  </a:schemeClr>
                </a:solidFill>
              </a:rPr>
              <a:t>5</a:t>
            </a:r>
            <a:r>
              <a:rPr lang="en-US" sz="2400" i="1" baseline="30000" dirty="0" smtClean="0">
                <a:solidFill>
                  <a:schemeClr val="bg1">
                    <a:lumMod val="95000"/>
                  </a:schemeClr>
                </a:solidFill>
              </a:rPr>
              <a:t>th</a:t>
            </a:r>
            <a:r>
              <a:rPr lang="en-US" sz="2400" i="1" dirty="0" smtClean="0">
                <a:solidFill>
                  <a:schemeClr val="bg1">
                    <a:lumMod val="95000"/>
                  </a:schemeClr>
                </a:solidFill>
              </a:rPr>
              <a:t> part of the guided research track (GRT)</a:t>
            </a:r>
            <a:endParaRPr lang="en-GB" sz="2400" i="1" dirty="0"/>
          </a:p>
        </p:txBody>
      </p:sp>
      <p:sp>
        <p:nvSpPr>
          <p:cNvPr id="23" name="Rectangle 22"/>
          <p:cNvSpPr/>
          <p:nvPr/>
        </p:nvSpPr>
        <p:spPr>
          <a:xfrm>
            <a:off x="1795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Welcome</a:t>
            </a:r>
            <a:endParaRPr lang="en-GB" dirty="0"/>
          </a:p>
        </p:txBody>
      </p:sp>
      <p:sp>
        <p:nvSpPr>
          <p:cNvPr id="24" name="Rectangle 23"/>
          <p:cNvSpPr/>
          <p:nvPr/>
        </p:nvSpPr>
        <p:spPr>
          <a:xfrm>
            <a:off x="1619672" y="404664"/>
            <a:ext cx="1440160" cy="432048"/>
          </a:xfrm>
          <a:prstGeom prst="rect">
            <a:avLst/>
          </a:prstGeom>
          <a:solidFill>
            <a:schemeClr val="accent1"/>
          </a:solidFill>
          <a:ln>
            <a:solidFill>
              <a:srgbClr val="0850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Lit. Review</a:t>
            </a:r>
            <a:endParaRPr lang="en-GB" dirty="0"/>
          </a:p>
        </p:txBody>
      </p:sp>
      <p:sp>
        <p:nvSpPr>
          <p:cNvPr id="25" name="Rectangle 24"/>
          <p:cNvSpPr/>
          <p:nvPr/>
        </p:nvSpPr>
        <p:spPr>
          <a:xfrm>
            <a:off x="3059832" y="404664"/>
            <a:ext cx="1440160" cy="432048"/>
          </a:xfrm>
          <a:prstGeom prst="rect">
            <a:avLst/>
          </a:prstGeom>
          <a:solidFill>
            <a:schemeClr val="accent1"/>
          </a:solidFill>
          <a:ln>
            <a:solidFill>
              <a:srgbClr val="08509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bg1"/>
                </a:solidFill>
              </a:rPr>
              <a:t>Methodology</a:t>
            </a:r>
            <a:endParaRPr lang="en-GB" dirty="0">
              <a:solidFill>
                <a:schemeClr val="bg1"/>
              </a:solidFill>
            </a:endParaRPr>
          </a:p>
        </p:txBody>
      </p:sp>
      <p:sp>
        <p:nvSpPr>
          <p:cNvPr id="26" name="Rectangle 25"/>
          <p:cNvSpPr/>
          <p:nvPr/>
        </p:nvSpPr>
        <p:spPr>
          <a:xfrm>
            <a:off x="4499992" y="404664"/>
            <a:ext cx="1440160" cy="432048"/>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bg1"/>
                </a:solidFill>
              </a:rPr>
              <a:t>Design</a:t>
            </a:r>
            <a:endParaRPr lang="en-GB" dirty="0">
              <a:solidFill>
                <a:schemeClr val="bg1"/>
              </a:solidFill>
            </a:endParaRPr>
          </a:p>
        </p:txBody>
      </p:sp>
      <p:sp>
        <p:nvSpPr>
          <p:cNvPr id="27" name="Rectangle 26"/>
          <p:cNvSpPr/>
          <p:nvPr/>
        </p:nvSpPr>
        <p:spPr>
          <a:xfrm>
            <a:off x="5940152" y="404664"/>
            <a:ext cx="1440160" cy="432048"/>
          </a:xfrm>
          <a:prstGeom prst="rect">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Results</a:t>
            </a:r>
            <a:endParaRPr lang="en-GB" dirty="0">
              <a:solidFill>
                <a:schemeClr val="tx1"/>
              </a:solidFill>
            </a:endParaRPr>
          </a:p>
        </p:txBody>
      </p:sp>
      <p:sp>
        <p:nvSpPr>
          <p:cNvPr id="28" name="Rectangle 27"/>
          <p:cNvSpPr/>
          <p:nvPr/>
        </p:nvSpPr>
        <p:spPr>
          <a:xfrm>
            <a:off x="73803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Introduction &amp; Conclusions</a:t>
            </a:r>
            <a:endParaRPr lang="en-GB" sz="1400" dirty="0"/>
          </a:p>
        </p:txBody>
      </p:sp>
      <p:sp>
        <p:nvSpPr>
          <p:cNvPr id="29" name="TextBox 28"/>
          <p:cNvSpPr txBox="1"/>
          <p:nvPr/>
        </p:nvSpPr>
        <p:spPr>
          <a:xfrm>
            <a:off x="87748" y="142758"/>
            <a:ext cx="466794" cy="307777"/>
          </a:xfrm>
          <a:prstGeom prst="rect">
            <a:avLst/>
          </a:prstGeom>
          <a:noFill/>
        </p:spPr>
        <p:txBody>
          <a:bodyPr wrap="none" rtlCol="0">
            <a:spAutoFit/>
          </a:bodyPr>
          <a:lstStyle/>
          <a:p>
            <a:r>
              <a:rPr lang="en-ZA" sz="1400" dirty="0" smtClean="0">
                <a:solidFill>
                  <a:schemeClr val="bg1"/>
                </a:solidFill>
              </a:rPr>
              <a:t>Ch1</a:t>
            </a:r>
            <a:endParaRPr lang="en-GB" sz="1400" dirty="0">
              <a:solidFill>
                <a:schemeClr val="bg1"/>
              </a:solidFill>
            </a:endParaRPr>
          </a:p>
        </p:txBody>
      </p:sp>
      <p:sp>
        <p:nvSpPr>
          <p:cNvPr id="30" name="TextBox 29"/>
          <p:cNvSpPr txBox="1"/>
          <p:nvPr/>
        </p:nvSpPr>
        <p:spPr>
          <a:xfrm>
            <a:off x="1593546" y="142758"/>
            <a:ext cx="466794" cy="307777"/>
          </a:xfrm>
          <a:prstGeom prst="rect">
            <a:avLst/>
          </a:prstGeom>
          <a:noFill/>
        </p:spPr>
        <p:txBody>
          <a:bodyPr wrap="none" rtlCol="0">
            <a:spAutoFit/>
          </a:bodyPr>
          <a:lstStyle/>
          <a:p>
            <a:r>
              <a:rPr lang="en-ZA" sz="1400" dirty="0" smtClean="0">
                <a:solidFill>
                  <a:schemeClr val="bg1"/>
                </a:solidFill>
              </a:rPr>
              <a:t>Ch2</a:t>
            </a:r>
            <a:endParaRPr lang="en-GB" sz="1400" dirty="0">
              <a:solidFill>
                <a:schemeClr val="bg1"/>
              </a:solidFill>
            </a:endParaRPr>
          </a:p>
        </p:txBody>
      </p:sp>
      <p:sp>
        <p:nvSpPr>
          <p:cNvPr id="31" name="TextBox 30"/>
          <p:cNvSpPr txBox="1"/>
          <p:nvPr/>
        </p:nvSpPr>
        <p:spPr>
          <a:xfrm>
            <a:off x="3033706" y="142758"/>
            <a:ext cx="466794" cy="307777"/>
          </a:xfrm>
          <a:prstGeom prst="rect">
            <a:avLst/>
          </a:prstGeom>
          <a:noFill/>
        </p:spPr>
        <p:txBody>
          <a:bodyPr wrap="none" rtlCol="0">
            <a:spAutoFit/>
          </a:bodyPr>
          <a:lstStyle/>
          <a:p>
            <a:r>
              <a:rPr lang="en-ZA" sz="1400" dirty="0" smtClean="0">
                <a:solidFill>
                  <a:schemeClr val="bg1"/>
                </a:solidFill>
              </a:rPr>
              <a:t>Ch3</a:t>
            </a:r>
            <a:endParaRPr lang="en-GB" sz="1400" dirty="0">
              <a:solidFill>
                <a:schemeClr val="bg1"/>
              </a:solidFill>
            </a:endParaRPr>
          </a:p>
        </p:txBody>
      </p:sp>
      <p:sp>
        <p:nvSpPr>
          <p:cNvPr id="32" name="TextBox 31"/>
          <p:cNvSpPr txBox="1"/>
          <p:nvPr/>
        </p:nvSpPr>
        <p:spPr>
          <a:xfrm>
            <a:off x="4419364" y="142758"/>
            <a:ext cx="466794" cy="307777"/>
          </a:xfrm>
          <a:prstGeom prst="rect">
            <a:avLst/>
          </a:prstGeom>
          <a:noFill/>
        </p:spPr>
        <p:txBody>
          <a:bodyPr wrap="none" rtlCol="0">
            <a:spAutoFit/>
          </a:bodyPr>
          <a:lstStyle/>
          <a:p>
            <a:r>
              <a:rPr lang="en-ZA" sz="1400" dirty="0" smtClean="0">
                <a:solidFill>
                  <a:schemeClr val="bg1"/>
                </a:solidFill>
              </a:rPr>
              <a:t>Ch4</a:t>
            </a:r>
            <a:endParaRPr lang="en-GB" sz="1400" dirty="0">
              <a:solidFill>
                <a:schemeClr val="bg1"/>
              </a:solidFill>
            </a:endParaRPr>
          </a:p>
        </p:txBody>
      </p:sp>
      <p:sp>
        <p:nvSpPr>
          <p:cNvPr id="33" name="TextBox 32"/>
          <p:cNvSpPr txBox="1"/>
          <p:nvPr/>
        </p:nvSpPr>
        <p:spPr>
          <a:xfrm>
            <a:off x="5861774" y="142758"/>
            <a:ext cx="466794" cy="307777"/>
          </a:xfrm>
          <a:prstGeom prst="rect">
            <a:avLst/>
          </a:prstGeom>
          <a:noFill/>
        </p:spPr>
        <p:txBody>
          <a:bodyPr wrap="none" rtlCol="0">
            <a:spAutoFit/>
          </a:bodyPr>
          <a:lstStyle/>
          <a:p>
            <a:r>
              <a:rPr lang="en-ZA" sz="1400" dirty="0" smtClean="0">
                <a:solidFill>
                  <a:schemeClr val="bg1"/>
                </a:solidFill>
              </a:rPr>
              <a:t>Ch5</a:t>
            </a:r>
            <a:endParaRPr lang="en-GB" sz="1400" dirty="0">
              <a:solidFill>
                <a:schemeClr val="bg1"/>
              </a:solidFill>
            </a:endParaRPr>
          </a:p>
        </p:txBody>
      </p:sp>
      <p:sp>
        <p:nvSpPr>
          <p:cNvPr id="34" name="TextBox 33"/>
          <p:cNvSpPr txBox="1"/>
          <p:nvPr/>
        </p:nvSpPr>
        <p:spPr>
          <a:xfrm>
            <a:off x="7301934" y="142758"/>
            <a:ext cx="466794" cy="307777"/>
          </a:xfrm>
          <a:prstGeom prst="rect">
            <a:avLst/>
          </a:prstGeom>
          <a:noFill/>
        </p:spPr>
        <p:txBody>
          <a:bodyPr wrap="none" rtlCol="0">
            <a:spAutoFit/>
          </a:bodyPr>
          <a:lstStyle/>
          <a:p>
            <a:r>
              <a:rPr lang="en-ZA" sz="1400" dirty="0" smtClean="0">
                <a:solidFill>
                  <a:schemeClr val="bg1"/>
                </a:solidFill>
              </a:rPr>
              <a:t>Ch6</a:t>
            </a:r>
            <a:endParaRPr lang="en-GB" sz="1400" dirty="0">
              <a:solidFill>
                <a:schemeClr val="bg1"/>
              </a:solidFill>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6302" y="3237422"/>
            <a:ext cx="1719525" cy="11919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5630" y="3266881"/>
            <a:ext cx="1476611" cy="119509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62581" y="1561082"/>
            <a:ext cx="992234" cy="1608767"/>
          </a:xfrm>
          <a:prstGeom prst="rect">
            <a:avLst/>
          </a:prstGeom>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8479" y="1561081"/>
            <a:ext cx="2051178" cy="1608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solidFill>
                  <a:srgbClr val="FFFF00"/>
                </a:solidFill>
              </a:rPr>
              <a:t>Excellent / Outstanding</a:t>
            </a:r>
            <a:br>
              <a:rPr lang="en-ZA" dirty="0" smtClean="0">
                <a:solidFill>
                  <a:srgbClr val="FFFF00"/>
                </a:solidFill>
              </a:rPr>
            </a:br>
            <a:r>
              <a:rPr lang="en-ZA" dirty="0" smtClean="0">
                <a:solidFill>
                  <a:srgbClr val="FFFF00"/>
                </a:solidFill>
              </a:rPr>
              <a:t>Problem Statement</a:t>
            </a:r>
            <a:endParaRPr lang="en-ZA" dirty="0">
              <a:solidFill>
                <a:srgbClr val="FFFF00"/>
              </a:solidFill>
            </a:endParaRPr>
          </a:p>
        </p:txBody>
      </p:sp>
      <p:sp>
        <p:nvSpPr>
          <p:cNvPr id="3" name="Content Placeholder 2"/>
          <p:cNvSpPr>
            <a:spLocks noGrp="1"/>
          </p:cNvSpPr>
          <p:nvPr>
            <p:ph idx="1"/>
          </p:nvPr>
        </p:nvSpPr>
        <p:spPr/>
        <p:txBody>
          <a:bodyPr/>
          <a:lstStyle/>
          <a:p>
            <a:r>
              <a:rPr lang="en-ZA" dirty="0"/>
              <a:t>Mastery in </a:t>
            </a:r>
            <a:r>
              <a:rPr lang="en-ZA" u="sng" dirty="0"/>
              <a:t>question/problem formulation</a:t>
            </a:r>
            <a:r>
              <a:rPr lang="en-ZA" dirty="0"/>
              <a:t> - strongly crafted within achievable scope of report</a:t>
            </a:r>
            <a:r>
              <a:rPr lang="en-ZA" dirty="0" smtClean="0"/>
              <a:t>.</a:t>
            </a:r>
          </a:p>
          <a:p>
            <a:r>
              <a:rPr lang="en-GB" dirty="0"/>
              <a:t>Original, </a:t>
            </a:r>
            <a:r>
              <a:rPr lang="en-GB" dirty="0" smtClean="0"/>
              <a:t>engaging, and </a:t>
            </a:r>
            <a:r>
              <a:rPr lang="en-GB" dirty="0"/>
              <a:t>thought provoking research question/engineering problem</a:t>
            </a:r>
            <a:r>
              <a:rPr lang="en-GB" dirty="0" smtClean="0"/>
              <a:t>.</a:t>
            </a:r>
          </a:p>
          <a:p>
            <a:pPr lvl="1"/>
            <a:r>
              <a:rPr lang="en-GB" i="1" dirty="0" smtClean="0"/>
              <a:t>Main thing is to express clearly the problem statement and research questions, a table of requirements and tests helps with this</a:t>
            </a:r>
            <a:endParaRPr lang="en-ZA" i="1" dirty="0"/>
          </a:p>
          <a:p>
            <a:endParaRPr lang="en-ZA" dirty="0"/>
          </a:p>
        </p:txBody>
      </p:sp>
    </p:spTree>
    <p:extLst>
      <p:ext uri="{BB962C8B-B14F-4D97-AF65-F5344CB8AC3E}">
        <p14:creationId xmlns:p14="http://schemas.microsoft.com/office/powerpoint/2010/main" val="755228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solidFill>
                  <a:srgbClr val="FFFF00"/>
                </a:solidFill>
              </a:rPr>
              <a:t>Excellent / Outstanding</a:t>
            </a:r>
            <a:br>
              <a:rPr lang="en-ZA" dirty="0" smtClean="0">
                <a:solidFill>
                  <a:srgbClr val="FFFF00"/>
                </a:solidFill>
              </a:rPr>
            </a:br>
            <a:r>
              <a:rPr lang="en-ZA" dirty="0" smtClean="0">
                <a:solidFill>
                  <a:srgbClr val="FFFF00"/>
                </a:solidFill>
              </a:rPr>
              <a:t>Literature Review</a:t>
            </a:r>
            <a:endParaRPr lang="en-ZA"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r>
              <a:rPr lang="en-ZA" u="sng" dirty="0"/>
              <a:t>Critical engagement</a:t>
            </a:r>
            <a:r>
              <a:rPr lang="en-ZA" dirty="0"/>
              <a:t> with </a:t>
            </a:r>
            <a:r>
              <a:rPr lang="en-ZA" dirty="0" smtClean="0"/>
              <a:t>literature.</a:t>
            </a:r>
          </a:p>
          <a:p>
            <a:pPr lvl="1"/>
            <a:r>
              <a:rPr lang="en-ZA" dirty="0"/>
              <a:t>Means the objective </a:t>
            </a:r>
            <a:r>
              <a:rPr lang="en-ZA" i="1" dirty="0"/>
              <a:t>analysis</a:t>
            </a:r>
            <a:r>
              <a:rPr lang="en-ZA" dirty="0"/>
              <a:t> and </a:t>
            </a:r>
            <a:r>
              <a:rPr lang="en-ZA" i="1" dirty="0"/>
              <a:t>evaluation</a:t>
            </a:r>
            <a:r>
              <a:rPr lang="en-ZA" dirty="0"/>
              <a:t> of an issue in order to form a judgement. </a:t>
            </a:r>
            <a:endParaRPr lang="en-ZA" dirty="0" smtClean="0"/>
          </a:p>
          <a:p>
            <a:r>
              <a:rPr lang="en-ZA" dirty="0" smtClean="0"/>
              <a:t>Relevant</a:t>
            </a:r>
            <a:r>
              <a:rPr lang="en-ZA" dirty="0"/>
              <a:t>, supports </a:t>
            </a:r>
            <a:r>
              <a:rPr lang="en-ZA" dirty="0" smtClean="0"/>
              <a:t>question/problem</a:t>
            </a:r>
          </a:p>
          <a:p>
            <a:pPr lvl="1"/>
            <a:r>
              <a:rPr lang="en-ZA" dirty="0" smtClean="0"/>
              <a:t>Clearly connects to objective/questions/problem posed in the introduction</a:t>
            </a:r>
          </a:p>
          <a:p>
            <a:r>
              <a:rPr lang="en-ZA" dirty="0" smtClean="0"/>
              <a:t>Covers </a:t>
            </a:r>
            <a:r>
              <a:rPr lang="en-ZA" dirty="0"/>
              <a:t>all </a:t>
            </a:r>
            <a:r>
              <a:rPr lang="en-ZA" dirty="0" smtClean="0"/>
              <a:t>aspects</a:t>
            </a:r>
          </a:p>
          <a:p>
            <a:pPr lvl="1"/>
            <a:r>
              <a:rPr lang="en-ZA" dirty="0" smtClean="0"/>
              <a:t>Provides a comprehensive response</a:t>
            </a:r>
          </a:p>
          <a:p>
            <a:r>
              <a:rPr lang="en-ZA" dirty="0" smtClean="0"/>
              <a:t>Credible </a:t>
            </a:r>
            <a:r>
              <a:rPr lang="en-ZA" dirty="0"/>
              <a:t>sources </a:t>
            </a:r>
            <a:r>
              <a:rPr lang="en-ZA" dirty="0" smtClean="0"/>
              <a:t>used</a:t>
            </a:r>
          </a:p>
          <a:p>
            <a:pPr lvl="1"/>
            <a:r>
              <a:rPr lang="en-ZA" dirty="0" smtClean="0"/>
              <a:t>Good textbooks, peer reviewed articles from reputable journal/conference </a:t>
            </a:r>
            <a:endParaRPr lang="en-ZA" dirty="0"/>
          </a:p>
        </p:txBody>
      </p:sp>
    </p:spTree>
    <p:extLst>
      <p:ext uri="{BB962C8B-B14F-4D97-AF65-F5344CB8AC3E}">
        <p14:creationId xmlns:p14="http://schemas.microsoft.com/office/powerpoint/2010/main" val="299942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solidFill>
                  <a:srgbClr val="FFFF00"/>
                </a:solidFill>
              </a:rPr>
              <a:t>Excellent / Outstanding</a:t>
            </a:r>
            <a:br>
              <a:rPr lang="en-ZA" dirty="0" smtClean="0">
                <a:solidFill>
                  <a:srgbClr val="FFFF00"/>
                </a:solidFill>
              </a:rPr>
            </a:br>
            <a:r>
              <a:rPr lang="en-ZA" dirty="0" smtClean="0">
                <a:solidFill>
                  <a:srgbClr val="FFFF00"/>
                </a:solidFill>
              </a:rPr>
              <a:t>Design and Theory</a:t>
            </a:r>
            <a:endParaRPr lang="en-ZA" dirty="0">
              <a:solidFill>
                <a:srgbClr val="FFFF00"/>
              </a:solidFill>
            </a:endParaRPr>
          </a:p>
        </p:txBody>
      </p:sp>
      <p:sp>
        <p:nvSpPr>
          <p:cNvPr id="3" name="Content Placeholder 2"/>
          <p:cNvSpPr>
            <a:spLocks noGrp="1"/>
          </p:cNvSpPr>
          <p:nvPr>
            <p:ph idx="1"/>
          </p:nvPr>
        </p:nvSpPr>
        <p:spPr/>
        <p:txBody>
          <a:bodyPr>
            <a:normAutofit lnSpcReduction="10000"/>
          </a:bodyPr>
          <a:lstStyle/>
          <a:p>
            <a:r>
              <a:rPr lang="en-ZA" dirty="0"/>
              <a:t>Thorough discussion of method </a:t>
            </a:r>
            <a:r>
              <a:rPr lang="en-ZA" dirty="0" smtClean="0"/>
              <a:t>&amp; </a:t>
            </a:r>
            <a:r>
              <a:rPr lang="en-ZA" dirty="0"/>
              <a:t>limitations. </a:t>
            </a:r>
            <a:endParaRPr lang="en-ZA" dirty="0" smtClean="0"/>
          </a:p>
          <a:p>
            <a:pPr lvl="1"/>
            <a:r>
              <a:rPr lang="en-ZA" i="1" dirty="0" smtClean="0"/>
              <a:t>But not a laborious discussion!</a:t>
            </a:r>
          </a:p>
          <a:p>
            <a:r>
              <a:rPr lang="en-ZA" dirty="0" smtClean="0"/>
              <a:t>Good </a:t>
            </a:r>
            <a:r>
              <a:rPr lang="en-ZA" dirty="0"/>
              <a:t>theory development and complete design description for </a:t>
            </a:r>
            <a:r>
              <a:rPr lang="en-ZA" dirty="0" smtClean="0"/>
              <a:t>replication</a:t>
            </a:r>
          </a:p>
          <a:p>
            <a:r>
              <a:rPr lang="en-GB" i="1" dirty="0" smtClean="0"/>
              <a:t>Use some diagrams too in the lit review!!</a:t>
            </a:r>
          </a:p>
          <a:p>
            <a:r>
              <a:rPr lang="en-GB" dirty="0" smtClean="0"/>
              <a:t>Meticulous </a:t>
            </a:r>
            <a:r>
              <a:rPr lang="en-GB" dirty="0"/>
              <a:t>care in design description</a:t>
            </a:r>
            <a:r>
              <a:rPr lang="en-GB" dirty="0" smtClean="0"/>
              <a:t>.</a:t>
            </a:r>
          </a:p>
          <a:p>
            <a:r>
              <a:rPr lang="en-ZA" dirty="0" smtClean="0"/>
              <a:t>For truly exceptional:</a:t>
            </a:r>
          </a:p>
          <a:p>
            <a:pPr lvl="1"/>
            <a:r>
              <a:rPr lang="en-GB" dirty="0"/>
              <a:t>Creative development of methodology/theory which progresses method in the field</a:t>
            </a:r>
            <a:endParaRPr lang="en-ZA" dirty="0"/>
          </a:p>
        </p:txBody>
      </p:sp>
    </p:spTree>
    <p:extLst>
      <p:ext uri="{BB962C8B-B14F-4D97-AF65-F5344CB8AC3E}">
        <p14:creationId xmlns:p14="http://schemas.microsoft.com/office/powerpoint/2010/main" val="3419373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solidFill>
                  <a:srgbClr val="FFFF00"/>
                </a:solidFill>
              </a:rPr>
              <a:t>Excellent / Outstanding</a:t>
            </a:r>
            <a:br>
              <a:rPr lang="en-ZA" dirty="0" smtClean="0">
                <a:solidFill>
                  <a:srgbClr val="FFFF00"/>
                </a:solidFill>
              </a:rPr>
            </a:br>
            <a:r>
              <a:rPr lang="en-ZA" dirty="0" smtClean="0">
                <a:solidFill>
                  <a:srgbClr val="FFFF00"/>
                </a:solidFill>
              </a:rPr>
              <a:t>Practical Work</a:t>
            </a:r>
            <a:endParaRPr lang="en-ZA" dirty="0">
              <a:solidFill>
                <a:srgbClr val="FFFF00"/>
              </a:solidFill>
            </a:endParaRPr>
          </a:p>
        </p:txBody>
      </p:sp>
      <p:sp>
        <p:nvSpPr>
          <p:cNvPr id="3" name="Content Placeholder 2"/>
          <p:cNvSpPr>
            <a:spLocks noGrp="1"/>
          </p:cNvSpPr>
          <p:nvPr>
            <p:ph idx="1"/>
          </p:nvPr>
        </p:nvSpPr>
        <p:spPr>
          <a:xfrm>
            <a:off x="467544" y="1556792"/>
            <a:ext cx="8229600" cy="4713387"/>
          </a:xfrm>
        </p:spPr>
        <p:txBody>
          <a:bodyPr>
            <a:normAutofit fontScale="92500" lnSpcReduction="10000"/>
          </a:bodyPr>
          <a:lstStyle/>
          <a:p>
            <a:r>
              <a:rPr lang="en-GB" dirty="0" smtClean="0"/>
              <a:t>Fully </a:t>
            </a:r>
            <a:r>
              <a:rPr lang="en-GB" dirty="0"/>
              <a:t>covers question </a:t>
            </a:r>
            <a:r>
              <a:rPr lang="en-GB" dirty="0" smtClean="0"/>
              <a:t>/ problem.</a:t>
            </a:r>
          </a:p>
          <a:p>
            <a:r>
              <a:rPr lang="en-ZA" dirty="0" smtClean="0"/>
              <a:t>For max marks:</a:t>
            </a:r>
          </a:p>
          <a:p>
            <a:pPr lvl="1"/>
            <a:r>
              <a:rPr lang="en-GB" dirty="0"/>
              <a:t>Exceptional </a:t>
            </a:r>
            <a:r>
              <a:rPr lang="en-GB" dirty="0" smtClean="0"/>
              <a:t>rigour</a:t>
            </a:r>
          </a:p>
          <a:p>
            <a:pPr lvl="1"/>
            <a:r>
              <a:rPr lang="en-GB" dirty="0" smtClean="0"/>
              <a:t>But managing a balance also, in that your ‘thorough but concise’, i.e. not just dumping all the possible design data and decisions, but rather suitably selecting relevant aspects and sufficiently important (e.g. for another student to repeat the project) details to document</a:t>
            </a:r>
          </a:p>
          <a:p>
            <a:r>
              <a:rPr lang="en-GB" i="1" dirty="0" smtClean="0"/>
              <a:t>Excellent figures, photos, screenshots goes without saying – these are very important</a:t>
            </a:r>
            <a:endParaRPr lang="en-ZA" i="1" dirty="0"/>
          </a:p>
        </p:txBody>
      </p:sp>
    </p:spTree>
    <p:extLst>
      <p:ext uri="{BB962C8B-B14F-4D97-AF65-F5344CB8AC3E}">
        <p14:creationId xmlns:p14="http://schemas.microsoft.com/office/powerpoint/2010/main" val="1623472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solidFill>
                  <a:srgbClr val="FFFF00"/>
                </a:solidFill>
              </a:rPr>
              <a:t>Excellent / Outstanding</a:t>
            </a:r>
            <a:br>
              <a:rPr lang="en-ZA" dirty="0" smtClean="0">
                <a:solidFill>
                  <a:srgbClr val="FFFF00"/>
                </a:solidFill>
              </a:rPr>
            </a:br>
            <a:r>
              <a:rPr lang="en-ZA" dirty="0" smtClean="0">
                <a:solidFill>
                  <a:srgbClr val="FFFF00"/>
                </a:solidFill>
              </a:rPr>
              <a:t>Results, Interpretation, Conclusions</a:t>
            </a:r>
            <a:endParaRPr lang="en-ZA" dirty="0">
              <a:solidFill>
                <a:srgbClr val="FFFF00"/>
              </a:solidFill>
            </a:endParaRPr>
          </a:p>
        </p:txBody>
      </p:sp>
      <p:sp>
        <p:nvSpPr>
          <p:cNvPr id="3" name="Content Placeholder 2"/>
          <p:cNvSpPr>
            <a:spLocks noGrp="1"/>
          </p:cNvSpPr>
          <p:nvPr>
            <p:ph idx="1"/>
          </p:nvPr>
        </p:nvSpPr>
        <p:spPr/>
        <p:txBody>
          <a:bodyPr>
            <a:normAutofit fontScale="92500" lnSpcReduction="20000"/>
          </a:bodyPr>
          <a:lstStyle/>
          <a:p>
            <a:r>
              <a:rPr lang="en-GB" dirty="0"/>
              <a:t>Accurate </a:t>
            </a:r>
            <a:r>
              <a:rPr lang="en-GB" dirty="0" smtClean="0"/>
              <a:t>analysis drawing </a:t>
            </a:r>
            <a:r>
              <a:rPr lang="en-GB" dirty="0"/>
              <a:t>out features of the data and speaking to research </a:t>
            </a:r>
            <a:r>
              <a:rPr lang="en-GB" dirty="0" smtClean="0"/>
              <a:t>questions/problem</a:t>
            </a:r>
            <a:r>
              <a:rPr lang="en-GB" dirty="0"/>
              <a:t>. </a:t>
            </a:r>
            <a:endParaRPr lang="en-GB" dirty="0" smtClean="0"/>
          </a:p>
          <a:p>
            <a:r>
              <a:rPr lang="en-GB" i="1" dirty="0" smtClean="0"/>
              <a:t>Good and effective use of graphs/illustrations</a:t>
            </a:r>
          </a:p>
          <a:p>
            <a:r>
              <a:rPr lang="en-GB" dirty="0" smtClean="0"/>
              <a:t>Highlights </a:t>
            </a:r>
            <a:r>
              <a:rPr lang="en-GB" dirty="0"/>
              <a:t>additional </a:t>
            </a:r>
            <a:r>
              <a:rPr lang="en-GB" dirty="0" smtClean="0"/>
              <a:t>features observed in experiments.</a:t>
            </a:r>
          </a:p>
          <a:p>
            <a:r>
              <a:rPr lang="en-GB" dirty="0" smtClean="0"/>
              <a:t>Clear and thorough explanations.</a:t>
            </a:r>
          </a:p>
          <a:p>
            <a:r>
              <a:rPr lang="en-GB" i="1" dirty="0" smtClean="0"/>
              <a:t>Refer to your figures, don’t just assume the reader will interpret your visuals</a:t>
            </a:r>
          </a:p>
          <a:p>
            <a:r>
              <a:rPr lang="en-GB" dirty="0" smtClean="0"/>
              <a:t>Good </a:t>
            </a:r>
            <a:r>
              <a:rPr lang="en-GB" dirty="0"/>
              <a:t>suggestions for further research.</a:t>
            </a:r>
            <a:endParaRPr lang="en-ZA" dirty="0"/>
          </a:p>
        </p:txBody>
      </p:sp>
    </p:spTree>
    <p:extLst>
      <p:ext uri="{BB962C8B-B14F-4D97-AF65-F5344CB8AC3E}">
        <p14:creationId xmlns:p14="http://schemas.microsoft.com/office/powerpoint/2010/main" val="9680413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solidFill>
                  <a:srgbClr val="FFFF00"/>
                </a:solidFill>
              </a:rPr>
              <a:t>Excellent / Outstanding</a:t>
            </a:r>
            <a:br>
              <a:rPr lang="en-ZA" dirty="0" smtClean="0">
                <a:solidFill>
                  <a:srgbClr val="FFFF00"/>
                </a:solidFill>
              </a:rPr>
            </a:br>
            <a:r>
              <a:rPr lang="en-ZA" dirty="0" smtClean="0">
                <a:solidFill>
                  <a:srgbClr val="FFFF00"/>
                </a:solidFill>
              </a:rPr>
              <a:t>Presentation, Layout, Referencing</a:t>
            </a:r>
            <a:endParaRPr lang="en-ZA" dirty="0">
              <a:solidFill>
                <a:srgbClr val="FFFF00"/>
              </a:solidFill>
            </a:endParaRPr>
          </a:p>
        </p:txBody>
      </p:sp>
      <p:sp>
        <p:nvSpPr>
          <p:cNvPr id="3" name="Content Placeholder 2"/>
          <p:cNvSpPr>
            <a:spLocks noGrp="1"/>
          </p:cNvSpPr>
          <p:nvPr>
            <p:ph idx="1"/>
          </p:nvPr>
        </p:nvSpPr>
        <p:spPr/>
        <p:txBody>
          <a:bodyPr/>
          <a:lstStyle/>
          <a:p>
            <a:r>
              <a:rPr lang="en-ZA" dirty="0" smtClean="0"/>
              <a:t>Care taken in the writing</a:t>
            </a:r>
          </a:p>
          <a:p>
            <a:pPr lvl="1"/>
            <a:r>
              <a:rPr lang="en-ZA" i="1" dirty="0" smtClean="0"/>
              <a:t>Well constructed sentences!!</a:t>
            </a:r>
          </a:p>
          <a:p>
            <a:pPr lvl="1"/>
            <a:r>
              <a:rPr lang="en-ZA" i="1" dirty="0" smtClean="0"/>
              <a:t>Leave no figure unmentioned!!</a:t>
            </a:r>
          </a:p>
          <a:p>
            <a:r>
              <a:rPr lang="en-ZA" dirty="0" smtClean="0"/>
              <a:t>No spelling and grammar mistakes</a:t>
            </a:r>
          </a:p>
          <a:p>
            <a:r>
              <a:rPr lang="en-ZA" dirty="0" smtClean="0"/>
              <a:t>Consistent referencing style</a:t>
            </a:r>
          </a:p>
          <a:p>
            <a:pPr lvl="1"/>
            <a:r>
              <a:rPr lang="en-ZA" i="1" dirty="0" smtClean="0"/>
              <a:t>Use a reference manager like </a:t>
            </a:r>
            <a:r>
              <a:rPr lang="en-ZA" i="1" dirty="0" err="1" smtClean="0"/>
              <a:t>Mendeley</a:t>
            </a:r>
            <a:r>
              <a:rPr lang="en-ZA" i="1" dirty="0" smtClean="0"/>
              <a:t>!</a:t>
            </a:r>
            <a:endParaRPr lang="en-ZA" i="1" dirty="0"/>
          </a:p>
        </p:txBody>
      </p:sp>
    </p:spTree>
    <p:extLst>
      <p:ext uri="{BB962C8B-B14F-4D97-AF65-F5344CB8AC3E}">
        <p14:creationId xmlns:p14="http://schemas.microsoft.com/office/powerpoint/2010/main" val="2619219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331640" y="548680"/>
            <a:ext cx="6769100" cy="4217987"/>
          </a:xfrm>
        </p:spPr>
      </p:pic>
      <p:sp>
        <p:nvSpPr>
          <p:cNvPr id="5" name="Rectangle 4"/>
          <p:cNvSpPr/>
          <p:nvPr/>
        </p:nvSpPr>
        <p:spPr>
          <a:xfrm>
            <a:off x="-324544" y="5013176"/>
            <a:ext cx="9649072" cy="1323439"/>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Get all that sorted &amp; you’re beyond the stratosphere in terms of EEE4022 marks</a:t>
            </a:r>
            <a:endParaRPr lang="en-US" sz="40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176512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1665" y="1734261"/>
            <a:ext cx="6770829" cy="2862322"/>
          </a:xfrm>
          <a:prstGeom prst="rect">
            <a:avLst/>
          </a:prstGeom>
          <a:noFill/>
        </p:spPr>
        <p:txBody>
          <a:bodyPr wrap="none" lIns="91440" tIns="45720" rIns="91440" bIns="45720">
            <a:spAutoFit/>
          </a:bodyPr>
          <a:lstStyle/>
          <a:p>
            <a:pPr algn="ctr"/>
            <a:r>
              <a:rPr lang="en-US" sz="6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Let’s think about the</a:t>
            </a:r>
          </a:p>
          <a:p>
            <a:pPr algn="ctr"/>
            <a:r>
              <a:rPr lang="en-US" sz="60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RESULTS</a:t>
            </a:r>
          </a:p>
          <a:p>
            <a:pPr algn="ctr"/>
            <a:r>
              <a:rPr lang="en-US" sz="60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chapter</a:t>
            </a:r>
            <a:endParaRPr lang="en-US" sz="60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3428234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69776"/>
            <a:ext cx="8229600" cy="1143000"/>
          </a:xfrm>
        </p:spPr>
        <p:txBody>
          <a:bodyPr/>
          <a:lstStyle/>
          <a:p>
            <a:r>
              <a:rPr lang="en-AU" u="sng" dirty="0" smtClean="0">
                <a:solidFill>
                  <a:srgbClr val="FFFF00"/>
                </a:solidFill>
              </a:rPr>
              <a:t>Results Chapter</a:t>
            </a:r>
            <a:endParaRPr lang="en-AU" dirty="0">
              <a:solidFill>
                <a:srgbClr val="FFFF00"/>
              </a:solidFill>
            </a:endParaRPr>
          </a:p>
        </p:txBody>
      </p:sp>
      <p:sp>
        <p:nvSpPr>
          <p:cNvPr id="5123" name="Rectangle 3"/>
          <p:cNvSpPr>
            <a:spLocks noGrp="1" noChangeArrowheads="1"/>
          </p:cNvSpPr>
          <p:nvPr>
            <p:ph type="body" idx="1"/>
          </p:nvPr>
        </p:nvSpPr>
        <p:spPr>
          <a:xfrm>
            <a:off x="323528" y="1268760"/>
            <a:ext cx="8568952" cy="5040560"/>
          </a:xfrm>
        </p:spPr>
        <p:txBody>
          <a:bodyPr>
            <a:normAutofit/>
          </a:bodyPr>
          <a:lstStyle/>
          <a:p>
            <a:r>
              <a:rPr lang="en-US" dirty="0" smtClean="0"/>
              <a:t>Your results should be clearly aligned to the methodology (CH3) where you describe how you are going to test the system and obtain results from the testing.</a:t>
            </a:r>
          </a:p>
          <a:p>
            <a:r>
              <a:rPr lang="en-US" dirty="0" smtClean="0"/>
              <a:t>It should be logically structured, following an effective sequence, e.g.</a:t>
            </a:r>
          </a:p>
          <a:p>
            <a:pPr lvl="1"/>
            <a:r>
              <a:rPr lang="en-US" dirty="0" smtClean="0"/>
              <a:t>Initial tests (possibly even phase 0, pre-study results)</a:t>
            </a:r>
          </a:p>
          <a:p>
            <a:pPr lvl="1"/>
            <a:r>
              <a:rPr lang="en-US" dirty="0" smtClean="0"/>
              <a:t>Progressively more comprehensive testing</a:t>
            </a:r>
          </a:p>
        </p:txBody>
      </p:sp>
    </p:spTree>
    <p:extLst>
      <p:ext uri="{BB962C8B-B14F-4D97-AF65-F5344CB8AC3E}">
        <p14:creationId xmlns:p14="http://schemas.microsoft.com/office/powerpoint/2010/main" val="730239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69776"/>
            <a:ext cx="8229600" cy="1143000"/>
          </a:xfrm>
        </p:spPr>
        <p:txBody>
          <a:bodyPr/>
          <a:lstStyle/>
          <a:p>
            <a:r>
              <a:rPr lang="en-AU" u="sng" dirty="0" smtClean="0">
                <a:solidFill>
                  <a:srgbClr val="FFFF00"/>
                </a:solidFill>
              </a:rPr>
              <a:t>Results Chapter</a:t>
            </a:r>
            <a:endParaRPr lang="en-AU" dirty="0">
              <a:solidFill>
                <a:srgbClr val="FFFF00"/>
              </a:solidFill>
            </a:endParaRPr>
          </a:p>
        </p:txBody>
      </p:sp>
      <p:sp>
        <p:nvSpPr>
          <p:cNvPr id="5123" name="Rectangle 3"/>
          <p:cNvSpPr>
            <a:spLocks noGrp="1" noChangeArrowheads="1"/>
          </p:cNvSpPr>
          <p:nvPr>
            <p:ph type="body" idx="1"/>
          </p:nvPr>
        </p:nvSpPr>
        <p:spPr>
          <a:xfrm>
            <a:off x="323528" y="1357968"/>
            <a:ext cx="8568952" cy="5040560"/>
          </a:xfrm>
        </p:spPr>
        <p:txBody>
          <a:bodyPr>
            <a:normAutofit fontScale="92500" lnSpcReduction="20000"/>
          </a:bodyPr>
          <a:lstStyle/>
          <a:p>
            <a:r>
              <a:rPr lang="en-US" dirty="0" smtClean="0"/>
              <a:t>Unsure of what to show?...</a:t>
            </a:r>
          </a:p>
          <a:p>
            <a:pPr lvl="1"/>
            <a:r>
              <a:rPr lang="en-US" i="1" dirty="0" smtClean="0"/>
              <a:t>Err on the side of more rather than less results</a:t>
            </a:r>
          </a:p>
          <a:p>
            <a:r>
              <a:rPr lang="en-US" dirty="0" smtClean="0"/>
              <a:t>How so?</a:t>
            </a:r>
          </a:p>
          <a:p>
            <a:pPr lvl="1"/>
            <a:r>
              <a:rPr lang="en-US" dirty="0" smtClean="0"/>
              <a:t>Don’t just give the final testing results, unless it is indeed quite a complex system you are building.</a:t>
            </a:r>
          </a:p>
          <a:p>
            <a:pPr lvl="1"/>
            <a:r>
              <a:rPr lang="en-US" dirty="0" smtClean="0"/>
              <a:t>Can provide evidence of having follow a research-based or experimental research design in which you test and validate decisions before moving on.</a:t>
            </a:r>
          </a:p>
          <a:p>
            <a:r>
              <a:rPr lang="en-US" dirty="0" smtClean="0"/>
              <a:t>Be generous with the visuals</a:t>
            </a:r>
          </a:p>
          <a:p>
            <a:r>
              <a:rPr lang="en-US" dirty="0" smtClean="0"/>
              <a:t>Remember to describe the figures… </a:t>
            </a:r>
            <a:br>
              <a:rPr lang="en-US" dirty="0" smtClean="0"/>
            </a:br>
            <a:r>
              <a:rPr lang="en-US" i="1" u="sng" dirty="0" smtClean="0"/>
              <a:t>do not</a:t>
            </a:r>
            <a:r>
              <a:rPr lang="en-US" dirty="0" smtClean="0"/>
              <a:t> just throw in lot of figures and not explain and discuss them.</a:t>
            </a:r>
          </a:p>
        </p:txBody>
      </p:sp>
      <p:sp>
        <p:nvSpPr>
          <p:cNvPr id="2" name="TextBox 1"/>
          <p:cNvSpPr txBox="1"/>
          <p:nvPr/>
        </p:nvSpPr>
        <p:spPr>
          <a:xfrm>
            <a:off x="0" y="6370810"/>
            <a:ext cx="9144000" cy="461665"/>
          </a:xfrm>
          <a:prstGeom prst="rect">
            <a:avLst/>
          </a:prstGeom>
          <a:solidFill>
            <a:srgbClr val="0070C0"/>
          </a:solidFill>
        </p:spPr>
        <p:txBody>
          <a:bodyPr wrap="square" rtlCol="0">
            <a:spAutoFit/>
          </a:bodyPr>
          <a:lstStyle/>
          <a:p>
            <a:pPr algn="ctr"/>
            <a:r>
              <a:rPr lang="en-ZA" sz="2400" dirty="0" smtClean="0">
                <a:ln>
                  <a:solidFill>
                    <a:schemeClr val="tx1"/>
                  </a:solidFill>
                </a:ln>
                <a:solidFill>
                  <a:srgbClr val="76F96F"/>
                </a:solidFill>
              </a:rPr>
              <a:t>Strive towards a Suitably ‘balanced selection of figures and text’  …</a:t>
            </a:r>
            <a:endParaRPr lang="en-ZA" sz="2400" dirty="0">
              <a:ln>
                <a:solidFill>
                  <a:schemeClr val="tx1"/>
                </a:solidFill>
              </a:ln>
              <a:solidFill>
                <a:srgbClr val="76F96F"/>
              </a:solidFill>
            </a:endParaRPr>
          </a:p>
        </p:txBody>
      </p:sp>
    </p:spTree>
    <p:extLst>
      <p:ext uri="{BB962C8B-B14F-4D97-AF65-F5344CB8AC3E}">
        <p14:creationId xmlns:p14="http://schemas.microsoft.com/office/powerpoint/2010/main" val="175589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Today’s Meeting plan</a:t>
            </a:r>
            <a:endParaRPr lang="en-US" dirty="0">
              <a:solidFill>
                <a:srgbClr val="FFFF00"/>
              </a:solidFill>
            </a:endParaRPr>
          </a:p>
        </p:txBody>
      </p:sp>
      <p:sp>
        <p:nvSpPr>
          <p:cNvPr id="3" name="Content Placeholder 2"/>
          <p:cNvSpPr>
            <a:spLocks noGrp="1"/>
          </p:cNvSpPr>
          <p:nvPr>
            <p:ph idx="1"/>
          </p:nvPr>
        </p:nvSpPr>
        <p:spPr>
          <a:xfrm>
            <a:off x="457200" y="1412776"/>
            <a:ext cx="8229600" cy="4713387"/>
          </a:xfrm>
        </p:spPr>
        <p:txBody>
          <a:bodyPr>
            <a:normAutofit lnSpcReduction="10000"/>
          </a:bodyPr>
          <a:lstStyle/>
          <a:p>
            <a:r>
              <a:rPr lang="en-US" dirty="0" smtClean="0"/>
              <a:t>The marking schema – planning the write-up</a:t>
            </a:r>
          </a:p>
          <a:p>
            <a:r>
              <a:rPr lang="en-US" dirty="0" smtClean="0"/>
              <a:t>Short </a:t>
            </a:r>
            <a:r>
              <a:rPr lang="en-US" dirty="0"/>
              <a:t>presentation (around </a:t>
            </a:r>
            <a:r>
              <a:rPr lang="en-US" dirty="0" smtClean="0"/>
              <a:t>20mins):</a:t>
            </a:r>
          </a:p>
          <a:p>
            <a:pPr lvl="1"/>
            <a:r>
              <a:rPr lang="en-US" dirty="0" smtClean="0"/>
              <a:t>Refining your experiment plans</a:t>
            </a:r>
          </a:p>
          <a:p>
            <a:pPr lvl="1"/>
            <a:r>
              <a:rPr lang="en-US" dirty="0" smtClean="0"/>
              <a:t>Considerations </a:t>
            </a:r>
            <a:r>
              <a:rPr lang="en-US" dirty="0"/>
              <a:t>for </a:t>
            </a:r>
            <a:r>
              <a:rPr lang="en-US" dirty="0" smtClean="0"/>
              <a:t>writing </a:t>
            </a:r>
            <a:r>
              <a:rPr lang="en-US" dirty="0"/>
              <a:t>the </a:t>
            </a:r>
            <a:r>
              <a:rPr lang="en-US" dirty="0" smtClean="0"/>
              <a:t>Results Chapter(s).</a:t>
            </a:r>
          </a:p>
          <a:p>
            <a:r>
              <a:rPr lang="en-US" dirty="0" smtClean="0"/>
              <a:t>Snippets </a:t>
            </a:r>
            <a:r>
              <a:rPr lang="en-US" dirty="0"/>
              <a:t>of </a:t>
            </a:r>
            <a:r>
              <a:rPr lang="en-US" dirty="0" smtClean="0"/>
              <a:t>results imagery </a:t>
            </a:r>
            <a:r>
              <a:rPr lang="en-US" dirty="0"/>
              <a:t>from past years (mostly copied from past orals presentations) </a:t>
            </a:r>
            <a:endParaRPr lang="en-US" dirty="0" smtClean="0"/>
          </a:p>
          <a:p>
            <a:r>
              <a:rPr lang="en-US" dirty="0" smtClean="0"/>
              <a:t>View of results chapters from past years</a:t>
            </a:r>
            <a:endParaRPr lang="en-US" dirty="0"/>
          </a:p>
          <a:p>
            <a:r>
              <a:rPr lang="en-US" dirty="0" smtClean="0"/>
              <a:t>Discussion </a:t>
            </a:r>
            <a:r>
              <a:rPr lang="en-US" dirty="0"/>
              <a:t>of design </a:t>
            </a:r>
            <a:r>
              <a:rPr lang="en-US" dirty="0" smtClean="0"/>
              <a:t>issues</a:t>
            </a:r>
            <a:endParaRPr lang="en-US" dirty="0"/>
          </a:p>
          <a:p>
            <a:r>
              <a:rPr lang="en-US" dirty="0" smtClean="0"/>
              <a:t>Q&amp;A</a:t>
            </a:r>
            <a:endParaRPr lang="en-US" dirty="0"/>
          </a:p>
        </p:txBody>
      </p:sp>
      <p:sp>
        <p:nvSpPr>
          <p:cNvPr id="4" name="Rectangle 3"/>
          <p:cNvSpPr/>
          <p:nvPr/>
        </p:nvSpPr>
        <p:spPr>
          <a:xfrm>
            <a:off x="107504" y="6410890"/>
            <a:ext cx="8911799" cy="338554"/>
          </a:xfrm>
          <a:prstGeom prst="rect">
            <a:avLst/>
          </a:prstGeom>
        </p:spPr>
        <p:txBody>
          <a:bodyPr wrap="none">
            <a:spAutoFit/>
          </a:bodyPr>
          <a:lstStyle/>
          <a:p>
            <a:r>
              <a:rPr lang="en-US" sz="1600" u="sng" dirty="0" smtClean="0">
                <a:solidFill>
                  <a:srgbClr val="E18811"/>
                </a:solidFill>
              </a:rPr>
              <a:t>See last slide for references.</a:t>
            </a:r>
            <a:r>
              <a:rPr lang="en-US" sz="1600" dirty="0" smtClean="0"/>
              <a:t> </a:t>
            </a:r>
            <a:r>
              <a:rPr lang="en-US" sz="1600" dirty="0" smtClean="0">
                <a:solidFill>
                  <a:schemeClr val="bg1">
                    <a:lumMod val="75000"/>
                  </a:schemeClr>
                </a:solidFill>
              </a:rPr>
              <a:t>These may also be useful to help you prepare and write your results chapter.</a:t>
            </a:r>
            <a:endParaRPr lang="en-US" sz="1600" dirty="0">
              <a:solidFill>
                <a:schemeClr val="bg1">
                  <a:lumMod val="75000"/>
                </a:schemeClr>
              </a:solidFill>
            </a:endParaRPr>
          </a:p>
        </p:txBody>
      </p:sp>
    </p:spTree>
    <p:extLst>
      <p:ext uri="{BB962C8B-B14F-4D97-AF65-F5344CB8AC3E}">
        <p14:creationId xmlns:p14="http://schemas.microsoft.com/office/powerpoint/2010/main" val="24484342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winberg\Documents\ACTIVE\Rhino\Bootcamp\Images\army_camouflage_cropp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823056"/>
            <a:ext cx="7776864" cy="864097"/>
          </a:xfrm>
          <a:prstGeom prst="rect">
            <a:avLst/>
          </a:prstGeom>
          <a:noFill/>
          <a:extLst>
            <a:ext uri="{909E8E84-426E-40DD-AFC4-6F175D3DCCD1}">
              <a14:hiddenFill xmlns:a14="http://schemas.microsoft.com/office/drawing/2010/main">
                <a:solidFill>
                  <a:srgbClr val="FFFFFF"/>
                </a:solidFill>
              </a14:hiddenFill>
            </a:ext>
          </a:extLst>
        </p:spPr>
      </p:pic>
      <p:sp>
        <p:nvSpPr>
          <p:cNvPr id="5122" name="Rectangle 2"/>
          <p:cNvSpPr>
            <a:spLocks noGrp="1" noChangeArrowheads="1"/>
          </p:cNvSpPr>
          <p:nvPr>
            <p:ph type="title"/>
          </p:nvPr>
        </p:nvSpPr>
        <p:spPr>
          <a:xfrm>
            <a:off x="457200" y="116632"/>
            <a:ext cx="8229600" cy="1143000"/>
          </a:xfrm>
        </p:spPr>
        <p:txBody>
          <a:bodyPr/>
          <a:lstStyle/>
          <a:p>
            <a:r>
              <a:rPr lang="en-AU" u="sng" dirty="0" smtClean="0">
                <a:solidFill>
                  <a:srgbClr val="FFFF00"/>
                </a:solidFill>
              </a:rPr>
              <a:t>Too many figures/data</a:t>
            </a:r>
            <a:endParaRPr lang="en-AU" dirty="0">
              <a:solidFill>
                <a:srgbClr val="FFFF00"/>
              </a:solidFill>
            </a:endParaRPr>
          </a:p>
        </p:txBody>
      </p:sp>
      <p:sp>
        <p:nvSpPr>
          <p:cNvPr id="5123" name="Rectangle 3"/>
          <p:cNvSpPr>
            <a:spLocks noGrp="1" noChangeArrowheads="1"/>
          </p:cNvSpPr>
          <p:nvPr>
            <p:ph type="body" idx="1"/>
          </p:nvPr>
        </p:nvSpPr>
        <p:spPr>
          <a:xfrm>
            <a:off x="323528" y="1124744"/>
            <a:ext cx="7344816" cy="5040560"/>
          </a:xfrm>
        </p:spPr>
        <p:txBody>
          <a:bodyPr>
            <a:normAutofit/>
          </a:bodyPr>
          <a:lstStyle/>
          <a:p>
            <a:pPr marL="0" indent="0">
              <a:buNone/>
            </a:pPr>
            <a:r>
              <a:rPr lang="en-US" dirty="0" smtClean="0"/>
              <a:t>But too many figures may lead to =&gt;</a:t>
            </a:r>
          </a:p>
        </p:txBody>
      </p:sp>
      <p:sp>
        <p:nvSpPr>
          <p:cNvPr id="2" name="Rectangle 1"/>
          <p:cNvSpPr/>
          <p:nvPr/>
        </p:nvSpPr>
        <p:spPr>
          <a:xfrm>
            <a:off x="1331640" y="1823056"/>
            <a:ext cx="6480720" cy="954107"/>
          </a:xfrm>
          <a:prstGeom prst="rect">
            <a:avLst/>
          </a:prstGeom>
        </p:spPr>
        <p:txBody>
          <a:bodyPr wrap="square">
            <a:spAutoFit/>
          </a:bodyPr>
          <a:lstStyle/>
          <a:p>
            <a:pPr lvl="1"/>
            <a:r>
              <a:rPr lang="en-US" sz="2800" dirty="0"/>
              <a:t>Results camouflage  = the important results are lost in the </a:t>
            </a:r>
            <a:r>
              <a:rPr lang="en-US" sz="2800" dirty="0" smtClean="0"/>
              <a:t>crowd</a:t>
            </a:r>
            <a:endParaRPr lang="en-US" sz="2800" dirty="0"/>
          </a:p>
        </p:txBody>
      </p:sp>
      <p:sp>
        <p:nvSpPr>
          <p:cNvPr id="3" name="Rectangle 2"/>
          <p:cNvSpPr/>
          <p:nvPr/>
        </p:nvSpPr>
        <p:spPr>
          <a:xfrm>
            <a:off x="323528" y="2883080"/>
            <a:ext cx="6042360" cy="523220"/>
          </a:xfrm>
          <a:prstGeom prst="rect">
            <a:avLst/>
          </a:prstGeom>
        </p:spPr>
        <p:txBody>
          <a:bodyPr wrap="none">
            <a:spAutoFit/>
          </a:bodyPr>
          <a:lstStyle/>
          <a:p>
            <a:pPr lvl="1"/>
            <a:r>
              <a:rPr lang="en-US" sz="2800" dirty="0" err="1"/>
              <a:t>Confustication</a:t>
            </a:r>
            <a:r>
              <a:rPr lang="en-US" sz="2800" dirty="0"/>
              <a:t>  = confound </a:t>
            </a:r>
            <a:r>
              <a:rPr lang="en-US" sz="2800" dirty="0" smtClean="0"/>
              <a:t>+ </a:t>
            </a:r>
            <a:r>
              <a:rPr lang="en-US" sz="2800" dirty="0"/>
              <a:t>confuse</a:t>
            </a:r>
          </a:p>
        </p:txBody>
      </p:sp>
      <p:pic>
        <p:nvPicPr>
          <p:cNvPr id="1027" name="Picture 3" descr="C:\Users\swinberg\Documents\ACTIVE\Supervision\Presentation\Guided_Research_Track\Images\confuse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2472800"/>
            <a:ext cx="2430270" cy="2430270"/>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288667" y="3675168"/>
            <a:ext cx="4565805" cy="2531942"/>
            <a:chOff x="288667" y="4005064"/>
            <a:chExt cx="4565805" cy="2531942"/>
          </a:xfrm>
        </p:grpSpPr>
        <p:cxnSp>
          <p:nvCxnSpPr>
            <p:cNvPr id="5" name="Straight Connector 4"/>
            <p:cNvCxnSpPr/>
            <p:nvPr/>
          </p:nvCxnSpPr>
          <p:spPr>
            <a:xfrm flipV="1">
              <a:off x="2162046" y="4005064"/>
              <a:ext cx="0" cy="216024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88667" y="4028225"/>
              <a:ext cx="826958" cy="369332"/>
            </a:xfrm>
            <a:prstGeom prst="rect">
              <a:avLst/>
            </a:prstGeom>
          </p:spPr>
          <p:txBody>
            <a:bodyPr wrap="none">
              <a:spAutoFit/>
            </a:bodyPr>
            <a:lstStyle/>
            <a:p>
              <a:r>
                <a:rPr lang="en-US" dirty="0" smtClean="0"/>
                <a:t>Marks:</a:t>
              </a:r>
              <a:endParaRPr lang="en-ZA" dirty="0"/>
            </a:p>
          </p:txBody>
        </p:sp>
        <p:sp>
          <p:nvSpPr>
            <p:cNvPr id="12" name="Rectangle 11"/>
            <p:cNvSpPr/>
            <p:nvPr/>
          </p:nvSpPr>
          <p:spPr>
            <a:xfrm>
              <a:off x="1335088" y="4005064"/>
              <a:ext cx="700833" cy="369332"/>
            </a:xfrm>
            <a:prstGeom prst="rect">
              <a:avLst/>
            </a:prstGeom>
          </p:spPr>
          <p:txBody>
            <a:bodyPr wrap="none">
              <a:spAutoFit/>
            </a:bodyPr>
            <a:lstStyle/>
            <a:p>
              <a:r>
                <a:rPr lang="en-US" dirty="0" smtClean="0"/>
                <a:t>100%</a:t>
              </a:r>
              <a:endParaRPr lang="en-ZA" dirty="0"/>
            </a:p>
          </p:txBody>
        </p:sp>
        <p:sp>
          <p:nvSpPr>
            <p:cNvPr id="13" name="Rectangle 12"/>
            <p:cNvSpPr/>
            <p:nvPr/>
          </p:nvSpPr>
          <p:spPr>
            <a:xfrm>
              <a:off x="1568485" y="5795972"/>
              <a:ext cx="466794" cy="369332"/>
            </a:xfrm>
            <a:prstGeom prst="rect">
              <a:avLst/>
            </a:prstGeom>
          </p:spPr>
          <p:txBody>
            <a:bodyPr wrap="none">
              <a:spAutoFit/>
            </a:bodyPr>
            <a:lstStyle/>
            <a:p>
              <a:r>
                <a:rPr lang="en-US" dirty="0" smtClean="0"/>
                <a:t>0%</a:t>
              </a:r>
              <a:endParaRPr lang="en-ZA" dirty="0"/>
            </a:p>
          </p:txBody>
        </p:sp>
        <p:cxnSp>
          <p:nvCxnSpPr>
            <p:cNvPr id="14" name="Straight Connector 13"/>
            <p:cNvCxnSpPr/>
            <p:nvPr/>
          </p:nvCxnSpPr>
          <p:spPr>
            <a:xfrm flipV="1">
              <a:off x="2156576" y="6127235"/>
              <a:ext cx="2376264" cy="23161"/>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156576" y="6167674"/>
              <a:ext cx="2080891" cy="369332"/>
            </a:xfrm>
            <a:prstGeom prst="rect">
              <a:avLst/>
            </a:prstGeom>
          </p:spPr>
          <p:txBody>
            <a:bodyPr wrap="none">
              <a:spAutoFit/>
            </a:bodyPr>
            <a:lstStyle/>
            <a:p>
              <a:r>
                <a:rPr lang="en-US" dirty="0" err="1"/>
                <a:t>Confustication</a:t>
              </a:r>
              <a:r>
                <a:rPr lang="en-US" dirty="0"/>
                <a:t> </a:t>
              </a:r>
              <a:r>
                <a:rPr lang="en-US" dirty="0" smtClean="0"/>
                <a:t> level</a:t>
              </a:r>
              <a:endParaRPr lang="en-ZA" dirty="0"/>
            </a:p>
          </p:txBody>
        </p:sp>
        <p:sp>
          <p:nvSpPr>
            <p:cNvPr id="10" name="Isosceles Triangle 9"/>
            <p:cNvSpPr/>
            <p:nvPr/>
          </p:nvSpPr>
          <p:spPr>
            <a:xfrm rot="5400000">
              <a:off x="4534188" y="5955798"/>
              <a:ext cx="280528" cy="360040"/>
            </a:xfrm>
            <a:prstGeom prst="triangl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sp>
        <p:nvSpPr>
          <p:cNvPr id="15" name="Freeform 14"/>
          <p:cNvSpPr/>
          <p:nvPr/>
        </p:nvSpPr>
        <p:spPr>
          <a:xfrm>
            <a:off x="2223655" y="3909595"/>
            <a:ext cx="2078181" cy="1828800"/>
          </a:xfrm>
          <a:custGeom>
            <a:avLst/>
            <a:gdLst>
              <a:gd name="connsiteX0" fmla="*/ 0 w 2088572"/>
              <a:gd name="connsiteY0" fmla="*/ 49035 h 1742753"/>
              <a:gd name="connsiteX1" fmla="*/ 737754 w 2088572"/>
              <a:gd name="connsiteY1" fmla="*/ 100989 h 1742753"/>
              <a:gd name="connsiteX2" fmla="*/ 1537854 w 2088572"/>
              <a:gd name="connsiteY2" fmla="*/ 953044 h 1742753"/>
              <a:gd name="connsiteX3" fmla="*/ 2088572 w 2088572"/>
              <a:gd name="connsiteY3" fmla="*/ 1742753 h 1742753"/>
              <a:gd name="connsiteX0" fmla="*/ 0 w 2078181"/>
              <a:gd name="connsiteY0" fmla="*/ 16258 h 1845058"/>
              <a:gd name="connsiteX1" fmla="*/ 727363 w 2078181"/>
              <a:gd name="connsiteY1" fmla="*/ 203294 h 1845058"/>
              <a:gd name="connsiteX2" fmla="*/ 1527463 w 2078181"/>
              <a:gd name="connsiteY2" fmla="*/ 1055349 h 1845058"/>
              <a:gd name="connsiteX3" fmla="*/ 2078181 w 2078181"/>
              <a:gd name="connsiteY3" fmla="*/ 1845058 h 1845058"/>
              <a:gd name="connsiteX0" fmla="*/ 0 w 2078181"/>
              <a:gd name="connsiteY0" fmla="*/ 0 h 1828800"/>
              <a:gd name="connsiteX1" fmla="*/ 727363 w 2078181"/>
              <a:gd name="connsiteY1" fmla="*/ 187036 h 1828800"/>
              <a:gd name="connsiteX2" fmla="*/ 1527463 w 2078181"/>
              <a:gd name="connsiteY2" fmla="*/ 1039091 h 1828800"/>
              <a:gd name="connsiteX3" fmla="*/ 2078181 w 2078181"/>
              <a:gd name="connsiteY3" fmla="*/ 1828800 h 1828800"/>
            </a:gdLst>
            <a:ahLst/>
            <a:cxnLst>
              <a:cxn ang="0">
                <a:pos x="connsiteX0" y="connsiteY0"/>
              </a:cxn>
              <a:cxn ang="0">
                <a:pos x="connsiteX1" y="connsiteY1"/>
              </a:cxn>
              <a:cxn ang="0">
                <a:pos x="connsiteX2" y="connsiteY2"/>
              </a:cxn>
              <a:cxn ang="0">
                <a:pos x="connsiteX3" y="connsiteY3"/>
              </a:cxn>
            </a:cxnLst>
            <a:rect l="l" t="t" r="r" b="b"/>
            <a:pathLst>
              <a:path w="2078181" h="1828800">
                <a:moveTo>
                  <a:pt x="0" y="0"/>
                </a:moveTo>
                <a:cubicBezTo>
                  <a:pt x="355022" y="33771"/>
                  <a:pt x="472786" y="13854"/>
                  <a:pt x="727363" y="187036"/>
                </a:cubicBezTo>
                <a:cubicBezTo>
                  <a:pt x="981940" y="360218"/>
                  <a:pt x="1302327" y="765464"/>
                  <a:pt x="1527463" y="1039091"/>
                </a:cubicBezTo>
                <a:cubicBezTo>
                  <a:pt x="1752599" y="1312718"/>
                  <a:pt x="1915390" y="1570759"/>
                  <a:pt x="2078181" y="1828800"/>
                </a:cubicBez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1" name="Rectangle 20"/>
          <p:cNvSpPr/>
          <p:nvPr/>
        </p:nvSpPr>
        <p:spPr>
          <a:xfrm>
            <a:off x="3707904" y="4562385"/>
            <a:ext cx="3463962" cy="523220"/>
          </a:xfrm>
          <a:prstGeom prst="rect">
            <a:avLst/>
          </a:prstGeom>
        </p:spPr>
        <p:txBody>
          <a:bodyPr wrap="none">
            <a:spAutoFit/>
          </a:bodyPr>
          <a:lstStyle/>
          <a:p>
            <a:pPr lvl="1"/>
            <a:r>
              <a:rPr lang="en-US" sz="2800" dirty="0" smtClean="0"/>
              <a:t>Lead to poor marks</a:t>
            </a:r>
            <a:endParaRPr lang="en-US" sz="2800" dirty="0"/>
          </a:p>
        </p:txBody>
      </p:sp>
      <p:sp>
        <p:nvSpPr>
          <p:cNvPr id="17" name="TextBox 16"/>
          <p:cNvSpPr txBox="1"/>
          <p:nvPr/>
        </p:nvSpPr>
        <p:spPr>
          <a:xfrm>
            <a:off x="3619" y="6373021"/>
            <a:ext cx="9140381" cy="646331"/>
          </a:xfrm>
          <a:prstGeom prst="rect">
            <a:avLst/>
          </a:prstGeom>
          <a:blipFill>
            <a:blip r:embed="rId5"/>
            <a:stretch>
              <a:fillRect/>
            </a:stretch>
          </a:blipFill>
        </p:spPr>
        <p:txBody>
          <a:bodyPr wrap="square" rtlCol="0">
            <a:spAutoFit/>
          </a:bodyPr>
          <a:lstStyle/>
          <a:p>
            <a:pPr algn="ctr"/>
            <a:r>
              <a:rPr lang="en-ZA" dirty="0" smtClean="0">
                <a:solidFill>
                  <a:srgbClr val="FFFF99"/>
                </a:solidFill>
              </a:rPr>
              <a:t>Principle: Consider each figure worth +/- 1000 words: too much data = information overload.</a:t>
            </a:r>
          </a:p>
          <a:p>
            <a:pPr algn="ctr"/>
            <a:endParaRPr lang="en-ZA" dirty="0">
              <a:solidFill>
                <a:srgbClr val="FFFF99"/>
              </a:solidFill>
            </a:endParaRPr>
          </a:p>
        </p:txBody>
      </p:sp>
    </p:spTree>
    <p:extLst>
      <p:ext uri="{BB962C8B-B14F-4D97-AF65-F5344CB8AC3E}">
        <p14:creationId xmlns:p14="http://schemas.microsoft.com/office/powerpoint/2010/main" val="305080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0" presetClass="exit" presetSubtype="0" fill="hold" nodeType="afterEffect">
                                  <p:stCondLst>
                                    <p:cond delay="1000"/>
                                  </p:stCondLst>
                                  <p:childTnLst>
                                    <p:animEffect transition="out" filter="fade">
                                      <p:cBhvr>
                                        <p:cTn id="11" dur="500"/>
                                        <p:tgtEl>
                                          <p:spTgt spid="1026"/>
                                        </p:tgtEl>
                                      </p:cBhvr>
                                    </p:animEffect>
                                    <p:set>
                                      <p:cBhvr>
                                        <p:cTn id="12" dur="1" fill="hold">
                                          <p:stCondLst>
                                            <p:cond delay="499"/>
                                          </p:stCondLst>
                                        </p:cTn>
                                        <p:tgtEl>
                                          <p:spTgt spid="102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1"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2000"/>
                                        <p:tgtEl>
                                          <p:spTgt spid="3"/>
                                        </p:tgtEl>
                                      </p:cBhvr>
                                    </p:animEffect>
                                    <p:anim calcmode="lin" valueType="num">
                                      <p:cBhvr>
                                        <p:cTn id="18" dur="2000" fill="hold"/>
                                        <p:tgtEl>
                                          <p:spTgt spid="3"/>
                                        </p:tgtEl>
                                        <p:attrNameLst>
                                          <p:attrName>ppt_w</p:attrName>
                                        </p:attrNameLst>
                                      </p:cBhvr>
                                      <p:tavLst>
                                        <p:tav tm="0" fmla="#ppt_w*sin(2.5*pi*$)">
                                          <p:val>
                                            <p:fltVal val="0"/>
                                          </p:val>
                                        </p:tav>
                                        <p:tav tm="100000">
                                          <p:val>
                                            <p:fltVal val="1"/>
                                          </p:val>
                                        </p:tav>
                                      </p:tavLst>
                                    </p:anim>
                                    <p:anim calcmode="lin" valueType="num">
                                      <p:cBhvr>
                                        <p:cTn id="19" dur="2000" fill="hold"/>
                                        <p:tgtEl>
                                          <p:spTgt spid="3"/>
                                        </p:tgtEl>
                                        <p:attrNameLst>
                                          <p:attrName>ppt_h</p:attrName>
                                        </p:attrNameLst>
                                      </p:cBhvr>
                                      <p:tavLst>
                                        <p:tav tm="0">
                                          <p:val>
                                            <p:strVal val="#ppt_h"/>
                                          </p:val>
                                        </p:tav>
                                        <p:tav tm="100000">
                                          <p:val>
                                            <p:strVal val="#ppt_h"/>
                                          </p:val>
                                        </p:tav>
                                      </p:tavLst>
                                    </p:anim>
                                  </p:childTnLst>
                                </p:cTn>
                              </p:par>
                            </p:childTnLst>
                          </p:cTn>
                        </p:par>
                        <p:par>
                          <p:cTn id="20" fill="hold">
                            <p:stCondLst>
                              <p:cond delay="2000"/>
                            </p:stCondLst>
                            <p:childTnLst>
                              <p:par>
                                <p:cTn id="21" presetID="1" presetClass="entr" presetSubtype="0" fill="hold" nodeType="afterEffect">
                                  <p:stCondLst>
                                    <p:cond delay="0"/>
                                  </p:stCondLst>
                                  <p:childTnLst>
                                    <p:set>
                                      <p:cBhvr>
                                        <p:cTn id="22" dur="1" fill="hold">
                                          <p:stCondLst>
                                            <p:cond delay="0"/>
                                          </p:stCondLst>
                                        </p:cTn>
                                        <p:tgtEl>
                                          <p:spTgt spid="10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22" presetClass="entr" presetSubtype="8" fill="hold" grpId="0" nodeType="withEffect">
                                  <p:stCondLst>
                                    <p:cond delay="50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1000"/>
                                        <p:tgtEl>
                                          <p:spTgt spid="15"/>
                                        </p:tgtEl>
                                      </p:cBhvr>
                                    </p:animEffect>
                                  </p:childTnLst>
                                </p:cTn>
                              </p:par>
                            </p:childTnLst>
                          </p:cTn>
                        </p:par>
                        <p:par>
                          <p:cTn id="31" fill="hold">
                            <p:stCondLst>
                              <p:cond delay="1500"/>
                            </p:stCondLst>
                            <p:childTnLst>
                              <p:par>
                                <p:cTn id="32" presetID="53" presetClass="entr" presetSubtype="16" fill="hold" grpId="0" nodeType="afterEffect">
                                  <p:stCondLst>
                                    <p:cond delay="500"/>
                                  </p:stCondLst>
                                  <p:childTnLst>
                                    <p:set>
                                      <p:cBhvr>
                                        <p:cTn id="33" dur="1" fill="hold">
                                          <p:stCondLst>
                                            <p:cond delay="0"/>
                                          </p:stCondLst>
                                        </p:cTn>
                                        <p:tgtEl>
                                          <p:spTgt spid="21"/>
                                        </p:tgtEl>
                                        <p:attrNameLst>
                                          <p:attrName>style.visibility</p:attrName>
                                        </p:attrNameLst>
                                      </p:cBhvr>
                                      <p:to>
                                        <p:strVal val="visible"/>
                                      </p:to>
                                    </p:set>
                                    <p:anim calcmode="lin" valueType="num">
                                      <p:cBhvr>
                                        <p:cTn id="34" dur="500" fill="hold"/>
                                        <p:tgtEl>
                                          <p:spTgt spid="21"/>
                                        </p:tgtEl>
                                        <p:attrNameLst>
                                          <p:attrName>ppt_w</p:attrName>
                                        </p:attrNameLst>
                                      </p:cBhvr>
                                      <p:tavLst>
                                        <p:tav tm="0">
                                          <p:val>
                                            <p:fltVal val="0"/>
                                          </p:val>
                                        </p:tav>
                                        <p:tav tm="100000">
                                          <p:val>
                                            <p:strVal val="#ppt_w"/>
                                          </p:val>
                                        </p:tav>
                                      </p:tavLst>
                                    </p:anim>
                                    <p:anim calcmode="lin" valueType="num">
                                      <p:cBhvr>
                                        <p:cTn id="35" dur="500" fill="hold"/>
                                        <p:tgtEl>
                                          <p:spTgt spid="21"/>
                                        </p:tgtEl>
                                        <p:attrNameLst>
                                          <p:attrName>ppt_h</p:attrName>
                                        </p:attrNameLst>
                                      </p:cBhvr>
                                      <p:tavLst>
                                        <p:tav tm="0">
                                          <p:val>
                                            <p:fltVal val="0"/>
                                          </p:val>
                                        </p:tav>
                                        <p:tav tm="100000">
                                          <p:val>
                                            <p:strVal val="#ppt_h"/>
                                          </p:val>
                                        </p:tav>
                                      </p:tavLst>
                                    </p:anim>
                                    <p:animEffect transition="in" filter="fade">
                                      <p:cBhvr>
                                        <p:cTn id="36" dur="500"/>
                                        <p:tgtEl>
                                          <p:spTgt spid="21"/>
                                        </p:tgtEl>
                                      </p:cBhvr>
                                    </p:animEffect>
                                  </p:childTnLst>
                                </p:cTn>
                              </p:par>
                            </p:childTnLst>
                          </p:cTn>
                        </p:par>
                        <p:par>
                          <p:cTn id="37" fill="hold">
                            <p:stCondLst>
                              <p:cond delay="2500"/>
                            </p:stCondLst>
                            <p:childTnLst>
                              <p:par>
                                <p:cTn id="38" presetID="22" presetClass="entr" presetSubtype="4" fill="hold" grpId="0" nodeType="afterEffect">
                                  <p:stCondLst>
                                    <p:cond delay="50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1"/>
      <p:bldP spid="15" grpId="0" animBg="1"/>
      <p:bldP spid="21" grpId="0"/>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560" y="1700808"/>
            <a:ext cx="7950586" cy="3416320"/>
          </a:xfrm>
          <a:prstGeom prst="rect">
            <a:avLst/>
          </a:prstGeom>
          <a:noFill/>
        </p:spPr>
        <p:txBody>
          <a:bodyPr wrap="squar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Don’t leave documenting (or at least recording) &amp; describing results to the end!!</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grpSp>
        <p:nvGrpSpPr>
          <p:cNvPr id="7" name="Group 6"/>
          <p:cNvGrpSpPr/>
          <p:nvPr/>
        </p:nvGrpSpPr>
        <p:grpSpPr>
          <a:xfrm>
            <a:off x="2422646" y="234682"/>
            <a:ext cx="3816424" cy="1368152"/>
            <a:chOff x="2422646" y="234682"/>
            <a:chExt cx="3816424" cy="1368152"/>
          </a:xfrm>
        </p:grpSpPr>
        <p:sp>
          <p:nvSpPr>
            <p:cNvPr id="6" name="Rectangle 5"/>
            <p:cNvSpPr/>
            <p:nvPr/>
          </p:nvSpPr>
          <p:spPr>
            <a:xfrm>
              <a:off x="2422646" y="234682"/>
              <a:ext cx="3816424" cy="1368152"/>
            </a:xfrm>
            <a:prstGeom prst="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sp3d extrusionH="57150">
                <a:bevelT w="38100" h="38100"/>
              </a:sp3d>
            </a:bodyPr>
            <a:lstStyle/>
            <a:p>
              <a:pPr algn="ctr"/>
              <a:endParaRPr lang="en-US"/>
            </a:p>
          </p:txBody>
        </p:sp>
        <p:sp>
          <p:nvSpPr>
            <p:cNvPr id="5" name="Rectangle 4"/>
            <p:cNvSpPr/>
            <p:nvPr/>
          </p:nvSpPr>
          <p:spPr>
            <a:xfrm>
              <a:off x="2771800" y="404664"/>
              <a:ext cx="3161122"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smtClean="0">
                  <a:ln w="11430"/>
                  <a:solidFill>
                    <a:srgbClr val="FFFF00"/>
                  </a:solidFill>
                  <a:effectLst>
                    <a:outerShdw blurRad="76200" dist="50800" dir="5400000" algn="tl" rotWithShape="0">
                      <a:srgbClr val="000000">
                        <a:alpha val="65000"/>
                      </a:srgbClr>
                    </a:outerShdw>
                  </a:effectLst>
                </a:rPr>
                <a:t>Important</a:t>
              </a:r>
              <a:endParaRPr lang="en-US" sz="5400" b="1" cap="none" spc="50" dirty="0">
                <a:ln w="11430"/>
                <a:solidFill>
                  <a:srgbClr val="FFFF00"/>
                </a:solidFill>
                <a:effectLst>
                  <a:outerShdw blurRad="76200" dist="50800" dir="5400000" algn="tl" rotWithShape="0">
                    <a:srgbClr val="000000">
                      <a:alpha val="65000"/>
                    </a:srgbClr>
                  </a:outerShdw>
                </a:effectLst>
              </a:endParaRPr>
            </a:p>
          </p:txBody>
        </p:sp>
      </p:grpSp>
    </p:spTree>
    <p:extLst>
      <p:ext uri="{BB962C8B-B14F-4D97-AF65-F5344CB8AC3E}">
        <p14:creationId xmlns:p14="http://schemas.microsoft.com/office/powerpoint/2010/main" val="118086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364161"/>
            <a:ext cx="8710974" cy="461665"/>
          </a:xfrm>
          <a:prstGeom prst="rect">
            <a:avLst/>
          </a:prstGeom>
          <a:noFill/>
        </p:spPr>
        <p:txBody>
          <a:bodyPr wrap="none" rtlCol="0">
            <a:spAutoFit/>
          </a:bodyPr>
          <a:lstStyle/>
          <a:p>
            <a:r>
              <a:rPr lang="en-US" sz="2400" b="1" dirty="0" smtClean="0">
                <a:solidFill>
                  <a:srgbClr val="FFFF00"/>
                </a:solidFill>
              </a:rPr>
              <a:t>Why </a:t>
            </a:r>
            <a:r>
              <a:rPr lang="en-US" sz="2400" b="1" u="sng" dirty="0" smtClean="0">
                <a:solidFill>
                  <a:srgbClr val="FFFF00"/>
                </a:solidFill>
              </a:rPr>
              <a:t>shouldn’t</a:t>
            </a:r>
            <a:r>
              <a:rPr lang="en-US" sz="2400" b="1" dirty="0" smtClean="0">
                <a:solidFill>
                  <a:srgbClr val="FFFF00"/>
                </a:solidFill>
              </a:rPr>
              <a:t> you leave documenting results to the last few days?</a:t>
            </a:r>
            <a:endParaRPr lang="en-US" sz="2400" b="1" dirty="0">
              <a:solidFill>
                <a:srgbClr val="FFFF00"/>
              </a:solidFill>
            </a:endParaRPr>
          </a:p>
        </p:txBody>
      </p:sp>
      <p:sp>
        <p:nvSpPr>
          <p:cNvPr id="3" name="TextBox 2"/>
          <p:cNvSpPr txBox="1"/>
          <p:nvPr/>
        </p:nvSpPr>
        <p:spPr>
          <a:xfrm>
            <a:off x="395536" y="908720"/>
            <a:ext cx="3773982" cy="523220"/>
          </a:xfrm>
          <a:prstGeom prst="rect">
            <a:avLst/>
          </a:prstGeom>
          <a:noFill/>
        </p:spPr>
        <p:txBody>
          <a:bodyPr wrap="none" rtlCol="0">
            <a:spAutoFit/>
          </a:bodyPr>
          <a:lstStyle/>
          <a:p>
            <a:r>
              <a:rPr lang="en-US" sz="2800" i="1" dirty="0" smtClean="0"/>
              <a:t>Here are some reasons…</a:t>
            </a:r>
            <a:endParaRPr lang="en-US" sz="2800" i="1" dirty="0"/>
          </a:p>
        </p:txBody>
      </p:sp>
      <p:sp>
        <p:nvSpPr>
          <p:cNvPr id="4" name="TextBox 3"/>
          <p:cNvSpPr txBox="1"/>
          <p:nvPr/>
        </p:nvSpPr>
        <p:spPr>
          <a:xfrm>
            <a:off x="467544" y="1556792"/>
            <a:ext cx="8280919" cy="830997"/>
          </a:xfrm>
          <a:prstGeom prst="rect">
            <a:avLst/>
          </a:prstGeom>
          <a:solidFill>
            <a:schemeClr val="bg1">
              <a:lumMod val="85000"/>
            </a:schemeClr>
          </a:solidFill>
          <a:ln>
            <a:solidFill>
              <a:schemeClr val="tx1"/>
            </a:solidFill>
          </a:ln>
        </p:spPr>
        <p:txBody>
          <a:bodyPr wrap="square" rtlCol="0">
            <a:spAutoFit/>
          </a:bodyPr>
          <a:lstStyle/>
          <a:p>
            <a:r>
              <a:rPr lang="en-US" sz="2400" dirty="0" smtClean="0"/>
              <a:t>The descriptions might end up being of an </a:t>
            </a:r>
            <a:r>
              <a:rPr lang="en-US" sz="2400" u="sng" dirty="0" smtClean="0"/>
              <a:t>inadequate quality</a:t>
            </a:r>
            <a:r>
              <a:rPr lang="en-US" sz="2400" dirty="0" smtClean="0"/>
              <a:t>,</a:t>
            </a:r>
          </a:p>
          <a:p>
            <a:r>
              <a:rPr lang="en-US" sz="2400" dirty="0" smtClean="0"/>
              <a:t>i.e. vague / messy or look too much like being done in a rush.</a:t>
            </a:r>
            <a:endParaRPr lang="en-US" sz="2400" dirty="0"/>
          </a:p>
        </p:txBody>
      </p:sp>
      <p:sp>
        <p:nvSpPr>
          <p:cNvPr id="5" name="TextBox 4"/>
          <p:cNvSpPr txBox="1"/>
          <p:nvPr/>
        </p:nvSpPr>
        <p:spPr>
          <a:xfrm>
            <a:off x="467545" y="2636912"/>
            <a:ext cx="8280918" cy="830997"/>
          </a:xfrm>
          <a:prstGeom prst="rect">
            <a:avLst/>
          </a:prstGeom>
          <a:solidFill>
            <a:schemeClr val="bg1">
              <a:lumMod val="85000"/>
            </a:schemeClr>
          </a:solidFill>
          <a:ln>
            <a:solidFill>
              <a:schemeClr val="tx1"/>
            </a:solidFill>
          </a:ln>
        </p:spPr>
        <p:txBody>
          <a:bodyPr wrap="square" rtlCol="0">
            <a:spAutoFit/>
          </a:bodyPr>
          <a:lstStyle/>
          <a:p>
            <a:r>
              <a:rPr lang="en-US" sz="2400" dirty="0" smtClean="0"/>
              <a:t>Potential </a:t>
            </a:r>
            <a:r>
              <a:rPr lang="en-US" sz="2400" u="sng" dirty="0" smtClean="0"/>
              <a:t>misalignment</a:t>
            </a:r>
            <a:r>
              <a:rPr lang="en-US" sz="2400" dirty="0" smtClean="0"/>
              <a:t> between objectives -&gt; method -&gt; result</a:t>
            </a:r>
          </a:p>
          <a:p>
            <a:r>
              <a:rPr lang="en-US" sz="2400" dirty="0" smtClean="0"/>
              <a:t>(i.e. saying one thing and doing another)</a:t>
            </a:r>
          </a:p>
        </p:txBody>
      </p:sp>
      <p:sp>
        <p:nvSpPr>
          <p:cNvPr id="6" name="TextBox 5"/>
          <p:cNvSpPr txBox="1"/>
          <p:nvPr/>
        </p:nvSpPr>
        <p:spPr>
          <a:xfrm>
            <a:off x="467545" y="3687415"/>
            <a:ext cx="8280918" cy="830997"/>
          </a:xfrm>
          <a:prstGeom prst="rect">
            <a:avLst/>
          </a:prstGeom>
          <a:solidFill>
            <a:schemeClr val="bg1">
              <a:lumMod val="85000"/>
            </a:schemeClr>
          </a:solidFill>
          <a:ln>
            <a:solidFill>
              <a:schemeClr val="tx1"/>
            </a:solidFill>
          </a:ln>
        </p:spPr>
        <p:txBody>
          <a:bodyPr wrap="square" rtlCol="0">
            <a:spAutoFit/>
          </a:bodyPr>
          <a:lstStyle/>
          <a:p>
            <a:r>
              <a:rPr lang="en-US" sz="2400" dirty="0" smtClean="0"/>
              <a:t>Might not have time to show sufficient results, making the</a:t>
            </a:r>
          </a:p>
          <a:p>
            <a:r>
              <a:rPr lang="en-US" sz="2400" dirty="0" smtClean="0"/>
              <a:t>examiner think you didn’t do enough practical work. </a:t>
            </a:r>
          </a:p>
        </p:txBody>
      </p:sp>
      <p:sp>
        <p:nvSpPr>
          <p:cNvPr id="7" name="TextBox 6"/>
          <p:cNvSpPr txBox="1"/>
          <p:nvPr/>
        </p:nvSpPr>
        <p:spPr>
          <a:xfrm>
            <a:off x="467544" y="4797152"/>
            <a:ext cx="8280919" cy="1200329"/>
          </a:xfrm>
          <a:prstGeom prst="rect">
            <a:avLst/>
          </a:prstGeom>
          <a:solidFill>
            <a:schemeClr val="bg1">
              <a:lumMod val="85000"/>
            </a:schemeClr>
          </a:solidFill>
          <a:ln>
            <a:solidFill>
              <a:schemeClr val="tx1"/>
            </a:solidFill>
          </a:ln>
        </p:spPr>
        <p:txBody>
          <a:bodyPr wrap="square" rtlCol="0">
            <a:spAutoFit/>
          </a:bodyPr>
          <a:lstStyle/>
          <a:p>
            <a:r>
              <a:rPr lang="en-US" sz="2400" dirty="0" smtClean="0"/>
              <a:t>(Highly problematic common problem):</a:t>
            </a:r>
          </a:p>
          <a:p>
            <a:r>
              <a:rPr lang="en-US" sz="2400" dirty="0" smtClean="0"/>
              <a:t>Forgetting what you did, or loosing results, and having to redo the experiments (likely done less carefully in the last minute)</a:t>
            </a:r>
          </a:p>
        </p:txBody>
      </p:sp>
      <p:sp>
        <p:nvSpPr>
          <p:cNvPr id="8" name="AutoShape 2" descr="data:image/png;base64,iVBORw0KGgoAAAANSUhEUgAAAOEAAADhCAMAAAAJbSJIAAAAhFBMVEX///9cXFz8/Pz19fXq6ur5+fnw8PDV1dXt7e339/fb29vj4+PKysqnp6fi4uLW1taxsbHBwcFYWFiFhYVLS0vNzc1CQkIAAADDw8O7u7uWlpapqamdnZ1oaGiOjo5zc3M3Nzd7e3tiYmIvLy9EREQrKyuIiIh3d3ckJCQeHh4UFBQRERFyoZfJAAAWa0lEQVR4nO1da3uaztOWg6AgiohGkLNGTfr9v9+jaX8t98zsgkjS/p8r95sWNcDsznlnZyeTb3zjG9/4xje+8Y1vfOMb3/jGN74CtrcszufNzviD0/2D9dL/26/2NOxZdo6NJku3M9tuf2Ha9u27rDROWWo7f+v1nsQ8rKO8WC/1vzKX28IwosAzv+atRkNY78qD1/vn1qqOo+QT32dkJNc87E/db2RGdViN/zZjY5oejXAwx603x2DMtxkfYRwvnrxFsMufvcWnwd/s0ukI93Hq6jAb4T5jw61HHPukybej3WwcuKd8XOtt5+W/xKzebjP+TZfF0R3/roOwrOrPEZtpHv8L8jg9Xj7P6zKr9K/TWFx70We7bnip/+Cyd90Of+4n1ru/ayDDqtPV8leb885oDsFhav3G3AmCQ2nE9Wbb6fyEbwP8o5Fg5rX+ezttjDL1bOUvbDutoyhd681olA96vedx2Olslp1Gu2LRR4ocP4vjwNL8wn37G1rVLi6aL9MofshkT9dGtNFwY2SM4S09BP+opiCNHyPvF1ZltZmrvrRfeymm8XCpVN+E+XU9+Lara66Kn5xBozYYO9V7JFX63J2d+nhQfBWXOlkdFV4lS8y02BUj3D58DeUv7OMXkRjuZKk/7MbylcNrKgbRs+pLvPFCnqfNLhvxIe5V5NVp8/nJHLMWBW3/Ply9yAgrUdabsZ/DIPKJbXxC9OTUuWQ7jDFZRcBRinOzndov+wNnv/iDfZ9k1epNYtUg6vGngyEROKs6vH/LzeomNowkbCEyjPgSdjljWSVELuum9/s+DInA4KRLXzjbMo4O+6nEb/NpmEXVea9jgFklWI7k0zxxgcBpo5lAPz0ZWVf6xsnyONV4pBdBxD+LxIp7hq6s8O64kVf29LPm3mandruTmE9yOIZnwSAQuDFUTkZYXR5zI70mVpk6W+DUzzAaR0bgtFF5V+UxVAYJamTVWREi7bhOjfaPP0ALk8vg9FXWhHYTDU2dbq+NPDI1F7yxScyYmMyvIoF21DyTGnZeS1GytzH76G0Am6jh7egn61cpx2Zm8bOBqp2LYXDISHSOI2YxvYp9wsd0cid7DAWw3Uk6x2VPXD0ZirawrOgniZSM3o6V2zdFL8I90U+a0WKpMzVIS8k1TPPxkkVOJTCDy0RFsJSDkNGp2b9xCbDeFKYDsUySpI/4mBkjRyDRPo5S35BQAj1hBsOrdgKXiyxvqqZpyv16b9z+PeZ5sdCS6r1zL4cxql/qbtEXVMLnV+7IRBoJXBaxUSbcem0TI24CTXQhBJ0BDQ7zEVLFEbFPFjcT9lUp8os8rrfq6Z0m50rtkTLxuPmJ1NF/U967L8Iz+YBHbOtKQYKfXrNuXeBtTioik4p9RCfNfzZYdAzywYUpuUA0jXc3pLfz7TW5TKNf0U+mdITLJ1emYvL3CZ3SyUFevsiqzSPJTbuWM+U+8w2Zr/Ecn64I29tsvg6iNkv62Q5AtpMcWu7fL8g77J9ZQnWu6CKar1SsxBXE7fUwxCu2y0qQWuedflKQ0Ts94WmkRJBY0J4J4+eU5dBH2rFQcuS/0k+IKLpUVzzwQOJDsNyBoM5v3ukzor848mlkJC4JSfXgeK1E93pKnxQIBKblc46UHfGMr1+RexboP8wU2rwTC0JAREK/LVcy093jGoZC0F0Loq+nxAJTaeoLwguUR2evTGZWimW3PzDv6PjN+sj0VEqevcfQkIpTTwSoRebkLrMX9heFzr9YJBfD2OVlWcaGERWJplbWeWO2kRbyRSiu2aBIMcYpisj08Nhso1wz2afHJt23b7Dd1021UbrNESPxB176KHqzSnUnDfb4vlToCpZCUC1fLMoqk+XEO8eGnPawDJrIoK5MgT+IBug3wpRXvMWMcf6rqLKd8Kh1vufnKhNfji2FpmRIUbEPkMQlytSC5GTZirq47GaVUbduXR9FGnNKIsnipfi98bAX1aAUElNIeGRiXgUCnUvUT4vLBRwVGUTzitfocS9YSNCBGU4h0avUqZiUQv5PXxSGCK88d+dQPkmRHzI0+8feD5P+3CLDR3OxXO1MzMe2FUyFaXTIUyd4beIkBg+maiu4qtFSUB6VvJD3RytfwzemkRJiX4k+x1mwH1tTDFGxoBROSczJU/6TfEAObMoX0S7EkKOJnmLmrXloTNH4BEjvhsjXK1WFjnIpUA/uMhA3Y4/+6Rm+3T9SpEFmHIWY2l6D+qJONTSaYSRaJEFqwJ3Roj3EpuiDuDiFEaqZgAaNllQ/0RMsWZjhsz2kArk275/jNyu4RJJWZKhoIshSLnqZh7D+2ECah4nKyaopiSe8G1KBjLnuz6Y2TAuZ/YY8knjPU2FN444k2pXJr7J1fxuUFfM8f+JCSCSLQAl8PQWBmeurzttIQYUlcLVEKSSXk/m7lENc5q9sfK1DJW7UqIldI2KO/jFOaf9iqR3cBVWlgW9FHPJJI4TA6+NFVuReXHIaTZJwIzbhAAOAjNnb6C9T9ZWF40RZf8MdbS/WMI9ncAVI/c8N8JAFDqMJptjpy6a4ToQPQAaekBTRngf5mw4Nt3pn3useX3RewSVG9zhA+Es1TvDaJ813CUmXsJyXzfMRDCWrbyLV7OhhINuEcP++ggh8gEzqoTdG3LUTna4Fc3ckZDH5lYVe4hwjGfA/HJjEnukaFxQysuUFfIoER39P06fBpV9uwaeRD7Hz6EKguaraF26/IBGLgzDBi6+CY2/SBYast31iWW1cZkbDjldYWdfPcYN8ANrUBbCsj/cjEamY8leBmlWynoQDC9K2Bseh33Ip0gTqvwQmLUHsbOIkhw8V19AFApxUTDuC9GMyopeq2YJw1ZD+qTRvgW7/xMbfdqJB/YkBmwf0b+CnoIaEggiOLcwa8Ad6qFtgWZsMH80jfcDaZ3espLwYkWLkCOCrLbAwKIqkT2C6AVWFIwTGB7enE1cg4xWh5iGOMu+OTSxsDCF2vgTGzNvjZcJglkvlVwrAPCXwohGEY6gcUBk4PPNVVMmfP58dXlmiCl1sDwgOYESq9gXyXJ/FUng39GXhzqhXQ5yUN2oIkyuVkICsoNMEJswGEcQ2m6Eu7GMuIuXFDBwaXLO7gEZyqSNWC6bYeiOiih6sJjAC9YexQI/1WbQvoJhDEDW48RxZlqgZMxJzpzQbgD4RGva4PeEu2vz2RY85XLf50gTGAS2NNIXAKlti3GhRzn9wSEYH9Ccq7qI9oy4ICLxI3V1EkLblZQpPgcFCs4lMGuEUnpX5E6eCywL0JzwOXguJytvDtO1eCQLmC9UqLIDBgr8ilWKhplgZs+dLmHuwRj7cBB6g0Tsi4I/DtjZx4PlNm21s0EHIsvqqLBB0dIIhAliqKazbHPMwhW3dgqks/B3cF7OP+gpQnEQ1YyJfwLiA6HVTaMJsgECh1QWtkLYZCu2ao/cyTJi2s5pngMKi/bxVW8y9zpwpUgi3Ddqq1AcDByyLDyk6inhhAA5tCmcaCtvPw+rCTretL4WYNMbHg9kkiY5lkRago8Cwj0Bhp9umo7A9G0uYQxi4c1sM0b2cJJHn27AJDuKdr6AQnYKqfQHrc2mbXA/IheUS1EG/dka2E6JfTiHYHY2sg27x1F4U+In/5dDaBaFfTiFYQEttH9I2p2korNsTevipjZP2z0HXj02h5GuABRyBQlgCkfJE8OuxdamkWMemsNPxB12bDrGH8PTueHhsCsGgC3N4wCRC+wI8DIw0oLL73NaAi24KR5ZDKK0S+gRCRgFXkkbwS0UK22NqaXRpTwohr79lbIpl9zY879KmUBNb1OrYQlSs7Zew1GKrsRbwuwvEdT/IJK5QFWTqJAI6xZjTUMeHkqbR+DTntpGHubZBwMAzwIzN7AWSLyu6dtWecB9qZzDGBw+jal+AHllJafcR/FKISMnypvvSGqaEEOgCE2OqAiIyT20BMRcqLV4OoxA0JpZLkL35XlwtPmZqnhg0vxjBaj8u5OEYtrnJVOfa1t0Uwh+DbsMgELbgY1UPa9Lh1rGRNxHfA7fC1VcIQJfAsrBnDGt74Wl7Mcdfwa3ag7VVM2YKr0syi8JDxKow3B7uYcIZFAg4ShobL6cW1VkMtB1xexw9zXrVuuc66RrVAkaZkC5F1sKVN/hK9sIx1wb2H9X3SvkVyXi/9KqKnGONyVyzKIqLXpp1FrYl7ANoP9WMmSFjamqMli99VvNJnSVJMcN74HoCDAVKnlzkulb/BkJb9OgC0Is1GvZDDz6lVW44hbj2DHI+VfPlTJZDXEWt2hcQ25AiCLgZWcWY5J0L3nTrASnUQXaDu/deZ2k9rH0BY4I5F1R9KEUGqXPadVSBsL0VeLs1MCkRQ/CS0IArKER9C38PNhBLL1CjebTKPtZuK2UEkq2pyBLIsvBOaDZViUWQAPQKsEwOfSzk+Qt950Dd7njL+jP56M7ZmtVmE56LfKlaaYPPkTE36moksmQ4ZVv33J3cX3ZWFuzzE9oXnLStxhWI1LqwBfDiccBQC9VwRUoTQq6pg5eC1WfMSqEfA90+XcEVWchr/zlG0MoEv2ZdHJ1RYtiJ6DHZmty7EMAhJNuskZp7+dp9eLjTEFerMExWNxVRr/sSK4VXZFPGVOwj5YQb4+W8uSOK5HNo6LZmQjCkookrgGskkVTR84GqfYFBJDoyGa5kER/Jf1HU7E+dDygfT+sXUA+hEiIs276YqXPDeNABjCAp20d1ciAFGGsViVrQjs8LFGhSIoDaHWjy1UvPWBeIncJxBElDkhcy+smAbfInKjxYVU9YT+u9qtuq4UShRUQ2JY4f25+/fnm0fcSOEkj2HLqkqgi4BI2Zru4E2BnpJWxKNq6WdIl5//LQ3lWfNRahleO4DQg5GJnU0fnCkEQmm96wkn1Jquopn068R1rUHSr6ifmKtp9U96HpRlfgoNvAiikq9D/XxGPEQV+xgj2rO674BWlLH+2lQtwD7GWGLKst/0IzSq4q+OmWqGSh1/f62GszYii0RKE72cjw4jZQstdFr+UwokDeD9EXol2a6K7PG+a5qurrD7axUCXCFgHIFiRkmALme6uvySCMCT8m25BI3dbEFPrL3IxvrhXHMJe6Wlvk1lSvHnBG8dcXvRYnlZ54RbY5Z3TwXwQSJ/bm9aBwotxapG/i0mYxtHIcHWEyaV1FJyimG6SJ5OJpnmklknjTXzeHlGa5/aQ5FjIL8zaQP/BBgW4Kw67SKGRMsnORTKJH9efqRbUN2A2i6lKW7vaGRV7GUZ6omIkTSE91wynE6L5H3RAKG+03gJesaN191+x0npr7w0dT9tv/1L/iBBL/lE4hhhXL7t6tUMY18VASU6KneGOh7lOg9NgzAh0SUxENR/aX99jzjOtXVPRInGSzON3MnzrAQGjlQ3tk1OjAnvGyT48MZExiBNfErnNXZhIM69x0h1Xx4Jzuz3BR0Mi2KdYDVMIZb0kkkfb/E9qaeS8DmyYfhNicEuiQPVakdybNZcog3V9QzlkXLNYp4P5aQ1o2Lq+CCO9p1qzBWV4iwfKyIQPpUlV1PFNqUL14k8/DUWPe1EJeYE11P3062V/et48iChLpucE3xJ6kgVu8ZA/EwNZGkMC7q0A/IcyxIltZ+27szDE0Iw3SWIfByUlcJSiqvjRatXwoF21Scxt7Yp1eMcw2+nZxIdvtaG9CPlKVfH7R/mT0aEQfGor2jvywDqIEaRNFr//OTgNZhna9K5lyKRX39oxX7RHdZnhzvhUDf2EEsj4VFV4/cHQpyfubtAHlkb11qpKAqbupGrlT+TaLTupDvHl7ELbv28DNp4nq1DYJuCLC+HJK957dlybUd5vt811jZPv1+oOe7Xq9z5sqLzT7Wi3eXJB2F2TWvc8GxN9gS7lE0y25KzO7dniE+yRJIsMwosPtPx2/9YQTLFg+lVD00BSyna9sf49w8NIsHu1IhrPA8+zEMLoAxJoO60F6DbFVIfFUooJ3JRsCPxbYt6Sf0YW486NdPmk+hzZqm2RCQYf/PsI0ZqUwTgVV1rRHsvn4OgLt+cRSfrWkPovXJw/UlM86YT23aLNd/nrdMOkcMT4XSfRzaQr6Yn8So5+SfUoPtKN9K3ohJykdfrZFJuZE/N3QA7X9mB2J8gGeEr8QvWkOi0mpLuFNIJnr/xP7KB9AY3gq5NnnBKbUMOyG9YljjZH4YWprRYe2ZX7qOI6awFKeRLvkUQc7r6QY1C35hpAwt8nPX/PEqOf+2+CoO6gZYIWbeKGIJ92K2X5+IMvuwWD0N+asSSC3qpa6UfnH+Rydq4h21kQHJZOlwlYUlkB44lhrVuLHk5n3g6rVN/DOcRy4qhcwp2Edl1u1zJrCuXIT1nwyeubsJ2bnXcHBTnhXshZMd1NXUZaEwEmrMMmj8qIOLe7wpIIHJinaJd9uxHR8pFkUhxqxXyT5B6rq45/NYt/ZBzSWNryxGbR+PHmaFm03JpwQdkNxHP3E5eSHNAS0teJNKp89LmzGzqtyhUOfJtPLuIdnmrHIe0fmuvTJk3TAZR62fHheeH3+9If/YGZX8cV5b/RRjrKmoaJyhSl5oIu3DmYqHS53e+wbe2znYmE/CKk+nqi5w7qcnjm85xcK8QxE8SzL0Y7OjbnfIhyY8oGN+gzdfkhVy3MFJ3DEE55ZiuQWUivWWq3Ndfjyml2+Kugzc84d0kF+g8GKzu4eqcoXOVTykakdmCbHXGUjzSuXlPmDiZkOCHbe3ymjTm8TGY/GFrFUV/MLix98NC3JaD2BmbSRqNbIgRXEzbpntO+nRqQ56ss6CSkhdWftoWAHL92x0uqVWZDHWTrTRjaOnxlGudW9bSKJw+KJ3ugqiCRakd6VmXqL8y7KDsHUIjxlza3gEBvGWUvdXcVIT0hGPNr1D3zh/PF72V23CXTd5FI38UdT9mhzz3sbu7q+rN3uEtT0JAn7iGYC4MTihGX6k1afgf0uap9gTDOBkE88tN5VhWvPwYkNUYZV3sYoOMjVqX1Y9VHMClq/9wvNGMdjq7E/yiwZnHr3Ru4Fp1FEDbPj5xJ4r4JSGLnFNRuNV/3SUJihpdjgdlzYpeIgGXMR18r9Ro9ge7qo7hPVn0/g5F7Xq/rGuww8ZuYP7LTi+9x+YfZjnAC0G7yr7G84QUVPgn4EacxSX3+QyVvQPweG5sTf+aYqtwOS0Mub863jgNN4WZI+cLVHVno3fyx7aCpX6e4S6oYlFQK4z4VVNlpXxloXUVO4PTJhy0Wxi3gyCOCNVyPwANy4y8zP/LQ0jOwws0UH1LKdLIuiOrU7eHpeRJ/mGOoRvPdYXXKWybm4ed3xLcL4jUMa3U8k3ayXPbT/4YslEBDJnqMIF9D7zxK5aO7L4MXDT1Xug/U1GD/UfRDbOH/uKGcNFq/jertDYcdSic/zCHfjebrPYlor8tTD4RRV8Wm8MQRmVmUDa0wk2GX01Qa+G+b+FtKNMup2euJVH/8GZsGJnfn4MMLjv0reTzibo+I06j7w0/gUPnx+8ZfDOlRGtnjYzfK2ZSX0AP1XsQ6jU+325VjTPZS7OvxU1+ETYPrB5eZ6HnwtnUvvXOzi4H+ANRVwZmG6iW5ed5qmi5n9G7N1mmaXmztepN4odcV/G1NvufTTcwvZ8oa//Vrf+MY3vvGNb3zj/wn+D+AlSax2q3E1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4" descr="data:image/png;base64,iVBORw0KGgoAAAANSUhEUgAAAOEAAADhCAMAAAAJbSJIAAAAhFBMVEX///9cXFz8/Pz19fXq6ur5+fnw8PDV1dXt7e339/fb29vj4+PKysqnp6fi4uLW1taxsbHBwcFYWFiFhYVLS0vNzc1CQkIAAADDw8O7u7uWlpapqamdnZ1oaGiOjo5zc3M3Nzd7e3tiYmIvLy9EREQrKyuIiIh3d3ckJCQeHh4UFBQRERFyoZfJAAAWa0lEQVR4nO1da3uaztOWg6AgiohGkLNGTfr9v9+jaX8t98zsgkjS/p8r95sWNcDsznlnZyeTb3zjG9/4xje+8Y1vfOMb3/jGN74CtrcszufNzviD0/2D9dL/26/2NOxZdo6NJku3M9tuf2Ha9u27rDROWWo7f+v1nsQ8rKO8WC/1vzKX28IwosAzv+atRkNY78qD1/vn1qqOo+QT32dkJNc87E/db2RGdViN/zZjY5oejXAwx603x2DMtxkfYRwvnrxFsMufvcWnwd/s0ukI93Hq6jAb4T5jw61HHPukybej3WwcuKd8XOtt5+W/xKzebjP+TZfF0R3/roOwrOrPEZtpHv8L8jg9Xj7P6zKr9K/TWFx70We7bnip/+Cyd90Of+4n1ru/ayDDqtPV8leb885oDsFhav3G3AmCQ2nE9Wbb6fyEbwP8o5Fg5rX+ezttjDL1bOUvbDutoyhd681olA96vedx2Olslp1Gu2LRR4ocP4vjwNL8wn37G1rVLi6aL9MofshkT9dGtNFwY2SM4S09BP+opiCNHyPvF1ZltZmrvrRfeymm8XCpVN+E+XU9+Lara66Kn5xBozYYO9V7JFX63J2d+nhQfBWXOlkdFV4lS8y02BUj3D58DeUv7OMXkRjuZKk/7MbylcNrKgbRs+pLvPFCnqfNLhvxIe5V5NVp8/nJHLMWBW3/Ply9yAgrUdabsZ/DIPKJbXxC9OTUuWQ7jDFZRcBRinOzndov+wNnv/iDfZ9k1epNYtUg6vGngyEROKs6vH/LzeomNowkbCEyjPgSdjljWSVELuum9/s+DInA4KRLXzjbMo4O+6nEb/NpmEXVea9jgFklWI7k0zxxgcBpo5lAPz0ZWVf6xsnyONV4pBdBxD+LxIp7hq6s8O64kVf29LPm3mandruTmE9yOIZnwSAQuDFUTkZYXR5zI70mVpk6W+DUzzAaR0bgtFF5V+UxVAYJamTVWREi7bhOjfaPP0ALk8vg9FXWhHYTDU2dbq+NPDI1F7yxScyYmMyvIoF21DyTGnZeS1GytzH76G0Am6jh7egn61cpx2Zm8bOBqp2LYXDISHSOI2YxvYp9wsd0cid7DAWw3Uk6x2VPXD0ZirawrOgniZSM3o6V2zdFL8I90U+a0WKpMzVIS8k1TPPxkkVOJTCDy0RFsJSDkNGp2b9xCbDeFKYDsUySpI/4mBkjRyDRPo5S35BQAj1hBsOrdgKXiyxvqqZpyv16b9z+PeZ5sdCS6r1zL4cxql/qbtEXVMLnV+7IRBoJXBaxUSbcem0TI24CTXQhBJ0BDQ7zEVLFEbFPFjcT9lUp8os8rrfq6Z0m50rtkTLxuPmJ1NF/U967L8Iz+YBHbOtKQYKfXrNuXeBtTioik4p9RCfNfzZYdAzywYUpuUA0jXc3pLfz7TW5TKNf0U+mdITLJ1emYvL3CZ3SyUFevsiqzSPJTbuWM+U+8w2Zr/Ecn64I29tsvg6iNkv62Q5AtpMcWu7fL8g77J9ZQnWu6CKar1SsxBXE7fUwxCu2y0qQWuedflKQ0Ts94WmkRJBY0J4J4+eU5dBH2rFQcuS/0k+IKLpUVzzwQOJDsNyBoM5v3ukzor848mlkJC4JSfXgeK1E93pKnxQIBKblc46UHfGMr1+RexboP8wU2rwTC0JAREK/LVcy093jGoZC0F0Loq+nxAJTaeoLwguUR2evTGZWimW3PzDv6PjN+sj0VEqevcfQkIpTTwSoRebkLrMX9heFzr9YJBfD2OVlWcaGERWJplbWeWO2kRbyRSiu2aBIMcYpisj08Nhso1wz2afHJt23b7Dd1021UbrNESPxB176KHqzSnUnDfb4vlToCpZCUC1fLMoqk+XEO8eGnPawDJrIoK5MgT+IBug3wpRXvMWMcf6rqLKd8Kh1vufnKhNfji2FpmRIUbEPkMQlytSC5GTZirq47GaVUbduXR9FGnNKIsnipfi98bAX1aAUElNIeGRiXgUCnUvUT4vLBRwVGUTzitfocS9YSNCBGU4h0avUqZiUQv5PXxSGCK88d+dQPkmRHzI0+8feD5P+3CLDR3OxXO1MzMe2FUyFaXTIUyd4beIkBg+maiu4qtFSUB6VvJD3RytfwzemkRJiX4k+x1mwH1tTDFGxoBROSczJU/6TfEAObMoX0S7EkKOJnmLmrXloTNH4BEjvhsjXK1WFjnIpUA/uMhA3Y4/+6Rm+3T9SpEFmHIWY2l6D+qJONTSaYSRaJEFqwJ3Roj3EpuiDuDiFEaqZgAaNllQ/0RMsWZjhsz2kArk275/jNyu4RJJWZKhoIshSLnqZh7D+2ECah4nKyaopiSe8G1KBjLnuz6Y2TAuZ/YY8knjPU2FN444k2pXJr7J1fxuUFfM8f+JCSCSLQAl8PQWBmeurzttIQYUlcLVEKSSXk/m7lENc5q9sfK1DJW7UqIldI2KO/jFOaf9iqR3cBVWlgW9FHPJJI4TA6+NFVuReXHIaTZJwIzbhAAOAjNnb6C9T9ZWF40RZf8MdbS/WMI9ncAVI/c8N8JAFDqMJptjpy6a4ToQPQAaekBTRngf5mw4Nt3pn3useX3RewSVG9zhA+Es1TvDaJ813CUmXsJyXzfMRDCWrbyLV7OhhINuEcP++ggh8gEzqoTdG3LUTna4Fc3ckZDH5lYVe4hwjGfA/HJjEnukaFxQysuUFfIoER39P06fBpV9uwaeRD7Hz6EKguaraF26/IBGLgzDBi6+CY2/SBYast31iWW1cZkbDjldYWdfPcYN8ANrUBbCsj/cjEamY8leBmlWynoQDC9K2Bseh33Ip0gTqvwQmLUHsbOIkhw8V19AFApxUTDuC9GMyopeq2YJw1ZD+qTRvgW7/xMbfdqJB/YkBmwf0b+CnoIaEggiOLcwa8Ad6qFtgWZsMH80jfcDaZ3espLwYkWLkCOCrLbAwKIqkT2C6AVWFIwTGB7enE1cg4xWh5iGOMu+OTSxsDCF2vgTGzNvjZcJglkvlVwrAPCXwohGEY6gcUBk4PPNVVMmfP58dXlmiCl1sDwgOYESq9gXyXJ/FUng39GXhzqhXQ5yUN2oIkyuVkICsoNMEJswGEcQ2m6Eu7GMuIuXFDBwaXLO7gEZyqSNWC6bYeiOiih6sJjAC9YexQI/1WbQvoJhDEDW48RxZlqgZMxJzpzQbgD4RGva4PeEu2vz2RY85XLf50gTGAS2NNIXAKlti3GhRzn9wSEYH9Ccq7qI9oy4ICLxI3V1EkLblZQpPgcFCs4lMGuEUnpX5E6eCywL0JzwOXguJytvDtO1eCQLmC9UqLIDBgr8ilWKhplgZs+dLmHuwRj7cBB6g0Tsi4I/DtjZx4PlNm21s0EHIsvqqLBB0dIIhAliqKazbHPMwhW3dgqks/B3cF7OP+gpQnEQ1YyJfwLiA6HVTaMJsgECh1QWtkLYZCu2ao/cyTJi2s5pngMKi/bxVW8y9zpwpUgi3Ddqq1AcDByyLDyk6inhhAA5tCmcaCtvPw+rCTretL4WYNMbHg9kkiY5lkRago8Cwj0Bhp9umo7A9G0uYQxi4c1sM0b2cJJHn27AJDuKdr6AQnYKqfQHrc2mbXA/IheUS1EG/dka2E6JfTiHYHY2sg27x1F4U+In/5dDaBaFfTiFYQEttH9I2p2korNsTevipjZP2z0HXj02h5GuABRyBQlgCkfJE8OuxdamkWMemsNPxB12bDrGH8PTueHhsCsGgC3N4wCRC+wI8DIw0oLL73NaAi24KR5ZDKK0S+gRCRgFXkkbwS0UK22NqaXRpTwohr79lbIpl9zY879KmUBNb1OrYQlSs7Zew1GKrsRbwuwvEdT/IJK5QFWTqJAI6xZjTUMeHkqbR+DTntpGHubZBwMAzwIzN7AWSLyu6dtWecB9qZzDGBw+jal+AHllJafcR/FKISMnypvvSGqaEEOgCE2OqAiIyT20BMRcqLV4OoxA0JpZLkL35XlwtPmZqnhg0vxjBaj8u5OEYtrnJVOfa1t0Uwh+DbsMgELbgY1UPa9Lh1rGRNxHfA7fC1VcIQJfAsrBnDGt74Wl7Mcdfwa3ag7VVM2YKr0syi8JDxKow3B7uYcIZFAg4ShobL6cW1VkMtB1xexw9zXrVuuc66RrVAkaZkC5F1sKVN/hK9sIx1wb2H9X3SvkVyXi/9KqKnGONyVyzKIqLXpp1FrYl7ANoP9WMmSFjamqMli99VvNJnSVJMcN74HoCDAVKnlzkulb/BkJb9OgC0Is1GvZDDz6lVW44hbj2DHI+VfPlTJZDXEWt2hcQ25AiCLgZWcWY5J0L3nTrASnUQXaDu/deZ2k9rH0BY4I5F1R9KEUGqXPadVSBsL0VeLs1MCkRQ/CS0IArKER9C38PNhBLL1CjebTKPtZuK2UEkq2pyBLIsvBOaDZViUWQAPQKsEwOfSzk+Qt950Dd7njL+jP56M7ZmtVmE56LfKlaaYPPkTE36moksmQ4ZVv33J3cX3ZWFuzzE9oXnLStxhWI1LqwBfDiccBQC9VwRUoTQq6pg5eC1WfMSqEfA90+XcEVWchr/zlG0MoEv2ZdHJ1RYtiJ6DHZmty7EMAhJNuskZp7+dp9eLjTEFerMExWNxVRr/sSK4VXZFPGVOwj5YQb4+W8uSOK5HNo6LZmQjCkookrgGskkVTR84GqfYFBJDoyGa5kER/Jf1HU7E+dDygfT+sXUA+hEiIs276YqXPDeNABjCAp20d1ciAFGGsViVrQjs8LFGhSIoDaHWjy1UvPWBeIncJxBElDkhcy+smAbfInKjxYVU9YT+u9qtuq4UShRUQ2JY4f25+/fnm0fcSOEkj2HLqkqgi4BI2Zru4E2BnpJWxKNq6WdIl5//LQ3lWfNRahleO4DQg5GJnU0fnCkEQmm96wkn1Jquopn068R1rUHSr6ifmKtp9U96HpRlfgoNvAiikq9D/XxGPEQV+xgj2rO674BWlLH+2lQtwD7GWGLKst/0IzSq4q+OmWqGSh1/f62GszYii0RKE72cjw4jZQstdFr+UwokDeD9EXol2a6K7PG+a5qurrD7axUCXCFgHIFiRkmALme6uvySCMCT8m25BI3dbEFPrL3IxvrhXHMJe6Wlvk1lSvHnBG8dcXvRYnlZ54RbY5Z3TwXwQSJ/bm9aBwotxapG/i0mYxtHIcHWEyaV1FJyimG6SJ5OJpnmklknjTXzeHlGa5/aQ5FjIL8zaQP/BBgW4Kw67SKGRMsnORTKJH9efqRbUN2A2i6lKW7vaGRV7GUZ6omIkTSE91wynE6L5H3RAKG+03gJesaN191+x0npr7w0dT9tv/1L/iBBL/lE4hhhXL7t6tUMY18VASU6KneGOh7lOg9NgzAh0SUxENR/aX99jzjOtXVPRInGSzON3MnzrAQGjlQ3tk1OjAnvGyT48MZExiBNfErnNXZhIM69x0h1Xx4Jzuz3BR0Mi2KdYDVMIZb0kkkfb/E9qaeS8DmyYfhNicEuiQPVakdybNZcog3V9QzlkXLNYp4P5aQ1o2Lq+CCO9p1qzBWV4iwfKyIQPpUlV1PFNqUL14k8/DUWPe1EJeYE11P3062V/et48iChLpucE3xJ6kgVu8ZA/EwNZGkMC7q0A/IcyxIltZ+27szDE0Iw3SWIfByUlcJSiqvjRatXwoF21Scxt7Yp1eMcw2+nZxIdvtaG9CPlKVfH7R/mT0aEQfGor2jvywDqIEaRNFr//OTgNZhna9K5lyKRX39oxX7RHdZnhzvhUDf2EEsj4VFV4/cHQpyfubtAHlkb11qpKAqbupGrlT+TaLTupDvHl7ELbv28DNp4nq1DYJuCLC+HJK957dlybUd5vt811jZPv1+oOe7Xq9z5sqLzT7Wi3eXJB2F2TWvc8GxN9gS7lE0y25KzO7dniE+yRJIsMwosPtPx2/9YQTLFg+lVD00BSyna9sf49w8NIsHu1IhrPA8+zEMLoAxJoO60F6DbFVIfFUooJ3JRsCPxbYt6Sf0YW486NdPmk+hzZqm2RCQYf/PsI0ZqUwTgVV1rRHsvn4OgLt+cRSfrWkPovXJw/UlM86YT23aLNd/nrdMOkcMT4XSfRzaQr6Yn8So5+SfUoPtKN9K3ohJykdfrZFJuZE/N3QA7X9mB2J8gGeEr8QvWkOi0mpLuFNIJnr/xP7KB9AY3gq5NnnBKbUMOyG9YljjZH4YWprRYe2ZX7qOI6awFKeRLvkUQc7r6QY1C35hpAwt8nPX/PEqOf+2+CoO6gZYIWbeKGIJ92K2X5+IMvuwWD0N+asSSC3qpa6UfnH+Rydq4h21kQHJZOlwlYUlkB44lhrVuLHk5n3g6rVN/DOcRy4qhcwp2Edl1u1zJrCuXIT1nwyeubsJ2bnXcHBTnhXshZMd1NXUZaEwEmrMMmj8qIOLe7wpIIHJinaJd9uxHR8pFkUhxqxXyT5B6rq45/NYt/ZBzSWNryxGbR+PHmaFm03JpwQdkNxHP3E5eSHNAS0teJNKp89LmzGzqtyhUOfJtPLuIdnmrHIe0fmuvTJk3TAZR62fHheeH3+9If/YGZX8cV5b/RRjrKmoaJyhSl5oIu3DmYqHS53e+wbe2znYmE/CKk+nqi5w7qcnjm85xcK8QxE8SzL0Y7OjbnfIhyY8oGN+gzdfkhVy3MFJ3DEE55ZiuQWUivWWq3Ndfjyml2+Kugzc84d0kF+g8GKzu4eqcoXOVTykakdmCbHXGUjzSuXlPmDiZkOCHbe3ymjTm8TGY/GFrFUV/MLix98NC3JaD2BmbSRqNbIgRXEzbpntO+nRqQ56ss6CSkhdWftoWAHL92x0uqVWZDHWTrTRjaOnxlGudW9bSKJw+KJ3ugqiCRakd6VmXqL8y7KDsHUIjxlza3gEBvGWUvdXcVIT0hGPNr1D3zh/PF72V23CXTd5FI38UdT9mhzz3sbu7q+rN3uEtT0JAn7iGYC4MTihGX6k1afgf0uap9gTDOBkE88tN5VhWvPwYkNUYZV3sYoOMjVqX1Y9VHMClq/9wvNGMdjq7E/yiwZnHr3Ru4Fp1FEDbPj5xJ4r4JSGLnFNRuNV/3SUJihpdjgdlzYpeIgGXMR18r9Ro9ge7qo7hPVn0/g5F7Xq/rGuww8ZuYP7LTi+9x+YfZjnAC0G7yr7G84QUVPgn4EacxSX3+QyVvQPweG5sTf+aYqtwOS0Mub863jgNN4WZI+cLVHVno3fyx7aCpX6e4S6oYlFQK4z4VVNlpXxloXUVO4PTJhy0Wxi3gyCOCNVyPwANy4y8zP/LQ0jOwws0UH1LKdLIuiOrU7eHpeRJ/mGOoRvPdYXXKWybm4ed3xLcL4jUMa3U8k3ayXPbT/4YslEBDJnqMIF9D7zxK5aO7L4MXDT1Xug/U1GD/UfRDbOH/uKGcNFq/jertDYcdSic/zCHfjebrPYlor8tTD4RRV8Wm8MQRmVmUDa0wk2GX01Qa+G+b+FtKNMup2euJVH/8GZsGJnfn4MMLjv0reTzibo+I06j7w0/gUPnx+8ZfDOlRGtnjYzfK2ZSX0AP1XsQ6jU+325VjTPZS7OvxU1+ETYPrB5eZ6HnwtnUvvXOzi4H+ANRVwZmG6iW5ed5qmi5n9G7N1mmaXmztepN4odcV/G1NvufTTcwvZ8oa//Vrf+MY3vvGNb3zj/wn+D+AlSax2q3E1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2" name="Group 11"/>
          <p:cNvGrpSpPr/>
          <p:nvPr/>
        </p:nvGrpSpPr>
        <p:grpSpPr>
          <a:xfrm>
            <a:off x="539552" y="6097255"/>
            <a:ext cx="6311997" cy="654999"/>
            <a:chOff x="539552" y="6097255"/>
            <a:chExt cx="6311997" cy="654999"/>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6097255"/>
              <a:ext cx="666854" cy="654999"/>
            </a:xfrm>
            <a:prstGeom prst="rect">
              <a:avLst/>
            </a:prstGeom>
          </p:spPr>
        </p:pic>
        <p:sp>
          <p:nvSpPr>
            <p:cNvPr id="11" name="Rectangle 10"/>
            <p:cNvSpPr/>
            <p:nvPr/>
          </p:nvSpPr>
          <p:spPr>
            <a:xfrm>
              <a:off x="1331640" y="6240088"/>
              <a:ext cx="5519909" cy="369332"/>
            </a:xfrm>
            <a:prstGeom prst="rect">
              <a:avLst/>
            </a:prstGeom>
          </p:spPr>
          <p:txBody>
            <a:bodyPr wrap="none">
              <a:spAutoFit/>
            </a:bodyPr>
            <a:lstStyle/>
            <a:p>
              <a:r>
                <a:rPr lang="en-US" i="1" dirty="0" smtClean="0"/>
                <a:t>Recall the project is likely follows the usual spiral model…</a:t>
              </a:r>
              <a:endParaRPr lang="en-US" dirty="0"/>
            </a:p>
          </p:txBody>
        </p:sp>
      </p:grpSp>
    </p:spTree>
    <p:extLst>
      <p:ext uri="{BB962C8B-B14F-4D97-AF65-F5344CB8AC3E}">
        <p14:creationId xmlns:p14="http://schemas.microsoft.com/office/powerpoint/2010/main" val="4309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additive="base">
                                        <p:cTn id="22" dur="500" fill="hold"/>
                                        <p:tgtEl>
                                          <p:spTgt spid="7"/>
                                        </p:tgtEl>
                                        <p:attrNameLst>
                                          <p:attrName>ppt_x</p:attrName>
                                        </p:attrNameLst>
                                      </p:cBhvr>
                                      <p:tavLst>
                                        <p:tav tm="0">
                                          <p:val>
                                            <p:strVal val="0-#ppt_w/2"/>
                                          </p:val>
                                        </p:tav>
                                        <p:tav tm="100000">
                                          <p:val>
                                            <p:strVal val="#ppt_x"/>
                                          </p:val>
                                        </p:tav>
                                      </p:tavLst>
                                    </p:anim>
                                    <p:anim calcmode="lin" valueType="num">
                                      <p:cBhvr additive="base">
                                        <p:cTn id="23" dur="500" fill="hold"/>
                                        <p:tgtEl>
                                          <p:spTgt spid="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10" presetClass="entr" presetSubtype="0" fill="hold" nodeType="afterEffect">
                                  <p:stCondLst>
                                    <p:cond delay="100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p:cNvSpPr txBox="1"/>
          <p:nvPr/>
        </p:nvSpPr>
        <p:spPr>
          <a:xfrm>
            <a:off x="5583019" y="1894157"/>
            <a:ext cx="343364" cy="369332"/>
          </a:xfrm>
          <a:prstGeom prst="rect">
            <a:avLst/>
          </a:prstGeom>
          <a:noFill/>
        </p:spPr>
        <p:txBody>
          <a:bodyPr wrap="none" rtlCol="0">
            <a:spAutoFit/>
          </a:bodyPr>
          <a:lstStyle/>
          <a:p>
            <a:r>
              <a:rPr lang="en-US" dirty="0" smtClean="0"/>
              <a:t>…</a:t>
            </a:r>
            <a:endParaRPr lang="en-US" dirty="0"/>
          </a:p>
        </p:txBody>
      </p:sp>
      <p:sp>
        <p:nvSpPr>
          <p:cNvPr id="2" name="Title 1"/>
          <p:cNvSpPr>
            <a:spLocks noGrp="1"/>
          </p:cNvSpPr>
          <p:nvPr>
            <p:ph type="title"/>
          </p:nvPr>
        </p:nvSpPr>
        <p:spPr/>
        <p:txBody>
          <a:bodyPr>
            <a:normAutofit fontScale="90000"/>
          </a:bodyPr>
          <a:lstStyle/>
          <a:p>
            <a:r>
              <a:rPr lang="en-US" u="sng" dirty="0" smtClean="0">
                <a:solidFill>
                  <a:srgbClr val="FFFF00"/>
                </a:solidFill>
              </a:rPr>
              <a:t>Results</a:t>
            </a:r>
            <a:r>
              <a:rPr lang="en-US" dirty="0" smtClean="0">
                <a:solidFill>
                  <a:srgbClr val="FFFF00"/>
                </a:solidFill>
              </a:rPr>
              <a:t> within the interactive and iterative Design Process</a:t>
            </a:r>
            <a:endParaRPr lang="en-US" dirty="0">
              <a:solidFill>
                <a:srgbClr val="FFFF00"/>
              </a:solidFill>
            </a:endParaRPr>
          </a:p>
        </p:txBody>
      </p:sp>
      <p:sp>
        <p:nvSpPr>
          <p:cNvPr id="13" name="Circular Arrow 12"/>
          <p:cNvSpPr/>
          <p:nvPr/>
        </p:nvSpPr>
        <p:spPr>
          <a:xfrm rot="5015689" flipV="1">
            <a:off x="2332956" y="3072373"/>
            <a:ext cx="1917828" cy="2422861"/>
          </a:xfrm>
          <a:prstGeom prst="circularArrow">
            <a:avLst>
              <a:gd name="adj1" fmla="val 12500"/>
              <a:gd name="adj2" fmla="val 1142319"/>
              <a:gd name="adj3" fmla="val 20457681"/>
              <a:gd name="adj4" fmla="val 15641823"/>
              <a:gd name="adj5" fmla="val 12500"/>
            </a:avLst>
          </a:prstGeom>
          <a:solidFill>
            <a:srgbClr val="FFD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Circular Arrow 13"/>
          <p:cNvSpPr/>
          <p:nvPr/>
        </p:nvSpPr>
        <p:spPr>
          <a:xfrm rot="1132024" flipV="1">
            <a:off x="5485294" y="2961440"/>
            <a:ext cx="1917828" cy="2422861"/>
          </a:xfrm>
          <a:prstGeom prst="circularArrow">
            <a:avLst>
              <a:gd name="adj1" fmla="val 12500"/>
              <a:gd name="adj2" fmla="val 1142319"/>
              <a:gd name="adj3" fmla="val 20457681"/>
              <a:gd name="adj4" fmla="val 15641823"/>
              <a:gd name="adj5" fmla="val 12500"/>
            </a:avLst>
          </a:prstGeom>
          <a:solidFill>
            <a:srgbClr val="FFD75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ight Arrow 15"/>
          <p:cNvSpPr/>
          <p:nvPr/>
        </p:nvSpPr>
        <p:spPr>
          <a:xfrm flipH="1">
            <a:off x="3058918" y="1871536"/>
            <a:ext cx="3087592" cy="504056"/>
          </a:xfrm>
          <a:prstGeom prst="rightArrow">
            <a:avLst/>
          </a:prstGeom>
          <a:solidFill>
            <a:srgbClr val="FFD757"/>
          </a:solidFill>
          <a:ln>
            <a:solidFill>
              <a:srgbClr val="0850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6444208" y="1754232"/>
            <a:ext cx="2630129" cy="3065475"/>
            <a:chOff x="6444208" y="1754232"/>
            <a:chExt cx="2630129" cy="3065475"/>
          </a:xfrm>
        </p:grpSpPr>
        <p:sp>
          <p:nvSpPr>
            <p:cNvPr id="10" name="Rectangle 9"/>
            <p:cNvSpPr/>
            <p:nvPr/>
          </p:nvSpPr>
          <p:spPr>
            <a:xfrm>
              <a:off x="6444208" y="2123564"/>
              <a:ext cx="1872208" cy="1944216"/>
            </a:xfrm>
            <a:prstGeom prst="rect">
              <a:avLst/>
            </a:prstGeom>
            <a:solidFill>
              <a:schemeClr val="accent4">
                <a:lumMod val="20000"/>
                <a:lumOff val="80000"/>
              </a:schemeClr>
            </a:solidFill>
            <a:ln>
              <a:solidFill>
                <a:srgbClr val="EB6B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44208" y="1754232"/>
              <a:ext cx="1872208" cy="369332"/>
            </a:xfrm>
            <a:prstGeom prst="rect">
              <a:avLst/>
            </a:prstGeom>
            <a:solidFill>
              <a:schemeClr val="accent4">
                <a:lumMod val="20000"/>
                <a:lumOff val="80000"/>
              </a:schemeClr>
            </a:solidFill>
            <a:ln>
              <a:solidFill>
                <a:srgbClr val="EB6B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992417" y="1754232"/>
              <a:ext cx="660758" cy="369332"/>
            </a:xfrm>
            <a:prstGeom prst="rect">
              <a:avLst/>
            </a:prstGeom>
          </p:spPr>
          <p:txBody>
            <a:bodyPr wrap="none">
              <a:spAutoFit/>
            </a:bodyPr>
            <a:lstStyle/>
            <a:p>
              <a:r>
                <a:rPr lang="en-US" b="1" dirty="0" smtClean="0"/>
                <a:t>WHY</a:t>
              </a:r>
              <a:endParaRPr lang="en-US" b="1" dirty="0"/>
            </a:p>
          </p:txBody>
        </p:sp>
        <p:sp>
          <p:nvSpPr>
            <p:cNvPr id="19" name="Rectangle 18"/>
            <p:cNvSpPr/>
            <p:nvPr/>
          </p:nvSpPr>
          <p:spPr>
            <a:xfrm>
              <a:off x="6461786" y="2208609"/>
              <a:ext cx="1872208" cy="1600438"/>
            </a:xfrm>
            <a:prstGeom prst="rect">
              <a:avLst/>
            </a:prstGeom>
          </p:spPr>
          <p:txBody>
            <a:bodyPr wrap="square">
              <a:spAutoFit/>
            </a:bodyPr>
            <a:lstStyle/>
            <a:p>
              <a:pPr marL="182880" indent="-192024">
                <a:buFont typeface="Arial" panose="020B0604020202020204" pitchFamily="34" charset="0"/>
                <a:buChar char="•"/>
              </a:pPr>
              <a:r>
                <a:rPr lang="en-US" sz="1600" dirty="0" smtClean="0"/>
                <a:t>Motivation for decisions made</a:t>
              </a:r>
            </a:p>
            <a:p>
              <a:pPr marL="182880" indent="-192024">
                <a:buFont typeface="Arial" panose="020B0604020202020204" pitchFamily="34" charset="0"/>
                <a:buChar char="•"/>
              </a:pPr>
              <a:r>
                <a:rPr lang="en-US" sz="1600" dirty="0" smtClean="0"/>
                <a:t>Reasoning behind the design</a:t>
              </a:r>
            </a:p>
            <a:p>
              <a:pPr marL="182880" indent="-192024">
                <a:buFont typeface="Arial" panose="020B0604020202020204" pitchFamily="34" charset="0"/>
                <a:buChar char="•"/>
              </a:pPr>
              <a:r>
                <a:rPr lang="en-US" sz="1600" dirty="0" smtClean="0"/>
                <a:t>Guiding principals</a:t>
              </a:r>
            </a:p>
            <a:p>
              <a:pPr marL="182880" indent="-192024">
                <a:buFont typeface="Arial" panose="020B0604020202020204" pitchFamily="34" charset="0"/>
                <a:buChar char="•"/>
              </a:pPr>
              <a:r>
                <a:rPr lang="en-US" sz="1600" dirty="0" smtClean="0"/>
                <a:t>Literature</a:t>
              </a:r>
              <a:endParaRPr lang="en-US" sz="1600" dirty="0"/>
            </a:p>
          </p:txBody>
        </p:sp>
        <p:pic>
          <p:nvPicPr>
            <p:cNvPr id="4099" name="Picture 3" descr="C:\Users\swinberg\Documents\ACTIVE\EEE4084F\Common\Images_open\computer_books-small-flick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495" y="3747900"/>
              <a:ext cx="1515842" cy="10718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p:cNvGrpSpPr/>
          <p:nvPr/>
        </p:nvGrpSpPr>
        <p:grpSpPr>
          <a:xfrm>
            <a:off x="3666610" y="4283804"/>
            <a:ext cx="2218253" cy="2516193"/>
            <a:chOff x="3666610" y="4283804"/>
            <a:chExt cx="2218253" cy="2516193"/>
          </a:xfrm>
        </p:grpSpPr>
        <p:sp>
          <p:nvSpPr>
            <p:cNvPr id="7" name="Rectangle 6"/>
            <p:cNvSpPr/>
            <p:nvPr/>
          </p:nvSpPr>
          <p:spPr>
            <a:xfrm>
              <a:off x="3666610" y="4653136"/>
              <a:ext cx="1872208" cy="194421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666610" y="4283804"/>
              <a:ext cx="1872208" cy="36933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214819" y="4283804"/>
              <a:ext cx="693203" cy="369332"/>
            </a:xfrm>
            <a:prstGeom prst="rect">
              <a:avLst/>
            </a:prstGeom>
          </p:spPr>
          <p:txBody>
            <a:bodyPr wrap="none">
              <a:spAutoFit/>
            </a:bodyPr>
            <a:lstStyle/>
            <a:p>
              <a:r>
                <a:rPr lang="en-US" b="1" dirty="0" smtClean="0"/>
                <a:t>HOW</a:t>
              </a:r>
              <a:endParaRPr lang="en-US" b="1" dirty="0"/>
            </a:p>
          </p:txBody>
        </p:sp>
        <p:sp>
          <p:nvSpPr>
            <p:cNvPr id="18" name="Rectangle 17"/>
            <p:cNvSpPr/>
            <p:nvPr/>
          </p:nvSpPr>
          <p:spPr>
            <a:xfrm>
              <a:off x="3666610" y="4771713"/>
              <a:ext cx="1872208" cy="1477328"/>
            </a:xfrm>
            <a:prstGeom prst="rect">
              <a:avLst/>
            </a:prstGeom>
          </p:spPr>
          <p:txBody>
            <a:bodyPr wrap="square">
              <a:spAutoFit/>
            </a:bodyPr>
            <a:lstStyle/>
            <a:p>
              <a:pPr marL="182880" indent="-192024">
                <a:buFont typeface="Arial" panose="020B0604020202020204" pitchFamily="34" charset="0"/>
                <a:buChar char="•"/>
              </a:pPr>
              <a:r>
                <a:rPr lang="en-US" dirty="0" smtClean="0"/>
                <a:t>Technical design aspects</a:t>
              </a:r>
            </a:p>
            <a:p>
              <a:pPr marL="182880" indent="-192024">
                <a:buFont typeface="Arial" panose="020B0604020202020204" pitchFamily="34" charset="0"/>
                <a:buChar char="•"/>
              </a:pPr>
              <a:r>
                <a:rPr lang="en-US" dirty="0" smtClean="0"/>
                <a:t>How system works / looks / fits together</a:t>
              </a:r>
              <a:endParaRPr lang="en-US" dirty="0"/>
            </a:p>
          </p:txBody>
        </p:sp>
        <p:pic>
          <p:nvPicPr>
            <p:cNvPr id="4100" name="Picture 4" descr="C:\Users\swinberg\Documents\ACTIVE\EEE4084F\Common\Images_open\cogs3-PB.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81175" y="5698084"/>
              <a:ext cx="603688" cy="110191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1" name="Group 20"/>
          <p:cNvGrpSpPr/>
          <p:nvPr/>
        </p:nvGrpSpPr>
        <p:grpSpPr>
          <a:xfrm>
            <a:off x="827584" y="1754232"/>
            <a:ext cx="2110005" cy="2479701"/>
            <a:chOff x="827584" y="1754232"/>
            <a:chExt cx="2110005" cy="2479701"/>
          </a:xfrm>
        </p:grpSpPr>
        <p:sp>
          <p:nvSpPr>
            <p:cNvPr id="4" name="Rectangle 3"/>
            <p:cNvSpPr/>
            <p:nvPr/>
          </p:nvSpPr>
          <p:spPr>
            <a:xfrm>
              <a:off x="827584" y="2123564"/>
              <a:ext cx="1872208" cy="194421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27584" y="1754232"/>
              <a:ext cx="1872208" cy="369332"/>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75793" y="1754232"/>
              <a:ext cx="775790" cy="369332"/>
            </a:xfrm>
            <a:prstGeom prst="rect">
              <a:avLst/>
            </a:prstGeom>
          </p:spPr>
          <p:txBody>
            <a:bodyPr wrap="none">
              <a:spAutoFit/>
            </a:bodyPr>
            <a:lstStyle/>
            <a:p>
              <a:r>
                <a:rPr lang="en-US" b="1" dirty="0" smtClean="0"/>
                <a:t>WHAT</a:t>
              </a:r>
              <a:endParaRPr lang="en-US" b="1" dirty="0"/>
            </a:p>
          </p:txBody>
        </p:sp>
        <p:sp>
          <p:nvSpPr>
            <p:cNvPr id="17" name="Rectangle 16"/>
            <p:cNvSpPr/>
            <p:nvPr/>
          </p:nvSpPr>
          <p:spPr>
            <a:xfrm>
              <a:off x="860242" y="2325337"/>
              <a:ext cx="1872208" cy="1200329"/>
            </a:xfrm>
            <a:prstGeom prst="rect">
              <a:avLst/>
            </a:prstGeom>
          </p:spPr>
          <p:txBody>
            <a:bodyPr wrap="square">
              <a:spAutoFit/>
            </a:bodyPr>
            <a:lstStyle/>
            <a:p>
              <a:pPr marL="182880" indent="-192024">
                <a:buFont typeface="Arial" panose="020B0604020202020204" pitchFamily="34" charset="0"/>
                <a:buChar char="•"/>
              </a:pPr>
              <a:r>
                <a:rPr lang="en-US" dirty="0" smtClean="0"/>
                <a:t>Conceptual considerations</a:t>
              </a:r>
            </a:p>
            <a:p>
              <a:pPr marL="182880" indent="-192024">
                <a:buFont typeface="Arial" panose="020B0604020202020204" pitchFamily="34" charset="0"/>
                <a:buChar char="•"/>
              </a:pPr>
              <a:r>
                <a:rPr lang="en-US" dirty="0" smtClean="0"/>
                <a:t>Characteristics</a:t>
              </a:r>
            </a:p>
            <a:p>
              <a:pPr marL="182880" indent="-192024">
                <a:buFont typeface="Arial" panose="020B0604020202020204" pitchFamily="34" charset="0"/>
                <a:buChar char="•"/>
              </a:pPr>
              <a:r>
                <a:rPr lang="en-US" dirty="0" smtClean="0"/>
                <a:t>Functionality</a:t>
              </a:r>
              <a:endParaRPr lang="en-US" dirty="0"/>
            </a:p>
          </p:txBody>
        </p:sp>
        <p:pic>
          <p:nvPicPr>
            <p:cNvPr id="4101" name="Picture 5" descr="C:\Users\swinberg\Documents\ACTIVE\EEE4084F\Common\Images_open\target_sites2-PB.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79001" y="3375345"/>
              <a:ext cx="858588" cy="85858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p:cNvGrpSpPr/>
          <p:nvPr/>
        </p:nvGrpSpPr>
        <p:grpSpPr>
          <a:xfrm>
            <a:off x="3879304" y="2312706"/>
            <a:ext cx="1744330" cy="647592"/>
            <a:chOff x="3879304" y="2312706"/>
            <a:chExt cx="1744330" cy="647592"/>
          </a:xfrm>
        </p:grpSpPr>
        <p:pic>
          <p:nvPicPr>
            <p:cNvPr id="4102" name="Picture 6" descr="C:\Users\swinberg\Documents\ACTIVE\EEE4084F\Common\Images_open\skip-track-PB.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79304" y="2312706"/>
              <a:ext cx="647592" cy="64759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4477924" y="2440950"/>
              <a:ext cx="1145710" cy="369332"/>
            </a:xfrm>
            <a:prstGeom prst="rect">
              <a:avLst/>
            </a:prstGeom>
          </p:spPr>
          <p:txBody>
            <a:bodyPr wrap="none">
              <a:spAutoFit/>
            </a:bodyPr>
            <a:lstStyle/>
            <a:p>
              <a:r>
                <a:rPr lang="en-US" dirty="0" smtClean="0"/>
                <a:t>NEXT ISSUE</a:t>
              </a:r>
              <a:endParaRPr lang="en-US" dirty="0"/>
            </a:p>
          </p:txBody>
        </p:sp>
      </p:grpSp>
      <p:grpSp>
        <p:nvGrpSpPr>
          <p:cNvPr id="31" name="Group 30"/>
          <p:cNvGrpSpPr/>
          <p:nvPr/>
        </p:nvGrpSpPr>
        <p:grpSpPr>
          <a:xfrm>
            <a:off x="6257834" y="4937048"/>
            <a:ext cx="2683812" cy="2184761"/>
            <a:chOff x="6257834" y="4937048"/>
            <a:chExt cx="2683812" cy="2184761"/>
          </a:xfrm>
        </p:grpSpPr>
        <p:sp>
          <p:nvSpPr>
            <p:cNvPr id="30" name="Cube 29"/>
            <p:cNvSpPr/>
            <p:nvPr/>
          </p:nvSpPr>
          <p:spPr>
            <a:xfrm rot="2239681">
              <a:off x="8053155" y="6005964"/>
              <a:ext cx="864096" cy="778329"/>
            </a:xfrm>
            <a:prstGeom prst="cub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Multidocument 25"/>
            <p:cNvSpPr/>
            <p:nvPr/>
          </p:nvSpPr>
          <p:spPr>
            <a:xfrm rot="19700227">
              <a:off x="6305747" y="6040351"/>
              <a:ext cx="864096" cy="1081458"/>
            </a:xfrm>
            <a:prstGeom prst="flowChartMulti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rPr>
                <a:t>x </a:t>
              </a:r>
              <a:r>
                <a:rPr lang="en-US" dirty="0" err="1" smtClean="0">
                  <a:solidFill>
                    <a:schemeClr val="bg1">
                      <a:lumMod val="65000"/>
                    </a:schemeClr>
                  </a:solidFill>
                </a:rPr>
                <a:t>x</a:t>
              </a:r>
              <a:r>
                <a:rPr lang="en-US" dirty="0" smtClean="0">
                  <a:solidFill>
                    <a:schemeClr val="bg1">
                      <a:lumMod val="65000"/>
                    </a:schemeClr>
                  </a:solidFill>
                </a:rPr>
                <a:t> </a:t>
              </a:r>
              <a:r>
                <a:rPr lang="en-US" dirty="0" err="1" smtClean="0">
                  <a:solidFill>
                    <a:schemeClr val="bg1">
                      <a:lumMod val="65000"/>
                    </a:schemeClr>
                  </a:solidFill>
                </a:rPr>
                <a:t>x</a:t>
              </a:r>
              <a:r>
                <a:rPr lang="en-US" dirty="0" smtClean="0">
                  <a:solidFill>
                    <a:schemeClr val="bg1">
                      <a:lumMod val="65000"/>
                    </a:schemeClr>
                  </a:solidFill>
                </a:rPr>
                <a:t> </a:t>
              </a:r>
              <a:r>
                <a:rPr lang="en-US" dirty="0" err="1" smtClean="0">
                  <a:solidFill>
                    <a:schemeClr val="bg1">
                      <a:lumMod val="65000"/>
                    </a:schemeClr>
                  </a:solidFill>
                </a:rPr>
                <a:t>x</a:t>
              </a:r>
              <a:r>
                <a:rPr lang="en-US" dirty="0" smtClean="0">
                  <a:solidFill>
                    <a:schemeClr val="bg1">
                      <a:lumMod val="65000"/>
                    </a:schemeClr>
                  </a:solidFill>
                </a:rPr>
                <a:t> </a:t>
              </a:r>
              <a:r>
                <a:rPr lang="en-US" dirty="0" err="1" smtClean="0">
                  <a:solidFill>
                    <a:schemeClr val="bg1">
                      <a:lumMod val="65000"/>
                    </a:schemeClr>
                  </a:solidFill>
                </a:rPr>
                <a:t>x</a:t>
              </a:r>
              <a:r>
                <a:rPr lang="en-US" dirty="0" smtClean="0">
                  <a:solidFill>
                    <a:schemeClr val="bg1">
                      <a:lumMod val="65000"/>
                    </a:schemeClr>
                  </a:solidFill>
                </a:rPr>
                <a:t> </a:t>
              </a:r>
              <a:r>
                <a:rPr lang="en-US" dirty="0" err="1" smtClean="0">
                  <a:solidFill>
                    <a:schemeClr val="bg1">
                      <a:lumMod val="65000"/>
                    </a:schemeClr>
                  </a:solidFill>
                </a:rPr>
                <a:t>x</a:t>
              </a:r>
              <a:r>
                <a:rPr lang="en-US" dirty="0" smtClean="0">
                  <a:solidFill>
                    <a:schemeClr val="bg1">
                      <a:lumMod val="65000"/>
                    </a:schemeClr>
                  </a:solidFill>
                </a:rPr>
                <a:t> </a:t>
              </a:r>
              <a:r>
                <a:rPr lang="en-US" dirty="0" err="1" smtClean="0">
                  <a:solidFill>
                    <a:schemeClr val="bg1">
                      <a:lumMod val="65000"/>
                    </a:schemeClr>
                  </a:solidFill>
                </a:rPr>
                <a:t>x</a:t>
              </a:r>
              <a:endParaRPr lang="en-US" dirty="0">
                <a:solidFill>
                  <a:schemeClr val="bg1">
                    <a:lumMod val="65000"/>
                  </a:schemeClr>
                </a:solidFill>
              </a:endParaRPr>
            </a:p>
          </p:txBody>
        </p:sp>
        <p:sp>
          <p:nvSpPr>
            <p:cNvPr id="3" name="Lightning Bolt 2"/>
            <p:cNvSpPr/>
            <p:nvPr/>
          </p:nvSpPr>
          <p:spPr>
            <a:xfrm>
              <a:off x="6851396" y="5036461"/>
              <a:ext cx="707100" cy="59283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Lightning Bolt 28"/>
            <p:cNvSpPr/>
            <p:nvPr/>
          </p:nvSpPr>
          <p:spPr>
            <a:xfrm>
              <a:off x="6405420" y="5301208"/>
              <a:ext cx="707100" cy="592839"/>
            </a:xfrm>
            <a:prstGeom prst="lightningBol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Multidocument 31"/>
            <p:cNvSpPr/>
            <p:nvPr/>
          </p:nvSpPr>
          <p:spPr>
            <a:xfrm rot="1679068">
              <a:off x="7735471" y="4937048"/>
              <a:ext cx="864096" cy="1081458"/>
            </a:xfrm>
            <a:prstGeom prst="flowChartMultidocumen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65000"/>
                    </a:schemeClr>
                  </a:solidFill>
                </a:rPr>
                <a:t>4 3 6 3 7 9 </a:t>
              </a:r>
              <a:endParaRPr lang="en-US" dirty="0">
                <a:solidFill>
                  <a:schemeClr val="bg1">
                    <a:lumMod val="65000"/>
                  </a:schemeClr>
                </a:solidFill>
              </a:endParaRPr>
            </a:p>
          </p:txBody>
        </p:sp>
        <p:sp>
          <p:nvSpPr>
            <p:cNvPr id="27" name="Freeform 26"/>
            <p:cNvSpPr/>
            <p:nvPr/>
          </p:nvSpPr>
          <p:spPr>
            <a:xfrm>
              <a:off x="7231805" y="6093296"/>
              <a:ext cx="868588" cy="628667"/>
            </a:xfrm>
            <a:custGeom>
              <a:avLst/>
              <a:gdLst>
                <a:gd name="connsiteX0" fmla="*/ 0 w 1796143"/>
                <a:gd name="connsiteY0" fmla="*/ 413657 h 696685"/>
                <a:gd name="connsiteX1" fmla="*/ 108857 w 1796143"/>
                <a:gd name="connsiteY1" fmla="*/ 217714 h 696685"/>
                <a:gd name="connsiteX2" fmla="*/ 163286 w 1796143"/>
                <a:gd name="connsiteY2" fmla="*/ 119742 h 696685"/>
                <a:gd name="connsiteX3" fmla="*/ 195943 w 1796143"/>
                <a:gd name="connsiteY3" fmla="*/ 87085 h 696685"/>
                <a:gd name="connsiteX4" fmla="*/ 250371 w 1796143"/>
                <a:gd name="connsiteY4" fmla="*/ 76200 h 696685"/>
                <a:gd name="connsiteX5" fmla="*/ 348343 w 1796143"/>
                <a:gd name="connsiteY5" fmla="*/ 21771 h 696685"/>
                <a:gd name="connsiteX6" fmla="*/ 468086 w 1796143"/>
                <a:gd name="connsiteY6" fmla="*/ 0 h 696685"/>
                <a:gd name="connsiteX7" fmla="*/ 587828 w 1796143"/>
                <a:gd name="connsiteY7" fmla="*/ 10885 h 696685"/>
                <a:gd name="connsiteX8" fmla="*/ 642257 w 1796143"/>
                <a:gd name="connsiteY8" fmla="*/ 65314 h 696685"/>
                <a:gd name="connsiteX9" fmla="*/ 674914 w 1796143"/>
                <a:gd name="connsiteY9" fmla="*/ 108857 h 696685"/>
                <a:gd name="connsiteX10" fmla="*/ 707571 w 1796143"/>
                <a:gd name="connsiteY10" fmla="*/ 217714 h 696685"/>
                <a:gd name="connsiteX11" fmla="*/ 729343 w 1796143"/>
                <a:gd name="connsiteY11" fmla="*/ 261257 h 696685"/>
                <a:gd name="connsiteX12" fmla="*/ 751114 w 1796143"/>
                <a:gd name="connsiteY12" fmla="*/ 326571 h 696685"/>
                <a:gd name="connsiteX13" fmla="*/ 762000 w 1796143"/>
                <a:gd name="connsiteY13" fmla="*/ 359228 h 696685"/>
                <a:gd name="connsiteX14" fmla="*/ 794657 w 1796143"/>
                <a:gd name="connsiteY14" fmla="*/ 424542 h 696685"/>
                <a:gd name="connsiteX15" fmla="*/ 827314 w 1796143"/>
                <a:gd name="connsiteY15" fmla="*/ 468085 h 696685"/>
                <a:gd name="connsiteX16" fmla="*/ 881743 w 1796143"/>
                <a:gd name="connsiteY16" fmla="*/ 511628 h 696685"/>
                <a:gd name="connsiteX17" fmla="*/ 979714 w 1796143"/>
                <a:gd name="connsiteY17" fmla="*/ 533400 h 696685"/>
                <a:gd name="connsiteX18" fmla="*/ 1012371 w 1796143"/>
                <a:gd name="connsiteY18" fmla="*/ 544285 h 696685"/>
                <a:gd name="connsiteX19" fmla="*/ 1088571 w 1796143"/>
                <a:gd name="connsiteY19" fmla="*/ 598714 h 696685"/>
                <a:gd name="connsiteX20" fmla="*/ 1132114 w 1796143"/>
                <a:gd name="connsiteY20" fmla="*/ 653142 h 696685"/>
                <a:gd name="connsiteX21" fmla="*/ 1175657 w 1796143"/>
                <a:gd name="connsiteY21" fmla="*/ 696685 h 696685"/>
                <a:gd name="connsiteX22" fmla="*/ 1349828 w 1796143"/>
                <a:gd name="connsiteY22" fmla="*/ 674914 h 696685"/>
                <a:gd name="connsiteX23" fmla="*/ 1371600 w 1796143"/>
                <a:gd name="connsiteY23" fmla="*/ 653142 h 696685"/>
                <a:gd name="connsiteX24" fmla="*/ 1404257 w 1796143"/>
                <a:gd name="connsiteY24" fmla="*/ 631371 h 696685"/>
                <a:gd name="connsiteX25" fmla="*/ 1589314 w 1796143"/>
                <a:gd name="connsiteY25" fmla="*/ 457200 h 696685"/>
                <a:gd name="connsiteX26" fmla="*/ 1643743 w 1796143"/>
                <a:gd name="connsiteY26" fmla="*/ 402771 h 696685"/>
                <a:gd name="connsiteX27" fmla="*/ 1709057 w 1796143"/>
                <a:gd name="connsiteY27" fmla="*/ 326571 h 696685"/>
                <a:gd name="connsiteX28" fmla="*/ 1730828 w 1796143"/>
                <a:gd name="connsiteY28" fmla="*/ 293914 h 696685"/>
                <a:gd name="connsiteX29" fmla="*/ 1741714 w 1796143"/>
                <a:gd name="connsiteY29" fmla="*/ 261257 h 696685"/>
                <a:gd name="connsiteX30" fmla="*/ 1796143 w 1796143"/>
                <a:gd name="connsiteY30" fmla="*/ 206828 h 696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96143" h="696685">
                  <a:moveTo>
                    <a:pt x="0" y="413657"/>
                  </a:moveTo>
                  <a:cubicBezTo>
                    <a:pt x="67406" y="278843"/>
                    <a:pt x="-4885" y="419922"/>
                    <a:pt x="108857" y="217714"/>
                  </a:cubicBezTo>
                  <a:cubicBezTo>
                    <a:pt x="132123" y="176351"/>
                    <a:pt x="132666" y="160568"/>
                    <a:pt x="163286" y="119742"/>
                  </a:cubicBezTo>
                  <a:cubicBezTo>
                    <a:pt x="172523" y="107426"/>
                    <a:pt x="182174" y="93970"/>
                    <a:pt x="195943" y="87085"/>
                  </a:cubicBezTo>
                  <a:cubicBezTo>
                    <a:pt x="212492" y="78811"/>
                    <a:pt x="232228" y="79828"/>
                    <a:pt x="250371" y="76200"/>
                  </a:cubicBezTo>
                  <a:cubicBezTo>
                    <a:pt x="280407" y="56176"/>
                    <a:pt x="313885" y="31906"/>
                    <a:pt x="348343" y="21771"/>
                  </a:cubicBezTo>
                  <a:cubicBezTo>
                    <a:pt x="387263" y="10324"/>
                    <a:pt x="428172" y="7257"/>
                    <a:pt x="468086" y="0"/>
                  </a:cubicBezTo>
                  <a:cubicBezTo>
                    <a:pt x="508000" y="3628"/>
                    <a:pt x="548639" y="2487"/>
                    <a:pt x="587828" y="10885"/>
                  </a:cubicBezTo>
                  <a:cubicBezTo>
                    <a:pt x="617207" y="17181"/>
                    <a:pt x="627393" y="44504"/>
                    <a:pt x="642257" y="65314"/>
                  </a:cubicBezTo>
                  <a:cubicBezTo>
                    <a:pt x="652802" y="80078"/>
                    <a:pt x="664028" y="94343"/>
                    <a:pt x="674914" y="108857"/>
                  </a:cubicBezTo>
                  <a:cubicBezTo>
                    <a:pt x="685606" y="151624"/>
                    <a:pt x="689904" y="173548"/>
                    <a:pt x="707571" y="217714"/>
                  </a:cubicBezTo>
                  <a:cubicBezTo>
                    <a:pt x="713598" y="232781"/>
                    <a:pt x="723316" y="246190"/>
                    <a:pt x="729343" y="261257"/>
                  </a:cubicBezTo>
                  <a:cubicBezTo>
                    <a:pt x="737866" y="282565"/>
                    <a:pt x="743857" y="304800"/>
                    <a:pt x="751114" y="326571"/>
                  </a:cubicBezTo>
                  <a:cubicBezTo>
                    <a:pt x="754743" y="337457"/>
                    <a:pt x="756868" y="348965"/>
                    <a:pt x="762000" y="359228"/>
                  </a:cubicBezTo>
                  <a:cubicBezTo>
                    <a:pt x="772886" y="380999"/>
                    <a:pt x="782134" y="403670"/>
                    <a:pt x="794657" y="424542"/>
                  </a:cubicBezTo>
                  <a:cubicBezTo>
                    <a:pt x="803991" y="440099"/>
                    <a:pt x="815699" y="454147"/>
                    <a:pt x="827314" y="468085"/>
                  </a:cubicBezTo>
                  <a:cubicBezTo>
                    <a:pt x="841779" y="485443"/>
                    <a:pt x="861653" y="501583"/>
                    <a:pt x="881743" y="511628"/>
                  </a:cubicBezTo>
                  <a:cubicBezTo>
                    <a:pt x="911150" y="526332"/>
                    <a:pt x="949609" y="526710"/>
                    <a:pt x="979714" y="533400"/>
                  </a:cubicBezTo>
                  <a:cubicBezTo>
                    <a:pt x="990915" y="535889"/>
                    <a:pt x="1001485" y="540657"/>
                    <a:pt x="1012371" y="544285"/>
                  </a:cubicBezTo>
                  <a:cubicBezTo>
                    <a:pt x="1037771" y="562428"/>
                    <a:pt x="1065474" y="577717"/>
                    <a:pt x="1088571" y="598714"/>
                  </a:cubicBezTo>
                  <a:cubicBezTo>
                    <a:pt x="1105763" y="614343"/>
                    <a:pt x="1116678" y="635777"/>
                    <a:pt x="1132114" y="653142"/>
                  </a:cubicBezTo>
                  <a:cubicBezTo>
                    <a:pt x="1145751" y="668484"/>
                    <a:pt x="1161143" y="682171"/>
                    <a:pt x="1175657" y="696685"/>
                  </a:cubicBezTo>
                  <a:cubicBezTo>
                    <a:pt x="1233714" y="689428"/>
                    <a:pt x="1292712" y="687606"/>
                    <a:pt x="1349828" y="674914"/>
                  </a:cubicBezTo>
                  <a:cubicBezTo>
                    <a:pt x="1359847" y="672688"/>
                    <a:pt x="1363586" y="659553"/>
                    <a:pt x="1371600" y="653142"/>
                  </a:cubicBezTo>
                  <a:cubicBezTo>
                    <a:pt x="1381816" y="644969"/>
                    <a:pt x="1394206" y="639746"/>
                    <a:pt x="1404257" y="631371"/>
                  </a:cubicBezTo>
                  <a:cubicBezTo>
                    <a:pt x="1490017" y="559904"/>
                    <a:pt x="1511633" y="534881"/>
                    <a:pt x="1589314" y="457200"/>
                  </a:cubicBezTo>
                  <a:cubicBezTo>
                    <a:pt x="1607457" y="439057"/>
                    <a:pt x="1628348" y="423298"/>
                    <a:pt x="1643743" y="402771"/>
                  </a:cubicBezTo>
                  <a:cubicBezTo>
                    <a:pt x="1766047" y="239698"/>
                    <a:pt x="1595341" y="463031"/>
                    <a:pt x="1709057" y="326571"/>
                  </a:cubicBezTo>
                  <a:cubicBezTo>
                    <a:pt x="1717432" y="316520"/>
                    <a:pt x="1724977" y="305616"/>
                    <a:pt x="1730828" y="293914"/>
                  </a:cubicBezTo>
                  <a:cubicBezTo>
                    <a:pt x="1735960" y="283651"/>
                    <a:pt x="1734829" y="270437"/>
                    <a:pt x="1741714" y="261257"/>
                  </a:cubicBezTo>
                  <a:cubicBezTo>
                    <a:pt x="1757109" y="240731"/>
                    <a:pt x="1796143" y="206828"/>
                    <a:pt x="1796143" y="206828"/>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7231804" y="5823690"/>
              <a:ext cx="1007756" cy="583939"/>
            </a:xfrm>
            <a:custGeom>
              <a:avLst/>
              <a:gdLst>
                <a:gd name="connsiteX0" fmla="*/ 0 w 2079171"/>
                <a:gd name="connsiteY0" fmla="*/ 549896 h 1105498"/>
                <a:gd name="connsiteX1" fmla="*/ 500743 w 2079171"/>
                <a:gd name="connsiteY1" fmla="*/ 16496 h 1105498"/>
                <a:gd name="connsiteX2" fmla="*/ 1012371 w 2079171"/>
                <a:gd name="connsiteY2" fmla="*/ 1105068 h 1105498"/>
                <a:gd name="connsiteX3" fmla="*/ 1295400 w 2079171"/>
                <a:gd name="connsiteY3" fmla="*/ 158010 h 1105498"/>
                <a:gd name="connsiteX4" fmla="*/ 1676400 w 2079171"/>
                <a:gd name="connsiteY4" fmla="*/ 996210 h 1105498"/>
                <a:gd name="connsiteX5" fmla="*/ 1926771 w 2079171"/>
                <a:gd name="connsiteY5" fmla="*/ 310410 h 1105498"/>
                <a:gd name="connsiteX6" fmla="*/ 2079171 w 2079171"/>
                <a:gd name="connsiteY6" fmla="*/ 778496 h 1105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79171" h="1105498">
                  <a:moveTo>
                    <a:pt x="0" y="549896"/>
                  </a:moveTo>
                  <a:cubicBezTo>
                    <a:pt x="166007" y="236931"/>
                    <a:pt x="332015" y="-76033"/>
                    <a:pt x="500743" y="16496"/>
                  </a:cubicBezTo>
                  <a:cubicBezTo>
                    <a:pt x="669471" y="109025"/>
                    <a:pt x="879928" y="1081482"/>
                    <a:pt x="1012371" y="1105068"/>
                  </a:cubicBezTo>
                  <a:cubicBezTo>
                    <a:pt x="1144814" y="1128654"/>
                    <a:pt x="1184729" y="176153"/>
                    <a:pt x="1295400" y="158010"/>
                  </a:cubicBezTo>
                  <a:cubicBezTo>
                    <a:pt x="1406071" y="139867"/>
                    <a:pt x="1571172" y="970810"/>
                    <a:pt x="1676400" y="996210"/>
                  </a:cubicBezTo>
                  <a:cubicBezTo>
                    <a:pt x="1781628" y="1021610"/>
                    <a:pt x="1859643" y="346696"/>
                    <a:pt x="1926771" y="310410"/>
                  </a:cubicBezTo>
                  <a:cubicBezTo>
                    <a:pt x="1993899" y="274124"/>
                    <a:pt x="2036535" y="526310"/>
                    <a:pt x="2079171" y="778496"/>
                  </a:cubicBezTo>
                </a:path>
              </a:pathLst>
            </a:custGeom>
            <a:noFill/>
            <a:ln>
              <a:solidFill>
                <a:srgbClr val="76F9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rot="20262617">
              <a:off x="6257834" y="5362025"/>
              <a:ext cx="2683812" cy="923330"/>
            </a:xfrm>
            <a:prstGeom prst="rect">
              <a:avLst/>
            </a:prstGeom>
            <a:noFill/>
          </p:spPr>
          <p:txBody>
            <a:bodyPr wrap="none" lIns="91440" tIns="45720" rIns="91440" bIns="45720">
              <a:spAutoFit/>
            </a:bodyPr>
            <a:lstStyle/>
            <a:p>
              <a:pPr algn="ctr"/>
              <a:r>
                <a:rPr lang="en-US" sz="5400" b="1" cap="none" spc="100" dirty="0" smtClean="0">
                  <a:ln w="18000">
                    <a:solidFill>
                      <a:schemeClr val="tx1"/>
                    </a:solidFill>
                    <a:prstDash val="solid"/>
                  </a:ln>
                  <a:solidFill>
                    <a:srgbClr val="76F96F">
                      <a:alpha val="5700"/>
                    </a:srgbClr>
                  </a:solidFill>
                  <a:effectLst>
                    <a:outerShdw blurRad="25000" dist="20000" dir="16020000" algn="tl">
                      <a:schemeClr val="accent1">
                        <a:satMod val="200000"/>
                        <a:shade val="1000"/>
                        <a:alpha val="60000"/>
                      </a:schemeClr>
                    </a:outerShdw>
                  </a:effectLst>
                </a:rPr>
                <a:t>RESULTS</a:t>
              </a:r>
              <a:endParaRPr lang="en-US" sz="5400" b="1" cap="none" spc="100" dirty="0">
                <a:ln w="18000">
                  <a:solidFill>
                    <a:schemeClr val="tx1"/>
                  </a:solidFill>
                  <a:prstDash val="solid"/>
                </a:ln>
                <a:solidFill>
                  <a:srgbClr val="76F96F">
                    <a:alpha val="5700"/>
                  </a:srgbClr>
                </a:solidFill>
                <a:effectLst>
                  <a:outerShdw blurRad="25000" dist="20000" dir="16020000" algn="tl">
                    <a:schemeClr val="accent1">
                      <a:satMod val="200000"/>
                      <a:shade val="1000"/>
                      <a:alpha val="60000"/>
                    </a:schemeClr>
                  </a:outerShdw>
                </a:effectLst>
              </a:endParaRPr>
            </a:p>
          </p:txBody>
        </p:sp>
      </p:grpSp>
    </p:spTree>
    <p:extLst>
      <p:ext uri="{BB962C8B-B14F-4D97-AF65-F5344CB8AC3E}">
        <p14:creationId xmlns:p14="http://schemas.microsoft.com/office/powerpoint/2010/main" val="165766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par>
                          <p:cTn id="22" fill="hold">
                            <p:stCondLst>
                              <p:cond delay="500"/>
                            </p:stCondLst>
                            <p:childTnLst>
                              <p:par>
                                <p:cTn id="23" presetID="53" presetClass="entr" presetSubtype="16"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p:cTn id="25" dur="500" fill="hold"/>
                                        <p:tgtEl>
                                          <p:spTgt spid="31"/>
                                        </p:tgtEl>
                                        <p:attrNameLst>
                                          <p:attrName>ppt_w</p:attrName>
                                        </p:attrNameLst>
                                      </p:cBhvr>
                                      <p:tavLst>
                                        <p:tav tm="0">
                                          <p:val>
                                            <p:fltVal val="0"/>
                                          </p:val>
                                        </p:tav>
                                        <p:tav tm="100000">
                                          <p:val>
                                            <p:strVal val="#ppt_w"/>
                                          </p:val>
                                        </p:tav>
                                      </p:tavLst>
                                    </p:anim>
                                    <p:anim calcmode="lin" valueType="num">
                                      <p:cBhvr>
                                        <p:cTn id="26" dur="500" fill="hold"/>
                                        <p:tgtEl>
                                          <p:spTgt spid="31"/>
                                        </p:tgtEl>
                                        <p:attrNameLst>
                                          <p:attrName>ppt_h</p:attrName>
                                        </p:attrNameLst>
                                      </p:cBhvr>
                                      <p:tavLst>
                                        <p:tav tm="0">
                                          <p:val>
                                            <p:fltVal val="0"/>
                                          </p:val>
                                        </p:tav>
                                        <p:tav tm="100000">
                                          <p:val>
                                            <p:strVal val="#ppt_h"/>
                                          </p:val>
                                        </p:tav>
                                      </p:tavLst>
                                    </p:anim>
                                    <p:animEffect transition="in" filter="fade">
                                      <p:cBhvr>
                                        <p:cTn id="27" dur="500"/>
                                        <p:tgtEl>
                                          <p:spTgt spid="31"/>
                                        </p:tgtEl>
                                      </p:cBhvr>
                                    </p:animEffect>
                                  </p:childTnLst>
                                </p:cTn>
                              </p:par>
                            </p:childTnLst>
                          </p:cTn>
                        </p:par>
                        <p:par>
                          <p:cTn id="28" fill="hold">
                            <p:stCondLst>
                              <p:cond delay="1000"/>
                            </p:stCondLst>
                            <p:childTnLst>
                              <p:par>
                                <p:cTn id="29" presetID="10" presetClass="entr" presetSubtype="0" fill="hold" nodeType="afterEffect">
                                  <p:stCondLst>
                                    <p:cond delay="10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par>
                          <p:cTn id="32" fill="hold">
                            <p:stCondLst>
                              <p:cond delay="2500"/>
                            </p:stCondLst>
                            <p:childTnLst>
                              <p:par>
                                <p:cTn id="33" presetID="1"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2"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right)">
                                      <p:cBhvr>
                                        <p:cTn id="39" dur="500"/>
                                        <p:tgtEl>
                                          <p:spTgt spid="16"/>
                                        </p:tgtEl>
                                      </p:cBhvr>
                                    </p:animEffect>
                                  </p:childTnLst>
                                </p:cTn>
                              </p:par>
                              <p:par>
                                <p:cTn id="40" presetID="53" presetClass="entr" presetSubtype="16"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3" grpId="0" animBg="1"/>
      <p:bldP spid="14"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856984" cy="1143000"/>
          </a:xfrm>
        </p:spPr>
        <p:txBody>
          <a:bodyPr>
            <a:normAutofit fontScale="90000"/>
          </a:bodyPr>
          <a:lstStyle/>
          <a:p>
            <a:r>
              <a:rPr lang="en-US" dirty="0" smtClean="0">
                <a:solidFill>
                  <a:srgbClr val="FFFF00"/>
                </a:solidFill>
              </a:rPr>
              <a:t>The spiral model of project development</a:t>
            </a:r>
            <a:endParaRPr lang="en-US" dirty="0">
              <a:solidFill>
                <a:srgbClr val="FFFF00"/>
              </a:solidFill>
            </a:endParaRPr>
          </a:p>
        </p:txBody>
      </p:sp>
      <p:sp>
        <p:nvSpPr>
          <p:cNvPr id="3" name="Content Placeholder 2"/>
          <p:cNvSpPr>
            <a:spLocks noGrp="1"/>
          </p:cNvSpPr>
          <p:nvPr>
            <p:ph idx="1"/>
          </p:nvPr>
        </p:nvSpPr>
        <p:spPr>
          <a:xfrm>
            <a:off x="457200" y="1340768"/>
            <a:ext cx="8229600" cy="4525963"/>
          </a:xfrm>
        </p:spPr>
        <p:txBody>
          <a:bodyPr/>
          <a:lstStyle/>
          <a:p>
            <a:r>
              <a:rPr lang="en-US" dirty="0" smtClean="0"/>
              <a:t>Remember: Spiral model</a:t>
            </a:r>
          </a:p>
        </p:txBody>
      </p:sp>
      <p:pic>
        <p:nvPicPr>
          <p:cNvPr id="3074" name="Picture 2" descr="C:\Users\swinberg\Documents\ACTIVE\EEE4084F\Common\Images_open\Spiral_model - Boehm 1988 -WO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272680"/>
            <a:ext cx="5209381" cy="44632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C:\Users\swinberg\Documents\ACTIVE\EEE4084F\Common\Images_open\happy1-WOC.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02475" y="4149080"/>
            <a:ext cx="482909" cy="4829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swinberg\Documents\ACTIVE\EEE4084F\Common\Images_open\happy1-WOC.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2031225"/>
            <a:ext cx="482909" cy="4829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3332" y="2053162"/>
            <a:ext cx="1151084" cy="369332"/>
          </a:xfrm>
          <a:prstGeom prst="rect">
            <a:avLst/>
          </a:prstGeom>
        </p:spPr>
        <p:txBody>
          <a:bodyPr wrap="none">
            <a:spAutoFit/>
          </a:bodyPr>
          <a:lstStyle/>
          <a:p>
            <a:r>
              <a:rPr lang="en-US" dirty="0" smtClean="0"/>
              <a:t>Developer</a:t>
            </a:r>
            <a:endParaRPr lang="en-US" dirty="0"/>
          </a:p>
        </p:txBody>
      </p:sp>
      <p:sp>
        <p:nvSpPr>
          <p:cNvPr id="9" name="TextBox 8"/>
          <p:cNvSpPr txBox="1"/>
          <p:nvPr/>
        </p:nvSpPr>
        <p:spPr>
          <a:xfrm rot="19959009">
            <a:off x="3789676" y="3040251"/>
            <a:ext cx="639214" cy="369332"/>
          </a:xfrm>
          <a:prstGeom prst="rect">
            <a:avLst/>
          </a:prstGeom>
          <a:noFill/>
        </p:spPr>
        <p:txBody>
          <a:bodyPr wrap="none" rtlCol="0">
            <a:spAutoFit/>
          </a:bodyPr>
          <a:lstStyle/>
          <a:p>
            <a:r>
              <a:rPr lang="en-US" dirty="0" smtClean="0"/>
              <a:t>etc…</a:t>
            </a:r>
            <a:endParaRPr lang="en-US" dirty="0"/>
          </a:p>
        </p:txBody>
      </p:sp>
    </p:spTree>
    <p:extLst>
      <p:ext uri="{BB962C8B-B14F-4D97-AF65-F5344CB8AC3E}">
        <p14:creationId xmlns:p14="http://schemas.microsoft.com/office/powerpoint/2010/main" val="241068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0122 -0.00371 L 0.0059 -0.0544 L 0.05122 -0.05764 L 0.09757 -0.03241 L 0.10122 0.04537 L 0.03698 0.09305 L -0.05365 0.08518 L -0.0809 -0.00533 L -0.03802 -0.11644 L 0.08212 -0.1132 L 0.14878 -0.04977 L 0.15712 0.05023 L 0.11545 0.11203 L 0.02031 0.16296 L -0.07031 0.14537 L -0.11198 0.06759 L -0.14757 -0.03403 L -0.11076 -0.11644 L -0.08576 -0.14028 " pathEditMode="relative" rAng="0" ptsTypes="AAAAAAAAAAAAAAAAAAA">
                                      <p:cBhvr>
                                        <p:cTn id="6" dur="2000" fill="hold"/>
                                        <p:tgtEl>
                                          <p:spTgt spid="6"/>
                                        </p:tgtEl>
                                        <p:attrNameLst>
                                          <p:attrName>ppt_x</p:attrName>
                                          <p:attrName>ppt_y</p:attrName>
                                        </p:attrNameLst>
                                      </p:cBhvr>
                                      <p:rCtr x="347" y="1505"/>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99"/>
                </a:solidFill>
              </a:rPr>
              <a:t>Your Results Chapter</a:t>
            </a:r>
            <a:endParaRPr lang="en-US" dirty="0">
              <a:solidFill>
                <a:srgbClr val="FFFF99"/>
              </a:solidFill>
            </a:endParaRPr>
          </a:p>
        </p:txBody>
      </p:sp>
      <p:sp>
        <p:nvSpPr>
          <p:cNvPr id="3" name="Content Placeholder 2"/>
          <p:cNvSpPr>
            <a:spLocks noGrp="1"/>
          </p:cNvSpPr>
          <p:nvPr>
            <p:ph idx="1"/>
          </p:nvPr>
        </p:nvSpPr>
        <p:spPr>
          <a:xfrm>
            <a:off x="362878" y="1264357"/>
            <a:ext cx="8414050" cy="4929411"/>
          </a:xfrm>
        </p:spPr>
        <p:txBody>
          <a:bodyPr>
            <a:normAutofit fontScale="92500" lnSpcReduction="20000"/>
          </a:bodyPr>
          <a:lstStyle/>
          <a:p>
            <a:r>
              <a:rPr lang="en-US" dirty="0" smtClean="0"/>
              <a:t>Overview</a:t>
            </a:r>
          </a:p>
          <a:p>
            <a:pPr lvl="1"/>
            <a:r>
              <a:rPr lang="en-US" dirty="0" smtClean="0"/>
              <a:t>How the results are structured, brief summary of what was done, refer back to the methodology.</a:t>
            </a:r>
          </a:p>
          <a:p>
            <a:pPr lvl="1"/>
            <a:r>
              <a:rPr lang="en-US" dirty="0" smtClean="0"/>
              <a:t>Subsystem or module tests (possibly prior version tests if it can only be tested as a full system)</a:t>
            </a:r>
          </a:p>
          <a:p>
            <a:pPr lvl="1"/>
            <a:r>
              <a:rPr lang="en-US" dirty="0" smtClean="0"/>
              <a:t>Functional testing; Module testing; Regression testing</a:t>
            </a:r>
          </a:p>
          <a:p>
            <a:pPr lvl="1"/>
            <a:r>
              <a:rPr lang="en-US" dirty="0" smtClean="0"/>
              <a:t>Integration testing</a:t>
            </a:r>
          </a:p>
          <a:p>
            <a:pPr lvl="1"/>
            <a:r>
              <a:rPr lang="en-US" dirty="0"/>
              <a:t>System testing</a:t>
            </a:r>
            <a:endParaRPr lang="en-US" dirty="0" smtClean="0"/>
          </a:p>
          <a:p>
            <a:pPr lvl="1"/>
            <a:r>
              <a:rPr lang="en-US" dirty="0" smtClean="0"/>
              <a:t>Acceptance testing</a:t>
            </a:r>
          </a:p>
          <a:p>
            <a:pPr lvl="1"/>
            <a:r>
              <a:rPr lang="en-US" dirty="0" smtClean="0"/>
              <a:t>User testing (+ e.g. Surveys)</a:t>
            </a:r>
          </a:p>
          <a:p>
            <a:pPr lvl="1"/>
            <a:r>
              <a:rPr lang="en-US" dirty="0" smtClean="0"/>
              <a:t>[Maintenance testing]*  advanced (shows how easy / maintainable the system is)</a:t>
            </a:r>
          </a:p>
          <a:p>
            <a:pPr lvl="1"/>
            <a:endParaRPr lang="en-US" dirty="0" smtClean="0"/>
          </a:p>
        </p:txBody>
      </p:sp>
      <p:sp>
        <p:nvSpPr>
          <p:cNvPr id="5" name="Rectangle 4"/>
          <p:cNvSpPr/>
          <p:nvPr/>
        </p:nvSpPr>
        <p:spPr>
          <a:xfrm>
            <a:off x="6104324" y="1196752"/>
            <a:ext cx="2808312" cy="584775"/>
          </a:xfrm>
          <a:prstGeom prst="rect">
            <a:avLst/>
          </a:prstGeom>
          <a:solidFill>
            <a:schemeClr val="bg2">
              <a:lumMod val="50000"/>
            </a:schemeClr>
          </a:solidFill>
        </p:spPr>
        <p:txBody>
          <a:bodyPr wrap="square">
            <a:spAutoFit/>
          </a:bodyPr>
          <a:lstStyle/>
          <a:p>
            <a:r>
              <a:rPr lang="en-US" sz="1600" dirty="0" smtClean="0">
                <a:latin typeface="Arial Narrow" panose="020B0606020202030204" pitchFamily="34" charset="0"/>
              </a:rPr>
              <a:t>Structure of the results chapter is elaborated in the report template</a:t>
            </a:r>
            <a:endParaRPr lang="en-US" sz="1600" dirty="0">
              <a:latin typeface="Arial Narrow" panose="020B0606020202030204" pitchFamily="34" charset="0"/>
            </a:endParaRPr>
          </a:p>
        </p:txBody>
      </p:sp>
    </p:spTree>
    <p:extLst>
      <p:ext uri="{BB962C8B-B14F-4D97-AF65-F5344CB8AC3E}">
        <p14:creationId xmlns:p14="http://schemas.microsoft.com/office/powerpoint/2010/main" val="8875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dirty="0" smtClean="0">
                <a:solidFill>
                  <a:srgbClr val="FFFF99"/>
                </a:solidFill>
              </a:rPr>
              <a:t>Alternate Result Chapter(s) Structure</a:t>
            </a:r>
            <a:endParaRPr lang="en-ZA" dirty="0">
              <a:solidFill>
                <a:srgbClr val="FFFF99"/>
              </a:solidFill>
            </a:endParaRPr>
          </a:p>
        </p:txBody>
      </p:sp>
      <p:sp>
        <p:nvSpPr>
          <p:cNvPr id="3" name="Content Placeholder 2"/>
          <p:cNvSpPr>
            <a:spLocks noGrp="1"/>
          </p:cNvSpPr>
          <p:nvPr>
            <p:ph idx="1"/>
          </p:nvPr>
        </p:nvSpPr>
        <p:spPr>
          <a:xfrm>
            <a:off x="107504" y="1600200"/>
            <a:ext cx="8579296" cy="4525963"/>
          </a:xfrm>
        </p:spPr>
        <p:txBody>
          <a:bodyPr>
            <a:normAutofit/>
          </a:bodyPr>
          <a:lstStyle/>
          <a:p>
            <a:r>
              <a:rPr lang="en-ZA" dirty="0" smtClean="0"/>
              <a:t>To a certain extent, what your project involves influences how your results are shown. </a:t>
            </a:r>
            <a:r>
              <a:rPr lang="en-ZA" dirty="0" err="1" smtClean="0"/>
              <a:t>e.g</a:t>
            </a:r>
            <a:r>
              <a:rPr lang="en-ZA" dirty="0" smtClean="0"/>
              <a:t>…</a:t>
            </a:r>
          </a:p>
        </p:txBody>
      </p:sp>
      <p:grpSp>
        <p:nvGrpSpPr>
          <p:cNvPr id="7" name="Group 6"/>
          <p:cNvGrpSpPr/>
          <p:nvPr/>
        </p:nvGrpSpPr>
        <p:grpSpPr>
          <a:xfrm>
            <a:off x="4568599" y="2818658"/>
            <a:ext cx="4572000" cy="3152390"/>
            <a:chOff x="4568599" y="2818658"/>
            <a:chExt cx="4572000" cy="3152390"/>
          </a:xfrm>
        </p:grpSpPr>
        <p:sp>
          <p:nvSpPr>
            <p:cNvPr id="6" name="Rectangle 5"/>
            <p:cNvSpPr/>
            <p:nvPr/>
          </p:nvSpPr>
          <p:spPr>
            <a:xfrm>
              <a:off x="4973904" y="2818658"/>
              <a:ext cx="3816424" cy="315239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4" name="Rectangle 3"/>
            <p:cNvSpPr/>
            <p:nvPr/>
          </p:nvSpPr>
          <p:spPr>
            <a:xfrm>
              <a:off x="4568599" y="2961231"/>
              <a:ext cx="4572000" cy="2862322"/>
            </a:xfrm>
            <a:prstGeom prst="rect">
              <a:avLst/>
            </a:prstGeom>
          </p:spPr>
          <p:txBody>
            <a:bodyPr>
              <a:spAutoFit/>
            </a:bodyPr>
            <a:lstStyle/>
            <a:p>
              <a:pPr lvl="1"/>
              <a:r>
                <a:rPr lang="en-ZA" dirty="0" smtClean="0"/>
                <a:t>Chapter 1</a:t>
              </a:r>
              <a:r>
                <a:rPr lang="en-ZA" dirty="0"/>
                <a:t>: Intro</a:t>
              </a:r>
            </a:p>
            <a:p>
              <a:pPr lvl="1"/>
              <a:r>
                <a:rPr lang="en-ZA" dirty="0"/>
                <a:t>Chapter 2: Literature review</a:t>
              </a:r>
            </a:p>
            <a:p>
              <a:pPr lvl="1"/>
              <a:r>
                <a:rPr lang="en-ZA" dirty="0"/>
                <a:t>Chapter 3: Methodology</a:t>
              </a:r>
            </a:p>
            <a:p>
              <a:pPr lvl="1"/>
              <a:r>
                <a:rPr lang="en-ZA" dirty="0" smtClean="0"/>
                <a:t>Chapter 4: Subsystem 1</a:t>
              </a:r>
            </a:p>
            <a:p>
              <a:pPr lvl="1"/>
              <a:r>
                <a:rPr lang="en-ZA" dirty="0" smtClean="0"/>
                <a:t> 4.1 Design of subsystem 1</a:t>
              </a:r>
            </a:p>
            <a:p>
              <a:pPr lvl="1"/>
              <a:r>
                <a:rPr lang="en-ZA" dirty="0" smtClean="0"/>
                <a:t> 4.2 Testing / Results of subsystem 1</a:t>
              </a:r>
            </a:p>
            <a:p>
              <a:pPr lvl="1"/>
              <a:r>
                <a:rPr lang="en-ZA" dirty="0" smtClean="0"/>
                <a:t>Chapter 5: Subsystem 2</a:t>
              </a:r>
            </a:p>
            <a:p>
              <a:pPr lvl="1"/>
              <a:r>
                <a:rPr lang="en-ZA" dirty="0" smtClean="0"/>
                <a:t>…</a:t>
              </a:r>
            </a:p>
            <a:p>
              <a:pPr lvl="1"/>
              <a:r>
                <a:rPr lang="en-ZA" dirty="0" smtClean="0"/>
                <a:t>Chapter N: Integration / System Testing</a:t>
              </a:r>
            </a:p>
            <a:p>
              <a:pPr lvl="1"/>
              <a:r>
                <a:rPr lang="en-ZA" dirty="0" smtClean="0"/>
                <a:t>Chapter N+1: Conclusion</a:t>
              </a:r>
              <a:endParaRPr lang="en-ZA" dirty="0"/>
            </a:p>
          </p:txBody>
        </p:sp>
      </p:grpSp>
      <p:sp>
        <p:nvSpPr>
          <p:cNvPr id="5" name="Rectangle 4"/>
          <p:cNvSpPr/>
          <p:nvPr/>
        </p:nvSpPr>
        <p:spPr>
          <a:xfrm>
            <a:off x="224963" y="2868898"/>
            <a:ext cx="4572000" cy="3046988"/>
          </a:xfrm>
          <a:prstGeom prst="rect">
            <a:avLst/>
          </a:prstGeom>
        </p:spPr>
        <p:txBody>
          <a:bodyPr>
            <a:spAutoFit/>
          </a:bodyPr>
          <a:lstStyle/>
          <a:p>
            <a:r>
              <a:rPr lang="en-ZA" sz="3200" dirty="0"/>
              <a:t>In some cases it may be better to document ‘subsystem design – experiment - test’ chunks, followed by an integration / full system test i.e.</a:t>
            </a:r>
          </a:p>
        </p:txBody>
      </p:sp>
    </p:spTree>
    <p:extLst>
      <p:ext uri="{BB962C8B-B14F-4D97-AF65-F5344CB8AC3E}">
        <p14:creationId xmlns:p14="http://schemas.microsoft.com/office/powerpoint/2010/main" val="174443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Recall: types of testing</a:t>
            </a:r>
            <a:endParaRPr lang="en-US" dirty="0">
              <a:solidFill>
                <a:srgbClr val="FFFF00"/>
              </a:solidFill>
            </a:endParaRPr>
          </a:p>
        </p:txBody>
      </p:sp>
      <p:sp>
        <p:nvSpPr>
          <p:cNvPr id="3" name="Content Placeholder 2"/>
          <p:cNvSpPr>
            <a:spLocks noGrp="1"/>
          </p:cNvSpPr>
          <p:nvPr>
            <p:ph idx="1"/>
          </p:nvPr>
        </p:nvSpPr>
        <p:spPr>
          <a:xfrm>
            <a:off x="457200" y="1412776"/>
            <a:ext cx="8229600" cy="4525963"/>
          </a:xfrm>
        </p:spPr>
        <p:txBody>
          <a:bodyPr/>
          <a:lstStyle/>
          <a:p>
            <a:r>
              <a:rPr lang="en-US" dirty="0" smtClean="0"/>
              <a:t>Two broad types of testing:</a:t>
            </a:r>
          </a:p>
          <a:p>
            <a:pPr lvl="1"/>
            <a:r>
              <a:rPr lang="en-US" b="1" dirty="0" smtClean="0"/>
              <a:t>Functional </a:t>
            </a:r>
            <a:r>
              <a:rPr lang="en-US" b="1" dirty="0"/>
              <a:t>testing</a:t>
            </a:r>
            <a:r>
              <a:rPr lang="en-US" dirty="0"/>
              <a:t> </a:t>
            </a:r>
            <a:r>
              <a:rPr lang="en-US" dirty="0" smtClean="0"/>
              <a:t>= testing </a:t>
            </a:r>
            <a:r>
              <a:rPr lang="en-US" dirty="0"/>
              <a:t>just the functionality of the </a:t>
            </a:r>
            <a:r>
              <a:rPr lang="en-US" dirty="0" smtClean="0"/>
              <a:t>application</a:t>
            </a:r>
          </a:p>
          <a:p>
            <a:pPr lvl="1"/>
            <a:r>
              <a:rPr lang="en-US" b="1" dirty="0" smtClean="0"/>
              <a:t>System </a:t>
            </a:r>
            <a:r>
              <a:rPr lang="en-US" b="1" dirty="0"/>
              <a:t>testing</a:t>
            </a:r>
            <a:r>
              <a:rPr lang="en-US" dirty="0"/>
              <a:t> </a:t>
            </a:r>
            <a:r>
              <a:rPr lang="en-US" dirty="0" smtClean="0"/>
              <a:t>= end </a:t>
            </a:r>
            <a:r>
              <a:rPr lang="en-US" dirty="0"/>
              <a:t>to end </a:t>
            </a:r>
            <a:r>
              <a:rPr lang="en-US" dirty="0" smtClean="0"/>
              <a:t>/ full product testing, i.e. testing of the whole system ideally in the context that it is meant to be used in.</a:t>
            </a:r>
            <a:endParaRPr lang="en-US" dirty="0"/>
          </a:p>
        </p:txBody>
      </p:sp>
      <p:sp>
        <p:nvSpPr>
          <p:cNvPr id="4" name="Rectangle 3"/>
          <p:cNvSpPr/>
          <p:nvPr/>
        </p:nvSpPr>
        <p:spPr>
          <a:xfrm>
            <a:off x="1043608" y="6237312"/>
            <a:ext cx="1942583" cy="369332"/>
          </a:xfrm>
          <a:prstGeom prst="rect">
            <a:avLst/>
          </a:prstGeom>
        </p:spPr>
        <p:txBody>
          <a:bodyPr wrap="none">
            <a:spAutoFit/>
          </a:bodyPr>
          <a:lstStyle/>
          <a:p>
            <a:r>
              <a:rPr lang="en-US" b="1" dirty="0" smtClean="0"/>
              <a:t>Functional testing </a:t>
            </a:r>
            <a:endParaRPr lang="en-US" b="1" dirty="0"/>
          </a:p>
        </p:txBody>
      </p:sp>
      <p:sp>
        <p:nvSpPr>
          <p:cNvPr id="5" name="Rectangle 4"/>
          <p:cNvSpPr/>
          <p:nvPr/>
        </p:nvSpPr>
        <p:spPr>
          <a:xfrm>
            <a:off x="5364088" y="6237312"/>
            <a:ext cx="1570173" cy="369332"/>
          </a:xfrm>
          <a:prstGeom prst="rect">
            <a:avLst/>
          </a:prstGeom>
        </p:spPr>
        <p:txBody>
          <a:bodyPr wrap="none">
            <a:spAutoFit/>
          </a:bodyPr>
          <a:lstStyle/>
          <a:p>
            <a:r>
              <a:rPr lang="en-US" b="1" dirty="0" smtClean="0"/>
              <a:t>System testing</a:t>
            </a:r>
            <a:endParaRPr lang="en-US" b="1" dirty="0"/>
          </a:p>
        </p:txBody>
      </p:sp>
      <p:pic>
        <p:nvPicPr>
          <p:cNvPr id="4098" name="Picture 2" descr="C:\Users\swinberg\Documents\ACTIVE\Supervision\Presentation\Guided_Research_Track\Images\computer wor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344071"/>
            <a:ext cx="2652589" cy="189324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043608" y="6488668"/>
            <a:ext cx="3271473" cy="369332"/>
          </a:xfrm>
          <a:prstGeom prst="rect">
            <a:avLst/>
          </a:prstGeom>
        </p:spPr>
        <p:txBody>
          <a:bodyPr wrap="none">
            <a:spAutoFit/>
          </a:bodyPr>
          <a:lstStyle/>
          <a:p>
            <a:r>
              <a:rPr lang="en-US" dirty="0" smtClean="0"/>
              <a:t>Typically quicker to do, lab-based</a:t>
            </a:r>
            <a:endParaRPr lang="en-US" dirty="0"/>
          </a:p>
        </p:txBody>
      </p:sp>
      <p:sp>
        <p:nvSpPr>
          <p:cNvPr id="8" name="Rectangle 7"/>
          <p:cNvSpPr/>
          <p:nvPr/>
        </p:nvSpPr>
        <p:spPr>
          <a:xfrm>
            <a:off x="5364088" y="6488668"/>
            <a:ext cx="3112903" cy="369332"/>
          </a:xfrm>
          <a:prstGeom prst="rect">
            <a:avLst/>
          </a:prstGeom>
        </p:spPr>
        <p:txBody>
          <a:bodyPr wrap="none">
            <a:spAutoFit/>
          </a:bodyPr>
          <a:lstStyle/>
          <a:p>
            <a:r>
              <a:rPr lang="en-US" dirty="0" smtClean="0"/>
              <a:t>Typically more involved, onsite</a:t>
            </a:r>
            <a:endParaRPr lang="en-US" dirty="0"/>
          </a:p>
        </p:txBody>
      </p:sp>
      <p:pic>
        <p:nvPicPr>
          <p:cNvPr id="1026" name="Picture 2" descr="C:\Users\swinberg\Documents\ACTIVE\Supervision\Presentation\Guided_Research_Track\Images\rc_heli-croppe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4344070"/>
            <a:ext cx="3361716" cy="1893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9047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Visuals</a:t>
            </a:r>
            <a:endParaRPr lang="en-US" dirty="0">
              <a:solidFill>
                <a:srgbClr val="FFFF00"/>
              </a:solidFill>
            </a:endParaRPr>
          </a:p>
        </p:txBody>
      </p:sp>
      <p:sp>
        <p:nvSpPr>
          <p:cNvPr id="3" name="Content Placeholder 2"/>
          <p:cNvSpPr>
            <a:spLocks noGrp="1"/>
          </p:cNvSpPr>
          <p:nvPr>
            <p:ph idx="1"/>
          </p:nvPr>
        </p:nvSpPr>
        <p:spPr>
          <a:xfrm>
            <a:off x="457200" y="1340768"/>
            <a:ext cx="8229600" cy="4525963"/>
          </a:xfrm>
        </p:spPr>
        <p:txBody>
          <a:bodyPr/>
          <a:lstStyle/>
          <a:p>
            <a:r>
              <a:rPr lang="en-US" dirty="0" smtClean="0"/>
              <a:t>It’s nice to have good use of visuals and tables in the results.</a:t>
            </a:r>
          </a:p>
          <a:p>
            <a:r>
              <a:rPr lang="en-US" dirty="0" smtClean="0"/>
              <a:t>You don’t have to limit yourself to basic line or scatter graphs! Sometimes other graphs or visuals can show the results more effectively.</a:t>
            </a:r>
            <a:endParaRPr lang="en-US" dirty="0"/>
          </a:p>
        </p:txBody>
      </p:sp>
      <p:pic>
        <p:nvPicPr>
          <p:cNvPr id="5123" name="Picture 3" descr="C:\Users\swinberg\Documents\ACTIVE\Supervision\Presentation\Guided_Research_Track\Images\stacked area chart.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9864" y="4242853"/>
            <a:ext cx="3018683" cy="20124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118143" y="6340678"/>
            <a:ext cx="1965218" cy="369332"/>
          </a:xfrm>
          <a:prstGeom prst="rect">
            <a:avLst/>
          </a:prstGeom>
          <a:noFill/>
        </p:spPr>
        <p:txBody>
          <a:bodyPr wrap="none" rtlCol="0">
            <a:spAutoFit/>
          </a:bodyPr>
          <a:lstStyle/>
          <a:p>
            <a:r>
              <a:rPr lang="en-US" dirty="0" smtClean="0"/>
              <a:t>Stacked area graph</a:t>
            </a:r>
            <a:endParaRPr lang="en-US" dirty="0"/>
          </a:p>
        </p:txBody>
      </p:sp>
      <p:sp>
        <p:nvSpPr>
          <p:cNvPr id="7" name="TextBox 6"/>
          <p:cNvSpPr txBox="1"/>
          <p:nvPr/>
        </p:nvSpPr>
        <p:spPr>
          <a:xfrm>
            <a:off x="1187624" y="6340678"/>
            <a:ext cx="1011815" cy="369332"/>
          </a:xfrm>
          <a:prstGeom prst="rect">
            <a:avLst/>
          </a:prstGeom>
          <a:noFill/>
        </p:spPr>
        <p:txBody>
          <a:bodyPr wrap="none" rtlCol="0">
            <a:spAutoFit/>
          </a:bodyPr>
          <a:lstStyle/>
          <a:p>
            <a:r>
              <a:rPr lang="en-US" dirty="0" smtClean="0"/>
              <a:t>Pie chart</a:t>
            </a:r>
            <a:endParaRPr lang="en-US" dirty="0"/>
          </a:p>
        </p:txBody>
      </p:sp>
      <p:grpSp>
        <p:nvGrpSpPr>
          <p:cNvPr id="6" name="Group 5"/>
          <p:cNvGrpSpPr/>
          <p:nvPr/>
        </p:nvGrpSpPr>
        <p:grpSpPr>
          <a:xfrm>
            <a:off x="77360" y="4241847"/>
            <a:ext cx="3657600" cy="2020887"/>
            <a:chOff x="395536" y="4261943"/>
            <a:chExt cx="3657600" cy="2020887"/>
          </a:xfrm>
        </p:grpSpPr>
        <p:pic>
          <p:nvPicPr>
            <p:cNvPr id="5122" name="Picture 2" descr="C:\Users\swinberg\Documents\ACTIVE\Supervision\Presentation\Guided_Research_Track\Images\picha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261943"/>
              <a:ext cx="3657600" cy="202088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05061" y="4261943"/>
              <a:ext cx="3648075" cy="1685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Fictional study of reading preferences</a:t>
              </a:r>
              <a:endParaRPr lang="en-US" sz="1200" dirty="0">
                <a:solidFill>
                  <a:schemeClr val="tx1"/>
                </a:solidFill>
              </a:endParaRPr>
            </a:p>
          </p:txBody>
        </p:sp>
      </p:grpSp>
      <p:pic>
        <p:nvPicPr>
          <p:cNvPr id="2050" name="Picture 2" descr="C:\Users\swinberg\Documents\ACTIVE\Supervision\Presentation\Guided_Research_Track\Images\cleaned_sampl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8442" y="4241847"/>
            <a:ext cx="2475941" cy="203401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156954" y="6340678"/>
            <a:ext cx="1201034" cy="369332"/>
          </a:xfrm>
          <a:prstGeom prst="rect">
            <a:avLst/>
          </a:prstGeom>
          <a:noFill/>
        </p:spPr>
        <p:txBody>
          <a:bodyPr wrap="none" rtlCol="0">
            <a:spAutoFit/>
          </a:bodyPr>
          <a:lstStyle/>
          <a:p>
            <a:r>
              <a:rPr lang="en-US" dirty="0" smtClean="0"/>
              <a:t>Line graph</a:t>
            </a:r>
            <a:endParaRPr lang="en-US" dirty="0"/>
          </a:p>
        </p:txBody>
      </p:sp>
    </p:spTree>
    <p:extLst>
      <p:ext uri="{BB962C8B-B14F-4D97-AF65-F5344CB8AC3E}">
        <p14:creationId xmlns:p14="http://schemas.microsoft.com/office/powerpoint/2010/main" val="3591226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44" y="0"/>
            <a:ext cx="8826152" cy="1143000"/>
          </a:xfrm>
        </p:spPr>
        <p:txBody>
          <a:bodyPr/>
          <a:lstStyle/>
          <a:p>
            <a:r>
              <a:rPr lang="en-ZA" dirty="0">
                <a:solidFill>
                  <a:srgbClr val="FFFF99"/>
                </a:solidFill>
              </a:rPr>
              <a:t>Quantitative </a:t>
            </a:r>
            <a:r>
              <a:rPr lang="en-ZA" dirty="0" smtClean="0">
                <a:solidFill>
                  <a:srgbClr val="FFFF99"/>
                </a:solidFill>
              </a:rPr>
              <a:t>&amp; Qualitative Results</a:t>
            </a:r>
            <a:endParaRPr lang="en-ZA" dirty="0">
              <a:solidFill>
                <a:srgbClr val="FFFF99"/>
              </a:solidFill>
            </a:endParaRPr>
          </a:p>
        </p:txBody>
      </p:sp>
      <p:sp>
        <p:nvSpPr>
          <p:cNvPr id="3" name="Content Placeholder 2"/>
          <p:cNvSpPr>
            <a:spLocks noGrp="1"/>
          </p:cNvSpPr>
          <p:nvPr>
            <p:ph idx="1"/>
          </p:nvPr>
        </p:nvSpPr>
        <p:spPr>
          <a:xfrm>
            <a:off x="457200" y="961811"/>
            <a:ext cx="8229600" cy="4525963"/>
          </a:xfrm>
        </p:spPr>
        <p:txBody>
          <a:bodyPr/>
          <a:lstStyle/>
          <a:p>
            <a:r>
              <a:rPr lang="en-ZA" dirty="0" smtClean="0"/>
              <a:t>Engineers generally expect mostly quantitative result reporting</a:t>
            </a:r>
          </a:p>
          <a:p>
            <a:r>
              <a:rPr lang="en-ZA" dirty="0" smtClean="0"/>
              <a:t>But there should be some of both</a:t>
            </a:r>
          </a:p>
          <a:p>
            <a:r>
              <a:rPr lang="en-ZA" dirty="0" smtClean="0"/>
              <a:t>But again, it depends on the nature of the project concerned.</a:t>
            </a:r>
          </a:p>
          <a:p>
            <a:r>
              <a:rPr lang="en-ZA" dirty="0" smtClean="0"/>
              <a:t>Usually:</a:t>
            </a:r>
            <a:endParaRPr lang="en-ZA" dirty="0"/>
          </a:p>
        </p:txBody>
      </p:sp>
      <p:sp>
        <p:nvSpPr>
          <p:cNvPr id="4" name="Rectangle 3"/>
          <p:cNvSpPr/>
          <p:nvPr/>
        </p:nvSpPr>
        <p:spPr>
          <a:xfrm>
            <a:off x="107504" y="4336632"/>
            <a:ext cx="8208912" cy="461665"/>
          </a:xfrm>
          <a:prstGeom prst="rect">
            <a:avLst/>
          </a:prstGeom>
        </p:spPr>
        <p:txBody>
          <a:bodyPr wrap="square">
            <a:spAutoFit/>
          </a:bodyPr>
          <a:lstStyle/>
          <a:p>
            <a:pPr lvl="1"/>
            <a:r>
              <a:rPr lang="en-ZA" sz="2400" dirty="0">
                <a:solidFill>
                  <a:srgbClr val="FFC000"/>
                </a:solidFill>
              </a:rPr>
              <a:t>More People involved -&gt; more qualitative results expected</a:t>
            </a:r>
          </a:p>
        </p:txBody>
      </p:sp>
      <p:sp>
        <p:nvSpPr>
          <p:cNvPr id="5" name="Rectangle 4"/>
          <p:cNvSpPr/>
          <p:nvPr/>
        </p:nvSpPr>
        <p:spPr>
          <a:xfrm>
            <a:off x="107504" y="4834231"/>
            <a:ext cx="8208912" cy="461665"/>
          </a:xfrm>
          <a:prstGeom prst="rect">
            <a:avLst/>
          </a:prstGeom>
        </p:spPr>
        <p:txBody>
          <a:bodyPr wrap="square">
            <a:spAutoFit/>
          </a:bodyPr>
          <a:lstStyle/>
          <a:p>
            <a:pPr lvl="1"/>
            <a:r>
              <a:rPr lang="en-ZA" sz="2400" dirty="0" smtClean="0">
                <a:solidFill>
                  <a:srgbClr val="FFC000"/>
                </a:solidFill>
              </a:rPr>
              <a:t>Less people involved </a:t>
            </a:r>
            <a:r>
              <a:rPr lang="en-ZA" sz="2400" dirty="0">
                <a:solidFill>
                  <a:srgbClr val="FFC000"/>
                </a:solidFill>
              </a:rPr>
              <a:t>-&gt; more </a:t>
            </a:r>
            <a:r>
              <a:rPr lang="en-ZA" sz="2400" dirty="0" smtClean="0">
                <a:solidFill>
                  <a:srgbClr val="FFC000"/>
                </a:solidFill>
              </a:rPr>
              <a:t>quantitative </a:t>
            </a:r>
            <a:r>
              <a:rPr lang="en-ZA" sz="2400" dirty="0">
                <a:solidFill>
                  <a:srgbClr val="FFC000"/>
                </a:solidFill>
              </a:rPr>
              <a:t>results expected</a:t>
            </a:r>
          </a:p>
        </p:txBody>
      </p:sp>
      <p:sp>
        <p:nvSpPr>
          <p:cNvPr id="6" name="Rectangle 5"/>
          <p:cNvSpPr/>
          <p:nvPr/>
        </p:nvSpPr>
        <p:spPr>
          <a:xfrm>
            <a:off x="107504" y="5373216"/>
            <a:ext cx="8712968" cy="1200329"/>
          </a:xfrm>
          <a:prstGeom prst="rect">
            <a:avLst/>
          </a:prstGeom>
        </p:spPr>
        <p:txBody>
          <a:bodyPr wrap="square">
            <a:spAutoFit/>
          </a:bodyPr>
          <a:lstStyle/>
          <a:p>
            <a:pPr lvl="1"/>
            <a:r>
              <a:rPr lang="en-ZA" sz="2400" dirty="0" smtClean="0">
                <a:solidFill>
                  <a:srgbClr val="9DF9DA"/>
                </a:solidFill>
              </a:rPr>
              <a:t>Remembering that:</a:t>
            </a:r>
          </a:p>
          <a:p>
            <a:pPr lvl="1"/>
            <a:r>
              <a:rPr lang="en-ZA" sz="2400" dirty="0" smtClean="0">
                <a:solidFill>
                  <a:srgbClr val="9DF9DA"/>
                </a:solidFill>
              </a:rPr>
              <a:t>Qualitative =  measurement of quality rather </a:t>
            </a:r>
            <a:r>
              <a:rPr lang="en-ZA" sz="2400" dirty="0">
                <a:solidFill>
                  <a:srgbClr val="9DF9DA"/>
                </a:solidFill>
              </a:rPr>
              <a:t>than its </a:t>
            </a:r>
            <a:r>
              <a:rPr lang="en-ZA" sz="2400" dirty="0" smtClean="0">
                <a:solidFill>
                  <a:srgbClr val="9DF9DA"/>
                </a:solidFill>
              </a:rPr>
              <a:t>quantity.</a:t>
            </a:r>
          </a:p>
          <a:p>
            <a:pPr lvl="1"/>
            <a:r>
              <a:rPr lang="en-ZA" sz="2400" dirty="0" smtClean="0">
                <a:solidFill>
                  <a:srgbClr val="9DF9DA"/>
                </a:solidFill>
              </a:rPr>
              <a:t>Quantitative =  </a:t>
            </a:r>
            <a:r>
              <a:rPr lang="en-ZA" sz="2400" dirty="0">
                <a:solidFill>
                  <a:srgbClr val="9DF9DA"/>
                </a:solidFill>
              </a:rPr>
              <a:t>measurement of </a:t>
            </a:r>
            <a:r>
              <a:rPr lang="en-ZA" sz="2400" dirty="0" smtClean="0">
                <a:solidFill>
                  <a:srgbClr val="9DF9DA"/>
                </a:solidFill>
              </a:rPr>
              <a:t>quantity rather </a:t>
            </a:r>
            <a:r>
              <a:rPr lang="en-ZA" sz="2400" dirty="0">
                <a:solidFill>
                  <a:srgbClr val="9DF9DA"/>
                </a:solidFill>
              </a:rPr>
              <a:t>than its </a:t>
            </a:r>
            <a:r>
              <a:rPr lang="en-ZA" sz="2400" dirty="0" smtClean="0">
                <a:solidFill>
                  <a:srgbClr val="9DF9DA"/>
                </a:solidFill>
              </a:rPr>
              <a:t>quality.</a:t>
            </a:r>
            <a:endParaRPr lang="en-ZA" sz="2400" dirty="0">
              <a:solidFill>
                <a:srgbClr val="9DF9DA"/>
              </a:solidFill>
            </a:endParaRPr>
          </a:p>
        </p:txBody>
      </p:sp>
    </p:spTree>
    <p:extLst>
      <p:ext uri="{BB962C8B-B14F-4D97-AF65-F5344CB8AC3E}">
        <p14:creationId xmlns:p14="http://schemas.microsoft.com/office/powerpoint/2010/main" val="2222525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91264" cy="1143000"/>
          </a:xfrm>
        </p:spPr>
        <p:txBody>
          <a:bodyPr>
            <a:normAutofit fontScale="90000"/>
          </a:bodyPr>
          <a:lstStyle/>
          <a:p>
            <a:r>
              <a:rPr lang="en-US" dirty="0">
                <a:solidFill>
                  <a:srgbClr val="FFFF00"/>
                </a:solidFill>
              </a:rPr>
              <a:t>Where you should be </a:t>
            </a:r>
            <a:r>
              <a:rPr lang="en-US" dirty="0" smtClean="0">
                <a:solidFill>
                  <a:srgbClr val="FFFF00"/>
                </a:solidFill>
              </a:rPr>
              <a:t>in </a:t>
            </a:r>
            <a:r>
              <a:rPr lang="en-US" dirty="0">
                <a:solidFill>
                  <a:srgbClr val="FFFF00"/>
                </a:solidFill>
              </a:rPr>
              <a:t>your </a:t>
            </a:r>
            <a:r>
              <a:rPr lang="en-US" dirty="0" smtClean="0">
                <a:solidFill>
                  <a:srgbClr val="FFFF00"/>
                </a:solidFill>
              </a:rPr>
              <a:t>project</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t>You </a:t>
            </a:r>
            <a:r>
              <a:rPr lang="en-US" dirty="0"/>
              <a:t>should already be </a:t>
            </a:r>
            <a:r>
              <a:rPr lang="en-US" dirty="0" smtClean="0">
                <a:solidFill>
                  <a:srgbClr val="FF0000"/>
                </a:solidFill>
              </a:rPr>
              <a:t>past </a:t>
            </a:r>
            <a:r>
              <a:rPr lang="en-US" dirty="0">
                <a:solidFill>
                  <a:srgbClr val="FF0000"/>
                </a:solidFill>
              </a:rPr>
              <a:t>stage of </a:t>
            </a:r>
            <a:r>
              <a:rPr lang="en-US" dirty="0" smtClean="0">
                <a:solidFill>
                  <a:srgbClr val="FF0000"/>
                </a:solidFill>
              </a:rPr>
              <a:t>system level / high level design</a:t>
            </a:r>
            <a:r>
              <a:rPr lang="en-US" dirty="0" smtClean="0"/>
              <a:t> </a:t>
            </a:r>
          </a:p>
          <a:p>
            <a:r>
              <a:rPr lang="en-US" dirty="0" smtClean="0"/>
              <a:t>You </a:t>
            </a:r>
            <a:r>
              <a:rPr lang="en-US" dirty="0"/>
              <a:t>should </a:t>
            </a:r>
            <a:r>
              <a:rPr lang="en-US" dirty="0" smtClean="0">
                <a:solidFill>
                  <a:srgbClr val="FF0000"/>
                </a:solidFill>
              </a:rPr>
              <a:t>be well into the implementation </a:t>
            </a:r>
            <a:r>
              <a:rPr lang="en-US" dirty="0" smtClean="0"/>
              <a:t>and ideally already</a:t>
            </a:r>
            <a:r>
              <a:rPr lang="en-US" dirty="0" smtClean="0">
                <a:solidFill>
                  <a:srgbClr val="FF0000"/>
                </a:solidFill>
              </a:rPr>
              <a:t> generating some results</a:t>
            </a:r>
            <a:endParaRPr lang="en-US" dirty="0"/>
          </a:p>
        </p:txBody>
      </p:sp>
      <p:sp>
        <p:nvSpPr>
          <p:cNvPr id="4" name="Rectangle 3"/>
          <p:cNvSpPr/>
          <p:nvPr/>
        </p:nvSpPr>
        <p:spPr>
          <a:xfrm>
            <a:off x="857874" y="4653136"/>
            <a:ext cx="7560840" cy="1569660"/>
          </a:xfrm>
          <a:prstGeom prst="rect">
            <a:avLst/>
          </a:prstGeom>
        </p:spPr>
        <p:txBody>
          <a:bodyPr wrap="square">
            <a:spAutoFit/>
          </a:bodyPr>
          <a:lstStyle/>
          <a:p>
            <a:r>
              <a:rPr lang="en-US" sz="3200" dirty="0">
                <a:latin typeface="Arial Rounded MT Bold" panose="020F0704030504030204" pitchFamily="34" charset="0"/>
              </a:rPr>
              <a:t>well </a:t>
            </a:r>
            <a:r>
              <a:rPr lang="en-US" sz="3200" u="sng" dirty="0">
                <a:latin typeface="Arial Rounded MT Bold" panose="020F0704030504030204" pitchFamily="34" charset="0"/>
              </a:rPr>
              <a:t>into the implementation phase</a:t>
            </a:r>
            <a:r>
              <a:rPr lang="en-US" sz="3200" dirty="0">
                <a:latin typeface="Arial Rounded MT Bold" panose="020F0704030504030204" pitchFamily="34" charset="0"/>
              </a:rPr>
              <a:t> </a:t>
            </a:r>
            <a:r>
              <a:rPr lang="en-US" sz="3200" dirty="0" smtClean="0">
                <a:latin typeface="Arial Rounded MT Bold" panose="020F0704030504030204" pitchFamily="34" charset="0"/>
              </a:rPr>
              <a:t>and </a:t>
            </a:r>
            <a:r>
              <a:rPr lang="en-US" sz="3200" dirty="0">
                <a:latin typeface="Arial Rounded MT Bold" panose="020F0704030504030204" pitchFamily="34" charset="0"/>
              </a:rPr>
              <a:t>hopefully </a:t>
            </a:r>
            <a:r>
              <a:rPr lang="en-US" sz="3200" dirty="0" smtClean="0">
                <a:latin typeface="Arial Rounded MT Bold" panose="020F0704030504030204" pitchFamily="34" charset="0"/>
              </a:rPr>
              <a:t>have done some initial testing at </a:t>
            </a:r>
            <a:r>
              <a:rPr lang="en-US" sz="3200" dirty="0">
                <a:latin typeface="Arial Rounded MT Bold" panose="020F0704030504030204" pitchFamily="34" charset="0"/>
              </a:rPr>
              <a:t>this stage.</a:t>
            </a:r>
          </a:p>
        </p:txBody>
      </p:sp>
      <p:pic>
        <p:nvPicPr>
          <p:cNvPr id="2051" name="Picture 3" descr="C:\Users\swinberg\Documents\ACTIVE\EEE4084F\Common\Images_open\pointing-P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7752687">
            <a:off x="2172815" y="3644168"/>
            <a:ext cx="1250235" cy="14636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9894962">
            <a:off x="-153301" y="4313889"/>
            <a:ext cx="2566600" cy="461665"/>
          </a:xfrm>
          <a:prstGeom prst="rect">
            <a:avLst/>
          </a:prstGeom>
        </p:spPr>
        <p:txBody>
          <a:bodyPr wrap="none">
            <a:spAutoFit/>
          </a:bodyPr>
          <a:lstStyle/>
          <a:p>
            <a:r>
              <a:rPr lang="en-US" sz="2400" dirty="0" smtClean="0">
                <a:latin typeface="Arial Rounded MT Bold" panose="020F0704030504030204" pitchFamily="34" charset="0"/>
              </a:rPr>
              <a:t>You should be…</a:t>
            </a:r>
            <a:endParaRPr lang="en-US" sz="2400" dirty="0"/>
          </a:p>
        </p:txBody>
      </p:sp>
    </p:spTree>
    <p:extLst>
      <p:ext uri="{BB962C8B-B14F-4D97-AF65-F5344CB8AC3E}">
        <p14:creationId xmlns:p14="http://schemas.microsoft.com/office/powerpoint/2010/main" val="4152050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50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par>
                          <p:cTn id="11" fill="hold">
                            <p:stCondLst>
                              <p:cond delay="1000"/>
                            </p:stCondLst>
                            <p:childTnLst>
                              <p:par>
                                <p:cTn id="12" presetID="2" presetClass="entr" presetSubtype="8" fill="hold" nodeType="afterEffect">
                                  <p:stCondLst>
                                    <p:cond delay="250"/>
                                  </p:stCondLst>
                                  <p:childTnLst>
                                    <p:set>
                                      <p:cBhvr>
                                        <p:cTn id="13" dur="1" fill="hold">
                                          <p:stCondLst>
                                            <p:cond delay="0"/>
                                          </p:stCondLst>
                                        </p:cTn>
                                        <p:tgtEl>
                                          <p:spTgt spid="2051"/>
                                        </p:tgtEl>
                                        <p:attrNameLst>
                                          <p:attrName>style.visibility</p:attrName>
                                        </p:attrNameLst>
                                      </p:cBhvr>
                                      <p:to>
                                        <p:strVal val="visible"/>
                                      </p:to>
                                    </p:set>
                                    <p:anim calcmode="lin" valueType="num">
                                      <p:cBhvr additive="base">
                                        <p:cTn id="14" dur="500" fill="hold"/>
                                        <p:tgtEl>
                                          <p:spTgt spid="2051"/>
                                        </p:tgtEl>
                                        <p:attrNameLst>
                                          <p:attrName>ppt_x</p:attrName>
                                        </p:attrNameLst>
                                      </p:cBhvr>
                                      <p:tavLst>
                                        <p:tav tm="0">
                                          <p:val>
                                            <p:strVal val="0-#ppt_w/2"/>
                                          </p:val>
                                        </p:tav>
                                        <p:tav tm="100000">
                                          <p:val>
                                            <p:strVal val="#ppt_x"/>
                                          </p:val>
                                        </p:tav>
                                      </p:tavLst>
                                    </p:anim>
                                    <p:anim calcmode="lin" valueType="num">
                                      <p:cBhvr additive="base">
                                        <p:cTn id="15" dur="500" fill="hold"/>
                                        <p:tgtEl>
                                          <p:spTgt spid="20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FF00"/>
                </a:solidFill>
              </a:rPr>
              <a:t>NB: Your Results should correspond To Your Objectives!</a:t>
            </a:r>
            <a:endParaRPr lang="en-US" dirty="0">
              <a:solidFill>
                <a:srgbClr val="FFFF00"/>
              </a:solidFill>
            </a:endParaRPr>
          </a:p>
        </p:txBody>
      </p:sp>
      <p:sp>
        <p:nvSpPr>
          <p:cNvPr id="3" name="Content Placeholder 2"/>
          <p:cNvSpPr>
            <a:spLocks noGrp="1"/>
          </p:cNvSpPr>
          <p:nvPr>
            <p:ph idx="1"/>
          </p:nvPr>
        </p:nvSpPr>
        <p:spPr>
          <a:xfrm>
            <a:off x="302298" y="1567542"/>
            <a:ext cx="8723312" cy="4525963"/>
          </a:xfrm>
        </p:spPr>
        <p:txBody>
          <a:bodyPr/>
          <a:lstStyle/>
          <a:p>
            <a:r>
              <a:rPr lang="en-US" dirty="0" smtClean="0"/>
              <a:t>Try to show good consistency and integration between the chapters of your write-up</a:t>
            </a:r>
            <a:endParaRPr lang="en-US" dirty="0"/>
          </a:p>
          <a:p>
            <a:pPr lvl="1"/>
            <a:r>
              <a:rPr lang="en-US" u="sng" dirty="0" smtClean="0"/>
              <a:t>Remind the user</a:t>
            </a:r>
            <a:r>
              <a:rPr lang="en-US" dirty="0" smtClean="0"/>
              <a:t> or emphasize how particular results link back to the requirements &amp; main objectives</a:t>
            </a:r>
          </a:p>
          <a:p>
            <a:pPr lvl="1"/>
            <a:r>
              <a:rPr lang="en-US" dirty="0" smtClean="0"/>
              <a:t>Make use of cross-references to</a:t>
            </a:r>
            <a:br>
              <a:rPr lang="en-US" dirty="0" smtClean="0"/>
            </a:br>
            <a:r>
              <a:rPr lang="en-US" dirty="0" smtClean="0"/>
              <a:t>help show the connectedness:</a:t>
            </a:r>
          </a:p>
        </p:txBody>
      </p:sp>
      <p:sp>
        <p:nvSpPr>
          <p:cNvPr id="4" name="TextBox 3"/>
          <p:cNvSpPr txBox="1"/>
          <p:nvPr/>
        </p:nvSpPr>
        <p:spPr>
          <a:xfrm rot="20700000">
            <a:off x="6387033" y="4178682"/>
            <a:ext cx="2305661" cy="646331"/>
          </a:xfrm>
          <a:prstGeom prst="rect">
            <a:avLst/>
          </a:prstGeom>
          <a:noFill/>
        </p:spPr>
        <p:txBody>
          <a:bodyPr wrap="square" rtlCol="0">
            <a:spAutoFit/>
          </a:bodyPr>
          <a:lstStyle/>
          <a:p>
            <a:r>
              <a:rPr lang="en-US" dirty="0" smtClean="0">
                <a:latin typeface="Comic Sans MS" panose="030F0702030302020204" pitchFamily="66" charset="0"/>
              </a:rPr>
              <a:t>Keep your eye on the </a:t>
            </a:r>
            <a:r>
              <a:rPr lang="en-US" strike="sngStrike" dirty="0" smtClean="0">
                <a:latin typeface="Comic Sans MS" panose="030F0702030302020204" pitchFamily="66" charset="0"/>
              </a:rPr>
              <a:t>ball</a:t>
            </a:r>
            <a:r>
              <a:rPr lang="en-US" dirty="0" smtClean="0">
                <a:latin typeface="Comic Sans MS" panose="030F0702030302020204" pitchFamily="66" charset="0"/>
              </a:rPr>
              <a:t> objectives</a:t>
            </a:r>
            <a:endParaRPr lang="en-US" dirty="0">
              <a:latin typeface="Comic Sans MS" panose="030F0702030302020204" pitchFamily="66" charset="0"/>
            </a:endParaRPr>
          </a:p>
        </p:txBody>
      </p:sp>
      <p:pic>
        <p:nvPicPr>
          <p:cNvPr id="2052" name="Picture 4" descr="C:\Users\swinberg\Documents\ACTIVE\Supervision\Presentation\Guided_Research_Track\Images\eye_on_ball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304" y="4883703"/>
            <a:ext cx="1428750" cy="1428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99592" y="4709462"/>
            <a:ext cx="5040560" cy="1815882"/>
          </a:xfrm>
          <a:prstGeom prst="rect">
            <a:avLst/>
          </a:prstGeom>
        </p:spPr>
        <p:txBody>
          <a:bodyPr wrap="square">
            <a:spAutoFit/>
          </a:bodyPr>
          <a:lstStyle/>
          <a:p>
            <a:r>
              <a:rPr lang="en-US" sz="2800" i="1" dirty="0">
                <a:ln>
                  <a:solidFill>
                    <a:srgbClr val="E18811"/>
                  </a:solidFill>
                </a:ln>
                <a:solidFill>
                  <a:srgbClr val="FFC000"/>
                </a:solidFill>
              </a:rPr>
              <a:t> </a:t>
            </a:r>
            <a:r>
              <a:rPr lang="en-US" sz="2800" i="1" dirty="0" smtClean="0">
                <a:ln>
                  <a:solidFill>
                    <a:srgbClr val="E18811"/>
                  </a:solidFill>
                </a:ln>
                <a:solidFill>
                  <a:srgbClr val="FFC000"/>
                </a:solidFill>
              </a:rPr>
              <a:t>connect: objectives </a:t>
            </a:r>
            <a:r>
              <a:rPr lang="en-US" sz="2800" i="1" dirty="0" smtClean="0">
                <a:ln>
                  <a:solidFill>
                    <a:srgbClr val="E18811"/>
                  </a:solidFill>
                </a:ln>
                <a:solidFill>
                  <a:srgbClr val="FFC000"/>
                </a:solidFill>
                <a:sym typeface="Wingdings" panose="05000000000000000000" pitchFamily="2" charset="2"/>
              </a:rPr>
              <a:t> r</a:t>
            </a:r>
            <a:r>
              <a:rPr lang="en-US" sz="2800" i="1" dirty="0" smtClean="0">
                <a:ln>
                  <a:solidFill>
                    <a:srgbClr val="E18811"/>
                  </a:solidFill>
                </a:ln>
                <a:solidFill>
                  <a:srgbClr val="FFC000"/>
                </a:solidFill>
              </a:rPr>
              <a:t>equirements </a:t>
            </a:r>
            <a:r>
              <a:rPr lang="en-US" sz="2800" i="1" dirty="0" smtClean="0">
                <a:ln>
                  <a:solidFill>
                    <a:srgbClr val="E18811"/>
                  </a:solidFill>
                </a:ln>
                <a:solidFill>
                  <a:srgbClr val="FFC000"/>
                </a:solidFill>
                <a:sym typeface="Wingdings" panose="05000000000000000000" pitchFamily="2" charset="2"/>
              </a:rPr>
              <a:t> specifications  design  testing &amp; results  conclusions  future work</a:t>
            </a:r>
            <a:endParaRPr lang="en-US" sz="2800" dirty="0">
              <a:ln>
                <a:solidFill>
                  <a:srgbClr val="E18811"/>
                </a:solidFill>
              </a:ln>
              <a:solidFill>
                <a:srgbClr val="FFC000"/>
              </a:solidFill>
            </a:endParaRPr>
          </a:p>
        </p:txBody>
      </p:sp>
    </p:spTree>
    <p:extLst>
      <p:ext uri="{BB962C8B-B14F-4D97-AF65-F5344CB8AC3E}">
        <p14:creationId xmlns:p14="http://schemas.microsoft.com/office/powerpoint/2010/main" val="45704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75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750"/>
                            </p:stCondLst>
                            <p:childTnLst>
                              <p:par>
                                <p:cTn id="11" presetID="42" presetClass="entr" presetSubtype="0" fill="hold" grpId="0" nodeType="afterEffect">
                                  <p:stCondLst>
                                    <p:cond delay="75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3500"/>
                            </p:stCondLst>
                            <p:childTnLst>
                              <p:par>
                                <p:cTn id="17" presetID="42" presetClass="entr" presetSubtype="0" fill="hold" grpId="0" nodeType="afterEffect">
                                  <p:stCondLst>
                                    <p:cond delay="75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5250"/>
                            </p:stCondLst>
                            <p:childTnLst>
                              <p:par>
                                <p:cTn id="23" presetID="53" presetClass="entr" presetSubtype="16" fill="hold" nodeType="afterEffect">
                                  <p:stCondLst>
                                    <p:cond delay="1000"/>
                                  </p:stCondLst>
                                  <p:childTnLst>
                                    <p:set>
                                      <p:cBhvr>
                                        <p:cTn id="24" dur="1" fill="hold">
                                          <p:stCondLst>
                                            <p:cond delay="0"/>
                                          </p:stCondLst>
                                        </p:cTn>
                                        <p:tgtEl>
                                          <p:spTgt spid="2052"/>
                                        </p:tgtEl>
                                        <p:attrNameLst>
                                          <p:attrName>style.visibility</p:attrName>
                                        </p:attrNameLst>
                                      </p:cBhvr>
                                      <p:to>
                                        <p:strVal val="visible"/>
                                      </p:to>
                                    </p:set>
                                    <p:anim calcmode="lin" valueType="num">
                                      <p:cBhvr>
                                        <p:cTn id="25" dur="500" fill="hold"/>
                                        <p:tgtEl>
                                          <p:spTgt spid="2052"/>
                                        </p:tgtEl>
                                        <p:attrNameLst>
                                          <p:attrName>ppt_w</p:attrName>
                                        </p:attrNameLst>
                                      </p:cBhvr>
                                      <p:tavLst>
                                        <p:tav tm="0">
                                          <p:val>
                                            <p:fltVal val="0"/>
                                          </p:val>
                                        </p:tav>
                                        <p:tav tm="100000">
                                          <p:val>
                                            <p:strVal val="#ppt_w"/>
                                          </p:val>
                                        </p:tav>
                                      </p:tavLst>
                                    </p:anim>
                                    <p:anim calcmode="lin" valueType="num">
                                      <p:cBhvr>
                                        <p:cTn id="26" dur="500" fill="hold"/>
                                        <p:tgtEl>
                                          <p:spTgt spid="2052"/>
                                        </p:tgtEl>
                                        <p:attrNameLst>
                                          <p:attrName>ppt_h</p:attrName>
                                        </p:attrNameLst>
                                      </p:cBhvr>
                                      <p:tavLst>
                                        <p:tav tm="0">
                                          <p:val>
                                            <p:fltVal val="0"/>
                                          </p:val>
                                        </p:tav>
                                        <p:tav tm="100000">
                                          <p:val>
                                            <p:strVal val="#ppt_h"/>
                                          </p:val>
                                        </p:tav>
                                      </p:tavLst>
                                    </p:anim>
                                    <p:animEffect transition="in" filter="fade">
                                      <p:cBhvr>
                                        <p:cTn id="27" dur="500"/>
                                        <p:tgtEl>
                                          <p:spTgt spid="2052"/>
                                        </p:tgtEl>
                                      </p:cBhvr>
                                    </p:animEffect>
                                  </p:childTnLst>
                                </p:cTn>
                              </p:par>
                            </p:childTnLst>
                          </p:cTn>
                        </p:par>
                        <p:par>
                          <p:cTn id="28" fill="hold">
                            <p:stCondLst>
                              <p:cond delay="6750"/>
                            </p:stCondLst>
                            <p:childTnLst>
                              <p:par>
                                <p:cTn id="29" presetID="31"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style.rotation</p:attrName>
                                        </p:attrNameLst>
                                      </p:cBhvr>
                                      <p:tavLst>
                                        <p:tav tm="0">
                                          <p:val>
                                            <p:fltVal val="90"/>
                                          </p:val>
                                        </p:tav>
                                        <p:tav tm="100000">
                                          <p:val>
                                            <p:fltVal val="0"/>
                                          </p:val>
                                        </p:tav>
                                      </p:tavLst>
                                    </p:anim>
                                    <p:animEffect transition="in" filter="fade">
                                      <p:cBhvr>
                                        <p:cTn id="34" dur="1000"/>
                                        <p:tgtEl>
                                          <p:spTgt spid="4"/>
                                        </p:tgtEl>
                                      </p:cBhvr>
                                    </p:animEffect>
                                  </p:childTnLst>
                                </p:cTn>
                              </p:par>
                            </p:childTnLst>
                          </p:cTn>
                        </p:par>
                        <p:par>
                          <p:cTn id="35" fill="hold">
                            <p:stCondLst>
                              <p:cond delay="7750"/>
                            </p:stCondLst>
                            <p:childTnLst>
                              <p:par>
                                <p:cTn id="36" presetID="10" presetClass="entr" presetSubtype="0"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643" y="980728"/>
            <a:ext cx="8561446" cy="2308324"/>
          </a:xfrm>
          <a:prstGeom prst="rect">
            <a:avLst/>
          </a:prstGeom>
          <a:noFill/>
        </p:spPr>
        <p:txBody>
          <a:bodyPr wrap="none" lIns="91440" tIns="45720" rIns="91440" bIns="45720">
            <a:spAutoFit/>
          </a:bodyPr>
          <a:lstStyle/>
          <a:p>
            <a:pPr algn="ctr"/>
            <a:r>
              <a:rPr lang="en-US" sz="4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Demonstration &amp; discussion:</a:t>
            </a:r>
            <a:br>
              <a:rPr lang="en-US" sz="4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4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Results shown in</a:t>
            </a:r>
            <a:br>
              <a:rPr lang="en-US" sz="4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4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past BSc Orals</a:t>
            </a:r>
            <a:endParaRPr lang="en-US" sz="48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7171" name="Picture 3" descr="C:\Users\swinberg\Documents\ACTIVE\EEE4084F\Common\Images\inspection_of_report_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066" y="3573016"/>
            <a:ext cx="3276600" cy="263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173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9DF9DA"/>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setup snapshot</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71600" y="1268760"/>
            <a:ext cx="7056784" cy="5292588"/>
          </a:xfrm>
        </p:spPr>
      </p:pic>
      <p:sp>
        <p:nvSpPr>
          <p:cNvPr id="3" name="Rectangle 2"/>
          <p:cNvSpPr/>
          <p:nvPr/>
        </p:nvSpPr>
        <p:spPr>
          <a:xfrm>
            <a:off x="1187624" y="6488668"/>
            <a:ext cx="6912768" cy="369332"/>
          </a:xfrm>
          <a:prstGeom prst="rect">
            <a:avLst/>
          </a:prstGeom>
        </p:spPr>
        <p:txBody>
          <a:bodyPr wrap="square">
            <a:spAutoFit/>
          </a:bodyPr>
          <a:lstStyle/>
          <a:p>
            <a:pPr algn="r"/>
            <a:r>
              <a:rPr lang="en-US" dirty="0" err="1" smtClean="0"/>
              <a:t>Thabiso</a:t>
            </a:r>
            <a:r>
              <a:rPr lang="en-US" dirty="0" smtClean="0"/>
              <a:t> </a:t>
            </a:r>
            <a:r>
              <a:rPr lang="en-US" dirty="0" err="1" smtClean="0"/>
              <a:t>Nthathakane</a:t>
            </a:r>
            <a:r>
              <a:rPr lang="en-US" dirty="0" smtClean="0"/>
              <a:t>  -- whistle to Midi convertor system</a:t>
            </a:r>
            <a:endParaRPr lang="en-US" dirty="0"/>
          </a:p>
        </p:txBody>
      </p:sp>
    </p:spTree>
    <p:extLst>
      <p:ext uri="{BB962C8B-B14F-4D97-AF65-F5344CB8AC3E}">
        <p14:creationId xmlns:p14="http://schemas.microsoft.com/office/powerpoint/2010/main" val="4110745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304" y="692696"/>
            <a:ext cx="4807166" cy="5805264"/>
          </a:xfrm>
          <a:prstGeom prst="rect">
            <a:avLst/>
          </a:prstGeom>
        </p:spPr>
      </p:pic>
      <p:sp>
        <p:nvSpPr>
          <p:cNvPr id="5" name="Title 1"/>
          <p:cNvSpPr txBox="1">
            <a:spLocks/>
          </p:cNvSpPr>
          <p:nvPr/>
        </p:nvSpPr>
        <p:spPr>
          <a:xfrm>
            <a:off x="457200"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Experimental setup</a:t>
            </a:r>
            <a:endParaRPr lang="en-US" dirty="0"/>
          </a:p>
        </p:txBody>
      </p:sp>
      <p:sp>
        <p:nvSpPr>
          <p:cNvPr id="6" name="Rectangle 5"/>
          <p:cNvSpPr/>
          <p:nvPr/>
        </p:nvSpPr>
        <p:spPr>
          <a:xfrm>
            <a:off x="1813924" y="6499554"/>
            <a:ext cx="6912768" cy="369332"/>
          </a:xfrm>
          <a:prstGeom prst="rect">
            <a:avLst/>
          </a:prstGeom>
        </p:spPr>
        <p:txBody>
          <a:bodyPr wrap="square">
            <a:spAutoFit/>
          </a:bodyPr>
          <a:lstStyle/>
          <a:p>
            <a:pPr algn="r"/>
            <a:r>
              <a:rPr lang="en-US" dirty="0" smtClean="0"/>
              <a:t>“Vision </a:t>
            </a:r>
            <a:r>
              <a:rPr lang="en-US" dirty="0"/>
              <a:t>Based Dart Speed </a:t>
            </a:r>
            <a:r>
              <a:rPr lang="en-US" dirty="0" smtClean="0"/>
              <a:t>Meter” </a:t>
            </a:r>
            <a:r>
              <a:rPr lang="en-US" dirty="0"/>
              <a:t>- Matthew </a:t>
            </a:r>
            <a:r>
              <a:rPr lang="en-US" dirty="0" smtClean="0"/>
              <a:t>Koen </a:t>
            </a:r>
            <a:endParaRPr lang="en-US" dirty="0"/>
          </a:p>
        </p:txBody>
      </p:sp>
      <p:sp>
        <p:nvSpPr>
          <p:cNvPr id="7" name="Rectangle 6"/>
          <p:cNvSpPr/>
          <p:nvPr/>
        </p:nvSpPr>
        <p:spPr>
          <a:xfrm>
            <a:off x="323528" y="958334"/>
            <a:ext cx="2741200" cy="461665"/>
          </a:xfrm>
          <a:prstGeom prst="rect">
            <a:avLst/>
          </a:prstGeom>
        </p:spPr>
        <p:txBody>
          <a:bodyPr wrap="none">
            <a:spAutoFit/>
          </a:bodyPr>
          <a:lstStyle/>
          <a:p>
            <a:r>
              <a:rPr lang="en-US" sz="2400" dirty="0"/>
              <a:t>Falling Dart Scenario</a:t>
            </a:r>
          </a:p>
        </p:txBody>
      </p:sp>
      <p:sp>
        <p:nvSpPr>
          <p:cNvPr id="8" name="Rectangle 7"/>
          <p:cNvSpPr/>
          <p:nvPr/>
        </p:nvSpPr>
        <p:spPr>
          <a:xfrm>
            <a:off x="323528" y="1772816"/>
            <a:ext cx="2572371" cy="2308324"/>
          </a:xfrm>
          <a:prstGeom prst="rect">
            <a:avLst/>
          </a:prstGeom>
        </p:spPr>
        <p:txBody>
          <a:bodyPr wrap="none">
            <a:spAutoFit/>
          </a:bodyPr>
          <a:lstStyle/>
          <a:p>
            <a:r>
              <a:rPr lang="en-US" sz="2400" dirty="0" smtClean="0"/>
              <a:t>Components:</a:t>
            </a:r>
          </a:p>
          <a:p>
            <a:pPr marL="342900" indent="-342900">
              <a:buFont typeface="Arial" panose="020B0604020202020204" pitchFamily="34" charset="0"/>
              <a:buChar char="•"/>
            </a:pPr>
            <a:r>
              <a:rPr lang="en-US" sz="2400" dirty="0" smtClean="0"/>
              <a:t>Workstation</a:t>
            </a:r>
          </a:p>
          <a:p>
            <a:pPr marL="342900" indent="-342900">
              <a:buFont typeface="Arial" panose="020B0604020202020204" pitchFamily="34" charset="0"/>
              <a:buChar char="•"/>
            </a:pPr>
            <a:r>
              <a:rPr lang="en-US" sz="2400" dirty="0" smtClean="0"/>
              <a:t>Webcam</a:t>
            </a:r>
          </a:p>
          <a:p>
            <a:pPr marL="342900" indent="-342900">
              <a:buFont typeface="Arial" panose="020B0604020202020204" pitchFamily="34" charset="0"/>
              <a:buChar char="•"/>
            </a:pPr>
            <a:r>
              <a:rPr lang="en-US" sz="2400" dirty="0" smtClean="0"/>
              <a:t>Halogen lamp</a:t>
            </a:r>
          </a:p>
          <a:p>
            <a:pPr marL="342900" indent="-342900">
              <a:buFont typeface="Arial" panose="020B0604020202020204" pitchFamily="34" charset="0"/>
              <a:buChar char="•"/>
            </a:pPr>
            <a:r>
              <a:rPr lang="en-US" sz="2400" dirty="0" smtClean="0"/>
              <a:t>Projector screen</a:t>
            </a:r>
          </a:p>
          <a:p>
            <a:pPr marL="342900" indent="-342900">
              <a:buFont typeface="Arial" panose="020B0604020202020204" pitchFamily="34" charset="0"/>
              <a:buChar char="•"/>
            </a:pPr>
            <a:r>
              <a:rPr lang="en-US" sz="2400" dirty="0" smtClean="0"/>
              <a:t>Dartboard</a:t>
            </a:r>
            <a:endParaRPr lang="en-US" sz="2400" dirty="0"/>
          </a:p>
        </p:txBody>
      </p:sp>
    </p:spTree>
    <p:extLst>
      <p:ext uri="{BB962C8B-B14F-4D97-AF65-F5344CB8AC3E}">
        <p14:creationId xmlns:p14="http://schemas.microsoft.com/office/powerpoint/2010/main" val="35676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457200" y="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Experimental results</a:t>
            </a:r>
            <a:endParaRPr lang="en-US" dirty="0"/>
          </a:p>
        </p:txBody>
      </p:sp>
      <p:sp>
        <p:nvSpPr>
          <p:cNvPr id="6" name="Rectangle 5"/>
          <p:cNvSpPr/>
          <p:nvPr/>
        </p:nvSpPr>
        <p:spPr>
          <a:xfrm>
            <a:off x="1813924" y="6499554"/>
            <a:ext cx="6912768" cy="369332"/>
          </a:xfrm>
          <a:prstGeom prst="rect">
            <a:avLst/>
          </a:prstGeom>
        </p:spPr>
        <p:txBody>
          <a:bodyPr wrap="square">
            <a:spAutoFit/>
          </a:bodyPr>
          <a:lstStyle/>
          <a:p>
            <a:pPr algn="r"/>
            <a:r>
              <a:rPr lang="en-US" dirty="0" smtClean="0"/>
              <a:t>“Vision </a:t>
            </a:r>
            <a:r>
              <a:rPr lang="en-US" dirty="0"/>
              <a:t>Based Dart Speed </a:t>
            </a:r>
            <a:r>
              <a:rPr lang="en-US" dirty="0" smtClean="0"/>
              <a:t>Meter” </a:t>
            </a:r>
            <a:r>
              <a:rPr lang="en-US" dirty="0"/>
              <a:t>- Matthew </a:t>
            </a:r>
            <a:r>
              <a:rPr lang="en-US" dirty="0" smtClean="0"/>
              <a:t>Koen </a:t>
            </a:r>
            <a:endParaRPr lang="en-US" dirty="0"/>
          </a:p>
        </p:txBody>
      </p:sp>
      <p:sp>
        <p:nvSpPr>
          <p:cNvPr id="7" name="Rectangle 6"/>
          <p:cNvSpPr/>
          <p:nvPr/>
        </p:nvSpPr>
        <p:spPr>
          <a:xfrm>
            <a:off x="323528" y="581338"/>
            <a:ext cx="2691891" cy="461665"/>
          </a:xfrm>
          <a:prstGeom prst="rect">
            <a:avLst/>
          </a:prstGeom>
        </p:spPr>
        <p:txBody>
          <a:bodyPr wrap="none">
            <a:spAutoFit/>
          </a:bodyPr>
          <a:lstStyle/>
          <a:p>
            <a:r>
              <a:rPr lang="en-US" sz="2400" dirty="0" smtClean="0"/>
              <a:t>Rolling Ball Scenario</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14605"/>
            <a:ext cx="4149529" cy="544346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1041312"/>
            <a:ext cx="4413131" cy="3107768"/>
          </a:xfrm>
          <a:prstGeom prst="rect">
            <a:avLst/>
          </a:prstGeom>
        </p:spPr>
      </p:pic>
      <p:sp>
        <p:nvSpPr>
          <p:cNvPr id="9" name="Rectangle 8"/>
          <p:cNvSpPr/>
          <p:nvPr/>
        </p:nvSpPr>
        <p:spPr>
          <a:xfrm>
            <a:off x="4540154" y="4149080"/>
            <a:ext cx="4592960" cy="369332"/>
          </a:xfrm>
          <a:prstGeom prst="rect">
            <a:avLst/>
          </a:prstGeom>
        </p:spPr>
        <p:txBody>
          <a:bodyPr wrap="square">
            <a:spAutoFit/>
          </a:bodyPr>
          <a:lstStyle/>
          <a:p>
            <a:r>
              <a:rPr lang="en-US" dirty="0" smtClean="0"/>
              <a:t>Snapshot of oscilloscope showing time values</a:t>
            </a:r>
            <a:endParaRPr lang="en-US" dirty="0"/>
          </a:p>
        </p:txBody>
      </p:sp>
      <p:sp>
        <p:nvSpPr>
          <p:cNvPr id="10" name="Rectangle 9"/>
          <p:cNvSpPr/>
          <p:nvPr/>
        </p:nvSpPr>
        <p:spPr>
          <a:xfrm>
            <a:off x="4464496" y="4437112"/>
            <a:ext cx="4572000" cy="2031325"/>
          </a:xfrm>
          <a:prstGeom prst="rect">
            <a:avLst/>
          </a:prstGeom>
        </p:spPr>
        <p:txBody>
          <a:bodyPr>
            <a:spAutoFit/>
          </a:bodyPr>
          <a:lstStyle/>
          <a:p>
            <a:r>
              <a:rPr lang="en-US" sz="1400" dirty="0"/>
              <a:t>The data capturing process was as follows:</a:t>
            </a:r>
          </a:p>
          <a:p>
            <a:r>
              <a:rPr lang="en-US" sz="1400" dirty="0" smtClean="0"/>
              <a:t>1.   Firstly</a:t>
            </a:r>
            <a:r>
              <a:rPr lang="en-US" sz="1400" dirty="0"/>
              <a:t>, the camera was </a:t>
            </a:r>
            <a:r>
              <a:rPr lang="en-US" sz="1400" dirty="0" smtClean="0"/>
              <a:t>calibrated</a:t>
            </a:r>
          </a:p>
          <a:p>
            <a:r>
              <a:rPr lang="en-US" sz="1400" dirty="0" smtClean="0"/>
              <a:t>2</a:t>
            </a:r>
            <a:r>
              <a:rPr lang="en-US" sz="1400" dirty="0"/>
              <a:t>.   </a:t>
            </a:r>
            <a:r>
              <a:rPr lang="en-US" sz="1400" dirty="0" smtClean="0"/>
              <a:t>User clicked </a:t>
            </a:r>
            <a:r>
              <a:rPr lang="en-US" sz="1400" dirty="0"/>
              <a:t>a button to initiate </a:t>
            </a:r>
            <a:r>
              <a:rPr lang="en-US" sz="1400" dirty="0" smtClean="0"/>
              <a:t>acquisition </a:t>
            </a:r>
            <a:r>
              <a:rPr lang="en-US" sz="1400" dirty="0"/>
              <a:t>of </a:t>
            </a:r>
            <a:r>
              <a:rPr lang="en-US" sz="1400" dirty="0" smtClean="0"/>
              <a:t>images</a:t>
            </a:r>
            <a:endParaRPr lang="en-US" sz="1400" dirty="0"/>
          </a:p>
          <a:p>
            <a:r>
              <a:rPr lang="en-US" sz="1400" dirty="0" smtClean="0"/>
              <a:t>Ball rolled </a:t>
            </a:r>
            <a:r>
              <a:rPr lang="en-US" sz="1400" dirty="0"/>
              <a:t>at </a:t>
            </a:r>
            <a:r>
              <a:rPr lang="en-US" sz="1400" dirty="0" smtClean="0"/>
              <a:t>moderately </a:t>
            </a:r>
            <a:r>
              <a:rPr lang="en-US" sz="1400" dirty="0"/>
              <a:t>high speed along the white </a:t>
            </a:r>
            <a:r>
              <a:rPr lang="en-US" sz="1400" dirty="0" smtClean="0"/>
              <a:t>line</a:t>
            </a:r>
            <a:endParaRPr lang="en-US" sz="1400" dirty="0"/>
          </a:p>
          <a:p>
            <a:r>
              <a:rPr lang="en-US" sz="1400" dirty="0" smtClean="0"/>
              <a:t>4.   The </a:t>
            </a:r>
            <a:r>
              <a:rPr lang="en-US" sz="1400" dirty="0"/>
              <a:t>ball crossed the first and then second laser, creating two spikes in the </a:t>
            </a:r>
            <a:r>
              <a:rPr lang="en-US" sz="1400" dirty="0" smtClean="0"/>
              <a:t>waveform</a:t>
            </a:r>
          </a:p>
          <a:p>
            <a:r>
              <a:rPr lang="en-US" sz="1400" dirty="0" smtClean="0"/>
              <a:t>5</a:t>
            </a:r>
            <a:r>
              <a:rPr lang="en-US" sz="1400" dirty="0"/>
              <a:t>.   After 3 seconds, image acquisition was </a:t>
            </a:r>
            <a:r>
              <a:rPr lang="en-US" sz="1400" dirty="0" smtClean="0"/>
              <a:t>terminated</a:t>
            </a:r>
            <a:endParaRPr lang="en-US" sz="1400" dirty="0"/>
          </a:p>
          <a:p>
            <a:r>
              <a:rPr lang="en-US" sz="1400" dirty="0"/>
              <a:t>6.   Finally, a snapshot of the oscilloscope’s display was uploaded to the workstation.</a:t>
            </a:r>
          </a:p>
        </p:txBody>
      </p:sp>
    </p:spTree>
    <p:extLst>
      <p:ext uri="{BB962C8B-B14F-4D97-AF65-F5344CB8AC3E}">
        <p14:creationId xmlns:p14="http://schemas.microsoft.com/office/powerpoint/2010/main" val="24743583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pattFill prst="pct20">
          <a:fgClr>
            <a:schemeClr val="accent6">
              <a:lumMod val="60000"/>
              <a:lumOff val="40000"/>
            </a:schemeClr>
          </a:fgClr>
          <a:bgClr>
            <a:schemeClr val="bg1"/>
          </a:bgClr>
        </a:pattFill>
        <a:effectLst/>
      </p:bgPr>
    </p:bg>
    <p:spTree>
      <p:nvGrpSpPr>
        <p:cNvPr id="1" name=""/>
        <p:cNvGrpSpPr/>
        <p:nvPr/>
      </p:nvGrpSpPr>
      <p:grpSpPr>
        <a:xfrm>
          <a:off x="0" y="0"/>
          <a:ext cx="0" cy="0"/>
          <a:chOff x="0" y="0"/>
          <a:chExt cx="0" cy="0"/>
        </a:xfrm>
      </p:grpSpPr>
      <p:pic>
        <p:nvPicPr>
          <p:cNvPr id="17" name="Picture 16" descr="masru_small.png"/>
          <p:cNvPicPr>
            <a:picLocks noChangeAspect="1"/>
          </p:cNvPicPr>
          <p:nvPr/>
        </p:nvPicPr>
        <p:blipFill>
          <a:blip r:embed="rId2"/>
          <a:stretch>
            <a:fillRect/>
          </a:stretch>
        </p:blipFill>
        <p:spPr>
          <a:xfrm>
            <a:off x="1" y="5943600"/>
            <a:ext cx="1371599" cy="609600"/>
          </a:xfrm>
          <a:prstGeom prst="rect">
            <a:avLst/>
          </a:prstGeom>
        </p:spPr>
      </p:pic>
      <p:pic>
        <p:nvPicPr>
          <p:cNvPr id="16" name="Picture 15" descr="lowerbanner.png"/>
          <p:cNvPicPr>
            <a:picLocks noChangeAspect="1"/>
          </p:cNvPicPr>
          <p:nvPr/>
        </p:nvPicPr>
        <p:blipFill>
          <a:blip r:embed="rId3">
            <a:lum bright="-10000"/>
          </a:blip>
          <a:stretch>
            <a:fillRect/>
          </a:stretch>
        </p:blipFill>
        <p:spPr>
          <a:xfrm>
            <a:off x="1371600" y="5867400"/>
            <a:ext cx="6239746" cy="990600"/>
          </a:xfrm>
          <a:prstGeom prst="rect">
            <a:avLst/>
          </a:prstGeom>
          <a:effectLst>
            <a:outerShdw blurRad="50800" sx="1000" sy="1000" algn="ctr" rotWithShape="0">
              <a:srgbClr val="000000"/>
            </a:outerShdw>
          </a:effectLst>
        </p:spPr>
      </p:pic>
      <p:sp>
        <p:nvSpPr>
          <p:cNvPr id="11" name="Rectangle 10"/>
          <p:cNvSpPr/>
          <p:nvPr/>
        </p:nvSpPr>
        <p:spPr>
          <a:xfrm>
            <a:off x="0" y="5867400"/>
            <a:ext cx="9144000" cy="990600"/>
          </a:xfrm>
          <a:prstGeom prst="rect">
            <a:avLst/>
          </a:prstGeom>
          <a:solidFill>
            <a:schemeClr val="accent6">
              <a:lumMod val="40000"/>
              <a:lumOff val="60000"/>
              <a:alpha val="52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762000"/>
          </a:xfrm>
          <a:prstGeom prst="rect">
            <a:avLst/>
          </a:prstGeom>
          <a:solidFill>
            <a:srgbClr val="92D050"/>
          </a:solidFill>
          <a:ln>
            <a:noFill/>
          </a:ln>
          <a:scene3d>
            <a:camera prst="orthographicFront"/>
            <a:lightRig rig="threePt" dir="t"/>
          </a:scene3d>
          <a:sp3d>
            <a:bevel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 name="TextBox 12"/>
          <p:cNvSpPr txBox="1"/>
          <p:nvPr/>
        </p:nvSpPr>
        <p:spPr>
          <a:xfrm>
            <a:off x="228600" y="152400"/>
            <a:ext cx="8686800" cy="646331"/>
          </a:xfrm>
          <a:prstGeom prst="rect">
            <a:avLst/>
          </a:prstGeom>
          <a:noFill/>
        </p:spPr>
        <p:txBody>
          <a:bodyPr wrap="square" rtlCol="0">
            <a:spAutoFit/>
          </a:bodyPr>
          <a:lstStyle/>
          <a:p>
            <a:pPr algn="ctr"/>
            <a:r>
              <a:rPr lang="en-US" sz="3600" b="1" dirty="0" smtClean="0">
                <a:solidFill>
                  <a:schemeClr val="bg1"/>
                </a:solidFill>
                <a:latin typeface="Arial" pitchFamily="34" charset="0"/>
                <a:cs typeface="Arial" pitchFamily="34" charset="0"/>
              </a:rPr>
              <a:t>Review of existing products</a:t>
            </a:r>
            <a:endParaRPr lang="en-US" sz="3600" b="1" i="1" dirty="0">
              <a:solidFill>
                <a:schemeClr val="bg1"/>
              </a:solidFill>
              <a:latin typeface="Arial" pitchFamily="34" charset="0"/>
              <a:cs typeface="Arial" pitchFamily="34" charset="0"/>
            </a:endParaRPr>
          </a:p>
        </p:txBody>
      </p:sp>
      <p:sp>
        <p:nvSpPr>
          <p:cNvPr id="14" name="TextBox 13"/>
          <p:cNvSpPr txBox="1"/>
          <p:nvPr/>
        </p:nvSpPr>
        <p:spPr>
          <a:xfrm>
            <a:off x="152400" y="990600"/>
            <a:ext cx="1600200" cy="1384995"/>
          </a:xfrm>
          <a:prstGeom prst="rect">
            <a:avLst/>
          </a:prstGeom>
          <a:noFill/>
        </p:spPr>
        <p:txBody>
          <a:bodyPr wrap="square" rtlCol="0">
            <a:spAutoFit/>
          </a:bodyPr>
          <a:lstStyle/>
          <a:p>
            <a:pPr marL="0" lvl="3" defTabSz="1828800">
              <a:buClr>
                <a:srgbClr val="00B050"/>
              </a:buClr>
            </a:pPr>
            <a:r>
              <a:rPr lang="en-US" sz="2800" i="1" dirty="0" smtClean="0">
                <a:solidFill>
                  <a:srgbClr val="00B050"/>
                </a:solidFill>
                <a:latin typeface="Arial" pitchFamily="34" charset="0"/>
                <a:cs typeface="Arial" pitchFamily="34" charset="0"/>
              </a:rPr>
              <a:t>“What </a:t>
            </a:r>
          </a:p>
          <a:p>
            <a:pPr marL="0" lvl="3" defTabSz="1828800">
              <a:buClr>
                <a:srgbClr val="00B050"/>
              </a:buClr>
            </a:pPr>
            <a:r>
              <a:rPr lang="en-US" sz="2800" i="1" dirty="0" smtClean="0">
                <a:solidFill>
                  <a:srgbClr val="00B050"/>
                </a:solidFill>
                <a:latin typeface="Arial" pitchFamily="34" charset="0"/>
                <a:cs typeface="Arial" pitchFamily="34" charset="0"/>
              </a:rPr>
              <a:t>vendors </a:t>
            </a:r>
          </a:p>
          <a:p>
            <a:pPr marL="0" lvl="3" defTabSz="1828800">
              <a:buClr>
                <a:srgbClr val="00B050"/>
              </a:buClr>
            </a:pPr>
            <a:r>
              <a:rPr lang="en-US" sz="2800" i="1" dirty="0" smtClean="0">
                <a:solidFill>
                  <a:srgbClr val="00B050"/>
                </a:solidFill>
                <a:latin typeface="Arial" pitchFamily="34" charset="0"/>
                <a:cs typeface="Arial" pitchFamily="34" charset="0"/>
              </a:rPr>
              <a:t>made”</a:t>
            </a:r>
            <a:endParaRPr lang="en-US" sz="2000" b="1" dirty="0" smtClean="0">
              <a:solidFill>
                <a:srgbClr val="00B050"/>
              </a:solidFill>
              <a:latin typeface="Arial" pitchFamily="34" charset="0"/>
              <a:cs typeface="Arial" pitchFamily="34" charset="0"/>
            </a:endParaRPr>
          </a:p>
        </p:txBody>
      </p:sp>
      <p:pic>
        <p:nvPicPr>
          <p:cNvPr id="21" name="Picture 20" descr="round_logo.gif"/>
          <p:cNvPicPr>
            <a:picLocks noChangeAspect="1"/>
          </p:cNvPicPr>
          <p:nvPr/>
        </p:nvPicPr>
        <p:blipFill>
          <a:blip r:embed="rId4">
            <a:clrChange>
              <a:clrFrom>
                <a:srgbClr val="FFFFFF"/>
              </a:clrFrom>
              <a:clrTo>
                <a:srgbClr val="FFFFFF">
                  <a:alpha val="0"/>
                </a:srgbClr>
              </a:clrTo>
            </a:clrChange>
          </a:blip>
          <a:stretch>
            <a:fillRect/>
          </a:stretch>
        </p:blipFill>
        <p:spPr>
          <a:xfrm>
            <a:off x="8153400" y="5852541"/>
            <a:ext cx="990600" cy="1005459"/>
          </a:xfrm>
          <a:prstGeom prst="rect">
            <a:avLst/>
          </a:prstGeom>
        </p:spPr>
      </p:pic>
      <p:graphicFrame>
        <p:nvGraphicFramePr>
          <p:cNvPr id="15" name="Table 14"/>
          <p:cNvGraphicFramePr>
            <a:graphicFrameLocks noGrp="1"/>
          </p:cNvGraphicFramePr>
          <p:nvPr/>
        </p:nvGraphicFramePr>
        <p:xfrm>
          <a:off x="1828800" y="762000"/>
          <a:ext cx="6629400" cy="4994507"/>
        </p:xfrm>
        <a:graphic>
          <a:graphicData uri="http://schemas.openxmlformats.org/drawingml/2006/table">
            <a:tbl>
              <a:tblPr/>
              <a:tblGrid>
                <a:gridCol w="2542411"/>
                <a:gridCol w="1457499"/>
                <a:gridCol w="1416099"/>
                <a:gridCol w="1213391"/>
              </a:tblGrid>
              <a:tr h="331067">
                <a:tc>
                  <a:txBody>
                    <a:bodyPr/>
                    <a:lstStyle/>
                    <a:p>
                      <a:pPr marL="0" marR="0" indent="183515" algn="ctr">
                        <a:spcBef>
                          <a:spcPts val="0"/>
                        </a:spcBef>
                        <a:spcAft>
                          <a:spcPts val="0"/>
                        </a:spcAft>
                      </a:pPr>
                      <a:r>
                        <a:rPr lang="en-GB" sz="1700" b="1" dirty="0" smtClean="0">
                          <a:solidFill>
                            <a:srgbClr val="FFFFFF"/>
                          </a:solidFill>
                          <a:latin typeface="Arial" pitchFamily="34" charset="0"/>
                          <a:ea typeface="Times New Roman"/>
                          <a:cs typeface="Arial" pitchFamily="34" charset="0"/>
                        </a:rPr>
                        <a:t>Functionality/Feature</a:t>
                      </a:r>
                      <a:endParaRPr lang="en-US" sz="1700" dirty="0">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92D050"/>
                    </a:solidFill>
                  </a:tcPr>
                </a:tc>
                <a:tc>
                  <a:txBody>
                    <a:bodyPr/>
                    <a:lstStyle/>
                    <a:p>
                      <a:pPr marL="0" marR="0" indent="183515" algn="ctr">
                        <a:spcBef>
                          <a:spcPts val="0"/>
                        </a:spcBef>
                        <a:spcAft>
                          <a:spcPts val="0"/>
                        </a:spcAft>
                      </a:pPr>
                      <a:r>
                        <a:rPr lang="en-GB" sz="1700" b="1" dirty="0">
                          <a:solidFill>
                            <a:srgbClr val="FFFFFF"/>
                          </a:solidFill>
                          <a:latin typeface="Arial" pitchFamily="34" charset="0"/>
                          <a:ea typeface="Times New Roman"/>
                          <a:cs typeface="Arial" pitchFamily="34" charset="0"/>
                        </a:rPr>
                        <a:t>P1</a:t>
                      </a:r>
                      <a:endParaRPr lang="en-US" sz="1700" dirty="0">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92D050"/>
                    </a:solidFill>
                  </a:tcPr>
                </a:tc>
                <a:tc>
                  <a:txBody>
                    <a:bodyPr/>
                    <a:lstStyle/>
                    <a:p>
                      <a:pPr marL="0" marR="0" indent="183515" algn="ctr">
                        <a:spcBef>
                          <a:spcPts val="0"/>
                        </a:spcBef>
                        <a:spcAft>
                          <a:spcPts val="0"/>
                        </a:spcAft>
                      </a:pPr>
                      <a:r>
                        <a:rPr lang="en-GB" sz="1700" b="1" dirty="0">
                          <a:solidFill>
                            <a:srgbClr val="FFFFFF"/>
                          </a:solidFill>
                          <a:latin typeface="Arial" pitchFamily="34" charset="0"/>
                          <a:ea typeface="Times New Roman"/>
                          <a:cs typeface="Arial" pitchFamily="34" charset="0"/>
                        </a:rPr>
                        <a:t>P2</a:t>
                      </a:r>
                      <a:endParaRPr lang="en-US" sz="1700" dirty="0">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92D050"/>
                    </a:solidFill>
                  </a:tcPr>
                </a:tc>
                <a:tc>
                  <a:txBody>
                    <a:bodyPr/>
                    <a:lstStyle/>
                    <a:p>
                      <a:pPr marL="0" marR="0" indent="183515" algn="ctr">
                        <a:spcBef>
                          <a:spcPts val="0"/>
                        </a:spcBef>
                        <a:spcAft>
                          <a:spcPts val="0"/>
                        </a:spcAft>
                      </a:pPr>
                      <a:r>
                        <a:rPr lang="en-GB" sz="1700" b="1" dirty="0">
                          <a:solidFill>
                            <a:srgbClr val="FFFFFF"/>
                          </a:solidFill>
                          <a:latin typeface="Arial" pitchFamily="34" charset="0"/>
                          <a:ea typeface="Times New Roman"/>
                          <a:cs typeface="Arial" pitchFamily="34" charset="0"/>
                        </a:rPr>
                        <a:t>P3</a:t>
                      </a:r>
                      <a:endParaRPr lang="en-US" sz="1700" dirty="0">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9050" cap="flat" cmpd="dbl" algn="ctr">
                      <a:solidFill>
                        <a:srgbClr val="000000"/>
                      </a:solidFill>
                      <a:prstDash val="solid"/>
                      <a:round/>
                      <a:headEnd type="none" w="med" len="med"/>
                      <a:tailEnd type="none" w="med" len="med"/>
                    </a:lnB>
                    <a:solidFill>
                      <a:srgbClr val="92D050"/>
                    </a:solidFill>
                  </a:tcPr>
                </a:tc>
              </a:tr>
              <a:tr h="134925">
                <a:tc>
                  <a:txBody>
                    <a:bodyPr/>
                    <a:lstStyle/>
                    <a:p>
                      <a:pPr marL="0" marR="0" indent="0" algn="ctr">
                        <a:spcBef>
                          <a:spcPts val="0"/>
                        </a:spcBef>
                        <a:spcAft>
                          <a:spcPts val="0"/>
                        </a:spcAft>
                      </a:pPr>
                      <a:r>
                        <a:rPr lang="en-GB" sz="1700" b="1" dirty="0">
                          <a:solidFill>
                            <a:srgbClr val="FFFFFF"/>
                          </a:solidFill>
                          <a:latin typeface="Arial" pitchFamily="34" charset="0"/>
                          <a:ea typeface="Times New Roman"/>
                          <a:cs typeface="Arial" pitchFamily="34" charset="0"/>
                        </a:rPr>
                        <a:t>MASTER STATION</a:t>
                      </a:r>
                      <a:endParaRPr lang="en-US" sz="1700" dirty="0">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gridSpan="3">
                  <a:txBody>
                    <a:bodyPr/>
                    <a:lstStyle/>
                    <a:p>
                      <a:pPr marL="0" marR="0" indent="183515" algn="ctr">
                        <a:spcBef>
                          <a:spcPts val="0"/>
                        </a:spcBef>
                        <a:spcAft>
                          <a:spcPts val="0"/>
                        </a:spcAft>
                      </a:pPr>
                      <a:endParaRPr lang="en-GB" sz="1700" dirty="0">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9050" cap="flat" cmpd="dbl"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79900">
                <a:tc>
                  <a:txBody>
                    <a:bodyPr/>
                    <a:lstStyle/>
                    <a:p>
                      <a:pPr marL="342900" marR="0" lvl="0" indent="-342900" algn="just">
                        <a:spcBef>
                          <a:spcPts val="0"/>
                        </a:spcBef>
                        <a:spcAft>
                          <a:spcPts val="0"/>
                        </a:spcAft>
                        <a:buFont typeface="Symbol"/>
                        <a:buChar char=""/>
                      </a:pPr>
                      <a:r>
                        <a:rPr lang="en-GB" sz="1700" b="1" dirty="0">
                          <a:solidFill>
                            <a:srgbClr val="00B050"/>
                          </a:solidFill>
                          <a:latin typeface="Arial" pitchFamily="34" charset="0"/>
                          <a:ea typeface="Times New Roman"/>
                          <a:cs typeface="Arial" pitchFamily="34" charset="0"/>
                        </a:rPr>
                        <a:t>Billing System</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867">
                <a:tc>
                  <a:txBody>
                    <a:bodyPr/>
                    <a:lstStyle/>
                    <a:p>
                      <a:pPr marL="342900" marR="0" lvl="0" indent="-342900" algn="just">
                        <a:spcBef>
                          <a:spcPts val="0"/>
                        </a:spcBef>
                        <a:spcAft>
                          <a:spcPts val="0"/>
                        </a:spcAft>
                        <a:buFont typeface="Symbol"/>
                        <a:buChar char=""/>
                      </a:pPr>
                      <a:r>
                        <a:rPr lang="en-GB" sz="1700" b="1" dirty="0">
                          <a:solidFill>
                            <a:srgbClr val="00B050"/>
                          </a:solidFill>
                          <a:latin typeface="Arial" pitchFamily="34" charset="0"/>
                          <a:ea typeface="Times New Roman"/>
                          <a:cs typeface="Arial" pitchFamily="34" charset="0"/>
                        </a:rPr>
                        <a:t>Vending System</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No</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867">
                <a:tc>
                  <a:txBody>
                    <a:bodyPr/>
                    <a:lstStyle/>
                    <a:p>
                      <a:pPr marL="342900" marR="0" lvl="0" indent="-342900" algn="just">
                        <a:spcBef>
                          <a:spcPts val="0"/>
                        </a:spcBef>
                        <a:spcAft>
                          <a:spcPts val="0"/>
                        </a:spcAft>
                        <a:buFont typeface="Symbol"/>
                        <a:buChar char=""/>
                      </a:pPr>
                      <a:r>
                        <a:rPr lang="en-GB" sz="1700" b="1" dirty="0">
                          <a:solidFill>
                            <a:srgbClr val="00B050"/>
                          </a:solidFill>
                          <a:latin typeface="Arial" pitchFamily="34" charset="0"/>
                          <a:ea typeface="Times New Roman"/>
                          <a:cs typeface="Arial" pitchFamily="34" charset="0"/>
                        </a:rPr>
                        <a:t>Data Warehouse</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867">
                <a:tc>
                  <a:txBody>
                    <a:bodyPr/>
                    <a:lstStyle/>
                    <a:p>
                      <a:pPr marL="342900" marR="0" lvl="0" indent="-342900" algn="just">
                        <a:spcBef>
                          <a:spcPts val="0"/>
                        </a:spcBef>
                        <a:spcAft>
                          <a:spcPts val="0"/>
                        </a:spcAft>
                        <a:buFont typeface="Symbol"/>
                        <a:buChar char=""/>
                      </a:pPr>
                      <a:r>
                        <a:rPr lang="en-GB" sz="1700" b="1" dirty="0">
                          <a:solidFill>
                            <a:srgbClr val="00B050"/>
                          </a:solidFill>
                          <a:latin typeface="Arial" pitchFamily="34" charset="0"/>
                          <a:ea typeface="Times New Roman"/>
                          <a:cs typeface="Arial" pitchFamily="34" charset="0"/>
                        </a:rPr>
                        <a:t>Load Management</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No</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867">
                <a:tc>
                  <a:txBody>
                    <a:bodyPr/>
                    <a:lstStyle/>
                    <a:p>
                      <a:pPr marL="342900" marR="0" lvl="0" indent="-342900" algn="just">
                        <a:spcBef>
                          <a:spcPts val="0"/>
                        </a:spcBef>
                        <a:spcAft>
                          <a:spcPts val="0"/>
                        </a:spcAft>
                        <a:buFont typeface="Symbol"/>
                        <a:buChar char=""/>
                      </a:pPr>
                      <a:r>
                        <a:rPr lang="en-GB" sz="1700" b="1" dirty="0">
                          <a:solidFill>
                            <a:srgbClr val="00B050"/>
                          </a:solidFill>
                          <a:latin typeface="Arial" pitchFamily="34" charset="0"/>
                          <a:ea typeface="Times New Roman"/>
                          <a:cs typeface="Arial" pitchFamily="34" charset="0"/>
                        </a:rPr>
                        <a:t>Tamper Detection</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No</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867">
                <a:tc>
                  <a:txBody>
                    <a:bodyPr/>
                    <a:lstStyle/>
                    <a:p>
                      <a:pPr marL="342900" marR="0" lvl="0" indent="-342900" algn="just">
                        <a:spcBef>
                          <a:spcPts val="0"/>
                        </a:spcBef>
                        <a:spcAft>
                          <a:spcPts val="0"/>
                        </a:spcAft>
                        <a:buFont typeface="Symbol"/>
                        <a:buChar char=""/>
                      </a:pPr>
                      <a:r>
                        <a:rPr lang="en-GB" sz="1700" b="1" dirty="0">
                          <a:solidFill>
                            <a:srgbClr val="00B050"/>
                          </a:solidFill>
                          <a:latin typeface="Arial" pitchFamily="34" charset="0"/>
                          <a:ea typeface="Times New Roman"/>
                          <a:cs typeface="Arial" pitchFamily="34" charset="0"/>
                        </a:rPr>
                        <a:t>Fault Investigation</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No</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9867">
                <a:tc>
                  <a:txBody>
                    <a:bodyPr/>
                    <a:lstStyle/>
                    <a:p>
                      <a:pPr marL="342900" marR="0" lvl="0" indent="-342900" algn="just">
                        <a:spcBef>
                          <a:spcPts val="0"/>
                        </a:spcBef>
                        <a:spcAft>
                          <a:spcPts val="0"/>
                        </a:spcAft>
                        <a:buFont typeface="Symbol"/>
                        <a:buChar char=""/>
                      </a:pPr>
                      <a:r>
                        <a:rPr lang="en-GB" sz="1700" b="1" dirty="0">
                          <a:solidFill>
                            <a:srgbClr val="00B050"/>
                          </a:solidFill>
                          <a:latin typeface="Arial" pitchFamily="34" charset="0"/>
                          <a:ea typeface="Times New Roman"/>
                          <a:cs typeface="Arial" pitchFamily="34" charset="0"/>
                        </a:rPr>
                        <a:t>Quality of Supply</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No</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No</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925">
                <a:tc>
                  <a:txBody>
                    <a:bodyPr/>
                    <a:lstStyle/>
                    <a:p>
                      <a:pPr marL="0" marR="0" indent="0" algn="ctr">
                        <a:spcBef>
                          <a:spcPts val="0"/>
                        </a:spcBef>
                        <a:spcAft>
                          <a:spcPts val="0"/>
                        </a:spcAft>
                      </a:pPr>
                      <a:r>
                        <a:rPr lang="en-GB" sz="1700" b="1" dirty="0">
                          <a:solidFill>
                            <a:srgbClr val="FFFFFF"/>
                          </a:solidFill>
                          <a:latin typeface="Arial" pitchFamily="34" charset="0"/>
                          <a:ea typeface="Times New Roman"/>
                          <a:cs typeface="Arial" pitchFamily="34" charset="0"/>
                        </a:rPr>
                        <a:t>AMI METER</a:t>
                      </a:r>
                      <a:endParaRPr lang="en-US" sz="1700" dirty="0">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gridSpan="3">
                  <a:txBody>
                    <a:bodyPr/>
                    <a:lstStyle/>
                    <a:p>
                      <a:pPr marL="0" marR="0" indent="183515" algn="ctr">
                        <a:spcBef>
                          <a:spcPts val="0"/>
                        </a:spcBef>
                        <a:spcAft>
                          <a:spcPts val="0"/>
                        </a:spcAft>
                      </a:pPr>
                      <a:endParaRPr lang="en-GB" sz="1700" dirty="0">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79900">
                <a:tc>
                  <a:txBody>
                    <a:bodyPr/>
                    <a:lstStyle/>
                    <a:p>
                      <a:pPr marL="342900" marR="0" lvl="0" indent="-342900" algn="just">
                        <a:spcBef>
                          <a:spcPts val="0"/>
                        </a:spcBef>
                        <a:spcAft>
                          <a:spcPts val="0"/>
                        </a:spcAft>
                        <a:buFont typeface="Symbol"/>
                        <a:buChar char=""/>
                      </a:pPr>
                      <a:r>
                        <a:rPr lang="en-GB" sz="1700" b="1" dirty="0">
                          <a:solidFill>
                            <a:srgbClr val="00B050"/>
                          </a:solidFill>
                          <a:latin typeface="Arial" pitchFamily="34" charset="0"/>
                          <a:ea typeface="Times New Roman"/>
                          <a:cs typeface="Arial" pitchFamily="34" charset="0"/>
                        </a:rPr>
                        <a:t>CIU</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No</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900">
                <a:tc>
                  <a:txBody>
                    <a:bodyPr/>
                    <a:lstStyle/>
                    <a:p>
                      <a:pPr marL="342900" marR="0" lvl="0" indent="-342900" algn="just">
                        <a:spcBef>
                          <a:spcPts val="0"/>
                        </a:spcBef>
                        <a:spcAft>
                          <a:spcPts val="0"/>
                        </a:spcAft>
                        <a:buFont typeface="Symbol"/>
                        <a:buChar char=""/>
                      </a:pPr>
                      <a:r>
                        <a:rPr lang="en-GB" sz="1700" b="1" dirty="0">
                          <a:solidFill>
                            <a:srgbClr val="00B050"/>
                          </a:solidFill>
                          <a:latin typeface="Arial" pitchFamily="34" charset="0"/>
                          <a:ea typeface="Times New Roman"/>
                          <a:cs typeface="Arial" pitchFamily="34" charset="0"/>
                        </a:rPr>
                        <a:t>ACD</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No</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900">
                <a:tc>
                  <a:txBody>
                    <a:bodyPr/>
                    <a:lstStyle/>
                    <a:p>
                      <a:pPr marL="342900" marR="0" lvl="0" indent="-342900" algn="just">
                        <a:spcBef>
                          <a:spcPts val="0"/>
                        </a:spcBef>
                        <a:spcAft>
                          <a:spcPts val="0"/>
                        </a:spcAft>
                        <a:buFont typeface="Symbol"/>
                        <a:buChar char=""/>
                      </a:pPr>
                      <a:r>
                        <a:rPr lang="en-GB" sz="1700" b="1" dirty="0">
                          <a:solidFill>
                            <a:srgbClr val="00B050"/>
                          </a:solidFill>
                          <a:latin typeface="Arial" pitchFamily="34" charset="0"/>
                          <a:ea typeface="Times New Roman"/>
                          <a:cs typeface="Arial" pitchFamily="34" charset="0"/>
                        </a:rPr>
                        <a:t>Load Switch</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No</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34925">
                <a:tc>
                  <a:txBody>
                    <a:bodyPr/>
                    <a:lstStyle/>
                    <a:p>
                      <a:pPr marL="0" marR="0" indent="0" algn="ctr">
                        <a:spcBef>
                          <a:spcPts val="0"/>
                        </a:spcBef>
                        <a:spcAft>
                          <a:spcPts val="0"/>
                        </a:spcAft>
                      </a:pPr>
                      <a:r>
                        <a:rPr lang="en-GB" sz="1700" b="1" dirty="0">
                          <a:solidFill>
                            <a:srgbClr val="FFFFFF"/>
                          </a:solidFill>
                          <a:latin typeface="Arial" pitchFamily="34" charset="0"/>
                          <a:ea typeface="Times New Roman"/>
                          <a:cs typeface="Arial" pitchFamily="34" charset="0"/>
                        </a:rPr>
                        <a:t>COMMUNICATION</a:t>
                      </a:r>
                      <a:endParaRPr lang="en-US" sz="1700" dirty="0">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gridSpan="3">
                  <a:txBody>
                    <a:bodyPr/>
                    <a:lstStyle/>
                    <a:p>
                      <a:pPr marL="0" marR="0" indent="183515" algn="ctr">
                        <a:spcBef>
                          <a:spcPts val="0"/>
                        </a:spcBef>
                        <a:spcAft>
                          <a:spcPts val="0"/>
                        </a:spcAft>
                      </a:pPr>
                      <a:endParaRPr lang="en-GB" sz="1700">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179900">
                <a:tc>
                  <a:txBody>
                    <a:bodyPr/>
                    <a:lstStyle/>
                    <a:p>
                      <a:pPr marL="114300" marR="0" indent="183515" algn="ctr">
                        <a:spcBef>
                          <a:spcPts val="0"/>
                        </a:spcBef>
                        <a:spcAft>
                          <a:spcPts val="0"/>
                        </a:spcAft>
                      </a:pPr>
                      <a:r>
                        <a:rPr lang="en-GB" sz="1700" b="1" dirty="0">
                          <a:solidFill>
                            <a:srgbClr val="00B050"/>
                          </a:solidFill>
                          <a:latin typeface="Arial" pitchFamily="34" charset="0"/>
                          <a:ea typeface="Times New Roman"/>
                          <a:cs typeface="Arial" pitchFamily="34" charset="0"/>
                        </a:rPr>
                        <a:t>GSM/GPRS</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900">
                <a:tc>
                  <a:txBody>
                    <a:bodyPr/>
                    <a:lstStyle/>
                    <a:p>
                      <a:pPr marL="114300" marR="0" indent="183515" algn="ctr">
                        <a:spcBef>
                          <a:spcPts val="0"/>
                        </a:spcBef>
                        <a:spcAft>
                          <a:spcPts val="0"/>
                        </a:spcAft>
                      </a:pPr>
                      <a:r>
                        <a:rPr lang="en-GB" sz="1700" b="1" dirty="0">
                          <a:solidFill>
                            <a:srgbClr val="00B050"/>
                          </a:solidFill>
                          <a:latin typeface="Arial" pitchFamily="34" charset="0"/>
                          <a:ea typeface="Times New Roman"/>
                          <a:cs typeface="Arial" pitchFamily="34" charset="0"/>
                        </a:rPr>
                        <a:t>PLC</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No</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No</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No</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900">
                <a:tc>
                  <a:txBody>
                    <a:bodyPr/>
                    <a:lstStyle/>
                    <a:p>
                      <a:pPr marL="114300" marR="0" indent="183515" algn="ctr">
                        <a:spcBef>
                          <a:spcPts val="0"/>
                        </a:spcBef>
                        <a:spcAft>
                          <a:spcPts val="0"/>
                        </a:spcAft>
                      </a:pPr>
                      <a:r>
                        <a:rPr lang="en-GB" sz="1700" b="1" dirty="0">
                          <a:solidFill>
                            <a:srgbClr val="00B050"/>
                          </a:solidFill>
                          <a:latin typeface="Arial" pitchFamily="34" charset="0"/>
                          <a:ea typeface="Times New Roman"/>
                          <a:cs typeface="Arial" pitchFamily="34" charset="0"/>
                        </a:rPr>
                        <a:t>ZigBee</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No</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900">
                <a:tc>
                  <a:txBody>
                    <a:bodyPr/>
                    <a:lstStyle/>
                    <a:p>
                      <a:pPr marL="114300" marR="0" indent="183515" algn="ctr">
                        <a:spcBef>
                          <a:spcPts val="0"/>
                        </a:spcBef>
                        <a:spcAft>
                          <a:spcPts val="0"/>
                        </a:spcAft>
                      </a:pPr>
                      <a:r>
                        <a:rPr lang="en-GB" sz="1700" b="1" dirty="0">
                          <a:solidFill>
                            <a:srgbClr val="00B050"/>
                          </a:solidFill>
                          <a:latin typeface="Arial" pitchFamily="34" charset="0"/>
                          <a:ea typeface="Times New Roman"/>
                          <a:cs typeface="Arial" pitchFamily="34" charset="0"/>
                        </a:rPr>
                        <a:t>TCP/IP</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a:solidFill>
                            <a:srgbClr val="00B050"/>
                          </a:solidFill>
                          <a:latin typeface="Arial" pitchFamily="34" charset="0"/>
                          <a:ea typeface="Times New Roman"/>
                          <a:cs typeface="Arial" pitchFamily="34" charset="0"/>
                          <a:sym typeface="Wingdings"/>
                        </a:rPr>
                        <a:t></a:t>
                      </a:r>
                      <a:r>
                        <a:rPr lang="en-GB" sz="1700" b="1">
                          <a:solidFill>
                            <a:srgbClr val="00B050"/>
                          </a:solidFill>
                          <a:latin typeface="Arial" pitchFamily="34" charset="0"/>
                          <a:ea typeface="Times New Roman"/>
                          <a:cs typeface="Arial" pitchFamily="34" charset="0"/>
                        </a:rPr>
                        <a:t> Yes</a:t>
                      </a:r>
                      <a:endParaRPr lang="en-US" sz="1700" b="1">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79900">
                <a:tc>
                  <a:txBody>
                    <a:bodyPr/>
                    <a:lstStyle/>
                    <a:p>
                      <a:pPr marL="114300" marR="0" indent="183515" algn="ctr">
                        <a:spcBef>
                          <a:spcPts val="0"/>
                        </a:spcBef>
                        <a:spcAft>
                          <a:spcPts val="0"/>
                        </a:spcAft>
                      </a:pPr>
                      <a:r>
                        <a:rPr lang="en-GB" sz="1700" b="1" dirty="0">
                          <a:solidFill>
                            <a:srgbClr val="00B050"/>
                          </a:solidFill>
                          <a:latin typeface="Arial" pitchFamily="34" charset="0"/>
                          <a:ea typeface="Times New Roman"/>
                          <a:cs typeface="Arial" pitchFamily="34" charset="0"/>
                        </a:rPr>
                        <a:t>PSTN/IDSN</a:t>
                      </a:r>
                      <a:endParaRPr lang="en-US" sz="1700" b="1" dirty="0">
                        <a:solidFill>
                          <a:srgbClr val="00B050"/>
                        </a:solidFill>
                        <a:latin typeface="Arial" pitchFamily="34" charset="0"/>
                        <a:ea typeface="Times New Roman"/>
                        <a:cs typeface="Arial" pitchFamily="34" charset="0"/>
                      </a:endParaRPr>
                    </a:p>
                  </a:txBody>
                  <a:tcPr marL="67463" marR="6746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Yes</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No</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a:spcBef>
                          <a:spcPts val="0"/>
                        </a:spcBef>
                        <a:spcAft>
                          <a:spcPts val="0"/>
                        </a:spcAft>
                      </a:pPr>
                      <a:r>
                        <a:rPr lang="en-GB" sz="1700" b="1" dirty="0">
                          <a:solidFill>
                            <a:srgbClr val="00B050"/>
                          </a:solidFill>
                          <a:latin typeface="Arial" pitchFamily="34" charset="0"/>
                          <a:ea typeface="Times New Roman"/>
                          <a:cs typeface="Arial" pitchFamily="34" charset="0"/>
                          <a:sym typeface="Wingdings"/>
                        </a:rPr>
                        <a:t></a:t>
                      </a:r>
                      <a:r>
                        <a:rPr lang="en-GB" sz="1700" b="1" dirty="0">
                          <a:solidFill>
                            <a:srgbClr val="00B050"/>
                          </a:solidFill>
                          <a:latin typeface="Arial" pitchFamily="34" charset="0"/>
                          <a:ea typeface="Times New Roman"/>
                          <a:cs typeface="Arial" pitchFamily="34" charset="0"/>
                        </a:rPr>
                        <a:t> No</a:t>
                      </a:r>
                      <a:endParaRPr lang="en-US" sz="1700" b="1" dirty="0">
                        <a:solidFill>
                          <a:srgbClr val="00B050"/>
                        </a:solidFill>
                        <a:latin typeface="Arial" pitchFamily="34" charset="0"/>
                        <a:ea typeface="Times New Roman"/>
                        <a:cs typeface="Arial" pitchFamily="34" charset="0"/>
                      </a:endParaRPr>
                    </a:p>
                  </a:txBody>
                  <a:tcPr marL="67463" marR="67463"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 name="Rectangle 1"/>
          <p:cNvSpPr/>
          <p:nvPr/>
        </p:nvSpPr>
        <p:spPr>
          <a:xfrm>
            <a:off x="323528" y="6370442"/>
            <a:ext cx="7727776" cy="461665"/>
          </a:xfrm>
          <a:prstGeom prst="rect">
            <a:avLst/>
          </a:prstGeom>
          <a:solidFill>
            <a:schemeClr val="bg1"/>
          </a:solidFill>
        </p:spPr>
        <p:txBody>
          <a:bodyPr wrap="square">
            <a:spAutoFit/>
          </a:bodyPr>
          <a:lstStyle/>
          <a:p>
            <a:r>
              <a:rPr lang="en-US" sz="1200" dirty="0">
                <a:solidFill>
                  <a:srgbClr val="00B050"/>
                </a:solidFill>
                <a:latin typeface="Arial" pitchFamily="34" charset="0"/>
                <a:cs typeface="Arial" pitchFamily="34" charset="0"/>
              </a:rPr>
              <a:t> </a:t>
            </a:r>
            <a:r>
              <a:rPr lang="en-US" sz="1200" dirty="0" smtClean="0">
                <a:solidFill>
                  <a:srgbClr val="00B050"/>
                </a:solidFill>
                <a:latin typeface="Arial" pitchFamily="34" charset="0"/>
                <a:cs typeface="Arial" pitchFamily="34" charset="0"/>
              </a:rPr>
              <a:t>Investigation of a Smart </a:t>
            </a:r>
            <a:r>
              <a:rPr lang="en-US" sz="1200" dirty="0">
                <a:solidFill>
                  <a:srgbClr val="00B050"/>
                </a:solidFill>
                <a:latin typeface="Arial" pitchFamily="34" charset="0"/>
                <a:cs typeface="Arial" pitchFamily="34" charset="0"/>
              </a:rPr>
              <a:t>Communication Networks Standards for Smart Energy Management </a:t>
            </a:r>
            <a:r>
              <a:rPr lang="en-US" sz="1200" dirty="0" smtClean="0">
                <a:solidFill>
                  <a:srgbClr val="00B050"/>
                </a:solidFill>
                <a:latin typeface="Arial" pitchFamily="34" charset="0"/>
                <a:cs typeface="Arial" pitchFamily="34" charset="0"/>
              </a:rPr>
              <a:t>with </a:t>
            </a:r>
            <a:r>
              <a:rPr lang="en-US" sz="1200" dirty="0" err="1" smtClean="0">
                <a:solidFill>
                  <a:srgbClr val="00B050"/>
                </a:solidFill>
                <a:latin typeface="Arial" pitchFamily="34" charset="0"/>
                <a:cs typeface="Arial" pitchFamily="34" charset="0"/>
              </a:rPr>
              <a:t>Smartgrids</a:t>
            </a:r>
            <a:r>
              <a:rPr lang="en-US" sz="1200" dirty="0" smtClean="0">
                <a:solidFill>
                  <a:srgbClr val="00B050"/>
                </a:solidFill>
                <a:latin typeface="Arial" pitchFamily="34" charset="0"/>
                <a:cs typeface="Arial" pitchFamily="34" charset="0"/>
              </a:rPr>
              <a:t>  </a:t>
            </a:r>
          </a:p>
          <a:p>
            <a:r>
              <a:rPr lang="en-US" sz="1200" dirty="0" smtClean="0">
                <a:solidFill>
                  <a:srgbClr val="00B050"/>
                </a:solidFill>
                <a:latin typeface="Arial" pitchFamily="34" charset="0"/>
                <a:cs typeface="Arial" pitchFamily="34" charset="0"/>
              </a:rPr>
              <a:t>Author: </a:t>
            </a:r>
            <a:r>
              <a:rPr lang="en-US" sz="1200" dirty="0" err="1">
                <a:solidFill>
                  <a:srgbClr val="00B050"/>
                </a:solidFill>
                <a:latin typeface="Arial" pitchFamily="34" charset="0"/>
                <a:cs typeface="Arial" pitchFamily="34" charset="0"/>
              </a:rPr>
              <a:t>Monontši</a:t>
            </a:r>
            <a:r>
              <a:rPr lang="en-US" sz="1200" dirty="0">
                <a:solidFill>
                  <a:srgbClr val="00B050"/>
                </a:solidFill>
                <a:latin typeface="Arial" pitchFamily="34" charset="0"/>
                <a:cs typeface="Arial" pitchFamily="34" charset="0"/>
              </a:rPr>
              <a:t> Paul </a:t>
            </a:r>
            <a:r>
              <a:rPr lang="en-US" sz="1200" dirty="0" err="1">
                <a:solidFill>
                  <a:srgbClr val="00B050"/>
                </a:solidFill>
                <a:latin typeface="Arial" pitchFamily="34" charset="0"/>
                <a:cs typeface="Arial" pitchFamily="34" charset="0"/>
              </a:rPr>
              <a:t>Nthontho</a:t>
            </a:r>
            <a:endParaRPr lang="en-US" sz="1200"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2008291025"/>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pattFill prst="pct5">
          <a:fgClr>
            <a:schemeClr val="accent6">
              <a:lumMod val="40000"/>
              <a:lumOff val="60000"/>
            </a:schemeClr>
          </a:fgClr>
          <a:bgClr>
            <a:schemeClr val="bg1"/>
          </a:bgClr>
        </a:pattFill>
        <a:effectLst/>
      </p:bgPr>
    </p:bg>
    <p:spTree>
      <p:nvGrpSpPr>
        <p:cNvPr id="1" name=""/>
        <p:cNvGrpSpPr/>
        <p:nvPr/>
      </p:nvGrpSpPr>
      <p:grpSpPr>
        <a:xfrm>
          <a:off x="0" y="0"/>
          <a:ext cx="0" cy="0"/>
          <a:chOff x="0" y="0"/>
          <a:chExt cx="0" cy="0"/>
        </a:xfrm>
      </p:grpSpPr>
      <p:pic>
        <p:nvPicPr>
          <p:cNvPr id="17" name="Picture 16" descr="masru_small.png"/>
          <p:cNvPicPr>
            <a:picLocks noChangeAspect="1"/>
          </p:cNvPicPr>
          <p:nvPr/>
        </p:nvPicPr>
        <p:blipFill>
          <a:blip r:embed="rId2"/>
          <a:stretch>
            <a:fillRect/>
          </a:stretch>
        </p:blipFill>
        <p:spPr>
          <a:xfrm>
            <a:off x="1" y="5943600"/>
            <a:ext cx="1371599" cy="609600"/>
          </a:xfrm>
          <a:prstGeom prst="rect">
            <a:avLst/>
          </a:prstGeom>
        </p:spPr>
      </p:pic>
      <p:pic>
        <p:nvPicPr>
          <p:cNvPr id="16" name="Picture 15" descr="lowerbanner.png"/>
          <p:cNvPicPr>
            <a:picLocks noChangeAspect="1"/>
          </p:cNvPicPr>
          <p:nvPr/>
        </p:nvPicPr>
        <p:blipFill>
          <a:blip r:embed="rId3">
            <a:lum bright="-10000"/>
          </a:blip>
          <a:stretch>
            <a:fillRect/>
          </a:stretch>
        </p:blipFill>
        <p:spPr>
          <a:xfrm>
            <a:off x="1371600" y="5867400"/>
            <a:ext cx="6239746" cy="990600"/>
          </a:xfrm>
          <a:prstGeom prst="rect">
            <a:avLst/>
          </a:prstGeom>
          <a:effectLst>
            <a:outerShdw blurRad="50800" sx="1000" sy="1000" algn="ctr" rotWithShape="0">
              <a:srgbClr val="000000"/>
            </a:outerShdw>
          </a:effectLst>
        </p:spPr>
      </p:pic>
      <p:sp>
        <p:nvSpPr>
          <p:cNvPr id="11" name="Rectangle 10"/>
          <p:cNvSpPr/>
          <p:nvPr/>
        </p:nvSpPr>
        <p:spPr>
          <a:xfrm>
            <a:off x="0" y="5867400"/>
            <a:ext cx="9144000" cy="990600"/>
          </a:xfrm>
          <a:prstGeom prst="rect">
            <a:avLst/>
          </a:prstGeom>
          <a:solidFill>
            <a:schemeClr val="accent6">
              <a:lumMod val="60000"/>
              <a:lumOff val="40000"/>
              <a:alpha val="52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990600"/>
          </a:xfrm>
          <a:prstGeom prst="rect">
            <a:avLst/>
          </a:prstGeom>
          <a:solidFill>
            <a:srgbClr val="92D050"/>
          </a:solidFill>
          <a:ln>
            <a:noFill/>
          </a:ln>
          <a:scene3d>
            <a:camera prst="orthographicFront"/>
            <a:lightRig rig="threePt" dir="t"/>
          </a:scene3d>
          <a:sp3d>
            <a:bevel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 name="TextBox 12"/>
          <p:cNvSpPr txBox="1"/>
          <p:nvPr/>
        </p:nvSpPr>
        <p:spPr>
          <a:xfrm>
            <a:off x="228600" y="152400"/>
            <a:ext cx="8686800" cy="646331"/>
          </a:xfrm>
          <a:prstGeom prst="rect">
            <a:avLst/>
          </a:prstGeom>
          <a:noFill/>
        </p:spPr>
        <p:txBody>
          <a:bodyPr wrap="square" rtlCol="0">
            <a:spAutoFit/>
          </a:bodyPr>
          <a:lstStyle/>
          <a:p>
            <a:pPr algn="ctr"/>
            <a:r>
              <a:rPr lang="en-US" sz="3600" b="1" dirty="0" smtClean="0">
                <a:solidFill>
                  <a:schemeClr val="bg1"/>
                </a:solidFill>
                <a:latin typeface="Arial" pitchFamily="34" charset="0"/>
                <a:cs typeface="Arial" pitchFamily="34" charset="0"/>
              </a:rPr>
              <a:t>Validating Simulation</a:t>
            </a:r>
            <a:endParaRPr lang="en-US" sz="3600" b="1" i="1" dirty="0">
              <a:solidFill>
                <a:schemeClr val="bg1"/>
              </a:solidFill>
              <a:latin typeface="Arial" pitchFamily="34" charset="0"/>
              <a:cs typeface="Arial" pitchFamily="34" charset="0"/>
            </a:endParaRPr>
          </a:p>
        </p:txBody>
      </p:sp>
      <p:sp>
        <p:nvSpPr>
          <p:cNvPr id="14" name="TextBox 13"/>
          <p:cNvSpPr txBox="1"/>
          <p:nvPr/>
        </p:nvSpPr>
        <p:spPr>
          <a:xfrm>
            <a:off x="152400" y="990600"/>
            <a:ext cx="8839200" cy="4708981"/>
          </a:xfrm>
          <a:prstGeom prst="rect">
            <a:avLst/>
          </a:prstGeom>
          <a:noFill/>
        </p:spPr>
        <p:txBody>
          <a:bodyPr wrap="square" rtlCol="0">
            <a:spAutoFit/>
          </a:bodyPr>
          <a:lstStyle/>
          <a:p>
            <a:pPr marL="0" lvl="3" defTabSz="1828800">
              <a:buClr>
                <a:srgbClr val="00B050"/>
              </a:buClr>
            </a:pPr>
            <a:r>
              <a:rPr lang="en-US" sz="2400" b="1" dirty="0" smtClean="0">
                <a:solidFill>
                  <a:srgbClr val="00B050"/>
                </a:solidFill>
                <a:latin typeface="Arial" pitchFamily="34" charset="0"/>
                <a:cs typeface="Arial" pitchFamily="34" charset="0"/>
              </a:rPr>
              <a:t>Aim</a:t>
            </a:r>
            <a:r>
              <a:rPr lang="en-US" sz="2400" dirty="0" smtClean="0">
                <a:solidFill>
                  <a:srgbClr val="00B050"/>
                </a:solidFill>
                <a:latin typeface="Arial" pitchFamily="34" charset="0"/>
                <a:cs typeface="Arial" pitchFamily="34" charset="0"/>
              </a:rPr>
              <a:t>: To determine utilization of the communication network.</a:t>
            </a:r>
          </a:p>
          <a:p>
            <a:pPr marL="0" lvl="3" defTabSz="1828800">
              <a:spcBef>
                <a:spcPts val="1200"/>
              </a:spcBef>
              <a:buClr>
                <a:srgbClr val="00B050"/>
              </a:buClr>
            </a:pPr>
            <a:r>
              <a:rPr lang="en-US" sz="2400" b="1" dirty="0" smtClean="0">
                <a:solidFill>
                  <a:srgbClr val="00B050"/>
                </a:solidFill>
                <a:latin typeface="Arial" pitchFamily="34" charset="0"/>
                <a:cs typeface="Arial" pitchFamily="34" charset="0"/>
              </a:rPr>
              <a:t>Methods and Materials: </a:t>
            </a:r>
            <a:r>
              <a:rPr lang="en-US" sz="2400" dirty="0" smtClean="0">
                <a:solidFill>
                  <a:srgbClr val="00B050"/>
                </a:solidFill>
                <a:latin typeface="Arial" pitchFamily="34" charset="0"/>
                <a:cs typeface="Arial" pitchFamily="34" charset="0"/>
              </a:rPr>
              <a:t>OPNET 14.0 used to model the AMI network for The City of Cape Town.</a:t>
            </a:r>
          </a:p>
          <a:p>
            <a:pPr marL="0" lvl="3" defTabSz="1828800">
              <a:spcBef>
                <a:spcPts val="1200"/>
              </a:spcBef>
              <a:buClr>
                <a:srgbClr val="00B050"/>
              </a:buClr>
            </a:pPr>
            <a:r>
              <a:rPr lang="en-GB" sz="2400" b="1" dirty="0" smtClean="0">
                <a:solidFill>
                  <a:srgbClr val="00B050"/>
                </a:solidFill>
                <a:latin typeface="Arial" pitchFamily="34" charset="0"/>
                <a:cs typeface="Arial" pitchFamily="34" charset="0"/>
              </a:rPr>
              <a:t>OPNET snapshot of Modelled</a:t>
            </a:r>
            <a:r>
              <a:rPr lang="en-US" sz="2400" b="1" dirty="0" smtClean="0">
                <a:solidFill>
                  <a:srgbClr val="00B050"/>
                </a:solidFill>
                <a:latin typeface="Arial" pitchFamily="34" charset="0"/>
                <a:cs typeface="Arial" pitchFamily="34" charset="0"/>
              </a:rPr>
              <a:t> network</a:t>
            </a:r>
            <a:r>
              <a:rPr lang="en-US" sz="2400" dirty="0" smtClean="0">
                <a:solidFill>
                  <a:srgbClr val="00B050"/>
                </a:solidFill>
                <a:latin typeface="Arial" pitchFamily="34" charset="0"/>
                <a:cs typeface="Arial" pitchFamily="34" charset="0"/>
              </a:rPr>
              <a:t>:</a:t>
            </a:r>
          </a:p>
          <a:p>
            <a:pPr marL="0" lvl="3" defTabSz="1828800">
              <a:spcBef>
                <a:spcPts val="1200"/>
              </a:spcBef>
              <a:buClr>
                <a:srgbClr val="00B050"/>
              </a:buClr>
            </a:pPr>
            <a:endParaRPr lang="en-US" sz="2400" dirty="0" smtClean="0">
              <a:solidFill>
                <a:srgbClr val="00B050"/>
              </a:solidFill>
              <a:latin typeface="Arial" pitchFamily="34" charset="0"/>
              <a:cs typeface="Arial" pitchFamily="34" charset="0"/>
            </a:endParaRPr>
          </a:p>
          <a:p>
            <a:pPr marL="0" lvl="3" defTabSz="1828800">
              <a:spcBef>
                <a:spcPts val="1200"/>
              </a:spcBef>
              <a:buClr>
                <a:srgbClr val="00B050"/>
              </a:buClr>
            </a:pPr>
            <a:endParaRPr lang="en-US" sz="2400" dirty="0" smtClean="0">
              <a:solidFill>
                <a:srgbClr val="00B050"/>
              </a:solidFill>
              <a:latin typeface="Arial" pitchFamily="34" charset="0"/>
              <a:cs typeface="Arial" pitchFamily="34" charset="0"/>
            </a:endParaRPr>
          </a:p>
          <a:p>
            <a:pPr marL="0" lvl="3" defTabSz="1828800">
              <a:spcBef>
                <a:spcPts val="1200"/>
              </a:spcBef>
              <a:buClr>
                <a:srgbClr val="00B050"/>
              </a:buClr>
            </a:pPr>
            <a:endParaRPr lang="en-US" sz="2400" dirty="0" smtClean="0">
              <a:solidFill>
                <a:srgbClr val="00B050"/>
              </a:solidFill>
              <a:latin typeface="Arial" pitchFamily="34" charset="0"/>
              <a:cs typeface="Arial" pitchFamily="34" charset="0"/>
            </a:endParaRPr>
          </a:p>
          <a:p>
            <a:pPr marL="0" lvl="3" defTabSz="1828800">
              <a:spcBef>
                <a:spcPts val="1200"/>
              </a:spcBef>
              <a:buClr>
                <a:srgbClr val="00B050"/>
              </a:buClr>
            </a:pPr>
            <a:r>
              <a:rPr lang="en-US" sz="2400" dirty="0" smtClean="0">
                <a:solidFill>
                  <a:srgbClr val="00B050"/>
                </a:solidFill>
                <a:latin typeface="Arial" pitchFamily="34" charset="0"/>
                <a:cs typeface="Arial" pitchFamily="34" charset="0"/>
              </a:rPr>
              <a:t>The subnet represents a </a:t>
            </a:r>
          </a:p>
          <a:p>
            <a:pPr marL="0" lvl="3" defTabSz="1828800">
              <a:buClr>
                <a:srgbClr val="00B050"/>
              </a:buClr>
            </a:pPr>
            <a:r>
              <a:rPr lang="en-US" sz="2400" dirty="0" smtClean="0">
                <a:solidFill>
                  <a:srgbClr val="00B050"/>
                </a:solidFill>
                <a:latin typeface="Arial" pitchFamily="34" charset="0"/>
                <a:cs typeface="Arial" pitchFamily="34" charset="0"/>
              </a:rPr>
              <a:t>detailed network of AMI </a:t>
            </a:r>
          </a:p>
          <a:p>
            <a:pPr marL="0" lvl="3" defTabSz="1828800">
              <a:buClr>
                <a:srgbClr val="00B050"/>
              </a:buClr>
            </a:pPr>
            <a:r>
              <a:rPr lang="en-US" sz="2400" dirty="0" smtClean="0">
                <a:solidFill>
                  <a:srgbClr val="00B050"/>
                </a:solidFill>
                <a:latin typeface="Arial" pitchFamily="34" charset="0"/>
                <a:cs typeface="Arial" pitchFamily="34" charset="0"/>
              </a:rPr>
              <a:t>meters for a city.</a:t>
            </a:r>
            <a:endParaRPr lang="en-US" sz="2400" b="1" dirty="0" smtClean="0">
              <a:solidFill>
                <a:srgbClr val="00B050"/>
              </a:solidFill>
              <a:latin typeface="Arial" pitchFamily="34" charset="0"/>
              <a:cs typeface="Arial" pitchFamily="34" charset="0"/>
            </a:endParaRPr>
          </a:p>
        </p:txBody>
      </p:sp>
      <p:pic>
        <p:nvPicPr>
          <p:cNvPr id="21" name="Picture 20" descr="round_logo.gif"/>
          <p:cNvPicPr>
            <a:picLocks noChangeAspect="1"/>
          </p:cNvPicPr>
          <p:nvPr/>
        </p:nvPicPr>
        <p:blipFill>
          <a:blip r:embed="rId4">
            <a:clrChange>
              <a:clrFrom>
                <a:srgbClr val="FFFFFF"/>
              </a:clrFrom>
              <a:clrTo>
                <a:srgbClr val="FFFFFF">
                  <a:alpha val="0"/>
                </a:srgbClr>
              </a:clrTo>
            </a:clrChange>
          </a:blip>
          <a:stretch>
            <a:fillRect/>
          </a:stretch>
        </p:blipFill>
        <p:spPr>
          <a:xfrm>
            <a:off x="8153400" y="5852541"/>
            <a:ext cx="990600" cy="1005459"/>
          </a:xfrm>
          <a:prstGeom prst="rect">
            <a:avLst/>
          </a:prstGeom>
        </p:spPr>
      </p:pic>
      <p:pic>
        <p:nvPicPr>
          <p:cNvPr id="9" name="Picture 8" descr="figure 4.tif"/>
          <p:cNvPicPr>
            <a:picLocks noChangeAspect="1"/>
          </p:cNvPicPr>
          <p:nvPr/>
        </p:nvPicPr>
        <p:blipFill>
          <a:blip r:embed="rId5"/>
          <a:stretch>
            <a:fillRect/>
          </a:stretch>
        </p:blipFill>
        <p:spPr>
          <a:xfrm>
            <a:off x="4114800" y="2895600"/>
            <a:ext cx="4791075" cy="2867025"/>
          </a:xfrm>
          <a:prstGeom prst="rect">
            <a:avLst/>
          </a:prstGeom>
        </p:spPr>
      </p:pic>
      <p:pic>
        <p:nvPicPr>
          <p:cNvPr id="15" name="Picture 14" descr="figure 4 - Copy.tif"/>
          <p:cNvPicPr>
            <a:picLocks noChangeAspect="1"/>
          </p:cNvPicPr>
          <p:nvPr/>
        </p:nvPicPr>
        <p:blipFill>
          <a:blip r:embed="rId6"/>
          <a:stretch>
            <a:fillRect/>
          </a:stretch>
        </p:blipFill>
        <p:spPr>
          <a:xfrm>
            <a:off x="381000" y="3352800"/>
            <a:ext cx="642938" cy="621506"/>
          </a:xfrm>
          <a:prstGeom prst="rect">
            <a:avLst/>
          </a:prstGeom>
        </p:spPr>
      </p:pic>
      <p:sp>
        <p:nvSpPr>
          <p:cNvPr id="18" name="TextBox 17"/>
          <p:cNvSpPr txBox="1"/>
          <p:nvPr/>
        </p:nvSpPr>
        <p:spPr>
          <a:xfrm>
            <a:off x="304800" y="2971800"/>
            <a:ext cx="2362200" cy="923330"/>
          </a:xfrm>
          <a:prstGeom prst="rect">
            <a:avLst/>
          </a:prstGeom>
          <a:noFill/>
          <a:ln>
            <a:solidFill>
              <a:srgbClr val="92D050"/>
            </a:solidFill>
          </a:ln>
        </p:spPr>
        <p:txBody>
          <a:bodyPr wrap="square" rtlCol="0">
            <a:spAutoFit/>
          </a:bodyPr>
          <a:lstStyle/>
          <a:p>
            <a:r>
              <a:rPr lang="en-US" dirty="0" smtClean="0">
                <a:solidFill>
                  <a:srgbClr val="00B050"/>
                </a:solidFill>
                <a:latin typeface="Arial" pitchFamily="34" charset="0"/>
                <a:cs typeface="Arial" pitchFamily="34" charset="0"/>
              </a:rPr>
              <a:t>Legend:</a:t>
            </a:r>
          </a:p>
          <a:p>
            <a:endParaRPr lang="en-US" dirty="0" smtClean="0">
              <a:solidFill>
                <a:srgbClr val="00B050"/>
              </a:solidFill>
              <a:latin typeface="Arial" pitchFamily="34" charset="0"/>
              <a:cs typeface="Arial" pitchFamily="34" charset="0"/>
            </a:endParaRPr>
          </a:p>
          <a:p>
            <a:r>
              <a:rPr lang="en-US" dirty="0" smtClean="0">
                <a:solidFill>
                  <a:srgbClr val="00B050"/>
                </a:solidFill>
                <a:latin typeface="Arial" pitchFamily="34" charset="0"/>
                <a:cs typeface="Arial" pitchFamily="34" charset="0"/>
              </a:rPr>
              <a:t>          Subnet</a:t>
            </a:r>
            <a:endParaRPr lang="en-US" dirty="0">
              <a:solidFill>
                <a:srgbClr val="00B050"/>
              </a:solidFill>
              <a:latin typeface="Arial" pitchFamily="34" charset="0"/>
              <a:cs typeface="Arial" pitchFamily="34" charset="0"/>
            </a:endParaRPr>
          </a:p>
        </p:txBody>
      </p:sp>
      <p:sp>
        <p:nvSpPr>
          <p:cNvPr id="19" name="Rectangle 18"/>
          <p:cNvSpPr/>
          <p:nvPr/>
        </p:nvSpPr>
        <p:spPr>
          <a:xfrm>
            <a:off x="5721788" y="6537457"/>
            <a:ext cx="2436885" cy="276999"/>
          </a:xfrm>
          <a:prstGeom prst="rect">
            <a:avLst/>
          </a:prstGeom>
          <a:solidFill>
            <a:schemeClr val="bg1"/>
          </a:solidFill>
        </p:spPr>
        <p:txBody>
          <a:bodyPr wrap="none">
            <a:spAutoFit/>
          </a:bodyPr>
          <a:lstStyle/>
          <a:p>
            <a:pPr algn="ctr"/>
            <a:r>
              <a:rPr lang="en-US" sz="1200" dirty="0" smtClean="0">
                <a:solidFill>
                  <a:srgbClr val="00B050"/>
                </a:solidFill>
                <a:latin typeface="Arial" pitchFamily="34" charset="0"/>
                <a:cs typeface="Arial" pitchFamily="34" charset="0"/>
              </a:rPr>
              <a:t>Author: </a:t>
            </a:r>
            <a:r>
              <a:rPr lang="en-US" sz="1200" dirty="0" err="1">
                <a:solidFill>
                  <a:srgbClr val="00B050"/>
                </a:solidFill>
                <a:latin typeface="Arial" pitchFamily="34" charset="0"/>
                <a:cs typeface="Arial" pitchFamily="34" charset="0"/>
              </a:rPr>
              <a:t>Monontši</a:t>
            </a:r>
            <a:r>
              <a:rPr lang="en-US" sz="1200" dirty="0">
                <a:solidFill>
                  <a:srgbClr val="00B050"/>
                </a:solidFill>
                <a:latin typeface="Arial" pitchFamily="34" charset="0"/>
                <a:cs typeface="Arial" pitchFamily="34" charset="0"/>
              </a:rPr>
              <a:t> Paul </a:t>
            </a:r>
            <a:r>
              <a:rPr lang="en-US" sz="1200" dirty="0" err="1">
                <a:solidFill>
                  <a:srgbClr val="00B050"/>
                </a:solidFill>
                <a:latin typeface="Arial" pitchFamily="34" charset="0"/>
                <a:cs typeface="Arial" pitchFamily="34" charset="0"/>
              </a:rPr>
              <a:t>Nthontho</a:t>
            </a:r>
            <a:endParaRPr lang="en-US" sz="1200"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3714710119"/>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pattFill prst="pct5">
          <a:fgClr>
            <a:srgbClr val="9DF9DA"/>
          </a:fgClr>
          <a:bgClr>
            <a:schemeClr val="bg1"/>
          </a:bgClr>
        </a:pattFill>
        <a:effectLst/>
      </p:bgPr>
    </p:bg>
    <p:spTree>
      <p:nvGrpSpPr>
        <p:cNvPr id="1" name=""/>
        <p:cNvGrpSpPr/>
        <p:nvPr/>
      </p:nvGrpSpPr>
      <p:grpSpPr>
        <a:xfrm>
          <a:off x="0" y="0"/>
          <a:ext cx="0" cy="0"/>
          <a:chOff x="0" y="0"/>
          <a:chExt cx="0" cy="0"/>
        </a:xfrm>
      </p:grpSpPr>
      <p:pic>
        <p:nvPicPr>
          <p:cNvPr id="17" name="Picture 16" descr="masru_small.png"/>
          <p:cNvPicPr>
            <a:picLocks noChangeAspect="1"/>
          </p:cNvPicPr>
          <p:nvPr/>
        </p:nvPicPr>
        <p:blipFill>
          <a:blip r:embed="rId2"/>
          <a:stretch>
            <a:fillRect/>
          </a:stretch>
        </p:blipFill>
        <p:spPr>
          <a:xfrm>
            <a:off x="1" y="5943600"/>
            <a:ext cx="1371599" cy="609600"/>
          </a:xfrm>
          <a:prstGeom prst="rect">
            <a:avLst/>
          </a:prstGeom>
        </p:spPr>
      </p:pic>
      <p:pic>
        <p:nvPicPr>
          <p:cNvPr id="16" name="Picture 15" descr="lowerbanner.png"/>
          <p:cNvPicPr>
            <a:picLocks noChangeAspect="1"/>
          </p:cNvPicPr>
          <p:nvPr/>
        </p:nvPicPr>
        <p:blipFill>
          <a:blip r:embed="rId3">
            <a:lum bright="-10000"/>
          </a:blip>
          <a:stretch>
            <a:fillRect/>
          </a:stretch>
        </p:blipFill>
        <p:spPr>
          <a:xfrm>
            <a:off x="1371600" y="5867400"/>
            <a:ext cx="6239746" cy="990600"/>
          </a:xfrm>
          <a:prstGeom prst="rect">
            <a:avLst/>
          </a:prstGeom>
          <a:effectLst>
            <a:outerShdw blurRad="50800" sx="1000" sy="1000" algn="ctr" rotWithShape="0">
              <a:srgbClr val="000000"/>
            </a:outerShdw>
          </a:effectLst>
        </p:spPr>
      </p:pic>
      <p:sp>
        <p:nvSpPr>
          <p:cNvPr id="11" name="Rectangle 10"/>
          <p:cNvSpPr/>
          <p:nvPr/>
        </p:nvSpPr>
        <p:spPr>
          <a:xfrm>
            <a:off x="0" y="5867400"/>
            <a:ext cx="9144000" cy="990600"/>
          </a:xfrm>
          <a:prstGeom prst="rect">
            <a:avLst/>
          </a:prstGeom>
          <a:solidFill>
            <a:schemeClr val="accent6">
              <a:lumMod val="60000"/>
              <a:lumOff val="40000"/>
              <a:alpha val="52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990600"/>
          </a:xfrm>
          <a:prstGeom prst="rect">
            <a:avLst/>
          </a:prstGeom>
          <a:solidFill>
            <a:srgbClr val="92D050"/>
          </a:solidFill>
          <a:ln>
            <a:noFill/>
          </a:ln>
          <a:scene3d>
            <a:camera prst="orthographicFront"/>
            <a:lightRig rig="threePt" dir="t"/>
          </a:scene3d>
          <a:sp3d>
            <a:bevelT/>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 name="TextBox 12"/>
          <p:cNvSpPr txBox="1"/>
          <p:nvPr/>
        </p:nvSpPr>
        <p:spPr>
          <a:xfrm>
            <a:off x="228600" y="152400"/>
            <a:ext cx="8686800" cy="646331"/>
          </a:xfrm>
          <a:prstGeom prst="rect">
            <a:avLst/>
          </a:prstGeom>
          <a:noFill/>
        </p:spPr>
        <p:txBody>
          <a:bodyPr wrap="square" rtlCol="0">
            <a:spAutoFit/>
          </a:bodyPr>
          <a:lstStyle/>
          <a:p>
            <a:pPr algn="ctr"/>
            <a:r>
              <a:rPr lang="en-US" sz="3600" b="1" dirty="0" smtClean="0">
                <a:solidFill>
                  <a:schemeClr val="bg1"/>
                </a:solidFill>
                <a:latin typeface="Arial" pitchFamily="34" charset="0"/>
                <a:cs typeface="Arial" pitchFamily="34" charset="0"/>
              </a:rPr>
              <a:t>Validating Simulation Results</a:t>
            </a:r>
            <a:endParaRPr lang="en-US" sz="3600" b="1" i="1" dirty="0">
              <a:solidFill>
                <a:schemeClr val="bg1"/>
              </a:solidFill>
              <a:latin typeface="Arial" pitchFamily="34" charset="0"/>
              <a:cs typeface="Arial" pitchFamily="34" charset="0"/>
            </a:endParaRPr>
          </a:p>
        </p:txBody>
      </p:sp>
      <p:sp>
        <p:nvSpPr>
          <p:cNvPr id="14" name="TextBox 13"/>
          <p:cNvSpPr txBox="1"/>
          <p:nvPr/>
        </p:nvSpPr>
        <p:spPr>
          <a:xfrm>
            <a:off x="152400" y="990601"/>
            <a:ext cx="8839200" cy="707886"/>
          </a:xfrm>
          <a:prstGeom prst="rect">
            <a:avLst/>
          </a:prstGeom>
          <a:noFill/>
        </p:spPr>
        <p:txBody>
          <a:bodyPr wrap="square" rtlCol="0">
            <a:spAutoFit/>
          </a:bodyPr>
          <a:lstStyle/>
          <a:p>
            <a:pPr marL="0" lvl="3" algn="ctr" defTabSz="1828800">
              <a:buClr>
                <a:srgbClr val="00B050"/>
              </a:buClr>
            </a:pPr>
            <a:r>
              <a:rPr lang="en-US" sz="2000" dirty="0" smtClean="0">
                <a:solidFill>
                  <a:srgbClr val="00B050"/>
                </a:solidFill>
                <a:latin typeface="Arial" pitchFamily="34" charset="0"/>
                <a:cs typeface="Arial" pitchFamily="34" charset="0"/>
              </a:rPr>
              <a:t>Graphs 1 and 2 show maximum utilization of network capacity</a:t>
            </a:r>
          </a:p>
          <a:p>
            <a:pPr marL="0" lvl="3" algn="ctr" defTabSz="1828800">
              <a:buClr>
                <a:srgbClr val="00B050"/>
              </a:buClr>
            </a:pPr>
            <a:r>
              <a:rPr lang="en-US" sz="2000" dirty="0" smtClean="0">
                <a:solidFill>
                  <a:srgbClr val="00B050"/>
                </a:solidFill>
                <a:latin typeface="Arial" pitchFamily="34" charset="0"/>
                <a:cs typeface="Arial" pitchFamily="34" charset="0"/>
              </a:rPr>
              <a:t>between Cape Town control centre and Atlantis and Ceres respectively</a:t>
            </a:r>
            <a:endParaRPr lang="en-US" sz="2000" b="1" dirty="0" smtClean="0">
              <a:solidFill>
                <a:srgbClr val="00B050"/>
              </a:solidFill>
              <a:latin typeface="Arial" pitchFamily="34" charset="0"/>
              <a:cs typeface="Arial" pitchFamily="34" charset="0"/>
            </a:endParaRPr>
          </a:p>
        </p:txBody>
      </p:sp>
      <p:pic>
        <p:nvPicPr>
          <p:cNvPr id="21" name="Picture 20" descr="round_logo.gif"/>
          <p:cNvPicPr>
            <a:picLocks noChangeAspect="1"/>
          </p:cNvPicPr>
          <p:nvPr/>
        </p:nvPicPr>
        <p:blipFill>
          <a:blip r:embed="rId4">
            <a:clrChange>
              <a:clrFrom>
                <a:srgbClr val="FFFFFF"/>
              </a:clrFrom>
              <a:clrTo>
                <a:srgbClr val="FFFFFF">
                  <a:alpha val="0"/>
                </a:srgbClr>
              </a:clrTo>
            </a:clrChange>
          </a:blip>
          <a:stretch>
            <a:fillRect/>
          </a:stretch>
        </p:blipFill>
        <p:spPr>
          <a:xfrm>
            <a:off x="8153400" y="5852541"/>
            <a:ext cx="990600" cy="1005459"/>
          </a:xfrm>
          <a:prstGeom prst="rect">
            <a:avLst/>
          </a:prstGeom>
        </p:spPr>
      </p:pic>
      <p:pic>
        <p:nvPicPr>
          <p:cNvPr id="47106" name="Picture 2"/>
          <p:cNvPicPr>
            <a:picLocks noChangeAspect="1" noChangeArrowheads="1"/>
          </p:cNvPicPr>
          <p:nvPr/>
        </p:nvPicPr>
        <p:blipFill>
          <a:blip r:embed="rId5"/>
          <a:srcRect/>
          <a:stretch>
            <a:fillRect/>
          </a:stretch>
        </p:blipFill>
        <p:spPr bwMode="auto">
          <a:xfrm>
            <a:off x="4572000" y="1752600"/>
            <a:ext cx="4000500" cy="3962400"/>
          </a:xfrm>
          <a:prstGeom prst="rect">
            <a:avLst/>
          </a:prstGeom>
          <a:noFill/>
          <a:ln w="9525">
            <a:noFill/>
            <a:miter lim="800000"/>
            <a:headEnd/>
            <a:tailEnd/>
          </a:ln>
          <a:effectLst/>
        </p:spPr>
      </p:pic>
      <p:sp>
        <p:nvSpPr>
          <p:cNvPr id="10" name="TextBox 9"/>
          <p:cNvSpPr txBox="1"/>
          <p:nvPr/>
        </p:nvSpPr>
        <p:spPr>
          <a:xfrm>
            <a:off x="304800" y="4038600"/>
            <a:ext cx="3886200" cy="1569660"/>
          </a:xfrm>
          <a:prstGeom prst="rect">
            <a:avLst/>
          </a:prstGeom>
          <a:noFill/>
        </p:spPr>
        <p:txBody>
          <a:bodyPr wrap="square" rtlCol="0">
            <a:spAutoFit/>
          </a:bodyPr>
          <a:lstStyle/>
          <a:p>
            <a:r>
              <a:rPr lang="en-US" sz="2400" b="1" dirty="0" smtClean="0">
                <a:solidFill>
                  <a:srgbClr val="00B050"/>
                </a:solidFill>
                <a:latin typeface="Arial" pitchFamily="34" charset="0"/>
                <a:cs typeface="Arial" pitchFamily="34" charset="0"/>
              </a:rPr>
              <a:t>Graph 2:</a:t>
            </a:r>
          </a:p>
          <a:p>
            <a:r>
              <a:rPr lang="en-US" sz="2400" dirty="0" smtClean="0">
                <a:solidFill>
                  <a:srgbClr val="00B050"/>
                </a:solidFill>
                <a:latin typeface="Arial" pitchFamily="34" charset="0"/>
                <a:cs typeface="Arial" pitchFamily="34" charset="0"/>
              </a:rPr>
              <a:t>Link Type: DS0</a:t>
            </a:r>
          </a:p>
          <a:p>
            <a:r>
              <a:rPr lang="en-US" sz="2400" dirty="0" smtClean="0">
                <a:solidFill>
                  <a:srgbClr val="00B050"/>
                </a:solidFill>
                <a:latin typeface="Arial" pitchFamily="34" charset="0"/>
                <a:cs typeface="Arial" pitchFamily="34" charset="0"/>
              </a:rPr>
              <a:t>Link bandwidth: 64kbps</a:t>
            </a:r>
          </a:p>
          <a:p>
            <a:r>
              <a:rPr lang="en-US" sz="2400" dirty="0" smtClean="0">
                <a:solidFill>
                  <a:srgbClr val="00B050"/>
                </a:solidFill>
                <a:latin typeface="Arial" pitchFamily="34" charset="0"/>
                <a:cs typeface="Arial" pitchFamily="34" charset="0"/>
              </a:rPr>
              <a:t>Utilization: 4%</a:t>
            </a:r>
            <a:endParaRPr lang="en-US" sz="2400" dirty="0">
              <a:solidFill>
                <a:srgbClr val="00B050"/>
              </a:solidFill>
              <a:latin typeface="Arial" pitchFamily="34" charset="0"/>
              <a:cs typeface="Arial" pitchFamily="34" charset="0"/>
            </a:endParaRPr>
          </a:p>
        </p:txBody>
      </p:sp>
      <p:sp>
        <p:nvSpPr>
          <p:cNvPr id="15" name="Oval 14"/>
          <p:cNvSpPr/>
          <p:nvPr/>
        </p:nvSpPr>
        <p:spPr>
          <a:xfrm>
            <a:off x="8001000" y="1752600"/>
            <a:ext cx="609600" cy="609600"/>
          </a:xfrm>
          <a:prstGeom prst="ellipse">
            <a:avLst/>
          </a:prstGeom>
          <a:solidFill>
            <a:srgbClr val="92D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1</a:t>
            </a:r>
            <a:endParaRPr lang="en-US" sz="2800" b="1" dirty="0"/>
          </a:p>
        </p:txBody>
      </p:sp>
      <p:sp>
        <p:nvSpPr>
          <p:cNvPr id="18" name="Oval 17"/>
          <p:cNvSpPr/>
          <p:nvPr/>
        </p:nvSpPr>
        <p:spPr>
          <a:xfrm>
            <a:off x="8001000" y="3505200"/>
            <a:ext cx="609600" cy="609600"/>
          </a:xfrm>
          <a:prstGeom prst="ellipse">
            <a:avLst/>
          </a:prstGeom>
          <a:solidFill>
            <a:srgbClr val="92D050"/>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t>2  </a:t>
            </a:r>
            <a:endParaRPr lang="en-US" sz="2800" b="1" dirty="0"/>
          </a:p>
        </p:txBody>
      </p:sp>
      <p:sp>
        <p:nvSpPr>
          <p:cNvPr id="19" name="TextBox 18"/>
          <p:cNvSpPr txBox="1"/>
          <p:nvPr/>
        </p:nvSpPr>
        <p:spPr>
          <a:xfrm>
            <a:off x="304800" y="2057400"/>
            <a:ext cx="3886200" cy="1569660"/>
          </a:xfrm>
          <a:prstGeom prst="rect">
            <a:avLst/>
          </a:prstGeom>
          <a:noFill/>
        </p:spPr>
        <p:txBody>
          <a:bodyPr wrap="square" rtlCol="0">
            <a:spAutoFit/>
          </a:bodyPr>
          <a:lstStyle/>
          <a:p>
            <a:r>
              <a:rPr lang="en-US" sz="2400" b="1" dirty="0" smtClean="0">
                <a:solidFill>
                  <a:srgbClr val="00B050"/>
                </a:solidFill>
                <a:latin typeface="Arial" pitchFamily="34" charset="0"/>
                <a:cs typeface="Arial" pitchFamily="34" charset="0"/>
              </a:rPr>
              <a:t>Graph 1:</a:t>
            </a:r>
          </a:p>
          <a:p>
            <a:r>
              <a:rPr lang="en-US" sz="2400" dirty="0" smtClean="0">
                <a:solidFill>
                  <a:srgbClr val="00B050"/>
                </a:solidFill>
                <a:latin typeface="Arial" pitchFamily="34" charset="0"/>
                <a:cs typeface="Arial" pitchFamily="34" charset="0"/>
              </a:rPr>
              <a:t>Link Type: Optic </a:t>
            </a:r>
            <a:r>
              <a:rPr lang="en-GB" sz="2400" dirty="0" smtClean="0">
                <a:solidFill>
                  <a:srgbClr val="00B050"/>
                </a:solidFill>
                <a:latin typeface="Arial" pitchFamily="34" charset="0"/>
                <a:cs typeface="Arial" pitchFamily="34" charset="0"/>
              </a:rPr>
              <a:t>Fibre</a:t>
            </a:r>
          </a:p>
          <a:p>
            <a:r>
              <a:rPr lang="en-US" sz="2400" dirty="0" smtClean="0">
                <a:solidFill>
                  <a:srgbClr val="00B050"/>
                </a:solidFill>
                <a:latin typeface="Arial" pitchFamily="34" charset="0"/>
                <a:cs typeface="Arial" pitchFamily="34" charset="0"/>
              </a:rPr>
              <a:t>Link bandwidth: 100Mbps</a:t>
            </a:r>
          </a:p>
          <a:p>
            <a:r>
              <a:rPr lang="en-US" sz="2400" dirty="0" smtClean="0">
                <a:solidFill>
                  <a:srgbClr val="00B050"/>
                </a:solidFill>
                <a:latin typeface="Arial" pitchFamily="34" charset="0"/>
                <a:cs typeface="Arial" pitchFamily="34" charset="0"/>
              </a:rPr>
              <a:t>Utilization: 0.032%</a:t>
            </a:r>
            <a:endParaRPr lang="en-US" sz="2400" dirty="0">
              <a:solidFill>
                <a:srgbClr val="00B050"/>
              </a:solidFill>
              <a:latin typeface="Arial" pitchFamily="34" charset="0"/>
              <a:cs typeface="Arial" pitchFamily="34" charset="0"/>
            </a:endParaRPr>
          </a:p>
        </p:txBody>
      </p:sp>
      <p:sp>
        <p:nvSpPr>
          <p:cNvPr id="20" name="Rectangle 19"/>
          <p:cNvSpPr/>
          <p:nvPr/>
        </p:nvSpPr>
        <p:spPr>
          <a:xfrm>
            <a:off x="5721788" y="6537457"/>
            <a:ext cx="2436885" cy="276999"/>
          </a:xfrm>
          <a:prstGeom prst="rect">
            <a:avLst/>
          </a:prstGeom>
          <a:solidFill>
            <a:schemeClr val="bg1"/>
          </a:solidFill>
        </p:spPr>
        <p:txBody>
          <a:bodyPr wrap="none">
            <a:spAutoFit/>
          </a:bodyPr>
          <a:lstStyle/>
          <a:p>
            <a:pPr algn="ctr"/>
            <a:r>
              <a:rPr lang="en-US" sz="1200" dirty="0" smtClean="0">
                <a:solidFill>
                  <a:srgbClr val="00B050"/>
                </a:solidFill>
                <a:latin typeface="Arial" pitchFamily="34" charset="0"/>
                <a:cs typeface="Arial" pitchFamily="34" charset="0"/>
              </a:rPr>
              <a:t>Author: </a:t>
            </a:r>
            <a:r>
              <a:rPr lang="en-US" sz="1200" dirty="0" err="1">
                <a:solidFill>
                  <a:srgbClr val="00B050"/>
                </a:solidFill>
                <a:latin typeface="Arial" pitchFamily="34" charset="0"/>
                <a:cs typeface="Arial" pitchFamily="34" charset="0"/>
              </a:rPr>
              <a:t>Monontši</a:t>
            </a:r>
            <a:r>
              <a:rPr lang="en-US" sz="1200" dirty="0">
                <a:solidFill>
                  <a:srgbClr val="00B050"/>
                </a:solidFill>
                <a:latin typeface="Arial" pitchFamily="34" charset="0"/>
                <a:cs typeface="Arial" pitchFamily="34" charset="0"/>
              </a:rPr>
              <a:t> Paul </a:t>
            </a:r>
            <a:r>
              <a:rPr lang="en-US" sz="1200" dirty="0" err="1">
                <a:solidFill>
                  <a:srgbClr val="00B050"/>
                </a:solidFill>
                <a:latin typeface="Arial" pitchFamily="34" charset="0"/>
                <a:cs typeface="Arial" pitchFamily="34" charset="0"/>
              </a:rPr>
              <a:t>Nthontho</a:t>
            </a:r>
            <a:endParaRPr lang="en-US" sz="1200"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4210215273"/>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643" y="980728"/>
            <a:ext cx="8561446" cy="2308324"/>
          </a:xfrm>
          <a:prstGeom prst="rect">
            <a:avLst/>
          </a:prstGeom>
          <a:noFill/>
        </p:spPr>
        <p:txBody>
          <a:bodyPr wrap="none" lIns="91440" tIns="45720" rIns="91440" bIns="45720">
            <a:spAutoFit/>
          </a:bodyPr>
          <a:lstStyle/>
          <a:p>
            <a:pPr algn="ctr"/>
            <a:r>
              <a:rPr lang="en-US" sz="4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Demonstration &amp; discussion:</a:t>
            </a:r>
            <a:br>
              <a:rPr lang="en-US" sz="4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4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Results Chapters from</a:t>
            </a:r>
            <a:br>
              <a:rPr lang="en-US" sz="4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br>
            <a:r>
              <a:rPr lang="en-US" sz="48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past BSc reports</a:t>
            </a:r>
            <a:endParaRPr lang="en-US" sz="48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pic>
        <p:nvPicPr>
          <p:cNvPr id="7171" name="Picture 3" descr="C:\Users\swinberg\Documents\ACTIVE\EEE4084F\Common\Images\inspection_of_report_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6066" y="3573016"/>
            <a:ext cx="3276600" cy="263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2784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swinberg\Documents\ACTIVE\Supervision\Presentation\Guided_Research_Track\Images\at_you.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2276872"/>
            <a:ext cx="2520280" cy="25883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342838" y="5229200"/>
            <a:ext cx="2597314" cy="523220"/>
          </a:xfrm>
          <a:prstGeom prst="rect">
            <a:avLst/>
          </a:prstGeom>
          <a:noFill/>
        </p:spPr>
        <p:txBody>
          <a:bodyPr wrap="none" rtlCol="0">
            <a:spAutoFit/>
          </a:bodyPr>
          <a:lstStyle/>
          <a:p>
            <a:r>
              <a:rPr lang="en-ZA" sz="2800" dirty="0" smtClean="0"/>
              <a:t>Now over to you</a:t>
            </a:r>
            <a:endParaRPr lang="en-ZA" sz="2800" dirty="0"/>
          </a:p>
        </p:txBody>
      </p:sp>
    </p:spTree>
    <p:extLst>
      <p:ext uri="{BB962C8B-B14F-4D97-AF65-F5344CB8AC3E}">
        <p14:creationId xmlns:p14="http://schemas.microsoft.com/office/powerpoint/2010/main" val="5696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solidFill>
                  <a:srgbClr val="FFFF00"/>
                </a:solidFill>
              </a:rPr>
              <a:t>Ethics Clearance</a:t>
            </a:r>
            <a:endParaRPr lang="en-ZA" dirty="0">
              <a:solidFill>
                <a:srgbClr val="FFFF00"/>
              </a:solidFill>
            </a:endParaRPr>
          </a:p>
        </p:txBody>
      </p:sp>
      <p:sp>
        <p:nvSpPr>
          <p:cNvPr id="3" name="Content Placeholder 2"/>
          <p:cNvSpPr>
            <a:spLocks noGrp="1"/>
          </p:cNvSpPr>
          <p:nvPr>
            <p:ph idx="1"/>
          </p:nvPr>
        </p:nvSpPr>
        <p:spPr/>
        <p:txBody>
          <a:bodyPr/>
          <a:lstStyle/>
          <a:p>
            <a:pPr marL="342900" lvl="1" indent="-342900">
              <a:buFont typeface="Arial" pitchFamily="34" charset="0"/>
              <a:buChar char="•"/>
            </a:pPr>
            <a:r>
              <a:rPr lang="en-ZA" dirty="0"/>
              <a:t>Need to complete the Ethics form online</a:t>
            </a:r>
          </a:p>
          <a:p>
            <a:r>
              <a:rPr lang="en-ZA" dirty="0" smtClean="0"/>
              <a:t>Please </a:t>
            </a:r>
            <a:r>
              <a:rPr lang="en-ZA" dirty="0" smtClean="0"/>
              <a:t>follow the online Ethics </a:t>
            </a:r>
            <a:r>
              <a:rPr lang="en-ZA" dirty="0" smtClean="0"/>
              <a:t>submission</a:t>
            </a:r>
          </a:p>
          <a:p>
            <a:pPr lvl="1"/>
            <a:r>
              <a:rPr lang="en-ZA" dirty="0">
                <a:hlinkClick r:id="rId2"/>
              </a:rPr>
              <a:t>https://</a:t>
            </a:r>
            <a:r>
              <a:rPr lang="en-ZA" dirty="0" smtClean="0">
                <a:hlinkClick r:id="rId2"/>
              </a:rPr>
              <a:t>universityofcapetown.submittable.com/submit</a:t>
            </a:r>
            <a:r>
              <a:rPr lang="en-ZA" dirty="0" smtClean="0"/>
              <a:t> </a:t>
            </a:r>
          </a:p>
        </p:txBody>
      </p:sp>
    </p:spTree>
    <p:extLst>
      <p:ext uri="{BB962C8B-B14F-4D97-AF65-F5344CB8AC3E}">
        <p14:creationId xmlns:p14="http://schemas.microsoft.com/office/powerpoint/2010/main" val="3388933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82894" y="2276872"/>
            <a:ext cx="3578224" cy="2585323"/>
          </a:xfrm>
          <a:prstGeom prst="rect">
            <a:avLst/>
          </a:prstGeom>
          <a:noFill/>
        </p:spPr>
        <p:txBody>
          <a:bodyPr wrap="none" lIns="91440" tIns="45720" rIns="91440" bIns="45720">
            <a:spAutoFit/>
          </a:bodyPr>
          <a:lstStyle/>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Discussion</a:t>
            </a:r>
          </a:p>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&amp; </a:t>
            </a:r>
          </a:p>
          <a:p>
            <a:pPr algn="ctr"/>
            <a:r>
              <a:rPr lang="en-US" sz="5400" b="1" cap="none" spc="300" dirty="0" smtClean="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Questions</a:t>
            </a:r>
            <a:endParaRPr lang="en-US" sz="54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Tree>
    <p:extLst>
      <p:ext uri="{BB962C8B-B14F-4D97-AF65-F5344CB8AC3E}">
        <p14:creationId xmlns:p14="http://schemas.microsoft.com/office/powerpoint/2010/main" val="7391840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4247" y="2204864"/>
            <a:ext cx="7037028" cy="220263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smtClean="0">
                <a:solidFill>
                  <a:schemeClr val="tx1"/>
                </a:solidFill>
              </a:rPr>
              <a:t>Planning ahead:</a:t>
            </a:r>
          </a:p>
          <a:p>
            <a:pPr marL="285750" indent="-285750">
              <a:buFont typeface="Arial" panose="020B0604020202020204" pitchFamily="34" charset="0"/>
              <a:buChar char="•"/>
            </a:pPr>
            <a:r>
              <a:rPr lang="en-US" dirty="0" smtClean="0">
                <a:solidFill>
                  <a:schemeClr val="tx1"/>
                </a:solidFill>
              </a:rPr>
              <a:t>No meeting planned for next week</a:t>
            </a:r>
          </a:p>
          <a:p>
            <a:pPr marL="285750" indent="-285750">
              <a:buFont typeface="Arial" panose="020B0604020202020204" pitchFamily="34" charset="0"/>
              <a:buChar char="•"/>
            </a:pPr>
            <a:r>
              <a:rPr lang="en-US" dirty="0" smtClean="0">
                <a:solidFill>
                  <a:schemeClr val="tx1"/>
                </a:solidFill>
              </a:rPr>
              <a:t>No meetings for a few weeks until…</a:t>
            </a:r>
          </a:p>
          <a:p>
            <a:pPr marL="285750" indent="-285750">
              <a:buFont typeface="Arial" panose="020B0604020202020204" pitchFamily="34" charset="0"/>
              <a:buChar char="•"/>
            </a:pPr>
            <a:r>
              <a:rPr lang="en-US" dirty="0" smtClean="0">
                <a:solidFill>
                  <a:schemeClr val="tx1"/>
                </a:solidFill>
              </a:rPr>
              <a:t>(meeting to be announced): last meeting 1 week before due date;</a:t>
            </a:r>
            <a:r>
              <a:rPr lang="en-US" dirty="0">
                <a:solidFill>
                  <a:schemeClr val="tx1"/>
                </a:solidFill>
              </a:rPr>
              <a:t/>
            </a:r>
            <a:br>
              <a:rPr lang="en-US" dirty="0">
                <a:solidFill>
                  <a:schemeClr val="tx1"/>
                </a:solidFill>
              </a:rPr>
            </a:br>
            <a:r>
              <a:rPr lang="en-US" dirty="0">
                <a:solidFill>
                  <a:schemeClr val="tx1"/>
                </a:solidFill>
              </a:rPr>
              <a:t>GRT Presentation </a:t>
            </a:r>
            <a:r>
              <a:rPr lang="en-US" dirty="0" smtClean="0">
                <a:solidFill>
                  <a:schemeClr val="tx1"/>
                </a:solidFill>
              </a:rPr>
              <a:t>on: Conclusions and getting the Introduction to link nicely to the conclusions and rest of the report</a:t>
            </a:r>
          </a:p>
        </p:txBody>
      </p:sp>
      <p:sp>
        <p:nvSpPr>
          <p:cNvPr id="28" name="Rectangle 27"/>
          <p:cNvSpPr/>
          <p:nvPr/>
        </p:nvSpPr>
        <p:spPr>
          <a:xfrm>
            <a:off x="1795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Welcome</a:t>
            </a:r>
            <a:endParaRPr lang="en-GB" dirty="0"/>
          </a:p>
        </p:txBody>
      </p:sp>
      <p:sp>
        <p:nvSpPr>
          <p:cNvPr id="29" name="Rectangle 28"/>
          <p:cNvSpPr/>
          <p:nvPr/>
        </p:nvSpPr>
        <p:spPr>
          <a:xfrm>
            <a:off x="1619672" y="404664"/>
            <a:ext cx="1440160" cy="432048"/>
          </a:xfrm>
          <a:prstGeom prst="rect">
            <a:avLst/>
          </a:prstGeom>
          <a:solidFill>
            <a:schemeClr val="accent1"/>
          </a:solidFill>
          <a:ln>
            <a:solidFill>
              <a:srgbClr val="08509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Lit. Review</a:t>
            </a:r>
            <a:endParaRPr lang="en-GB" dirty="0"/>
          </a:p>
        </p:txBody>
      </p:sp>
      <p:sp>
        <p:nvSpPr>
          <p:cNvPr id="30" name="Rectangle 29"/>
          <p:cNvSpPr/>
          <p:nvPr/>
        </p:nvSpPr>
        <p:spPr>
          <a:xfrm>
            <a:off x="3059832" y="404664"/>
            <a:ext cx="1440160" cy="432048"/>
          </a:xfrm>
          <a:prstGeom prst="rect">
            <a:avLst/>
          </a:prstGeom>
          <a:solidFill>
            <a:schemeClr val="accent1"/>
          </a:solidFill>
          <a:ln>
            <a:solidFill>
              <a:srgbClr val="08509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bg1"/>
                </a:solidFill>
              </a:rPr>
              <a:t>Methodology</a:t>
            </a:r>
            <a:endParaRPr lang="en-GB" dirty="0">
              <a:solidFill>
                <a:schemeClr val="bg1"/>
              </a:solidFill>
            </a:endParaRPr>
          </a:p>
        </p:txBody>
      </p:sp>
      <p:sp>
        <p:nvSpPr>
          <p:cNvPr id="31" name="Rectangle 30"/>
          <p:cNvSpPr/>
          <p:nvPr/>
        </p:nvSpPr>
        <p:spPr>
          <a:xfrm>
            <a:off x="4499992" y="404664"/>
            <a:ext cx="1440160" cy="432048"/>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bg1"/>
                </a:solidFill>
              </a:rPr>
              <a:t>Design</a:t>
            </a:r>
            <a:endParaRPr lang="en-GB" dirty="0">
              <a:solidFill>
                <a:schemeClr val="bg1"/>
              </a:solidFill>
            </a:endParaRPr>
          </a:p>
        </p:txBody>
      </p:sp>
      <p:sp>
        <p:nvSpPr>
          <p:cNvPr id="32" name="Rectangle 31"/>
          <p:cNvSpPr/>
          <p:nvPr/>
        </p:nvSpPr>
        <p:spPr>
          <a:xfrm>
            <a:off x="5940152" y="404664"/>
            <a:ext cx="1440160" cy="432048"/>
          </a:xfrm>
          <a:prstGeom prst="rect">
            <a:avLst/>
          </a:prstGeom>
          <a:solidFill>
            <a:schemeClr val="accent4">
              <a:lumMod val="60000"/>
              <a:lumOff val="40000"/>
            </a:schemeClr>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solidFill>
                  <a:schemeClr val="tx1"/>
                </a:solidFill>
              </a:rPr>
              <a:t>Results</a:t>
            </a:r>
            <a:endParaRPr lang="en-GB" dirty="0">
              <a:solidFill>
                <a:schemeClr val="tx1"/>
              </a:solidFill>
            </a:endParaRPr>
          </a:p>
        </p:txBody>
      </p:sp>
      <p:sp>
        <p:nvSpPr>
          <p:cNvPr id="33" name="Rectangle 32"/>
          <p:cNvSpPr/>
          <p:nvPr/>
        </p:nvSpPr>
        <p:spPr>
          <a:xfrm>
            <a:off x="7380312" y="404664"/>
            <a:ext cx="144016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400" dirty="0"/>
              <a:t>Introduction &amp; Conclusions</a:t>
            </a:r>
            <a:endParaRPr lang="en-GB" sz="1400" dirty="0"/>
          </a:p>
        </p:txBody>
      </p:sp>
      <p:sp>
        <p:nvSpPr>
          <p:cNvPr id="34" name="TextBox 33"/>
          <p:cNvSpPr txBox="1"/>
          <p:nvPr/>
        </p:nvSpPr>
        <p:spPr>
          <a:xfrm>
            <a:off x="87748" y="142758"/>
            <a:ext cx="466794" cy="307777"/>
          </a:xfrm>
          <a:prstGeom prst="rect">
            <a:avLst/>
          </a:prstGeom>
          <a:noFill/>
        </p:spPr>
        <p:txBody>
          <a:bodyPr wrap="none" rtlCol="0">
            <a:spAutoFit/>
          </a:bodyPr>
          <a:lstStyle/>
          <a:p>
            <a:r>
              <a:rPr lang="en-ZA" sz="1400" dirty="0" smtClean="0">
                <a:solidFill>
                  <a:schemeClr val="bg1"/>
                </a:solidFill>
              </a:rPr>
              <a:t>Ch1</a:t>
            </a:r>
            <a:endParaRPr lang="en-GB" sz="1400" dirty="0">
              <a:solidFill>
                <a:schemeClr val="bg1"/>
              </a:solidFill>
            </a:endParaRPr>
          </a:p>
        </p:txBody>
      </p:sp>
      <p:sp>
        <p:nvSpPr>
          <p:cNvPr id="35" name="TextBox 34"/>
          <p:cNvSpPr txBox="1"/>
          <p:nvPr/>
        </p:nvSpPr>
        <p:spPr>
          <a:xfrm>
            <a:off x="1593546" y="142758"/>
            <a:ext cx="466794" cy="307777"/>
          </a:xfrm>
          <a:prstGeom prst="rect">
            <a:avLst/>
          </a:prstGeom>
          <a:noFill/>
        </p:spPr>
        <p:txBody>
          <a:bodyPr wrap="none" rtlCol="0">
            <a:spAutoFit/>
          </a:bodyPr>
          <a:lstStyle/>
          <a:p>
            <a:r>
              <a:rPr lang="en-ZA" sz="1400" dirty="0" smtClean="0">
                <a:solidFill>
                  <a:schemeClr val="bg1"/>
                </a:solidFill>
              </a:rPr>
              <a:t>Ch2</a:t>
            </a:r>
            <a:endParaRPr lang="en-GB" sz="1400" dirty="0">
              <a:solidFill>
                <a:schemeClr val="bg1"/>
              </a:solidFill>
            </a:endParaRPr>
          </a:p>
        </p:txBody>
      </p:sp>
      <p:sp>
        <p:nvSpPr>
          <p:cNvPr id="36" name="TextBox 35"/>
          <p:cNvSpPr txBox="1"/>
          <p:nvPr/>
        </p:nvSpPr>
        <p:spPr>
          <a:xfrm>
            <a:off x="3033706" y="142758"/>
            <a:ext cx="466794" cy="307777"/>
          </a:xfrm>
          <a:prstGeom prst="rect">
            <a:avLst/>
          </a:prstGeom>
          <a:noFill/>
        </p:spPr>
        <p:txBody>
          <a:bodyPr wrap="none" rtlCol="0">
            <a:spAutoFit/>
          </a:bodyPr>
          <a:lstStyle/>
          <a:p>
            <a:r>
              <a:rPr lang="en-ZA" sz="1400" dirty="0" smtClean="0">
                <a:solidFill>
                  <a:schemeClr val="bg1"/>
                </a:solidFill>
              </a:rPr>
              <a:t>Ch3</a:t>
            </a:r>
            <a:endParaRPr lang="en-GB" sz="1400" dirty="0">
              <a:solidFill>
                <a:schemeClr val="bg1"/>
              </a:solidFill>
            </a:endParaRPr>
          </a:p>
        </p:txBody>
      </p:sp>
      <p:sp>
        <p:nvSpPr>
          <p:cNvPr id="37" name="TextBox 36"/>
          <p:cNvSpPr txBox="1"/>
          <p:nvPr/>
        </p:nvSpPr>
        <p:spPr>
          <a:xfrm>
            <a:off x="4419364" y="142758"/>
            <a:ext cx="466794" cy="307777"/>
          </a:xfrm>
          <a:prstGeom prst="rect">
            <a:avLst/>
          </a:prstGeom>
          <a:noFill/>
        </p:spPr>
        <p:txBody>
          <a:bodyPr wrap="none" rtlCol="0">
            <a:spAutoFit/>
          </a:bodyPr>
          <a:lstStyle/>
          <a:p>
            <a:r>
              <a:rPr lang="en-ZA" sz="1400" dirty="0" smtClean="0">
                <a:solidFill>
                  <a:schemeClr val="bg1"/>
                </a:solidFill>
              </a:rPr>
              <a:t>Ch4</a:t>
            </a:r>
            <a:endParaRPr lang="en-GB" sz="1400" dirty="0">
              <a:solidFill>
                <a:schemeClr val="bg1"/>
              </a:solidFill>
            </a:endParaRPr>
          </a:p>
        </p:txBody>
      </p:sp>
      <p:sp>
        <p:nvSpPr>
          <p:cNvPr id="38" name="TextBox 37"/>
          <p:cNvSpPr txBox="1"/>
          <p:nvPr/>
        </p:nvSpPr>
        <p:spPr>
          <a:xfrm>
            <a:off x="5861774" y="142758"/>
            <a:ext cx="466794" cy="307777"/>
          </a:xfrm>
          <a:prstGeom prst="rect">
            <a:avLst/>
          </a:prstGeom>
          <a:noFill/>
        </p:spPr>
        <p:txBody>
          <a:bodyPr wrap="none" rtlCol="0">
            <a:spAutoFit/>
          </a:bodyPr>
          <a:lstStyle/>
          <a:p>
            <a:r>
              <a:rPr lang="en-ZA" sz="1400" dirty="0" smtClean="0">
                <a:solidFill>
                  <a:schemeClr val="bg1"/>
                </a:solidFill>
              </a:rPr>
              <a:t>Ch5</a:t>
            </a:r>
            <a:endParaRPr lang="en-GB" sz="1400" dirty="0">
              <a:solidFill>
                <a:schemeClr val="bg1"/>
              </a:solidFill>
            </a:endParaRPr>
          </a:p>
        </p:txBody>
      </p:sp>
      <p:sp>
        <p:nvSpPr>
          <p:cNvPr id="39" name="TextBox 38"/>
          <p:cNvSpPr txBox="1"/>
          <p:nvPr/>
        </p:nvSpPr>
        <p:spPr>
          <a:xfrm>
            <a:off x="7301934" y="142758"/>
            <a:ext cx="466794" cy="307777"/>
          </a:xfrm>
          <a:prstGeom prst="rect">
            <a:avLst/>
          </a:prstGeom>
          <a:noFill/>
        </p:spPr>
        <p:txBody>
          <a:bodyPr wrap="none" rtlCol="0">
            <a:spAutoFit/>
          </a:bodyPr>
          <a:lstStyle/>
          <a:p>
            <a:r>
              <a:rPr lang="en-ZA" sz="1400" dirty="0" smtClean="0">
                <a:solidFill>
                  <a:schemeClr val="bg1"/>
                </a:solidFill>
              </a:rPr>
              <a:t>Ch6</a:t>
            </a:r>
            <a:endParaRPr lang="en-GB" sz="1400" dirty="0">
              <a:solidFill>
                <a:schemeClr val="bg1"/>
              </a:solidFill>
            </a:endParaRPr>
          </a:p>
        </p:txBody>
      </p:sp>
      <p:pic>
        <p:nvPicPr>
          <p:cNvPr id="3074" name="Picture 2" descr="C:\Users\swinberg\Documents\ACTIVE\Supervision\Presentation\Guided_Research_Track\Images\tick.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0557" y="535611"/>
            <a:ext cx="615764" cy="60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43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50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00"/>
                                        <p:tgtEl>
                                          <p:spTgt spid="3074"/>
                                        </p:tgtEl>
                                      </p:cBhvr>
                                    </p:animEffect>
                                  </p:childTnLst>
                                </p:cTn>
                              </p:par>
                            </p:childTnLst>
                          </p:cTn>
                        </p:par>
                        <p:par>
                          <p:cTn id="8" fill="hold">
                            <p:stCondLst>
                              <p:cond delay="1000"/>
                            </p:stCondLst>
                            <p:childTnLst>
                              <p:par>
                                <p:cTn id="9" presetID="14" presetClass="entr" presetSubtype="10"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randombar(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Refs</a:t>
            </a:r>
            <a:endParaRPr lang="en-US" dirty="0">
              <a:solidFill>
                <a:srgbClr val="FFFF00"/>
              </a:solidFill>
            </a:endParaRPr>
          </a:p>
        </p:txBody>
      </p:sp>
      <p:sp>
        <p:nvSpPr>
          <p:cNvPr id="3" name="Content Placeholder 2"/>
          <p:cNvSpPr>
            <a:spLocks noGrp="1"/>
          </p:cNvSpPr>
          <p:nvPr>
            <p:ph idx="1"/>
          </p:nvPr>
        </p:nvSpPr>
        <p:spPr/>
        <p:txBody>
          <a:bodyPr>
            <a:normAutofit fontScale="85000" lnSpcReduction="10000"/>
          </a:bodyPr>
          <a:lstStyle/>
          <a:p>
            <a:r>
              <a:rPr lang="en-US" dirty="0" smtClean="0"/>
              <a:t>Some recommended reading…</a:t>
            </a:r>
          </a:p>
          <a:p>
            <a:r>
              <a:rPr lang="en-US" b="1" dirty="0" smtClean="0"/>
              <a:t>How to write a dissertation</a:t>
            </a:r>
            <a:r>
              <a:rPr lang="en-US" dirty="0" smtClean="0"/>
              <a:t>: a free online short course (useful content you can view without doing the course)</a:t>
            </a:r>
          </a:p>
          <a:p>
            <a:pPr lvl="1"/>
            <a:r>
              <a:rPr lang="en-US" dirty="0" smtClean="0"/>
              <a:t>Course start page: </a:t>
            </a:r>
            <a:r>
              <a:rPr lang="en-US" dirty="0" smtClean="0">
                <a:hlinkClick r:id="rId2"/>
              </a:rPr>
              <a:t>http</a:t>
            </a:r>
            <a:r>
              <a:rPr lang="en-US" dirty="0">
                <a:hlinkClick r:id="rId2"/>
              </a:rPr>
              <a:t>://www.mondofacto.com/study-skills/research/how-to-write-your-dissertation</a:t>
            </a:r>
            <a:r>
              <a:rPr lang="en-US" dirty="0" smtClean="0">
                <a:hlinkClick r:id="rId2"/>
              </a:rPr>
              <a:t>/</a:t>
            </a:r>
            <a:endParaRPr lang="en-US" dirty="0" smtClean="0"/>
          </a:p>
          <a:p>
            <a:pPr lvl="1"/>
            <a:r>
              <a:rPr lang="en-US" dirty="0" smtClean="0"/>
              <a:t>Writing up Results: </a:t>
            </a:r>
            <a:r>
              <a:rPr lang="en-US" dirty="0" smtClean="0">
                <a:hlinkClick r:id="rId3"/>
              </a:rPr>
              <a:t>http</a:t>
            </a:r>
            <a:r>
              <a:rPr lang="en-US" dirty="0">
                <a:hlinkClick r:id="rId3"/>
              </a:rPr>
              <a:t>://</a:t>
            </a:r>
            <a:r>
              <a:rPr lang="en-US" dirty="0" smtClean="0">
                <a:hlinkClick r:id="rId3"/>
              </a:rPr>
              <a:t>www.mondofacto.com/study-skills/research/how-to-write-your-dissertation/04.html</a:t>
            </a:r>
            <a:endParaRPr lang="en-US" dirty="0"/>
          </a:p>
          <a:p>
            <a:r>
              <a:rPr lang="en-US" dirty="0" smtClean="0"/>
              <a:t>UCT Library books</a:t>
            </a:r>
          </a:p>
          <a:p>
            <a:pPr lvl="1"/>
            <a:r>
              <a:rPr lang="en-US" dirty="0" smtClean="0"/>
              <a:t>Scientific </a:t>
            </a:r>
            <a:r>
              <a:rPr lang="en-US" dirty="0"/>
              <a:t>style and </a:t>
            </a:r>
            <a:r>
              <a:rPr lang="en-US" dirty="0" smtClean="0"/>
              <a:t>formatting 808.0666 SCIE</a:t>
            </a:r>
          </a:p>
          <a:p>
            <a:pPr lvl="1"/>
            <a:r>
              <a:rPr lang="en-US" dirty="0"/>
              <a:t>Writing academic papers &amp; books 808.02 </a:t>
            </a:r>
            <a:r>
              <a:rPr lang="en-US" dirty="0" smtClean="0"/>
              <a:t>HAYN</a:t>
            </a:r>
            <a:endParaRPr lang="en-US" dirty="0"/>
          </a:p>
        </p:txBody>
      </p:sp>
    </p:spTree>
    <p:extLst>
      <p:ext uri="{BB962C8B-B14F-4D97-AF65-F5344CB8AC3E}">
        <p14:creationId xmlns:p14="http://schemas.microsoft.com/office/powerpoint/2010/main" val="430418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ZA" dirty="0" smtClean="0">
                <a:solidFill>
                  <a:srgbClr val="FFFF00"/>
                </a:solidFill>
              </a:rPr>
              <a:t>Thoughts about Getting High Marks</a:t>
            </a:r>
            <a:endParaRPr lang="en-ZA" dirty="0">
              <a:solidFill>
                <a:srgbClr val="FFFF00"/>
              </a:solidFill>
            </a:endParaRPr>
          </a:p>
        </p:txBody>
      </p:sp>
      <p:sp>
        <p:nvSpPr>
          <p:cNvPr id="5" name="Text Placeholder 4"/>
          <p:cNvSpPr>
            <a:spLocks noGrp="1"/>
          </p:cNvSpPr>
          <p:nvPr>
            <p:ph type="body" idx="1"/>
          </p:nvPr>
        </p:nvSpPr>
        <p:spPr/>
        <p:txBody>
          <a:bodyPr/>
          <a:lstStyle/>
          <a:p>
            <a:r>
              <a:rPr lang="en-ZA" dirty="0" smtClean="0">
                <a:solidFill>
                  <a:srgbClr val="FFFF00"/>
                </a:solidFill>
              </a:rPr>
              <a:t>GRT</a:t>
            </a:r>
            <a:endParaRPr lang="en-ZA" dirty="0">
              <a:solidFill>
                <a:srgbClr val="FFFF00"/>
              </a:solidFill>
            </a:endParaRPr>
          </a:p>
        </p:txBody>
      </p:sp>
    </p:spTree>
    <p:extLst>
      <p:ext uri="{BB962C8B-B14F-4D97-AF65-F5344CB8AC3E}">
        <p14:creationId xmlns:p14="http://schemas.microsoft.com/office/powerpoint/2010/main" val="2392064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1871010"/>
              </p:ext>
            </p:extLst>
          </p:nvPr>
        </p:nvGraphicFramePr>
        <p:xfrm>
          <a:off x="1043610" y="404664"/>
          <a:ext cx="7416822" cy="6067507"/>
        </p:xfrm>
        <a:graphic>
          <a:graphicData uri="http://schemas.openxmlformats.org/drawingml/2006/table">
            <a:tbl>
              <a:tblPr>
                <a:tableStyleId>{5C22544A-7EE6-4342-B048-85BDC9FD1C3A}</a:tableStyleId>
              </a:tblPr>
              <a:tblGrid>
                <a:gridCol w="2081830"/>
                <a:gridCol w="651386"/>
                <a:gridCol w="1571822"/>
                <a:gridCol w="1847954"/>
                <a:gridCol w="1263830"/>
              </a:tblGrid>
              <a:tr h="351968">
                <a:tc gridSpan="5">
                  <a:txBody>
                    <a:bodyPr/>
                    <a:lstStyle/>
                    <a:p>
                      <a:pPr algn="ctr" fontAlgn="ctr"/>
                      <a:r>
                        <a:rPr lang="en-ZA" sz="1400" u="none" strike="noStrike" dirty="0">
                          <a:effectLst/>
                        </a:rPr>
                        <a:t>DEPARTMENT OF ELECTRICAL ENGINEERING                                                                                                   FINAL YEAR PROJECT REPORT MARKING SCHEDULE - August 16</a:t>
                      </a:r>
                      <a:endParaRPr lang="en-ZA" sz="1400" b="1" i="0" u="none" strike="noStrike" dirty="0">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r>
              <a:tr h="234645">
                <a:tc gridSpan="3">
                  <a:txBody>
                    <a:bodyPr/>
                    <a:lstStyle/>
                    <a:p>
                      <a:pPr algn="l" fontAlgn="t"/>
                      <a:r>
                        <a:rPr lang="en-ZA" sz="1400" u="none" strike="noStrike">
                          <a:effectLst/>
                        </a:rPr>
                        <a:t>Student name: </a:t>
                      </a:r>
                      <a:endParaRPr lang="en-ZA" sz="1400" b="1" i="0" u="none" strike="noStrike">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tc hMerge="1">
                  <a:txBody>
                    <a:bodyPr/>
                    <a:lstStyle/>
                    <a:p>
                      <a:endParaRPr lang="en-ZA"/>
                    </a:p>
                  </a:txBody>
                  <a:tcPr/>
                </a:tc>
                <a:tc gridSpan="2">
                  <a:txBody>
                    <a:bodyPr/>
                    <a:lstStyle/>
                    <a:p>
                      <a:pPr algn="l" fontAlgn="t"/>
                      <a:r>
                        <a:rPr lang="en-ZA" sz="1400" u="none" strike="noStrike">
                          <a:effectLst/>
                        </a:rPr>
                        <a:t>        Student No: </a:t>
                      </a:r>
                      <a:endParaRPr lang="en-ZA" sz="1400" b="1" i="0" u="none" strike="noStrike">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tr>
              <a:tr h="331263">
                <a:tc gridSpan="5">
                  <a:txBody>
                    <a:bodyPr/>
                    <a:lstStyle/>
                    <a:p>
                      <a:pPr algn="l" fontAlgn="t"/>
                      <a:r>
                        <a:rPr lang="en-ZA" sz="1400" u="none" strike="noStrike" dirty="0">
                          <a:effectLst/>
                        </a:rPr>
                        <a:t>Report Title: </a:t>
                      </a:r>
                      <a:endParaRPr lang="en-ZA" sz="1400" b="1" i="0" u="none" strike="noStrike" dirty="0">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r>
              <a:tr h="165632">
                <a:tc gridSpan="5">
                  <a:txBody>
                    <a:bodyPr/>
                    <a:lstStyle/>
                    <a:p>
                      <a:pPr algn="l" fontAlgn="t"/>
                      <a:r>
                        <a:rPr lang="en-ZA" sz="1400" u="none" strike="noStrike">
                          <a:effectLst/>
                        </a:rPr>
                        <a:t>Mark allocation should be moderated by the difficulty of the project set.</a:t>
                      </a:r>
                      <a:endParaRPr lang="en-ZA" sz="1400" b="0" i="1" u="none" strike="noStrike">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tc hMerge="1">
                  <a:txBody>
                    <a:bodyPr/>
                    <a:lstStyle/>
                    <a:p>
                      <a:endParaRPr lang="en-ZA"/>
                    </a:p>
                  </a:txBody>
                  <a:tcPr/>
                </a:tc>
                <a:tc hMerge="1">
                  <a:txBody>
                    <a:bodyPr/>
                    <a:lstStyle/>
                    <a:p>
                      <a:endParaRPr lang="en-ZA"/>
                    </a:p>
                  </a:txBody>
                  <a:tcPr/>
                </a:tc>
                <a:tc hMerge="1">
                  <a:txBody>
                    <a:bodyPr/>
                    <a:lstStyle/>
                    <a:p>
                      <a:endParaRPr lang="en-ZA"/>
                    </a:p>
                  </a:txBody>
                  <a:tcPr/>
                </a:tc>
              </a:tr>
              <a:tr h="476191">
                <a:tc>
                  <a:txBody>
                    <a:bodyPr/>
                    <a:lstStyle/>
                    <a:p>
                      <a:pPr algn="r" fontAlgn="ctr"/>
                      <a:r>
                        <a:rPr lang="en-ZA" sz="1400" u="none" strike="noStrike" dirty="0">
                          <a:effectLst/>
                        </a:rPr>
                        <a:t> </a:t>
                      </a:r>
                      <a:endParaRPr lang="en-ZA" sz="1400" b="0" i="0" u="none" strike="noStrike" dirty="0">
                        <a:solidFill>
                          <a:srgbClr val="000000"/>
                        </a:solidFill>
                        <a:effectLst/>
                        <a:latin typeface="Times New Roman"/>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t"/>
                      <a:r>
                        <a:rPr lang="en-ZA" sz="1400" u="none" strike="noStrike">
                          <a:effectLst/>
                        </a:rPr>
                        <a:t>Weight (%)</a:t>
                      </a:r>
                      <a:endParaRPr lang="en-ZA" sz="1400" b="1" i="0" u="none" strike="noStrike">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t"/>
                      <a:r>
                        <a:rPr lang="en-ZA" sz="1400" u="none" strike="noStrike" dirty="0">
                          <a:effectLst/>
                        </a:rPr>
                        <a:t>Comment Examiner writes brief comments here; adequate to justify mark. Use separate page if needed.</a:t>
                      </a:r>
                      <a:endParaRPr lang="en-ZA" sz="1400" b="1" i="0" u="none" strike="noStrike" dirty="0">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tc>
                  <a:txBody>
                    <a:bodyPr/>
                    <a:lstStyle/>
                    <a:p>
                      <a:pPr algn="ctr" fontAlgn="ctr"/>
                      <a:r>
                        <a:rPr lang="en-ZA" sz="1400" u="none" strike="noStrike">
                          <a:effectLst/>
                        </a:rPr>
                        <a:t>Assign a % mark out of 100% in each of the five boxes</a:t>
                      </a:r>
                      <a:endParaRPr lang="en-ZA" sz="1400" b="1"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628021">
                <a:tc>
                  <a:txBody>
                    <a:bodyPr/>
                    <a:lstStyle/>
                    <a:p>
                      <a:pPr algn="l" fontAlgn="b"/>
                      <a:r>
                        <a:rPr lang="en-ZA" sz="1400" b="1" u="none" strike="noStrike" dirty="0">
                          <a:effectLst/>
                        </a:rPr>
                        <a:t>Problem statement</a:t>
                      </a:r>
                      <a:r>
                        <a:rPr lang="en-ZA" sz="1400" u="none" strike="noStrike" dirty="0">
                          <a:effectLst/>
                        </a:rPr>
                        <a:t> &amp; </a:t>
                      </a:r>
                      <a:r>
                        <a:rPr lang="en-ZA" sz="1400" b="1" u="none" strike="noStrike" dirty="0">
                          <a:effectLst/>
                        </a:rPr>
                        <a:t>literature review</a:t>
                      </a:r>
                      <a:r>
                        <a:rPr lang="en-ZA" sz="1400" u="none" strike="noStrike" dirty="0">
                          <a:effectLst/>
                        </a:rPr>
                        <a:t>: Understanding the nature of the investigation</a:t>
                      </a:r>
                      <a:endParaRPr lang="en-ZA" sz="1400" b="1" i="0" u="none" strike="noStrike" dirty="0">
                        <a:solidFill>
                          <a:srgbClr val="000000"/>
                        </a:solidFill>
                        <a:effectLst/>
                        <a:latin typeface="Arial"/>
                      </a:endParaRPr>
                    </a:p>
                  </a:txBody>
                  <a:tcPr marL="6164" marR="6164" marT="616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a:txBody>
                    <a:bodyPr/>
                    <a:lstStyle/>
                    <a:p>
                      <a:pPr algn="ctr" fontAlgn="ctr"/>
                      <a:r>
                        <a:rPr lang="en-ZA" sz="1400" u="none" strike="noStrike">
                          <a:effectLst/>
                        </a:rPr>
                        <a:t>20</a:t>
                      </a:r>
                      <a:endParaRPr lang="en-ZA" sz="1400" b="0"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gridSpan="2">
                  <a:txBody>
                    <a:bodyPr/>
                    <a:lstStyle/>
                    <a:p>
                      <a:pPr algn="l" fontAlgn="t"/>
                      <a:r>
                        <a:rPr lang="en-ZA" sz="1400" u="none" strike="noStrike" dirty="0">
                          <a:effectLst/>
                        </a:rPr>
                        <a:t> </a:t>
                      </a:r>
                      <a:endParaRPr lang="en-ZA" sz="1400" b="0" i="0" u="none" strike="noStrike" dirty="0">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3" hMerge="1">
                  <a:txBody>
                    <a:bodyPr/>
                    <a:lstStyle/>
                    <a:p>
                      <a:endParaRPr lang="en-ZA"/>
                    </a:p>
                  </a:txBody>
                  <a:tcPr/>
                </a:tc>
                <a:tc rowSpan="3">
                  <a:txBody>
                    <a:bodyPr/>
                    <a:lstStyle/>
                    <a:p>
                      <a:pPr algn="ctr" fontAlgn="ctr"/>
                      <a:r>
                        <a:rPr lang="en-ZA" sz="1400" u="none" strike="noStrike">
                          <a:effectLst/>
                        </a:rPr>
                        <a:t> </a:t>
                      </a:r>
                      <a:endParaRPr lang="en-ZA" sz="1400" b="0"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143394">
                <a:tc>
                  <a:txBody>
                    <a:bodyPr/>
                    <a:lstStyle/>
                    <a:p>
                      <a:pPr algn="l" fontAlgn="ctr"/>
                      <a:r>
                        <a:rPr lang="en-ZA" sz="1400" u="none" strike="noStrike" dirty="0">
                          <a:effectLst/>
                        </a:rPr>
                        <a:t> </a:t>
                      </a:r>
                      <a:endParaRPr lang="en-ZA" sz="1400" b="0" i="0" u="none" strike="noStrike" dirty="0">
                        <a:solidFill>
                          <a:srgbClr val="000000"/>
                        </a:solidFill>
                        <a:effectLst/>
                        <a:latin typeface="Times New Roman"/>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ZA"/>
                    </a:p>
                  </a:txBody>
                  <a:tcPr/>
                </a:tc>
                <a:tc gridSpan="2" vMerge="1">
                  <a:txBody>
                    <a:bodyPr/>
                    <a:lstStyle/>
                    <a:p>
                      <a:endParaRPr lang="en-ZA"/>
                    </a:p>
                  </a:txBody>
                  <a:tcPr/>
                </a:tc>
                <a:tc hMerge="1" vMerge="1">
                  <a:txBody>
                    <a:bodyPr/>
                    <a:lstStyle/>
                    <a:p>
                      <a:endParaRPr lang="en-ZA"/>
                    </a:p>
                  </a:txBody>
                  <a:tcPr/>
                </a:tc>
                <a:tc vMerge="1">
                  <a:txBody>
                    <a:bodyPr/>
                    <a:lstStyle/>
                    <a:p>
                      <a:endParaRPr lang="en-ZA"/>
                    </a:p>
                  </a:txBody>
                  <a:tcPr/>
                </a:tc>
              </a:tr>
              <a:tr h="262250">
                <a:tc>
                  <a:txBody>
                    <a:bodyPr/>
                    <a:lstStyle/>
                    <a:p>
                      <a:pPr algn="l" fontAlgn="t"/>
                      <a:r>
                        <a:rPr lang="en-ZA" sz="1400" u="none" strike="noStrike">
                          <a:effectLst/>
                        </a:rPr>
                        <a:t>Acquaintance with relevant literature</a:t>
                      </a:r>
                      <a:endParaRPr lang="en-ZA" sz="1400" b="1" i="0" u="none" strike="noStrike">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endParaRPr lang="en-ZA"/>
                    </a:p>
                  </a:txBody>
                  <a:tcPr/>
                </a:tc>
                <a:tc gridSpan="2" vMerge="1">
                  <a:txBody>
                    <a:bodyPr/>
                    <a:lstStyle/>
                    <a:p>
                      <a:endParaRPr lang="en-ZA"/>
                    </a:p>
                  </a:txBody>
                  <a:tcPr/>
                </a:tc>
                <a:tc hMerge="1" vMerge="1">
                  <a:txBody>
                    <a:bodyPr/>
                    <a:lstStyle/>
                    <a:p>
                      <a:endParaRPr lang="en-ZA"/>
                    </a:p>
                  </a:txBody>
                  <a:tcPr/>
                </a:tc>
                <a:tc vMerge="1">
                  <a:txBody>
                    <a:bodyPr/>
                    <a:lstStyle/>
                    <a:p>
                      <a:endParaRPr lang="en-ZA"/>
                    </a:p>
                  </a:txBody>
                  <a:tcPr/>
                </a:tc>
              </a:tr>
              <a:tr h="559007">
                <a:tc>
                  <a:txBody>
                    <a:bodyPr/>
                    <a:lstStyle/>
                    <a:p>
                      <a:pPr algn="l" fontAlgn="ctr"/>
                      <a:r>
                        <a:rPr lang="en-ZA" sz="1400" u="none" strike="noStrike">
                          <a:effectLst/>
                        </a:rPr>
                        <a:t>Design and Theory</a:t>
                      </a:r>
                      <a:endParaRPr lang="en-ZA" sz="1400" b="1"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ZA" sz="1400" u="none" strike="noStrike">
                          <a:effectLst/>
                        </a:rPr>
                        <a:t>20</a:t>
                      </a:r>
                      <a:endParaRPr lang="en-ZA" sz="1400" b="0"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t"/>
                      <a:r>
                        <a:rPr lang="en-ZA" sz="1400" u="none" strike="noStrike">
                          <a:effectLst/>
                        </a:rPr>
                        <a:t> </a:t>
                      </a:r>
                      <a:endParaRPr lang="en-ZA" sz="1400" b="0" i="0" u="none" strike="noStrike">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tc>
                  <a:txBody>
                    <a:bodyPr/>
                    <a:lstStyle/>
                    <a:p>
                      <a:pPr algn="ctr" fontAlgn="ctr"/>
                      <a:r>
                        <a:rPr lang="en-ZA" sz="1400" u="none" strike="noStrike">
                          <a:effectLst/>
                        </a:rPr>
                        <a:t> </a:t>
                      </a:r>
                      <a:endParaRPr lang="en-ZA" sz="1400" b="0"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59007">
                <a:tc>
                  <a:txBody>
                    <a:bodyPr/>
                    <a:lstStyle/>
                    <a:p>
                      <a:pPr algn="l" fontAlgn="ctr"/>
                      <a:r>
                        <a:rPr lang="en-ZA" sz="1400" u="none" strike="noStrike">
                          <a:effectLst/>
                        </a:rPr>
                        <a:t>Practical work, simulation and software</a:t>
                      </a:r>
                      <a:endParaRPr lang="en-ZA" sz="1400" b="1"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ZA" sz="1400" u="none" strike="noStrike">
                          <a:effectLst/>
                        </a:rPr>
                        <a:t>30</a:t>
                      </a:r>
                      <a:endParaRPr lang="en-ZA" sz="1400" b="0"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t"/>
                      <a:r>
                        <a:rPr lang="en-ZA" sz="1400" u="none" strike="noStrike">
                          <a:effectLst/>
                        </a:rPr>
                        <a:t> </a:t>
                      </a:r>
                      <a:endParaRPr lang="en-ZA" sz="1400" b="0" i="0" u="none" strike="noStrike">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tc>
                  <a:txBody>
                    <a:bodyPr/>
                    <a:lstStyle/>
                    <a:p>
                      <a:pPr algn="ctr" fontAlgn="ctr"/>
                      <a:r>
                        <a:rPr lang="en-ZA" sz="1400" u="none" strike="noStrike">
                          <a:effectLst/>
                        </a:rPr>
                        <a:t> </a:t>
                      </a:r>
                      <a:endParaRPr lang="en-ZA" sz="1400" b="0"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59007">
                <a:tc>
                  <a:txBody>
                    <a:bodyPr/>
                    <a:lstStyle/>
                    <a:p>
                      <a:pPr algn="l" fontAlgn="ctr"/>
                      <a:r>
                        <a:rPr lang="en-ZA" sz="1400" u="none" strike="noStrike" dirty="0">
                          <a:effectLst/>
                        </a:rPr>
                        <a:t>Results: Interpretation and conclusions</a:t>
                      </a:r>
                      <a:endParaRPr lang="en-ZA" sz="1400" b="1" i="0" u="none" strike="noStrike" dirty="0">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ZA" sz="1400" u="none" strike="noStrike">
                          <a:effectLst/>
                        </a:rPr>
                        <a:t>20</a:t>
                      </a:r>
                      <a:endParaRPr lang="en-ZA" sz="1400" b="0"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t"/>
                      <a:r>
                        <a:rPr lang="en-ZA" sz="1400" u="none" strike="noStrike" dirty="0">
                          <a:effectLst/>
                        </a:rPr>
                        <a:t> </a:t>
                      </a:r>
                      <a:endParaRPr lang="en-ZA" sz="1400" b="0" i="0" u="none" strike="noStrike" dirty="0">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tc>
                  <a:txBody>
                    <a:bodyPr/>
                    <a:lstStyle/>
                    <a:p>
                      <a:pPr algn="ctr" fontAlgn="ctr"/>
                      <a:r>
                        <a:rPr lang="en-ZA" sz="1400" u="none" strike="noStrike">
                          <a:effectLst/>
                        </a:rPr>
                        <a:t> </a:t>
                      </a:r>
                      <a:endParaRPr lang="en-ZA" sz="1400" b="0"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559007">
                <a:tc>
                  <a:txBody>
                    <a:bodyPr/>
                    <a:lstStyle/>
                    <a:p>
                      <a:pPr algn="l" fontAlgn="ctr"/>
                      <a:r>
                        <a:rPr lang="en-ZA" sz="1400" u="none" strike="noStrike" dirty="0">
                          <a:effectLst/>
                        </a:rPr>
                        <a:t>Presentation, layout, referencing</a:t>
                      </a:r>
                      <a:endParaRPr lang="en-ZA" sz="1400" b="1" i="0" u="none" strike="noStrike" dirty="0">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ZA" sz="1400" u="none" strike="noStrike">
                          <a:effectLst/>
                        </a:rPr>
                        <a:t>10</a:t>
                      </a:r>
                      <a:endParaRPr lang="en-ZA" sz="1400" b="0"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t"/>
                      <a:r>
                        <a:rPr lang="en-ZA" sz="1400" u="none" strike="noStrike">
                          <a:effectLst/>
                        </a:rPr>
                        <a:t> </a:t>
                      </a:r>
                      <a:endParaRPr lang="en-ZA" sz="1400" b="0" i="0" u="none" strike="noStrike">
                        <a:solidFill>
                          <a:srgbClr val="000000"/>
                        </a:solidFill>
                        <a:effectLst/>
                        <a:latin typeface="Arial"/>
                      </a:endParaRPr>
                    </a:p>
                  </a:txBody>
                  <a:tcPr marL="6164" marR="6164" marT="6164"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tc>
                  <a:txBody>
                    <a:bodyPr/>
                    <a:lstStyle/>
                    <a:p>
                      <a:pPr algn="ctr" fontAlgn="ctr"/>
                      <a:r>
                        <a:rPr lang="en-ZA" sz="1400" u="none" strike="noStrike">
                          <a:effectLst/>
                        </a:rPr>
                        <a:t> </a:t>
                      </a:r>
                      <a:endParaRPr lang="en-ZA" sz="1400" b="0"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41547">
                <a:tc>
                  <a:txBody>
                    <a:bodyPr/>
                    <a:lstStyle/>
                    <a:p>
                      <a:pPr algn="l" fontAlgn="ctr"/>
                      <a:r>
                        <a:rPr lang="en-ZA" sz="1400" u="none" strike="noStrike">
                          <a:effectLst/>
                        </a:rPr>
                        <a:t>TOTAL </a:t>
                      </a:r>
                      <a:endParaRPr lang="en-ZA" sz="1400" b="1"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ctr"/>
                      <a:r>
                        <a:rPr lang="en-ZA" sz="1400" u="none" strike="noStrike">
                          <a:effectLst/>
                        </a:rPr>
                        <a:t>100</a:t>
                      </a:r>
                      <a:endParaRPr lang="en-ZA" sz="1400" b="1"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ctr"/>
                      <a:r>
                        <a:rPr lang="en-ZA" sz="1400" u="none" strike="noStrike">
                          <a:effectLst/>
                        </a:rPr>
                        <a:t>Report Mark (%)</a:t>
                      </a:r>
                      <a:endParaRPr lang="en-ZA" sz="1400" b="1" i="0" u="none" strike="noStrike">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ZA"/>
                    </a:p>
                  </a:txBody>
                  <a:tcPr/>
                </a:tc>
                <a:tc>
                  <a:txBody>
                    <a:bodyPr/>
                    <a:lstStyle/>
                    <a:p>
                      <a:pPr algn="ctr" fontAlgn="ctr"/>
                      <a:r>
                        <a:rPr lang="en-ZA" sz="1400" u="none" strike="noStrike" dirty="0">
                          <a:effectLst/>
                        </a:rPr>
                        <a:t> </a:t>
                      </a:r>
                      <a:endParaRPr lang="en-ZA" sz="1400" b="1" i="0" u="none" strike="noStrike" dirty="0">
                        <a:solidFill>
                          <a:srgbClr val="000000"/>
                        </a:solidFill>
                        <a:effectLst/>
                        <a:latin typeface="Arial"/>
                      </a:endParaRPr>
                    </a:p>
                  </a:txBody>
                  <a:tcPr marL="6164" marR="6164" marT="616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cxnSp>
        <p:nvCxnSpPr>
          <p:cNvPr id="7" name="Straight Arrow Connector 6"/>
          <p:cNvCxnSpPr/>
          <p:nvPr/>
        </p:nvCxnSpPr>
        <p:spPr>
          <a:xfrm flipV="1">
            <a:off x="683568" y="2564904"/>
            <a:ext cx="360040" cy="108012"/>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0978" y="2618910"/>
            <a:ext cx="569387" cy="369332"/>
          </a:xfrm>
          <a:prstGeom prst="rect">
            <a:avLst/>
          </a:prstGeom>
          <a:noFill/>
        </p:spPr>
        <p:txBody>
          <a:bodyPr wrap="none" rtlCol="0">
            <a:spAutoFit/>
          </a:bodyPr>
          <a:lstStyle/>
          <a:p>
            <a:r>
              <a:rPr lang="en-ZA" dirty="0" smtClean="0">
                <a:solidFill>
                  <a:srgbClr val="FFC000"/>
                </a:solidFill>
              </a:rPr>
              <a:t>CH1</a:t>
            </a:r>
            <a:endParaRPr lang="en-ZA" dirty="0">
              <a:solidFill>
                <a:srgbClr val="FFC000"/>
              </a:solidFill>
            </a:endParaRPr>
          </a:p>
        </p:txBody>
      </p:sp>
      <p:cxnSp>
        <p:nvCxnSpPr>
          <p:cNvPr id="10" name="Straight Arrow Connector 9"/>
          <p:cNvCxnSpPr/>
          <p:nvPr/>
        </p:nvCxnSpPr>
        <p:spPr>
          <a:xfrm flipV="1">
            <a:off x="683568" y="2803576"/>
            <a:ext cx="360040" cy="26538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5271" y="2923490"/>
            <a:ext cx="569387" cy="369332"/>
          </a:xfrm>
          <a:prstGeom prst="rect">
            <a:avLst/>
          </a:prstGeom>
          <a:noFill/>
        </p:spPr>
        <p:txBody>
          <a:bodyPr wrap="none" rtlCol="0">
            <a:spAutoFit/>
          </a:bodyPr>
          <a:lstStyle/>
          <a:p>
            <a:r>
              <a:rPr lang="en-ZA" dirty="0" smtClean="0">
                <a:solidFill>
                  <a:srgbClr val="FFC000"/>
                </a:solidFill>
              </a:rPr>
              <a:t>CH2</a:t>
            </a:r>
            <a:endParaRPr lang="en-ZA" dirty="0">
              <a:solidFill>
                <a:srgbClr val="FFC000"/>
              </a:solidFill>
            </a:endParaRPr>
          </a:p>
        </p:txBody>
      </p:sp>
      <p:cxnSp>
        <p:nvCxnSpPr>
          <p:cNvPr id="13" name="Straight Arrow Connector 12"/>
          <p:cNvCxnSpPr/>
          <p:nvPr/>
        </p:nvCxnSpPr>
        <p:spPr>
          <a:xfrm>
            <a:off x="863588" y="3573016"/>
            <a:ext cx="180020" cy="144016"/>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9824" y="3347700"/>
            <a:ext cx="798617" cy="430887"/>
          </a:xfrm>
          <a:prstGeom prst="rect">
            <a:avLst/>
          </a:prstGeom>
          <a:noFill/>
        </p:spPr>
        <p:txBody>
          <a:bodyPr wrap="none" rtlCol="0">
            <a:spAutoFit/>
          </a:bodyPr>
          <a:lstStyle/>
          <a:p>
            <a:r>
              <a:rPr lang="en-ZA" sz="1100" dirty="0" smtClean="0">
                <a:solidFill>
                  <a:srgbClr val="FFC000"/>
                </a:solidFill>
              </a:rPr>
              <a:t>CH2 &amp; refs</a:t>
            </a:r>
            <a:br>
              <a:rPr lang="en-ZA" sz="1100" dirty="0" smtClean="0">
                <a:solidFill>
                  <a:srgbClr val="FFC000"/>
                </a:solidFill>
              </a:rPr>
            </a:br>
            <a:r>
              <a:rPr lang="en-ZA" sz="1100" dirty="0" smtClean="0">
                <a:solidFill>
                  <a:srgbClr val="FFC000"/>
                </a:solidFill>
              </a:rPr>
              <a:t>elsewhere</a:t>
            </a:r>
            <a:endParaRPr lang="en-ZA" sz="1100" dirty="0">
              <a:solidFill>
                <a:srgbClr val="FFC000"/>
              </a:solidFill>
            </a:endParaRPr>
          </a:p>
        </p:txBody>
      </p:sp>
      <p:cxnSp>
        <p:nvCxnSpPr>
          <p:cNvPr id="17" name="Straight Arrow Connector 16"/>
          <p:cNvCxnSpPr/>
          <p:nvPr/>
        </p:nvCxnSpPr>
        <p:spPr>
          <a:xfrm>
            <a:off x="888441" y="4149080"/>
            <a:ext cx="180020" cy="144016"/>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05920" y="3952115"/>
            <a:ext cx="885179" cy="677108"/>
          </a:xfrm>
          <a:prstGeom prst="rect">
            <a:avLst/>
          </a:prstGeom>
          <a:noFill/>
        </p:spPr>
        <p:txBody>
          <a:bodyPr wrap="none" rtlCol="0">
            <a:spAutoFit/>
          </a:bodyPr>
          <a:lstStyle/>
          <a:p>
            <a:r>
              <a:rPr lang="en-ZA" dirty="0" smtClean="0">
                <a:solidFill>
                  <a:srgbClr val="FFC000"/>
                </a:solidFill>
              </a:rPr>
              <a:t>CH3&amp;4</a:t>
            </a:r>
            <a:br>
              <a:rPr lang="en-ZA" dirty="0" smtClean="0">
                <a:solidFill>
                  <a:srgbClr val="FFC000"/>
                </a:solidFill>
              </a:rPr>
            </a:br>
            <a:r>
              <a:rPr lang="en-ZA" sz="1000" dirty="0" smtClean="0">
                <a:solidFill>
                  <a:srgbClr val="FFC000"/>
                </a:solidFill>
              </a:rPr>
              <a:t>Methodology</a:t>
            </a:r>
          </a:p>
          <a:p>
            <a:r>
              <a:rPr lang="en-ZA" sz="1000" dirty="0" smtClean="0">
                <a:solidFill>
                  <a:srgbClr val="FFC000"/>
                </a:solidFill>
              </a:rPr>
              <a:t> &amp; Design</a:t>
            </a:r>
            <a:endParaRPr lang="en-ZA" sz="1000" dirty="0">
              <a:solidFill>
                <a:srgbClr val="FFC000"/>
              </a:solidFill>
            </a:endParaRPr>
          </a:p>
        </p:txBody>
      </p:sp>
      <p:cxnSp>
        <p:nvCxnSpPr>
          <p:cNvPr id="20" name="Straight Arrow Connector 19"/>
          <p:cNvCxnSpPr/>
          <p:nvPr/>
        </p:nvCxnSpPr>
        <p:spPr>
          <a:xfrm>
            <a:off x="888441" y="4509120"/>
            <a:ext cx="180020" cy="432048"/>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5920" y="5029429"/>
            <a:ext cx="843501" cy="677108"/>
          </a:xfrm>
          <a:prstGeom prst="rect">
            <a:avLst/>
          </a:prstGeom>
          <a:noFill/>
        </p:spPr>
        <p:txBody>
          <a:bodyPr wrap="none" rtlCol="0">
            <a:spAutoFit/>
          </a:bodyPr>
          <a:lstStyle/>
          <a:p>
            <a:r>
              <a:rPr lang="en-ZA" dirty="0" smtClean="0">
                <a:solidFill>
                  <a:srgbClr val="FFC000"/>
                </a:solidFill>
              </a:rPr>
              <a:t>CH5&amp;6</a:t>
            </a:r>
            <a:br>
              <a:rPr lang="en-ZA" dirty="0" smtClean="0">
                <a:solidFill>
                  <a:srgbClr val="FFC000"/>
                </a:solidFill>
              </a:rPr>
            </a:br>
            <a:r>
              <a:rPr lang="en-ZA" sz="1000" dirty="0" smtClean="0">
                <a:solidFill>
                  <a:srgbClr val="FFC000"/>
                </a:solidFill>
              </a:rPr>
              <a:t>Results &amp;</a:t>
            </a:r>
          </a:p>
          <a:p>
            <a:r>
              <a:rPr lang="en-ZA" sz="1000" dirty="0" smtClean="0">
                <a:solidFill>
                  <a:srgbClr val="FFC000"/>
                </a:solidFill>
              </a:rPr>
              <a:t>Conclusion</a:t>
            </a:r>
            <a:endParaRPr lang="en-ZA" sz="1000" dirty="0">
              <a:solidFill>
                <a:srgbClr val="FFC000"/>
              </a:solidFill>
            </a:endParaRPr>
          </a:p>
        </p:txBody>
      </p:sp>
      <p:cxnSp>
        <p:nvCxnSpPr>
          <p:cNvPr id="23" name="Straight Arrow Connector 22"/>
          <p:cNvCxnSpPr/>
          <p:nvPr/>
        </p:nvCxnSpPr>
        <p:spPr>
          <a:xfrm>
            <a:off x="780585" y="5352585"/>
            <a:ext cx="263023" cy="71153"/>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780585" y="5965533"/>
            <a:ext cx="263023" cy="71153"/>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5920" y="5682734"/>
            <a:ext cx="803425" cy="677108"/>
          </a:xfrm>
          <a:prstGeom prst="rect">
            <a:avLst/>
          </a:prstGeom>
          <a:noFill/>
        </p:spPr>
        <p:txBody>
          <a:bodyPr wrap="none" rtlCol="0">
            <a:spAutoFit/>
          </a:bodyPr>
          <a:lstStyle/>
          <a:p>
            <a:r>
              <a:rPr lang="en-ZA" dirty="0" smtClean="0">
                <a:solidFill>
                  <a:srgbClr val="FFC000"/>
                </a:solidFill>
              </a:rPr>
              <a:t>All</a:t>
            </a:r>
          </a:p>
          <a:p>
            <a:r>
              <a:rPr lang="en-ZA" sz="1000" dirty="0" smtClean="0">
                <a:solidFill>
                  <a:srgbClr val="FFC000"/>
                </a:solidFill>
              </a:rPr>
              <a:t>Consistency</a:t>
            </a:r>
            <a:br>
              <a:rPr lang="en-ZA" sz="1000" dirty="0" smtClean="0">
                <a:solidFill>
                  <a:srgbClr val="FFC000"/>
                </a:solidFill>
              </a:rPr>
            </a:br>
            <a:r>
              <a:rPr lang="en-ZA" sz="1000" dirty="0" smtClean="0">
                <a:solidFill>
                  <a:srgbClr val="FFC000"/>
                </a:solidFill>
              </a:rPr>
              <a:t>in quality</a:t>
            </a:r>
            <a:endParaRPr lang="en-ZA" sz="1000" dirty="0">
              <a:solidFill>
                <a:srgbClr val="FFC000"/>
              </a:solidFill>
            </a:endParaRPr>
          </a:p>
        </p:txBody>
      </p:sp>
    </p:spTree>
    <p:extLst>
      <p:ext uri="{BB962C8B-B14F-4D97-AF65-F5344CB8AC3E}">
        <p14:creationId xmlns:p14="http://schemas.microsoft.com/office/powerpoint/2010/main" val="132846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9806352">
            <a:off x="818334" y="1226631"/>
            <a:ext cx="5715347" cy="923330"/>
          </a:xfrm>
          <a:prstGeom prst="rect">
            <a:avLst/>
          </a:prstGeom>
          <a:noFill/>
        </p:spPr>
        <p:txBody>
          <a:bodyPr wrap="none" lIns="91440" tIns="45720" rIns="91440" bIns="45720">
            <a:spAutoFit/>
          </a:bodyPr>
          <a:lstStyle/>
          <a:p>
            <a:pPr algn="ctr"/>
            <a:r>
              <a:rPr lang="en-US" sz="5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Playing the rubric…</a:t>
            </a:r>
            <a:endParaRPr lang="en-US" sz="5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55776" y="1454056"/>
            <a:ext cx="4228471" cy="4403952"/>
          </a:xfrm>
          <a:prstGeom prst="rect">
            <a:avLst/>
          </a:prstGeom>
        </p:spPr>
      </p:pic>
      <p:sp>
        <p:nvSpPr>
          <p:cNvPr id="6" name="TextBox 5"/>
          <p:cNvSpPr txBox="1"/>
          <p:nvPr/>
        </p:nvSpPr>
        <p:spPr>
          <a:xfrm>
            <a:off x="733274" y="6104447"/>
            <a:ext cx="7694735" cy="369332"/>
          </a:xfrm>
          <a:prstGeom prst="rect">
            <a:avLst/>
          </a:prstGeom>
          <a:noFill/>
        </p:spPr>
        <p:txBody>
          <a:bodyPr wrap="none" rtlCol="0">
            <a:spAutoFit/>
          </a:bodyPr>
          <a:lstStyle/>
          <a:p>
            <a:r>
              <a:rPr lang="en-ZA" dirty="0" smtClean="0">
                <a:solidFill>
                  <a:schemeClr val="bg2"/>
                </a:solidFill>
              </a:rPr>
              <a:t>Or more accurately, getting your report to align perfectly with the marking rubric</a:t>
            </a:r>
            <a:endParaRPr lang="en-ZA" dirty="0">
              <a:solidFill>
                <a:schemeClr val="bg2"/>
              </a:solidFill>
            </a:endParaRPr>
          </a:p>
        </p:txBody>
      </p:sp>
    </p:spTree>
    <p:extLst>
      <p:ext uri="{BB962C8B-B14F-4D97-AF65-F5344CB8AC3E}">
        <p14:creationId xmlns:p14="http://schemas.microsoft.com/office/powerpoint/2010/main" val="45619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5760"/>
            <a:ext cx="8229600" cy="1143000"/>
          </a:xfrm>
        </p:spPr>
        <p:txBody>
          <a:bodyPr/>
          <a:lstStyle/>
          <a:p>
            <a:r>
              <a:rPr lang="en-ZA" dirty="0" smtClean="0">
                <a:solidFill>
                  <a:srgbClr val="FFFF00"/>
                </a:solidFill>
              </a:rPr>
              <a:t>The marking rubric</a:t>
            </a:r>
            <a:endParaRPr lang="en-ZA" dirty="0">
              <a:solidFill>
                <a:srgbClr val="FFFF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213005"/>
            <a:ext cx="8613826" cy="5073427"/>
          </a:xfrm>
        </p:spPr>
      </p:pic>
      <p:sp>
        <p:nvSpPr>
          <p:cNvPr id="5" name="Rectangle 4"/>
          <p:cNvSpPr/>
          <p:nvPr/>
        </p:nvSpPr>
        <p:spPr>
          <a:xfrm>
            <a:off x="454152" y="6160202"/>
            <a:ext cx="8316315" cy="769441"/>
          </a:xfrm>
          <a:prstGeom prst="rect">
            <a:avLst/>
          </a:prstGeom>
          <a:noFill/>
        </p:spPr>
        <p:txBody>
          <a:bodyPr wrap="none" lIns="91440" tIns="45720" rIns="91440" bIns="45720">
            <a:spAutoFit/>
          </a:bodyPr>
          <a:lstStyle/>
          <a:p>
            <a:pPr algn="ctr"/>
            <a:r>
              <a:rPr lang="en-US" sz="4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Let’s zoom in on the top categories</a:t>
            </a:r>
            <a:endParaRPr lang="en-US" sz="4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2972455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619672" y="1916832"/>
            <a:ext cx="6038850" cy="4525963"/>
          </a:xfrm>
        </p:spPr>
      </p:pic>
      <p:sp>
        <p:nvSpPr>
          <p:cNvPr id="5" name="Rectangle 4"/>
          <p:cNvSpPr/>
          <p:nvPr/>
        </p:nvSpPr>
        <p:spPr>
          <a:xfrm>
            <a:off x="232440" y="25192"/>
            <a:ext cx="8667116" cy="156966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What will boost your EEE4022</a:t>
            </a:r>
            <a:br>
              <a:rPr lang="en-US" sz="4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br>
            <a:r>
              <a:rPr lang="en-US" sz="48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into the stratosphere &amp; beyond?</a:t>
            </a:r>
            <a:endParaRPr lang="en-US" sz="48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6" name="Rectangle 5"/>
          <p:cNvSpPr/>
          <p:nvPr/>
        </p:nvSpPr>
        <p:spPr>
          <a:xfrm rot="18570671">
            <a:off x="3557900" y="3481769"/>
            <a:ext cx="1659429" cy="338554"/>
          </a:xfrm>
          <a:prstGeom prst="rect">
            <a:avLst/>
          </a:prstGeom>
        </p:spPr>
        <p:txBody>
          <a:bodyPr wrap="none">
            <a:spAutoFit/>
          </a:bodyPr>
          <a:lstStyle/>
          <a:p>
            <a:r>
              <a:rPr lang="en-US" sz="1600" b="1" spc="50" dirty="0" smtClean="0">
                <a:ln w="11430"/>
                <a:solidFill>
                  <a:schemeClr val="tx2">
                    <a:lumMod val="40000"/>
                    <a:lumOff val="60000"/>
                  </a:schemeClr>
                </a:solidFill>
                <a:effectLst>
                  <a:outerShdw blurRad="76200" dist="50800" dir="5400000" algn="tl" rotWithShape="0">
                    <a:srgbClr val="000000">
                      <a:alpha val="65000"/>
                    </a:srgbClr>
                  </a:outerShdw>
                </a:effectLst>
              </a:rPr>
              <a:t>EEE4022S MARK</a:t>
            </a:r>
            <a:endParaRPr lang="en-ZA" sz="1600" dirty="0">
              <a:solidFill>
                <a:schemeClr val="tx2">
                  <a:lumMod val="40000"/>
                  <a:lumOff val="60000"/>
                </a:schemeClr>
              </a:solidFill>
            </a:endParaRPr>
          </a:p>
        </p:txBody>
      </p:sp>
    </p:spTree>
    <p:extLst>
      <p:ext uri="{BB962C8B-B14F-4D97-AF65-F5344CB8AC3E}">
        <p14:creationId xmlns:p14="http://schemas.microsoft.com/office/powerpoint/2010/main" val="3907779197"/>
      </p:ext>
    </p:extLst>
  </p:cSld>
  <p:clrMapOvr>
    <a:masterClrMapping/>
  </p:clrMapOvr>
</p:sld>
</file>

<file path=ppt/theme/theme1.xml><?xml version="1.0" encoding="utf-8"?>
<a:theme xmlns:a="http://schemas.openxmlformats.org/drawingml/2006/main" name="TS030003957">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33" ma:contentTypeDescription="Create a new document." ma:contentTypeScope="" ma:versionID="37d3ec2b48d53e45b233ad8f52fe1b11"/>
</file>

<file path=customXml/itemProps1.xml><?xml version="1.0" encoding="utf-8"?>
<ds:datastoreItem xmlns:ds="http://schemas.openxmlformats.org/officeDocument/2006/customXml" ds:itemID="{DB2B8EA4-AC57-4618-A0DC-367970F8A20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AEA772B-8962-450B-A9C1-C4A2F21A1F47}">
  <ds:schemaRefs>
    <ds:schemaRef ds:uri="http://schemas.microsoft.com/sharepoint/v3/contenttype/forms"/>
  </ds:schemaRefs>
</ds:datastoreItem>
</file>

<file path=customXml/itemProps3.xml><?xml version="1.0" encoding="utf-8"?>
<ds:datastoreItem xmlns:ds="http://schemas.openxmlformats.org/officeDocument/2006/customXml" ds:itemID="{98916C38-821E-4E62-9B8D-EC0425373C11}">
  <ds:schemaRefs>
    <ds:schemaRef ds:uri="http://schemas.microsoft.com/office/2006/metadata/contentType"/>
    <ds:schemaRef ds:uri="http://schemas.microsoft.com/office/2006/metadata/properties/metaAttributes"/>
  </ds:schemaRefs>
</ds:datastoreItem>
</file>

<file path=docProps/app.xml><?xml version="1.0" encoding="utf-8"?>
<Properties xmlns="http://schemas.openxmlformats.org/officeDocument/2006/extended-properties" xmlns:vt="http://schemas.openxmlformats.org/officeDocument/2006/docPropsVTypes">
  <Template>TS030003957</Template>
  <TotalTime>1773</TotalTime>
  <Words>2107</Words>
  <Application>Microsoft Office PowerPoint</Application>
  <PresentationFormat>On-screen Show (4:3)</PresentationFormat>
  <Paragraphs>406</Paragraphs>
  <Slides>42</Slides>
  <Notes>6</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TS030003957</vt:lpstr>
      <vt:lpstr>Experiment Refinement &amp; Documenting Results </vt:lpstr>
      <vt:lpstr>Today’s Meeting plan</vt:lpstr>
      <vt:lpstr>Where you should be in your project</vt:lpstr>
      <vt:lpstr>Ethics Clearance</vt:lpstr>
      <vt:lpstr>Thoughts about Getting High Marks</vt:lpstr>
      <vt:lpstr>PowerPoint Presentation</vt:lpstr>
      <vt:lpstr>PowerPoint Presentation</vt:lpstr>
      <vt:lpstr>The marking rubric</vt:lpstr>
      <vt:lpstr>PowerPoint Presentation</vt:lpstr>
      <vt:lpstr>Excellent / Outstanding Problem Statement</vt:lpstr>
      <vt:lpstr>Excellent / Outstanding Literature Review</vt:lpstr>
      <vt:lpstr>Excellent / Outstanding Design and Theory</vt:lpstr>
      <vt:lpstr>Excellent / Outstanding Practical Work</vt:lpstr>
      <vt:lpstr>Excellent / Outstanding Results, Interpretation, Conclusions</vt:lpstr>
      <vt:lpstr>Excellent / Outstanding Presentation, Layout, Referencing</vt:lpstr>
      <vt:lpstr>PowerPoint Presentation</vt:lpstr>
      <vt:lpstr>PowerPoint Presentation</vt:lpstr>
      <vt:lpstr>Results Chapter</vt:lpstr>
      <vt:lpstr>Results Chapter</vt:lpstr>
      <vt:lpstr>Too many figures/data</vt:lpstr>
      <vt:lpstr>PowerPoint Presentation</vt:lpstr>
      <vt:lpstr>PowerPoint Presentation</vt:lpstr>
      <vt:lpstr>Results within the interactive and iterative Design Process</vt:lpstr>
      <vt:lpstr>The spiral model of project development</vt:lpstr>
      <vt:lpstr>Your Results Chapter</vt:lpstr>
      <vt:lpstr>Alternate Result Chapter(s) Structure</vt:lpstr>
      <vt:lpstr>Recall: types of testing</vt:lpstr>
      <vt:lpstr>Visuals</vt:lpstr>
      <vt:lpstr>Quantitative &amp; Qualitative Results</vt:lpstr>
      <vt:lpstr>NB: Your Results should correspond To Your Objectives!</vt:lpstr>
      <vt:lpstr>PowerPoint Presentation</vt:lpstr>
      <vt:lpstr>A setup snapshot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Simon L Winberg</dc:creator>
  <cp:lastModifiedBy>Simon Winberg</cp:lastModifiedBy>
  <cp:revision>137</cp:revision>
  <dcterms:created xsi:type="dcterms:W3CDTF">2011-08-01T16:56:32Z</dcterms:created>
  <dcterms:modified xsi:type="dcterms:W3CDTF">2016-08-25T07:58:05Z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TC300039579990</vt:lpwstr>
  </property>
</Properties>
</file>