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47" r:id="rId2"/>
    <p:sldId id="269" r:id="rId3"/>
    <p:sldId id="339" r:id="rId4"/>
    <p:sldId id="340" r:id="rId5"/>
    <p:sldId id="343" r:id="rId6"/>
    <p:sldId id="353" r:id="rId7"/>
    <p:sldId id="355" r:id="rId8"/>
    <p:sldId id="356" r:id="rId9"/>
    <p:sldId id="354" r:id="rId10"/>
    <p:sldId id="344" r:id="rId11"/>
    <p:sldId id="346" r:id="rId12"/>
    <p:sldId id="350" r:id="rId13"/>
    <p:sldId id="265" r:id="rId14"/>
    <p:sldId id="352" r:id="rId15"/>
    <p:sldId id="351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00FFFF"/>
    <a:srgbClr val="336600"/>
    <a:srgbClr val="CC9900"/>
    <a:srgbClr val="CC00FF"/>
    <a:srgbClr val="993366"/>
    <a:srgbClr val="CCFF33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78D1F-685C-491E-982F-E6FD84118B24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A6535-7A3E-49DB-9AF6-2C77F454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44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FFC31DE-C792-4AD2-B936-5BFE48673164}" type="datetimeFigureOut">
              <a:rPr lang="pt-BR" smtClean="0"/>
              <a:pPr/>
              <a:t>23/01/2023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31DE-C792-4AD2-B936-5BFE48673164}" type="datetimeFigureOut">
              <a:rPr lang="pt-BR" smtClean="0"/>
              <a:pPr/>
              <a:t>23/01/2023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31DE-C792-4AD2-B936-5BFE48673164}" type="datetimeFigureOut">
              <a:rPr lang="pt-BR" smtClean="0"/>
              <a:pPr/>
              <a:t>23/01/2023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FC31DE-C792-4AD2-B936-5BFE48673164}" type="datetimeFigureOut">
              <a:rPr lang="pt-BR" smtClean="0"/>
              <a:pPr/>
              <a:t>23/01/2023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FFC31DE-C792-4AD2-B936-5BFE48673164}" type="datetimeFigureOut">
              <a:rPr lang="pt-BR" smtClean="0"/>
              <a:pPr/>
              <a:t>23/01/2023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31DE-C792-4AD2-B936-5BFE48673164}" type="datetimeFigureOut">
              <a:rPr lang="pt-BR" smtClean="0"/>
              <a:pPr/>
              <a:t>23/01/2023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31DE-C792-4AD2-B936-5BFE48673164}" type="datetimeFigureOut">
              <a:rPr lang="pt-BR" smtClean="0"/>
              <a:pPr/>
              <a:t>23/01/2023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FC31DE-C792-4AD2-B936-5BFE48673164}" type="datetimeFigureOut">
              <a:rPr lang="pt-BR" smtClean="0"/>
              <a:pPr/>
              <a:t>23/01/2023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31DE-C792-4AD2-B936-5BFE48673164}" type="datetimeFigureOut">
              <a:rPr lang="pt-BR" smtClean="0"/>
              <a:pPr/>
              <a:t>23/01/2023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FC31DE-C792-4AD2-B936-5BFE48673164}" type="datetimeFigureOut">
              <a:rPr lang="pt-BR" smtClean="0"/>
              <a:pPr/>
              <a:t>23/01/2023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FC31DE-C792-4AD2-B936-5BFE48673164}" type="datetimeFigureOut">
              <a:rPr lang="pt-BR" smtClean="0"/>
              <a:pPr/>
              <a:t>23/01/2023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FFC31DE-C792-4AD2-B936-5BFE48673164}" type="datetimeFigureOut">
              <a:rPr lang="pt-BR" smtClean="0"/>
              <a:pPr/>
              <a:t>23/01/2023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D5DDEBD-01CE-4CF5-8C4A-2CDECD11D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318448" cy="1893888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Raciocínio Lógico</a:t>
            </a:r>
          </a:p>
        </p:txBody>
      </p:sp>
    </p:spTree>
    <p:extLst>
      <p:ext uri="{BB962C8B-B14F-4D97-AF65-F5344CB8AC3E}">
        <p14:creationId xmlns:p14="http://schemas.microsoft.com/office/powerpoint/2010/main" val="3715945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9512" y="116632"/>
            <a:ext cx="8568952" cy="5183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9) Complete utilizando: Parênteses, os sinais +, -, x, / de forma a obter as afirmações verdadeiras:</a:t>
            </a:r>
          </a:p>
          <a:p>
            <a:pPr>
              <a:lnSpc>
                <a:spcPct val="150000"/>
              </a:lnSpc>
            </a:pP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lvl="3">
              <a:lnSpc>
                <a:spcPct val="150000"/>
              </a:lnSpc>
            </a:pPr>
            <a:r>
              <a:rPr lang="pt-BR" sz="2800" b="1" dirty="0"/>
              <a:t>2____2____2____2 = 0</a:t>
            </a:r>
            <a:endParaRPr lang="pt-BR" sz="2800" dirty="0"/>
          </a:p>
          <a:p>
            <a:pPr lvl="3">
              <a:lnSpc>
                <a:spcPct val="150000"/>
              </a:lnSpc>
            </a:pPr>
            <a:r>
              <a:rPr lang="pt-BR" sz="2800" b="1" dirty="0"/>
              <a:t>2____2____2____2 = 1</a:t>
            </a:r>
            <a:endParaRPr lang="pt-BR" sz="2800" dirty="0"/>
          </a:p>
          <a:p>
            <a:pPr lvl="3">
              <a:lnSpc>
                <a:spcPct val="150000"/>
              </a:lnSpc>
            </a:pPr>
            <a:r>
              <a:rPr lang="pt-BR" sz="2800" b="1" dirty="0"/>
              <a:t>2____2____2____2 = 2</a:t>
            </a:r>
            <a:endParaRPr lang="pt-BR" sz="2800" dirty="0"/>
          </a:p>
          <a:p>
            <a:pPr lvl="3">
              <a:lnSpc>
                <a:spcPct val="150000"/>
              </a:lnSpc>
            </a:pPr>
            <a:r>
              <a:rPr lang="pt-BR" sz="2800" b="1" dirty="0"/>
              <a:t>2____2____2____2 = 3</a:t>
            </a:r>
            <a:endParaRPr lang="pt-BR" sz="2800" dirty="0"/>
          </a:p>
          <a:p>
            <a:pPr>
              <a:lnSpc>
                <a:spcPct val="150000"/>
              </a:lnSpc>
            </a:pP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 descr="Resultado de imagem para MATEMATICA">
            <a:extLst>
              <a:ext uri="{FF2B5EF4-FFF2-40B4-BE49-F238E27FC236}">
                <a16:creationId xmlns:a16="http://schemas.microsoft.com/office/drawing/2014/main" id="{D5B5E8B3-C83E-46CE-B6FF-D19985191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8" t="7558"/>
          <a:stretch/>
        </p:blipFill>
        <p:spPr bwMode="auto">
          <a:xfrm rot="323512">
            <a:off x="5633010" y="3841125"/>
            <a:ext cx="2635387" cy="27825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01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9512" y="404664"/>
            <a:ext cx="8568952" cy="130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10) Você é um bom observador? Então diga quantos quadrados podemos observar na figura abaixo:</a:t>
            </a:r>
          </a:p>
        </p:txBody>
      </p:sp>
      <p:pic>
        <p:nvPicPr>
          <p:cNvPr id="3" name="Imagem 2" descr="http://1.bp.blogspot.com/-Plsbnn6ZOHc/UFFJGe-EIeI/AAAAAAAAMjE/E3qjxNrFqNk/s1600/quadro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2348880"/>
            <a:ext cx="4032448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489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F27FA5-A8C1-494F-9650-6DC96FEE453A}"/>
              </a:ext>
            </a:extLst>
          </p:cNvPr>
          <p:cNvSpPr/>
          <p:nvPr/>
        </p:nvSpPr>
        <p:spPr>
          <a:xfrm>
            <a:off x="700588" y="2204864"/>
            <a:ext cx="7742824" cy="18145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Vamos Praticar!</a:t>
            </a:r>
          </a:p>
          <a:p>
            <a:pPr algn="ctr">
              <a:lnSpc>
                <a:spcPct val="150000"/>
              </a:lnSpc>
            </a:pPr>
            <a:r>
              <a:rPr lang="pt-BR" sz="4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Qual a Sequência Lógica...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098" name="Picture 2" descr="Resultado de imagem para xadrez">
            <a:extLst>
              <a:ext uri="{FF2B5EF4-FFF2-40B4-BE49-F238E27FC236}">
                <a16:creationId xmlns:a16="http://schemas.microsoft.com/office/drawing/2014/main" id="{0FC26EDE-4314-4139-9982-C2B89C87D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7362">
            <a:off x="3051820" y="4609214"/>
            <a:ext cx="2575268" cy="17177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m relacionada">
            <a:extLst>
              <a:ext uri="{FF2B5EF4-FFF2-40B4-BE49-F238E27FC236}">
                <a16:creationId xmlns:a16="http://schemas.microsoft.com/office/drawing/2014/main" id="{97D59349-BEEA-4EA2-945F-1D08E6A171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8" t="8629" r="19785" b="19383"/>
          <a:stretch/>
        </p:blipFill>
        <p:spPr bwMode="auto">
          <a:xfrm rot="21361311">
            <a:off x="300039" y="51734"/>
            <a:ext cx="1193275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m relacionada">
            <a:extLst>
              <a:ext uri="{FF2B5EF4-FFF2-40B4-BE49-F238E27FC236}">
                <a16:creationId xmlns:a16="http://schemas.microsoft.com/office/drawing/2014/main" id="{0F07AC51-0CD1-477F-A2B9-7B7A7BCD7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0" t="25850" r="12200" b="21650"/>
          <a:stretch/>
        </p:blipFill>
        <p:spPr bwMode="auto">
          <a:xfrm>
            <a:off x="6713061" y="274203"/>
            <a:ext cx="2045027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sultado de imagem para tangram">
            <a:extLst>
              <a:ext uri="{FF2B5EF4-FFF2-40B4-BE49-F238E27FC236}">
                <a16:creationId xmlns:a16="http://schemas.microsoft.com/office/drawing/2014/main" id="{7A83B2BD-573C-4098-9141-A829B3949C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0" t="26901" r="25850" b="27950"/>
          <a:stretch/>
        </p:blipFill>
        <p:spPr bwMode="auto">
          <a:xfrm>
            <a:off x="3350315" y="274203"/>
            <a:ext cx="1554264" cy="145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800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3528" y="56818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Chegar ao SENAC Tatuapé...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D3399F7-956D-447F-9298-5072CCF1AEEE}"/>
              </a:ext>
            </a:extLst>
          </p:cNvPr>
          <p:cNvSpPr/>
          <p:nvPr/>
        </p:nvSpPr>
        <p:spPr>
          <a:xfrm>
            <a:off x="1043608" y="908720"/>
            <a:ext cx="6192688" cy="2793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Início</a:t>
            </a:r>
          </a:p>
          <a:p>
            <a:pPr marL="1657350" lvl="2" indent="-742950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Saio de casa (ou trabalho) </a:t>
            </a:r>
          </a:p>
          <a:p>
            <a:pPr marL="1657350" lvl="2" indent="-742950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Vou até o ponto de ônibus</a:t>
            </a:r>
          </a:p>
          <a:p>
            <a:pPr marL="1657350" lvl="2" indent="-742950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Continue...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Fim</a:t>
            </a:r>
          </a:p>
        </p:txBody>
      </p:sp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id="{FD3A9548-7931-472A-994C-59440CAFC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05064"/>
            <a:ext cx="7096125" cy="27813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75656" y="10768"/>
            <a:ext cx="58326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Para fazer café?...</a:t>
            </a:r>
          </a:p>
        </p:txBody>
      </p:sp>
      <p:pic>
        <p:nvPicPr>
          <p:cNvPr id="13322" name="Picture 10" descr="http://jornaldehoje.com.br/media/TGRT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277983">
            <a:off x="560092" y="4365842"/>
            <a:ext cx="3194987" cy="2128660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chemeClr val="accent1">
                <a:lumMod val="75000"/>
              </a:schemeClr>
            </a:outerShdw>
            <a:softEdge rad="127000"/>
          </a:effec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D3399F7-956D-447F-9298-5072CCF1AEEE}"/>
              </a:ext>
            </a:extLst>
          </p:cNvPr>
          <p:cNvSpPr/>
          <p:nvPr/>
        </p:nvSpPr>
        <p:spPr>
          <a:xfrm>
            <a:off x="1043608" y="992387"/>
            <a:ext cx="6192688" cy="2793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Início</a:t>
            </a:r>
          </a:p>
          <a:p>
            <a:pPr marL="1657350" lvl="2" indent="-742950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Pegar o bule no armário;</a:t>
            </a:r>
          </a:p>
          <a:p>
            <a:pPr marL="1657350" lvl="2" indent="-742950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Colocar água no bule;</a:t>
            </a:r>
          </a:p>
          <a:p>
            <a:pPr marL="1657350" lvl="2" indent="-742950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Continue...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Fim</a:t>
            </a:r>
          </a:p>
        </p:txBody>
      </p:sp>
      <p:pic>
        <p:nvPicPr>
          <p:cNvPr id="6" name="Picture 2" descr="http://www.intercityhoteis.com.br/wp-content/uploads/cafe-informacoes2.jpg">
            <a:extLst>
              <a:ext uri="{FF2B5EF4-FFF2-40B4-BE49-F238E27FC236}">
                <a16:creationId xmlns:a16="http://schemas.microsoft.com/office/drawing/2014/main" id="{2981421E-B467-4DA0-ACF1-E4D7DD566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53701">
            <a:off x="4821413" y="3514181"/>
            <a:ext cx="3194987" cy="2396240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chemeClr val="accent1">
                <a:lumMod val="75000"/>
              </a:scheme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148096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1.bp.blogspot.com/-kJ8xalucUbs/T0roFxrdLtI/AAAAAAAAAFI/4hayuBPn1Q0/s400/PNEUFURADO.jpg">
            <a:extLst>
              <a:ext uri="{FF2B5EF4-FFF2-40B4-BE49-F238E27FC236}">
                <a16:creationId xmlns:a16="http://schemas.microsoft.com/office/drawing/2014/main" id="{8B409742-A7BA-4362-A031-D67F401DE1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7"/>
          <a:stretch/>
        </p:blipFill>
        <p:spPr bwMode="auto">
          <a:xfrm>
            <a:off x="1180713" y="4141868"/>
            <a:ext cx="2175042" cy="24208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7F904E2-0443-4DE7-B634-44B9AAA9C17D}"/>
              </a:ext>
            </a:extLst>
          </p:cNvPr>
          <p:cNvSpPr/>
          <p:nvPr/>
        </p:nvSpPr>
        <p:spPr>
          <a:xfrm>
            <a:off x="1295636" y="68389"/>
            <a:ext cx="6552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</a:rPr>
              <a:t>Trocar o pneu furado?</a:t>
            </a:r>
          </a:p>
        </p:txBody>
      </p:sp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5F802D7F-5C29-4565-9B48-1D298CB0D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2215">
            <a:off x="5128349" y="4281469"/>
            <a:ext cx="2600867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53EE620-C021-4C01-86B8-B2421C329A94}"/>
              </a:ext>
            </a:extLst>
          </p:cNvPr>
          <p:cNvSpPr/>
          <p:nvPr/>
        </p:nvSpPr>
        <p:spPr>
          <a:xfrm>
            <a:off x="1187624" y="787714"/>
            <a:ext cx="6192688" cy="2793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Início</a:t>
            </a:r>
          </a:p>
          <a:p>
            <a:pPr marL="1657350" lvl="2" indent="-742950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Sair do carro;</a:t>
            </a:r>
          </a:p>
          <a:p>
            <a:pPr marL="1657350" lvl="2" indent="-742950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Verificar qual pneu furou;</a:t>
            </a:r>
          </a:p>
          <a:p>
            <a:pPr marL="1657350" lvl="2" indent="-742950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Continue...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43318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391304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latin typeface="Arial" pitchFamily="34" charset="0"/>
                <a:cs typeface="Arial" pitchFamily="34" charset="0"/>
              </a:rPr>
              <a:t>1) A sequência de palavras abaixo segue uma determinada regra: </a:t>
            </a:r>
          </a:p>
          <a:p>
            <a:pPr algn="ctr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2800" dirty="0">
                <a:latin typeface="Arial" pitchFamily="34" charset="0"/>
                <a:cs typeface="Arial" pitchFamily="34" charset="0"/>
              </a:rPr>
              <a:t>camiseta, acetona, macaco, abacaxi, mágico</a:t>
            </a:r>
          </a:p>
          <a:p>
            <a:pPr algn="ctr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2800" dirty="0">
                <a:latin typeface="Arial" pitchFamily="34" charset="0"/>
                <a:cs typeface="Arial" pitchFamily="34" charset="0"/>
              </a:rPr>
              <a:t>Qual é a próxima palavra da sequência?</a:t>
            </a:r>
          </a:p>
        </p:txBody>
      </p:sp>
      <p:sp>
        <p:nvSpPr>
          <p:cNvPr id="6" name="Retângulo 5"/>
          <p:cNvSpPr/>
          <p:nvPr/>
        </p:nvSpPr>
        <p:spPr>
          <a:xfrm>
            <a:off x="3131840" y="3345373"/>
            <a:ext cx="259228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a) cavalo</a:t>
            </a:r>
          </a:p>
          <a:p>
            <a:pPr>
              <a:lnSpc>
                <a:spcPct val="150000"/>
              </a:lnSpc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b) azeite</a:t>
            </a:r>
          </a:p>
          <a:p>
            <a:pPr>
              <a:lnSpc>
                <a:spcPct val="150000"/>
              </a:lnSpc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c) maionese</a:t>
            </a:r>
          </a:p>
          <a:p>
            <a:pPr>
              <a:lnSpc>
                <a:spcPct val="150000"/>
              </a:lnSpc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d) basquete</a:t>
            </a:r>
          </a:p>
          <a:p>
            <a:pPr>
              <a:lnSpc>
                <a:spcPct val="150000"/>
              </a:lnSpc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e) publicação</a:t>
            </a:r>
          </a:p>
        </p:txBody>
      </p:sp>
      <p:pic>
        <p:nvPicPr>
          <p:cNvPr id="6146" name="Picture 2" descr="Imagem relacionada">
            <a:extLst>
              <a:ext uri="{FF2B5EF4-FFF2-40B4-BE49-F238E27FC236}">
                <a16:creationId xmlns:a16="http://schemas.microsoft.com/office/drawing/2014/main" id="{A8C9B5CB-7729-43F6-B128-13970EEE45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1" t="9985" r="14180" b="12843"/>
          <a:stretch/>
        </p:blipFill>
        <p:spPr bwMode="auto">
          <a:xfrm rot="21132662">
            <a:off x="751300" y="3732648"/>
            <a:ext cx="1440160" cy="21602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m relacionada">
            <a:extLst>
              <a:ext uri="{FF2B5EF4-FFF2-40B4-BE49-F238E27FC236}">
                <a16:creationId xmlns:a16="http://schemas.microsoft.com/office/drawing/2014/main" id="{6803025D-FCA4-48CA-A75F-FF8436AC46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3"/>
          <a:stretch/>
        </p:blipFill>
        <p:spPr bwMode="auto">
          <a:xfrm>
            <a:off x="6500117" y="3861048"/>
            <a:ext cx="1584176" cy="15208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</a:blip>
          <a:srcRect/>
          <a:stretch>
            <a:fillRect l="11000" t="5000" r="22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05780" y="908720"/>
            <a:ext cx="85324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Arial" pitchFamily="34" charset="0"/>
                <a:cs typeface="Arial" pitchFamily="34" charset="0"/>
              </a:rPr>
              <a:t>2) Numa prateleira em uma biblioteca, à dois volumes de “A história da Inteligência Brasileira”, Volume I e Volume II juntos e em ordem. Uma traça se encontra na primeira página do Volume I e vai furando em linha reta.</a:t>
            </a:r>
          </a:p>
          <a:p>
            <a:endParaRPr lang="pt-BR" sz="2800" dirty="0">
              <a:latin typeface="Arial" pitchFamily="34" charset="0"/>
              <a:cs typeface="Arial" pitchFamily="34" charset="0"/>
            </a:endParaRPr>
          </a:p>
          <a:p>
            <a:r>
              <a:rPr lang="pt-BR" sz="2800" dirty="0">
                <a:latin typeface="Arial" pitchFamily="34" charset="0"/>
                <a:cs typeface="Arial" pitchFamily="34" charset="0"/>
              </a:rPr>
              <a:t>Se cada volume tem 4 cm de espessura (incluindo as capas) e cada capa tem 0,3 cm de espessura, qual a distância que a traça percorreu?  </a:t>
            </a:r>
          </a:p>
        </p:txBody>
      </p:sp>
    </p:spTree>
    <p:extLst>
      <p:ext uri="{BB962C8B-B14F-4D97-AF65-F5344CB8AC3E}">
        <p14:creationId xmlns:p14="http://schemas.microsoft.com/office/powerpoint/2010/main" val="108899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05780" y="548680"/>
            <a:ext cx="85324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Arial" pitchFamily="34" charset="0"/>
                <a:cs typeface="Arial" pitchFamily="34" charset="0"/>
              </a:rPr>
              <a:t>3) Em uma estante há 10 livros, cada um com 100 folhas. Uma traça faminta come desde a primeira folha do primeiro livro até a última folha do último livro.</a:t>
            </a:r>
          </a:p>
          <a:p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2800" dirty="0">
                <a:latin typeface="Arial" pitchFamily="34" charset="0"/>
                <a:cs typeface="Arial" pitchFamily="34" charset="0"/>
              </a:rPr>
              <a:t>Quantas folhas a traça faminta comeu?</a:t>
            </a:r>
          </a:p>
          <a:p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Imagem relacionada">
            <a:extLst>
              <a:ext uri="{FF2B5EF4-FFF2-40B4-BE49-F238E27FC236}">
                <a16:creationId xmlns:a16="http://schemas.microsoft.com/office/drawing/2014/main" id="{EADF14B7-3764-4493-98CD-2523B9D70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24923"/>
            <a:ext cx="266429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sultado de imagem para livros">
            <a:extLst>
              <a:ext uri="{FF2B5EF4-FFF2-40B4-BE49-F238E27FC236}">
                <a16:creationId xmlns:a16="http://schemas.microsoft.com/office/drawing/2014/main" id="{D5A5208C-C3DF-4E16-9B36-F289BF8C8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024">
            <a:off x="4877106" y="4301762"/>
            <a:ext cx="3110214" cy="19158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54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87524" y="184178"/>
            <a:ext cx="8568952" cy="5367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4) Descubra o nome de um rei famoso por meio desta charada: </a:t>
            </a:r>
          </a:p>
          <a:p>
            <a:pPr>
              <a:lnSpc>
                <a:spcPct val="150000"/>
              </a:lnSpc>
            </a:pPr>
            <a:endParaRPr lang="pt-BR" sz="12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“Com quinhentos começa 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No meio está o cinco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O primeiro número</a:t>
            </a:r>
          </a:p>
          <a:p>
            <a:pPr algn="ctr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A primeira letra do alfabeto ocupa a posição restante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Junte tudo e o nome do grande rei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Na sua frente surgirá”</a:t>
            </a:r>
          </a:p>
        </p:txBody>
      </p:sp>
      <p:pic>
        <p:nvPicPr>
          <p:cNvPr id="9218" name="Picture 2" descr="Imagem relacionada">
            <a:extLst>
              <a:ext uri="{FF2B5EF4-FFF2-40B4-BE49-F238E27FC236}">
                <a16:creationId xmlns:a16="http://schemas.microsoft.com/office/drawing/2014/main" id="{AB32A7DA-C70F-40AD-A1E3-453BC356A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980728"/>
            <a:ext cx="1780133" cy="135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m relacionada">
            <a:extLst>
              <a:ext uri="{FF2B5EF4-FFF2-40B4-BE49-F238E27FC236}">
                <a16:creationId xmlns:a16="http://schemas.microsoft.com/office/drawing/2014/main" id="{ABBFCBF0-73DE-4FCD-882A-596D6D04E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373216"/>
            <a:ext cx="1780133" cy="135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99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39552" y="836712"/>
            <a:ext cx="8064896" cy="4859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5) Uma mãe tem R$ 30,00 para dividir entre duas filhas. Qual o horário?</a:t>
            </a:r>
          </a:p>
          <a:p>
            <a:pPr>
              <a:lnSpc>
                <a:spcPct val="150000"/>
              </a:lnSpc>
            </a:pP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514350" indent="-514350" algn="ctr">
              <a:lnSpc>
                <a:spcPct val="150000"/>
              </a:lnSpc>
              <a:buFont typeface="+mj-lt"/>
              <a:buAutoNum type="alphaLcParenR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11:51</a:t>
            </a:r>
          </a:p>
          <a:p>
            <a:pPr marL="514350" indent="-514350" algn="ctr">
              <a:lnSpc>
                <a:spcPct val="150000"/>
              </a:lnSpc>
              <a:buFont typeface="+mj-lt"/>
              <a:buAutoNum type="alphaLcParenR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19:03</a:t>
            </a:r>
          </a:p>
          <a:p>
            <a:pPr marL="514350" indent="-514350" algn="ctr">
              <a:lnSpc>
                <a:spcPct val="150000"/>
              </a:lnSpc>
              <a:buFont typeface="+mj-lt"/>
              <a:buAutoNum type="alphaLcParenR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13:45</a:t>
            </a:r>
          </a:p>
          <a:p>
            <a:pPr marL="514350" indent="-514350" algn="ctr">
              <a:lnSpc>
                <a:spcPct val="150000"/>
              </a:lnSpc>
              <a:buFont typeface="+mj-lt"/>
              <a:buAutoNum type="alphaLcParenR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09:30</a:t>
            </a:r>
          </a:p>
          <a:p>
            <a:pPr algn="ctr">
              <a:lnSpc>
                <a:spcPct val="150000"/>
              </a:lnSpc>
            </a:pP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 descr="Imagem relacionada">
            <a:extLst>
              <a:ext uri="{FF2B5EF4-FFF2-40B4-BE49-F238E27FC236}">
                <a16:creationId xmlns:a16="http://schemas.microsoft.com/office/drawing/2014/main" id="{54B89B89-80E2-46F9-AD15-03EF127A76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8" t="6530" r="24801"/>
          <a:stretch/>
        </p:blipFill>
        <p:spPr bwMode="auto">
          <a:xfrm>
            <a:off x="539552" y="3789040"/>
            <a:ext cx="2448272" cy="247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26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39552" y="764704"/>
            <a:ext cx="8064896" cy="4859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6) O AMOR está para ROMA, assim como 6323 está para:</a:t>
            </a:r>
          </a:p>
          <a:p>
            <a:pPr>
              <a:lnSpc>
                <a:spcPct val="150000"/>
              </a:lnSpc>
            </a:pP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LcParenR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2336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LcParenR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6232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LcParenR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3236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LcParenR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3326</a:t>
            </a:r>
          </a:p>
          <a:p>
            <a:pPr algn="ctr">
              <a:lnSpc>
                <a:spcPct val="150000"/>
              </a:lnSpc>
            </a:pP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80" name="Picture 8" descr="Imagem relacionada">
            <a:extLst>
              <a:ext uri="{FF2B5EF4-FFF2-40B4-BE49-F238E27FC236}">
                <a16:creationId xmlns:a16="http://schemas.microsoft.com/office/drawing/2014/main" id="{9C756DC5-F7D2-4420-80D2-0F74C8CA9C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1" b="11340"/>
          <a:stretch/>
        </p:blipFill>
        <p:spPr bwMode="auto">
          <a:xfrm rot="202565">
            <a:off x="4003107" y="2596693"/>
            <a:ext cx="3607478" cy="27953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55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39552" y="548680"/>
            <a:ext cx="8064896" cy="550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7) Em um avião tinham 4 romanos e 1 inglês. Sabendo disso, qual o nome da aeromoça?</a:t>
            </a:r>
          </a:p>
          <a:p>
            <a:pPr>
              <a:lnSpc>
                <a:spcPct val="150000"/>
              </a:lnSpc>
            </a:pP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3257550" lvl="6" indent="-514350">
              <a:lnSpc>
                <a:spcPct val="150000"/>
              </a:lnSpc>
              <a:buFont typeface="+mj-lt"/>
              <a:buAutoNum type="alphaLcParenR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JUDITE</a:t>
            </a:r>
          </a:p>
          <a:p>
            <a:pPr marL="3257550" lvl="6" indent="-514350">
              <a:lnSpc>
                <a:spcPct val="150000"/>
              </a:lnSpc>
              <a:buFont typeface="+mj-lt"/>
              <a:buAutoNum type="alphaLcParenR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LUIZA</a:t>
            </a:r>
          </a:p>
          <a:p>
            <a:pPr marL="3257550" lvl="6" indent="-514350">
              <a:lnSpc>
                <a:spcPct val="150000"/>
              </a:lnSpc>
              <a:buFont typeface="+mj-lt"/>
              <a:buAutoNum type="alphaLcParenR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MARIA</a:t>
            </a:r>
          </a:p>
          <a:p>
            <a:pPr marL="3257550" lvl="6" indent="-514350">
              <a:lnSpc>
                <a:spcPct val="150000"/>
              </a:lnSpc>
              <a:buFont typeface="+mj-lt"/>
              <a:buAutoNum type="alphaLcParenR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LETÍCIA</a:t>
            </a:r>
          </a:p>
          <a:p>
            <a:pPr marL="3257550" lvl="6" indent="-514350">
              <a:lnSpc>
                <a:spcPct val="150000"/>
              </a:lnSpc>
              <a:buFont typeface="+mj-lt"/>
              <a:buAutoNum type="alphaLcParenR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IVONE</a:t>
            </a:r>
          </a:p>
          <a:p>
            <a:pPr algn="ctr">
              <a:lnSpc>
                <a:spcPct val="150000"/>
              </a:lnSpc>
            </a:pP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Imagem relacionada">
            <a:extLst>
              <a:ext uri="{FF2B5EF4-FFF2-40B4-BE49-F238E27FC236}">
                <a16:creationId xmlns:a16="http://schemas.microsoft.com/office/drawing/2014/main" id="{5281E0D2-6AC7-490D-BD8C-187265CB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1425">
            <a:off x="333095" y="5098562"/>
            <a:ext cx="2623689" cy="14758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42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260648"/>
            <a:ext cx="7848872" cy="4859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8) Você está dirigindo um ônibus:</a:t>
            </a:r>
          </a:p>
          <a:p>
            <a:pPr algn="ctr">
              <a:lnSpc>
                <a:spcPct val="150000"/>
              </a:lnSpc>
            </a:pP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Na primeira parada sobe o Roberto</a:t>
            </a: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Na segunda parada sobe Ana;</a:t>
            </a: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Na quarta parada sobe o João</a:t>
            </a:r>
          </a:p>
          <a:p>
            <a:pPr algn="ctr">
              <a:lnSpc>
                <a:spcPct val="150000"/>
              </a:lnSpc>
            </a:pP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Qual é o nome do motorista? </a:t>
            </a:r>
          </a:p>
          <a:p>
            <a:pPr algn="ctr">
              <a:lnSpc>
                <a:spcPct val="150000"/>
              </a:lnSpc>
            </a:pP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 descr="Imagem relacionada">
            <a:extLst>
              <a:ext uri="{FF2B5EF4-FFF2-40B4-BE49-F238E27FC236}">
                <a16:creationId xmlns:a16="http://schemas.microsoft.com/office/drawing/2014/main" id="{F50F6B41-F2A3-4826-84F1-A1074075B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5120120"/>
            <a:ext cx="2691379" cy="16041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716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3245</TotalTime>
  <Words>453</Words>
  <Application>Microsoft Office PowerPoint</Application>
  <PresentationFormat>Apresentação na tela (4:3)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Schoolbook</vt:lpstr>
      <vt:lpstr>Verdana</vt:lpstr>
      <vt:lpstr>Wingdings</vt:lpstr>
      <vt:lpstr>Wingdings 2</vt:lpstr>
      <vt:lpstr>Balcão Envidraçado</vt:lpstr>
      <vt:lpstr>Raciocínio Lógico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thalita s2</dc:creator>
  <cp:lastModifiedBy>SIRLENE APARECIDA DOS SANTOS SANCHES</cp:lastModifiedBy>
  <cp:revision>216</cp:revision>
  <dcterms:created xsi:type="dcterms:W3CDTF">2013-12-04T11:02:14Z</dcterms:created>
  <dcterms:modified xsi:type="dcterms:W3CDTF">2023-01-23T18:58:48Z</dcterms:modified>
</cp:coreProperties>
</file>