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78" r:id="rId2"/>
    <p:sldId id="350" r:id="rId3"/>
    <p:sldId id="352" r:id="rId4"/>
    <p:sldId id="282" r:id="rId5"/>
    <p:sldId id="284" r:id="rId6"/>
    <p:sldId id="285" r:id="rId7"/>
    <p:sldId id="283" r:id="rId8"/>
    <p:sldId id="355" r:id="rId9"/>
    <p:sldId id="356" r:id="rId10"/>
    <p:sldId id="358" r:id="rId11"/>
    <p:sldId id="332" r:id="rId12"/>
    <p:sldId id="296" r:id="rId13"/>
    <p:sldId id="305" r:id="rId14"/>
    <p:sldId id="333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79" r:id="rId23"/>
    <p:sldId id="323" r:id="rId24"/>
    <p:sldId id="336" r:id="rId25"/>
    <p:sldId id="367" r:id="rId26"/>
    <p:sldId id="368" r:id="rId27"/>
    <p:sldId id="371" r:id="rId28"/>
    <p:sldId id="370" r:id="rId29"/>
    <p:sldId id="373" r:id="rId30"/>
    <p:sldId id="327" r:id="rId31"/>
    <p:sldId id="426" r:id="rId32"/>
    <p:sldId id="450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FFFF"/>
    <a:srgbClr val="336600"/>
    <a:srgbClr val="CC9900"/>
    <a:srgbClr val="CC00FF"/>
    <a:srgbClr val="993366"/>
    <a:srgbClr val="CCFF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62" d="100"/>
          <a:sy n="62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8D1F-685C-491E-982F-E6FD84118B24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6535-7A3E-49DB-9AF6-2C77F454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2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5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1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34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9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18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640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7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90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62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88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4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05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61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4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6535-7A3E-49DB-9AF6-2C77F454BDB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54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C31DE-C792-4AD2-B936-5BFE48673164}" type="datetimeFigureOut">
              <a:rPr lang="pt-BR" smtClean="0"/>
              <a:pPr/>
              <a:t>23/01/2023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8C20AA-A8DC-41F1-B688-2CF37D0B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9966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básica de um algoritmo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15516" y="1268760"/>
            <a:ext cx="8496944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“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OlaMundo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var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Inicio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Escrava (“Olá Mundo!”)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Escreva (“Livrei da Maldição”)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FimAlgoritmo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67544" y="1772816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41274" y="8020"/>
            <a:ext cx="1962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Variáveis</a:t>
            </a:r>
            <a:endParaRPr lang="pt-BR" alt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2572"/>
              </p:ext>
            </p:extLst>
          </p:nvPr>
        </p:nvGraphicFramePr>
        <p:xfrm>
          <a:off x="179512" y="764704"/>
          <a:ext cx="8496944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61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1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61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1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39552" y="1916832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Brinquedo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860032" y="3400425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Brinquedo</a:t>
            </a:r>
          </a:p>
        </p:txBody>
      </p:sp>
      <p:sp>
        <p:nvSpPr>
          <p:cNvPr id="7" name="Retângulo 6"/>
          <p:cNvSpPr/>
          <p:nvPr/>
        </p:nvSpPr>
        <p:spPr>
          <a:xfrm>
            <a:off x="2699792" y="6361856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Calçado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3775" r="12903" b="4288"/>
          <a:stretch/>
        </p:blipFill>
        <p:spPr bwMode="auto">
          <a:xfrm>
            <a:off x="755576" y="807189"/>
            <a:ext cx="936104" cy="10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09206"/>
            <a:ext cx="967178" cy="9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3775" r="12903" b="4288"/>
          <a:stretch/>
        </p:blipFill>
        <p:spPr bwMode="auto">
          <a:xfrm>
            <a:off x="5076056" y="2289833"/>
            <a:ext cx="936104" cy="106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539552" y="4869160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Maquiagem</a:t>
            </a:r>
          </a:p>
        </p:txBody>
      </p:sp>
      <p:pic>
        <p:nvPicPr>
          <p:cNvPr id="2054" name="Picture 6" descr="Resultado de imagem para sapato da minni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12" y="5302734"/>
            <a:ext cx="1176111" cy="9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atom png desenh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5006" y="3770060"/>
            <a:ext cx="397241" cy="10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74584 0.1092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92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490631" y="116632"/>
            <a:ext cx="1962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Variáveis</a:t>
            </a:r>
            <a:endParaRPr lang="pt-BR" alt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7010" y="1124744"/>
            <a:ext cx="8409446" cy="482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VARIÁVEIS –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comando de declaração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Identificador (rótulo) de partes da memória onde serão guardadas os valores.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Identificador: Tipo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Objeto: Tipo do Objeto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BOLA: Brinquedo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SAPATO: calçado</a:t>
            </a:r>
          </a:p>
        </p:txBody>
      </p:sp>
    </p:spTree>
    <p:extLst>
      <p:ext uri="{BB962C8B-B14F-4D97-AF65-F5344CB8AC3E}">
        <p14:creationId xmlns:p14="http://schemas.microsoft.com/office/powerpoint/2010/main" val="39012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03848" y="-57150"/>
            <a:ext cx="1734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Variável</a:t>
            </a:r>
            <a:endParaRPr lang="pt-BR" alt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1351" y="595709"/>
            <a:ext cx="85054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Regras para identificador: </a:t>
            </a: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Deve começar com uma letra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próximos caracteres pode se letras ou números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é permitido o uso de símbolos, sinais gráficos e de pontuação.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Pode ser usado _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pode conter espaços em branco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pode ser palavras reservadas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9321" y="3735030"/>
            <a:ext cx="40614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Exemplos de identificador permitido: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nome_do_aluno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T34</a:t>
            </a:r>
          </a:p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codigocliente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algoritmo_inicio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71111" y="3741300"/>
            <a:ext cx="39936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Exemplos de identificador NÃO permitido: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nome-do-aluno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34T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código cliente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373505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41274" y="8020"/>
            <a:ext cx="1962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Variáveis</a:t>
            </a:r>
            <a:endParaRPr lang="pt-BR" alt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1484784"/>
            <a:ext cx="8496944" cy="3578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de variáveis são: </a:t>
            </a: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  -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1, 3, 20...</a:t>
            </a: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-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0.5, 3, 20.5, -88.5, 3.1415...</a:t>
            </a: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Caractere (Literal) – tudo aquilo que é colocado entre aspas;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“Sirlene”  “Olá Mundo”   “123”</a:t>
            </a: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Lógico – Exibe somente 2 valores;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verdadeiro, falso</a:t>
            </a:r>
          </a:p>
        </p:txBody>
      </p:sp>
    </p:spTree>
    <p:extLst>
      <p:ext uri="{BB962C8B-B14F-4D97-AF65-F5344CB8AC3E}">
        <p14:creationId xmlns:p14="http://schemas.microsoft.com/office/powerpoint/2010/main" val="135355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básica de um algoritmo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15516" y="1268760"/>
            <a:ext cx="849694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“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OlaMundo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variável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caractere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Inicio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“Olá Mundo!”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Escreval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FimAlgoritmo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67544" y="1844824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131840" y="4437112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 11"/>
          <p:cNvSpPr/>
          <p:nvPr/>
        </p:nvSpPr>
        <p:spPr>
          <a:xfrm>
            <a:off x="3514725" y="3228975"/>
            <a:ext cx="1614488" cy="1128713"/>
          </a:xfrm>
          <a:custGeom>
            <a:avLst/>
            <a:gdLst>
              <a:gd name="connsiteX0" fmla="*/ 14288 w 1614488"/>
              <a:gd name="connsiteY0" fmla="*/ 1128713 h 1128713"/>
              <a:gd name="connsiteX1" fmla="*/ 0 w 1614488"/>
              <a:gd name="connsiteY1" fmla="*/ 1000125 h 1128713"/>
              <a:gd name="connsiteX2" fmla="*/ 28575 w 1614488"/>
              <a:gd name="connsiteY2" fmla="*/ 871538 h 1128713"/>
              <a:gd name="connsiteX3" fmla="*/ 57150 w 1614488"/>
              <a:gd name="connsiteY3" fmla="*/ 757238 h 1128713"/>
              <a:gd name="connsiteX4" fmla="*/ 128588 w 1614488"/>
              <a:gd name="connsiteY4" fmla="*/ 671513 h 1128713"/>
              <a:gd name="connsiteX5" fmla="*/ 200025 w 1614488"/>
              <a:gd name="connsiteY5" fmla="*/ 571500 h 1128713"/>
              <a:gd name="connsiteX6" fmla="*/ 242888 w 1614488"/>
              <a:gd name="connsiteY6" fmla="*/ 557213 h 1128713"/>
              <a:gd name="connsiteX7" fmla="*/ 314325 w 1614488"/>
              <a:gd name="connsiteY7" fmla="*/ 514350 h 1128713"/>
              <a:gd name="connsiteX8" fmla="*/ 414338 w 1614488"/>
              <a:gd name="connsiteY8" fmla="*/ 428625 h 1128713"/>
              <a:gd name="connsiteX9" fmla="*/ 442913 w 1614488"/>
              <a:gd name="connsiteY9" fmla="*/ 385763 h 1128713"/>
              <a:gd name="connsiteX10" fmla="*/ 500063 w 1614488"/>
              <a:gd name="connsiteY10" fmla="*/ 314325 h 1128713"/>
              <a:gd name="connsiteX11" fmla="*/ 628650 w 1614488"/>
              <a:gd name="connsiteY11" fmla="*/ 228600 h 1128713"/>
              <a:gd name="connsiteX12" fmla="*/ 671513 w 1614488"/>
              <a:gd name="connsiteY12" fmla="*/ 185738 h 1128713"/>
              <a:gd name="connsiteX13" fmla="*/ 800100 w 1614488"/>
              <a:gd name="connsiteY13" fmla="*/ 128588 h 1128713"/>
              <a:gd name="connsiteX14" fmla="*/ 900113 w 1614488"/>
              <a:gd name="connsiteY14" fmla="*/ 71438 h 1128713"/>
              <a:gd name="connsiteX15" fmla="*/ 1100138 w 1614488"/>
              <a:gd name="connsiteY15" fmla="*/ 28575 h 1128713"/>
              <a:gd name="connsiteX16" fmla="*/ 1228725 w 1614488"/>
              <a:gd name="connsiteY16" fmla="*/ 0 h 1128713"/>
              <a:gd name="connsiteX17" fmla="*/ 1500188 w 1614488"/>
              <a:gd name="connsiteY17" fmla="*/ 28575 h 1128713"/>
              <a:gd name="connsiteX18" fmla="*/ 1543050 w 1614488"/>
              <a:gd name="connsiteY18" fmla="*/ 42863 h 1128713"/>
              <a:gd name="connsiteX19" fmla="*/ 1614488 w 1614488"/>
              <a:gd name="connsiteY19" fmla="*/ 71438 h 112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14488" h="1128713">
                <a:moveTo>
                  <a:pt x="14288" y="1128713"/>
                </a:moveTo>
                <a:cubicBezTo>
                  <a:pt x="9525" y="1085850"/>
                  <a:pt x="0" y="1043251"/>
                  <a:pt x="0" y="1000125"/>
                </a:cubicBezTo>
                <a:cubicBezTo>
                  <a:pt x="0" y="978587"/>
                  <a:pt x="23066" y="896329"/>
                  <a:pt x="28575" y="871538"/>
                </a:cubicBezTo>
                <a:cubicBezTo>
                  <a:pt x="35095" y="842198"/>
                  <a:pt x="41833" y="787873"/>
                  <a:pt x="57150" y="757238"/>
                </a:cubicBezTo>
                <a:cubicBezTo>
                  <a:pt x="77042" y="717453"/>
                  <a:pt x="96988" y="703112"/>
                  <a:pt x="128588" y="671513"/>
                </a:cubicBezTo>
                <a:cubicBezTo>
                  <a:pt x="150934" y="626820"/>
                  <a:pt x="156584" y="600460"/>
                  <a:pt x="200025" y="571500"/>
                </a:cubicBezTo>
                <a:cubicBezTo>
                  <a:pt x="212556" y="563146"/>
                  <a:pt x="229418" y="563948"/>
                  <a:pt x="242888" y="557213"/>
                </a:cubicBezTo>
                <a:cubicBezTo>
                  <a:pt x="267726" y="544794"/>
                  <a:pt x="292109" y="531012"/>
                  <a:pt x="314325" y="514350"/>
                </a:cubicBezTo>
                <a:cubicBezTo>
                  <a:pt x="349452" y="488005"/>
                  <a:pt x="383290" y="459673"/>
                  <a:pt x="414338" y="428625"/>
                </a:cubicBezTo>
                <a:cubicBezTo>
                  <a:pt x="426480" y="416483"/>
                  <a:pt x="432610" y="399500"/>
                  <a:pt x="442913" y="385763"/>
                </a:cubicBezTo>
                <a:cubicBezTo>
                  <a:pt x="461210" y="361367"/>
                  <a:pt x="478500" y="335888"/>
                  <a:pt x="500063" y="314325"/>
                </a:cubicBezTo>
                <a:cubicBezTo>
                  <a:pt x="617136" y="197251"/>
                  <a:pt x="523967" y="303373"/>
                  <a:pt x="628650" y="228600"/>
                </a:cubicBezTo>
                <a:cubicBezTo>
                  <a:pt x="645092" y="216856"/>
                  <a:pt x="655349" y="197861"/>
                  <a:pt x="671513" y="185738"/>
                </a:cubicBezTo>
                <a:cubicBezTo>
                  <a:pt x="733308" y="139392"/>
                  <a:pt x="734733" y="144929"/>
                  <a:pt x="800100" y="128588"/>
                </a:cubicBezTo>
                <a:cubicBezTo>
                  <a:pt x="834377" y="105737"/>
                  <a:pt x="860234" y="85940"/>
                  <a:pt x="900113" y="71438"/>
                </a:cubicBezTo>
                <a:cubicBezTo>
                  <a:pt x="996846" y="36262"/>
                  <a:pt x="1000438" y="45192"/>
                  <a:pt x="1100138" y="28575"/>
                </a:cubicBezTo>
                <a:cubicBezTo>
                  <a:pt x="1154563" y="19504"/>
                  <a:pt x="1177342" y="12846"/>
                  <a:pt x="1228725" y="0"/>
                </a:cubicBezTo>
                <a:cubicBezTo>
                  <a:pt x="1322873" y="7242"/>
                  <a:pt x="1409416" y="8403"/>
                  <a:pt x="1500188" y="28575"/>
                </a:cubicBezTo>
                <a:cubicBezTo>
                  <a:pt x="1514890" y="31842"/>
                  <a:pt x="1528569" y="38726"/>
                  <a:pt x="1543050" y="42863"/>
                </a:cubicBezTo>
                <a:cubicBezTo>
                  <a:pt x="1609919" y="61969"/>
                  <a:pt x="1585223" y="42173"/>
                  <a:pt x="1614488" y="7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971373" y="3059668"/>
            <a:ext cx="15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ATRIBUIÇÃO</a:t>
            </a:r>
          </a:p>
        </p:txBody>
      </p:sp>
      <p:sp>
        <p:nvSpPr>
          <p:cNvPr id="14" name="Forma livre 13"/>
          <p:cNvSpPr/>
          <p:nvPr/>
        </p:nvSpPr>
        <p:spPr>
          <a:xfrm>
            <a:off x="4026441" y="5229225"/>
            <a:ext cx="259809" cy="407854"/>
          </a:xfrm>
          <a:custGeom>
            <a:avLst/>
            <a:gdLst>
              <a:gd name="connsiteX0" fmla="*/ 16922 w 259809"/>
              <a:gd name="connsiteY0" fmla="*/ 0 h 407854"/>
              <a:gd name="connsiteX1" fmla="*/ 16922 w 259809"/>
              <a:gd name="connsiteY1" fmla="*/ 385763 h 407854"/>
              <a:gd name="connsiteX2" fmla="*/ 259809 w 259809"/>
              <a:gd name="connsiteY2" fmla="*/ 385763 h 4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09" h="407854">
                <a:moveTo>
                  <a:pt x="16922" y="0"/>
                </a:moveTo>
                <a:cubicBezTo>
                  <a:pt x="14189" y="35530"/>
                  <a:pt x="-19748" y="357242"/>
                  <a:pt x="16922" y="385763"/>
                </a:cubicBezTo>
                <a:cubicBezTo>
                  <a:pt x="80830" y="435469"/>
                  <a:pt x="178847" y="385763"/>
                  <a:pt x="259809" y="3857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156344" y="5409409"/>
            <a:ext cx="343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Escreva a mensagem que foi atribuída para a variável MSG</a:t>
            </a:r>
          </a:p>
        </p:txBody>
      </p:sp>
    </p:spTree>
    <p:extLst>
      <p:ext uri="{BB962C8B-B14F-4D97-AF65-F5344CB8AC3E}">
        <p14:creationId xmlns:p14="http://schemas.microsoft.com/office/powerpoint/2010/main" val="331932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15516" y="1268760"/>
            <a:ext cx="849694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“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MeuNome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variável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nome: caractere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Inicio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nome   	 “Sirlene”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Escreval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(“Muito prazer ”, nome )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FimAlgoritmo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67544" y="1844824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275856" y="4437112"/>
            <a:ext cx="7920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3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de Entrada e Operadores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15516" y="1628800"/>
            <a:ext cx="849694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de saída: mostra algo para o usuário: Escreva; 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Escreval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de entrada: irá solicitar algo para o usuário: Leia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576635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Lembrando: Variáveis são espaços na memória para guardar o valores</a:t>
            </a:r>
          </a:p>
        </p:txBody>
      </p:sp>
    </p:spTree>
    <p:extLst>
      <p:ext uri="{BB962C8B-B14F-4D97-AF65-F5344CB8AC3E}">
        <p14:creationId xmlns:p14="http://schemas.microsoft.com/office/powerpoint/2010/main" val="287334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EXERCÍCIO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15516" y="1124744"/>
            <a:ext cx="849694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Algoritmo “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MeuNome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”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variável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nome: caractere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Inicio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Escreva (“Digite seu nome: “)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Leia(nome)		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Escreval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(“Muito prazer ”, nome )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FimAlgoritmo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67544" y="162880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2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EXERCÍCIO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33518" y="2276872"/>
            <a:ext cx="8460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Solicitar dois números para o usuário e mostrar a SOMA entre eles:</a:t>
            </a:r>
          </a:p>
        </p:txBody>
      </p:sp>
    </p:spTree>
    <p:extLst>
      <p:ext uri="{BB962C8B-B14F-4D97-AF65-F5344CB8AC3E}">
        <p14:creationId xmlns:p14="http://schemas.microsoft.com/office/powerpoint/2010/main" val="131407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82" y="260648"/>
            <a:ext cx="2496524" cy="2223794"/>
          </a:xfrm>
          <a:prstGeom prst="rect">
            <a:avLst/>
          </a:prstGeom>
          <a:effectLst/>
        </p:spPr>
      </p:pic>
      <p:sp>
        <p:nvSpPr>
          <p:cNvPr id="4" name="Retângulo 3"/>
          <p:cNvSpPr/>
          <p:nvPr/>
        </p:nvSpPr>
        <p:spPr>
          <a:xfrm>
            <a:off x="251470" y="-19422"/>
            <a:ext cx="8424936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b="1" dirty="0">
                <a:latin typeface="Arial" pitchFamily="34" charset="0"/>
                <a:cs typeface="Arial" pitchFamily="34" charset="0"/>
              </a:rPr>
              <a:t>Algoritmo Computacional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7504" y="2206053"/>
            <a:ext cx="85689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São passos a serem seguidos por um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módulo</a:t>
            </a:r>
            <a:r>
              <a:rPr lang="pt-BR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processador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e seus respectivos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usuário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que, quando executados na ordem correta, conseguem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realizar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determinada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tarefa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7" y="5084176"/>
            <a:ext cx="2357748" cy="17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7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Operadores aritméticos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82195"/>
              </p:ext>
            </p:extLst>
          </p:nvPr>
        </p:nvGraphicFramePr>
        <p:xfrm>
          <a:off x="323528" y="1052739"/>
          <a:ext cx="8136904" cy="5182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Operadores</a:t>
                      </a:r>
                      <a:endParaRPr lang="pt-BR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Operação</a:t>
                      </a:r>
                      <a:endParaRPr lang="pt-BR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= 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 =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+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Adição</a:t>
                      </a:r>
                      <a:endParaRPr lang="pt-BR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A+B -&gt; 5 + 2 = 7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Subtração</a:t>
                      </a:r>
                      <a:endParaRPr lang="pt-BR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A-B -&gt; 5 – 2 = 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Multiplicação</a:t>
                      </a:r>
                      <a:endParaRPr lang="pt-BR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A*B -&gt; 5 * 2 = 10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9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Divisão</a:t>
                      </a:r>
                      <a:endParaRPr lang="pt-BR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A/B -&gt; 5 / 2 = 2,5 (2.5)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^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Potenciação</a:t>
                      </a:r>
                      <a:endParaRPr lang="pt-BR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A^B -&gt; 5 ^ 2 -&gt; 5² = 25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225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Módulo (resto da divisão)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A%B -&gt; 5%2 = 1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23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9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Operadores de Precedência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45067"/>
              </p:ext>
            </p:extLst>
          </p:nvPr>
        </p:nvGraphicFramePr>
        <p:xfrm>
          <a:off x="395536" y="836712"/>
          <a:ext cx="8136903" cy="5737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Ordem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Operadores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Operação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( )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Parênteses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^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Potenciação, radiciação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 /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Multiplicação, divisão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4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+ - 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Adição, subtração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466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 + 3 * 5 = 2 + 15 = 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(2 + 3) * 5 = 5</a:t>
                      </a:r>
                      <a:r>
                        <a:rPr lang="pt-BR" sz="2000" b="1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* 5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= 25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3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EXERCÍCIO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33518" y="2276872"/>
            <a:ext cx="8460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Solicitar dois números para o usuário e mostrar a MÉDIA entre eles:</a:t>
            </a:r>
          </a:p>
        </p:txBody>
      </p:sp>
    </p:spTree>
    <p:extLst>
      <p:ext uri="{BB962C8B-B14F-4D97-AF65-F5344CB8AC3E}">
        <p14:creationId xmlns:p14="http://schemas.microsoft.com/office/powerpoint/2010/main" val="415689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98072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início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– indica o início do algoritmo</a:t>
            </a:r>
          </a:p>
          <a:p>
            <a:pPr algn="just"/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fim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– indica o fim do algoritmo</a:t>
            </a:r>
          </a:p>
          <a:p>
            <a:pPr algn="just"/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Variável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são nomes de identificação as áreas de memórias.</a:t>
            </a:r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Leia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– permite a entrada de dados que serão armazenados na memória do computador</a:t>
            </a:r>
          </a:p>
          <a:p>
            <a:pPr algn="just"/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Escreva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– permite a saída de dados que estão armazenados na memória do computador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5755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Algoritmo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87155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2708920"/>
            <a:ext cx="8517632" cy="108012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Vamos Praticar...</a:t>
            </a:r>
          </a:p>
        </p:txBody>
      </p:sp>
    </p:spTree>
    <p:extLst>
      <p:ext uri="{BB962C8B-B14F-4D97-AF65-F5344CB8AC3E}">
        <p14:creationId xmlns:p14="http://schemas.microsoft.com/office/powerpoint/2010/main" val="387254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Operadores Relacionais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39945"/>
              </p:ext>
            </p:extLst>
          </p:nvPr>
        </p:nvGraphicFramePr>
        <p:xfrm>
          <a:off x="287523" y="1052736"/>
          <a:ext cx="8352929" cy="4259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3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Igual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 =</a:t>
                      </a:r>
                      <a:r>
                        <a:rPr lang="pt-BR" sz="2000" b="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Maior que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 &gt;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Menor que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 &lt;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4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Maior</a:t>
                      </a:r>
                      <a:r>
                        <a:rPr lang="pt-BR" sz="2000" b="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oi igual a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2000" b="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&gt;= 2; 3 &gt;= 2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Menor ou igual 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 &lt;= 2; 1 &lt;=</a:t>
                      </a:r>
                      <a:r>
                        <a:rPr lang="pt-BR" sz="2000" b="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&lt;&gt;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Diferente 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5 &lt;&gt; 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79512" y="5763641"/>
            <a:ext cx="83529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Operadores relacionais geram como resultados um valor lógico;</a:t>
            </a:r>
          </a:p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VERDADEIRO OU FALSO</a:t>
            </a:r>
          </a:p>
        </p:txBody>
      </p:sp>
    </p:spTree>
    <p:extLst>
      <p:ext uri="{BB962C8B-B14F-4D97-AF65-F5344CB8AC3E}">
        <p14:creationId xmlns:p14="http://schemas.microsoft.com/office/powerpoint/2010/main" val="2866559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Exemplos de Operadores Relacionais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15516" y="1412776"/>
            <a:ext cx="8496944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Algoritmo “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OperadoresRelacionais_Expressões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”</a:t>
            </a:r>
          </a:p>
          <a:p>
            <a:pPr marL="365760" lvl="1" indent="0" algn="just"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Var: a, b, c: real</a:t>
            </a:r>
          </a:p>
          <a:p>
            <a:pPr marL="365760" lvl="1" indent="0" algn="just">
              <a:buNone/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65760" lvl="1" indent="0" algn="just"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Inicio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a &lt;- 2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b &lt;- 3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c &lt;- 5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21030"/>
              </p:ext>
            </p:extLst>
          </p:nvPr>
        </p:nvGraphicFramePr>
        <p:xfrm>
          <a:off x="1415988" y="4721696"/>
          <a:ext cx="609600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(a&gt;b)</a:t>
                      </a:r>
                      <a:endParaRPr lang="pt-BR" sz="24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(a=b)</a:t>
                      </a:r>
                      <a:endParaRPr lang="pt-BR" sz="24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(a&lt;c)</a:t>
                      </a:r>
                      <a:endParaRPr lang="pt-BR" sz="24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(b&lt;&gt;c)</a:t>
                      </a:r>
                      <a:endParaRPr lang="pt-BR" sz="24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(c=</a:t>
                      </a:r>
                      <a:r>
                        <a:rPr lang="pt-BR" sz="24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a+b</a:t>
                      </a:r>
                      <a:r>
                        <a:rPr lang="pt-BR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4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(a=b-c)</a:t>
                      </a:r>
                      <a:endParaRPr lang="pt-BR" sz="24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611560" y="6279703"/>
            <a:ext cx="2246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FimAlgoritmo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08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3528" y="908720"/>
          <a:ext cx="8136907" cy="4680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78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 E Q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 OU Q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91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1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91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958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5934482"/>
            <a:ext cx="7917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relacionais geram como resultados um valor lógico;</a:t>
            </a:r>
          </a:p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VERDADEIRO OU FALSO</a:t>
            </a:r>
          </a:p>
        </p:txBody>
      </p:sp>
      <p:sp>
        <p:nvSpPr>
          <p:cNvPr id="2" name="Rosto feliz 1"/>
          <p:cNvSpPr/>
          <p:nvPr/>
        </p:nvSpPr>
        <p:spPr>
          <a:xfrm>
            <a:off x="755576" y="1962277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osto feliz 7"/>
          <p:cNvSpPr/>
          <p:nvPr/>
        </p:nvSpPr>
        <p:spPr>
          <a:xfrm>
            <a:off x="784722" y="2922804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sto feliz 9"/>
          <p:cNvSpPr/>
          <p:nvPr/>
        </p:nvSpPr>
        <p:spPr>
          <a:xfrm>
            <a:off x="784722" y="3910285"/>
            <a:ext cx="648072" cy="57606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sto feliz 10"/>
          <p:cNvSpPr/>
          <p:nvPr/>
        </p:nvSpPr>
        <p:spPr>
          <a:xfrm>
            <a:off x="755576" y="4869182"/>
            <a:ext cx="648072" cy="57606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sto feliz 11"/>
          <p:cNvSpPr/>
          <p:nvPr/>
        </p:nvSpPr>
        <p:spPr>
          <a:xfrm>
            <a:off x="2483768" y="1984143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osto feliz 12"/>
          <p:cNvSpPr/>
          <p:nvPr/>
        </p:nvSpPr>
        <p:spPr>
          <a:xfrm>
            <a:off x="4571430" y="1966859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osto feliz 13"/>
          <p:cNvSpPr/>
          <p:nvPr/>
        </p:nvSpPr>
        <p:spPr>
          <a:xfrm>
            <a:off x="2483768" y="2922804"/>
            <a:ext cx="648072" cy="57606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to feliz 14"/>
          <p:cNvSpPr/>
          <p:nvPr/>
        </p:nvSpPr>
        <p:spPr>
          <a:xfrm>
            <a:off x="4557142" y="2957427"/>
            <a:ext cx="648072" cy="57606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osto feliz 15"/>
          <p:cNvSpPr/>
          <p:nvPr/>
        </p:nvSpPr>
        <p:spPr>
          <a:xfrm>
            <a:off x="2483768" y="3947877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osto feliz 17"/>
          <p:cNvSpPr/>
          <p:nvPr/>
        </p:nvSpPr>
        <p:spPr>
          <a:xfrm>
            <a:off x="2483768" y="4869182"/>
            <a:ext cx="648072" cy="57606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osto feliz 18"/>
          <p:cNvSpPr/>
          <p:nvPr/>
        </p:nvSpPr>
        <p:spPr>
          <a:xfrm>
            <a:off x="4572000" y="3947996"/>
            <a:ext cx="648072" cy="57606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sto feliz 19"/>
          <p:cNvSpPr/>
          <p:nvPr/>
        </p:nvSpPr>
        <p:spPr>
          <a:xfrm>
            <a:off x="4570289" y="4869182"/>
            <a:ext cx="648072" cy="57606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sto feliz 21"/>
          <p:cNvSpPr/>
          <p:nvPr/>
        </p:nvSpPr>
        <p:spPr>
          <a:xfrm>
            <a:off x="6904223" y="1952879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sto feliz 22"/>
          <p:cNvSpPr/>
          <p:nvPr/>
        </p:nvSpPr>
        <p:spPr>
          <a:xfrm>
            <a:off x="6904223" y="2874184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osto feliz 23"/>
          <p:cNvSpPr/>
          <p:nvPr/>
        </p:nvSpPr>
        <p:spPr>
          <a:xfrm>
            <a:off x="6904223" y="3894261"/>
            <a:ext cx="648072" cy="5760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osto feliz 24"/>
          <p:cNvSpPr/>
          <p:nvPr/>
        </p:nvSpPr>
        <p:spPr>
          <a:xfrm>
            <a:off x="6886500" y="4815566"/>
            <a:ext cx="648072" cy="57606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82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56036"/>
              </p:ext>
            </p:extLst>
          </p:nvPr>
        </p:nvGraphicFramePr>
        <p:xfrm>
          <a:off x="323528" y="1052738"/>
          <a:ext cx="8136904" cy="4680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Q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 E Q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 OU Q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89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89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589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524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589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pt-BR" sz="2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5934482"/>
            <a:ext cx="7917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lógicos geram como resultados um valor lógico;</a:t>
            </a:r>
          </a:p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VERDADEIRO OU FALSO</a:t>
            </a:r>
          </a:p>
        </p:txBody>
      </p:sp>
    </p:spTree>
    <p:extLst>
      <p:ext uri="{BB962C8B-B14F-4D97-AF65-F5344CB8AC3E}">
        <p14:creationId xmlns:p14="http://schemas.microsoft.com/office/powerpoint/2010/main" val="4184810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Exemplos de Operadores Lógicos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15516" y="764704"/>
            <a:ext cx="8496944" cy="298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Algoritmo “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OperadoresLógicos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”</a:t>
            </a:r>
          </a:p>
          <a:p>
            <a:pPr marL="365760" lvl="1" indent="0" algn="just"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Var: a, b, c: real</a:t>
            </a:r>
          </a:p>
          <a:p>
            <a:pPr marL="365760" lvl="1" indent="0" algn="just">
              <a:buNone/>
            </a:pPr>
            <a:endParaRPr lang="pt-BR" sz="105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65760" lvl="1" indent="0" algn="just"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Inicio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a &lt;- 2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b &lt;- 3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c &lt;- 5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87407"/>
              </p:ext>
            </p:extLst>
          </p:nvPr>
        </p:nvGraphicFramePr>
        <p:xfrm>
          <a:off x="323528" y="3747059"/>
          <a:ext cx="8136904" cy="19633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0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66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((a=b) OU (c&gt;</a:t>
                      </a:r>
                      <a:r>
                        <a:rPr lang="pt-BR" sz="1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a+b</a:t>
                      </a: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))</a:t>
                      </a:r>
                      <a:endParaRPr lang="pt-BR" sz="18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((a=b) E (a=c))</a:t>
                      </a:r>
                      <a:endParaRPr lang="pt-BR" sz="18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((c&gt;a) OU (b&lt;c))</a:t>
                      </a:r>
                      <a:endParaRPr lang="pt-BR" sz="18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((a&lt;&gt;b) E (a&lt;&gt;c) E (b&lt;&gt;c))</a:t>
                      </a:r>
                      <a:endParaRPr lang="pt-BR" sz="18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((b=a) OU (c=</a:t>
                      </a:r>
                      <a:r>
                        <a:rPr lang="pt-BR" sz="1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b-a</a:t>
                      </a: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))</a:t>
                      </a:r>
                      <a:endParaRPr lang="pt-BR" sz="18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Escreva ((c=</a:t>
                      </a:r>
                      <a:r>
                        <a:rPr lang="pt-BR" sz="1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b+a</a:t>
                      </a: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) E (b=</a:t>
                      </a:r>
                      <a:r>
                        <a:rPr lang="pt-BR" sz="1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c-a</a:t>
                      </a:r>
                      <a:r>
                        <a:rPr lang="pt-BR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))</a:t>
                      </a:r>
                      <a:endParaRPr lang="pt-BR" sz="18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611560" y="6021288"/>
            <a:ext cx="2246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FimAlgoritmo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82" y="260648"/>
            <a:ext cx="2496524" cy="2223794"/>
          </a:xfrm>
          <a:prstGeom prst="rect">
            <a:avLst/>
          </a:prstGeom>
          <a:effectLst/>
        </p:spPr>
      </p:pic>
      <p:sp>
        <p:nvSpPr>
          <p:cNvPr id="4" name="Retângulo 3"/>
          <p:cNvSpPr/>
          <p:nvPr/>
        </p:nvSpPr>
        <p:spPr>
          <a:xfrm>
            <a:off x="251470" y="-19422"/>
            <a:ext cx="8424936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b="1" dirty="0">
                <a:latin typeface="Arial" pitchFamily="34" charset="0"/>
                <a:cs typeface="Arial" pitchFamily="34" charset="0"/>
              </a:rPr>
              <a:t>Algoritmo Computacional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7504" y="2206053"/>
            <a:ext cx="85689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Exemplos: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Acessar a conta bancaria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Ver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Youtube</a:t>
            </a: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Jogar vídeo game...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7" y="5084176"/>
            <a:ext cx="2357748" cy="17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08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81719576"/>
              </p:ext>
            </p:extLst>
          </p:nvPr>
        </p:nvGraphicFramePr>
        <p:xfrm>
          <a:off x="971600" y="5157192"/>
          <a:ext cx="7056784" cy="1282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CIVIL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Maria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Solteiro(a)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João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Solteiro(a)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Rosa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Casado(a)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3603"/>
              </p:ext>
            </p:extLst>
          </p:nvPr>
        </p:nvGraphicFramePr>
        <p:xfrm>
          <a:off x="1187624" y="2132856"/>
          <a:ext cx="6768753" cy="1282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CIVIL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Maria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Solteiro(a)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João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Solteiro(a)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Rosa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Casado(a)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1546" y="965340"/>
            <a:ext cx="8280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Exiba o nome do funcionário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maior de idade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estado civil </a:t>
            </a: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casado</a:t>
            </a:r>
            <a:endParaRPr kumimoji="0" lang="pt-BR" altLang="pt-B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546" y="116632"/>
            <a:ext cx="6559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Exemplo de Expressões Lógicas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1546" y="3915053"/>
            <a:ext cx="8280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Exiba o nome do funcionário 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maior de idade</a:t>
            </a:r>
            <a:r>
              <a:rPr lang="pt-BR" alt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</a:t>
            </a:r>
            <a:r>
              <a:rPr lang="pt-BR" alt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estado civil 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casado</a:t>
            </a:r>
          </a:p>
        </p:txBody>
      </p:sp>
    </p:spTree>
    <p:extLst>
      <p:ext uri="{BB962C8B-B14F-4D97-AF65-F5344CB8AC3E}">
        <p14:creationId xmlns:p14="http://schemas.microsoft.com/office/powerpoint/2010/main" val="1808053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Exemplo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33518" y="1282258"/>
            <a:ext cx="846094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Triângulo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Solicitar três lados para o usuário e verificar se é Triângulo, Triângulo Escaleno ou Triângulo Equilátero</a:t>
            </a:r>
          </a:p>
          <a:p>
            <a:pPr marL="0" indent="0" algn="ctr">
              <a:buNone/>
            </a:pPr>
            <a:endParaRPr lang="pt-BR" sz="36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36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Triângulo – cada lado tem que ser menor que a soma dos outro 2 lados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Triângulo Escaleno – 3 lados diferentes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Triângulo Equilátero – 3 lados iguais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Triângulo Isósceles – 1 lado diferente</a:t>
            </a:r>
          </a:p>
        </p:txBody>
      </p:sp>
    </p:spTree>
    <p:extLst>
      <p:ext uri="{BB962C8B-B14F-4D97-AF65-F5344CB8AC3E}">
        <p14:creationId xmlns:p14="http://schemas.microsoft.com/office/powerpoint/2010/main" val="134848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092" y="1052736"/>
            <a:ext cx="8517632" cy="194421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Vamos Praticar...</a:t>
            </a:r>
          </a:p>
        </p:txBody>
      </p:sp>
      <p:pic>
        <p:nvPicPr>
          <p:cNvPr id="1026" name="Picture 2" descr="http://m.i.uol.com.br/estilo/2011/11/11/cerebro-mente-ideia-cabeca-pensamento-1321012166055_956x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41">
            <a:off x="2465782" y="3736760"/>
            <a:ext cx="3956253" cy="20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2"/>
            <a:ext cx="5886140" cy="4291974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193204" y="1537622"/>
            <a:ext cx="8496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 de programação: construir uma boa lógica; coerência de raciocínio;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de programação: Java, PHP, C, C#, C++;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completo: Software que o usuário irá usar;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470" y="-19422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itchFamily="34" charset="0"/>
                <a:cs typeface="Arial" pitchFamily="34" charset="0"/>
              </a:rPr>
              <a:t>Como Construir Algoritmo Computacional?</a:t>
            </a:r>
          </a:p>
        </p:txBody>
      </p:sp>
    </p:spTree>
    <p:extLst>
      <p:ext uri="{BB962C8B-B14F-4D97-AF65-F5344CB8AC3E}">
        <p14:creationId xmlns:p14="http://schemas.microsoft.com/office/powerpoint/2010/main" val="201416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384176"/>
            <a:ext cx="3466728" cy="676672"/>
          </a:xfrm>
        </p:spPr>
        <p:txBody>
          <a:bodyPr/>
          <a:lstStyle/>
          <a:p>
            <a:pPr lvl="1"/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Fluxograma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7504" y="-14029"/>
            <a:ext cx="8712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de representação de um algoritmo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619672" y="2580893"/>
            <a:ext cx="1728192" cy="3493729"/>
            <a:chOff x="3347864" y="2320280"/>
            <a:chExt cx="1728192" cy="3493729"/>
          </a:xfrm>
        </p:grpSpPr>
        <p:sp>
          <p:nvSpPr>
            <p:cNvPr id="5" name="Elipse 4"/>
            <p:cNvSpPr/>
            <p:nvPr/>
          </p:nvSpPr>
          <p:spPr>
            <a:xfrm>
              <a:off x="3347864" y="2320280"/>
              <a:ext cx="1728192" cy="8926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91880" y="3645024"/>
              <a:ext cx="144016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AÇÕES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3347864" y="4921313"/>
              <a:ext cx="1728192" cy="8926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</a:p>
          </p:txBody>
        </p:sp>
        <p:cxnSp>
          <p:nvCxnSpPr>
            <p:cNvPr id="9" name="Conector reto 8"/>
            <p:cNvCxnSpPr>
              <a:stCxn id="5" idx="4"/>
              <a:endCxn id="6" idx="0"/>
            </p:cNvCxnSpPr>
            <p:nvPr/>
          </p:nvCxnSpPr>
          <p:spPr>
            <a:xfrm>
              <a:off x="4211960" y="3212976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4211960" y="4489265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5148064" y="1942749"/>
            <a:ext cx="1728192" cy="4798619"/>
            <a:chOff x="5004048" y="1755325"/>
            <a:chExt cx="1728192" cy="4798619"/>
          </a:xfrm>
        </p:grpSpPr>
        <p:sp>
          <p:nvSpPr>
            <p:cNvPr id="13" name="Elipse 12"/>
            <p:cNvSpPr/>
            <p:nvPr/>
          </p:nvSpPr>
          <p:spPr>
            <a:xfrm>
              <a:off x="5004048" y="1755325"/>
              <a:ext cx="1728192" cy="8926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48064" y="3080069"/>
              <a:ext cx="144016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Entrar no banco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5004048" y="5661248"/>
              <a:ext cx="1728192" cy="8926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</a:p>
          </p:txBody>
        </p:sp>
        <p:cxnSp>
          <p:nvCxnSpPr>
            <p:cNvPr id="16" name="Conector reto 15"/>
            <p:cNvCxnSpPr>
              <a:stCxn id="13" idx="4"/>
              <a:endCxn id="14" idx="0"/>
            </p:cNvCxnSpPr>
            <p:nvPr/>
          </p:nvCxnSpPr>
          <p:spPr>
            <a:xfrm>
              <a:off x="5868144" y="2648021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5868144" y="3924310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/>
            <p:cNvSpPr/>
            <p:nvPr/>
          </p:nvSpPr>
          <p:spPr>
            <a:xfrm>
              <a:off x="5148064" y="4376213"/>
              <a:ext cx="144016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Procurar a fila do caixa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>
              <a:off x="5868144" y="5240309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466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504" y="-14029"/>
            <a:ext cx="8712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de representação de um algoritmo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1384176"/>
            <a:ext cx="4330824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Chapin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53416"/>
              </p:ext>
            </p:extLst>
          </p:nvPr>
        </p:nvGraphicFramePr>
        <p:xfrm>
          <a:off x="1259632" y="2780928"/>
          <a:ext cx="2736304" cy="345638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AÇÕES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AÇÕES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AÇÕES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52822"/>
              </p:ext>
            </p:extLst>
          </p:nvPr>
        </p:nvGraphicFramePr>
        <p:xfrm>
          <a:off x="4572000" y="2420889"/>
          <a:ext cx="2736304" cy="41044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53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Abrir</a:t>
                      </a:r>
                      <a:r>
                        <a:rPr lang="pt-BR" b="1" baseline="0" dirty="0">
                          <a:solidFill>
                            <a:schemeClr val="bg1"/>
                          </a:solidFill>
                        </a:rPr>
                        <a:t> a porta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6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Entrar no banco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6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Procurar a fila do caixa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6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07504" y="6604084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Visualg</a:t>
            </a:r>
            <a:r>
              <a:rPr lang="pt-BR" sz="900" dirty="0"/>
              <a:t> – comando saída</a:t>
            </a:r>
          </a:p>
        </p:txBody>
      </p:sp>
    </p:spTree>
    <p:extLst>
      <p:ext uri="{BB962C8B-B14F-4D97-AF65-F5344CB8AC3E}">
        <p14:creationId xmlns:p14="http://schemas.microsoft.com/office/powerpoint/2010/main" val="258787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7467600" cy="908134"/>
          </a:xfrm>
        </p:spPr>
        <p:txBody>
          <a:bodyPr>
            <a:normAutofit/>
          </a:bodyPr>
          <a:lstStyle/>
          <a:p>
            <a:pPr lvl="1"/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Pseudocódigo ou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Portugol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8712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Formas de representação de um algoritmo</a:t>
            </a:r>
            <a:endParaRPr lang="pt-BR" sz="3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3059832" y="2343967"/>
            <a:ext cx="2063919" cy="1589089"/>
            <a:chOff x="419849" y="4448938"/>
            <a:chExt cx="2063919" cy="1589089"/>
          </a:xfrm>
        </p:grpSpPr>
        <p:sp>
          <p:nvSpPr>
            <p:cNvPr id="6" name="Espaço Reservado para Conteúdo 2"/>
            <p:cNvSpPr txBox="1">
              <a:spLocks/>
            </p:cNvSpPr>
            <p:nvPr/>
          </p:nvSpPr>
          <p:spPr>
            <a:xfrm>
              <a:off x="419849" y="4448938"/>
              <a:ext cx="2063919" cy="1589089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/>
                <a:buChar char="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60000"/>
                <a:buFont typeface="Wingdings"/>
                <a:buChar char="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60000"/>
                  </a:schemeClr>
                </a:buClr>
                <a:buSzPct val="60000"/>
                <a:buFont typeface="Wingdings"/>
                <a:buChar char="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rtl="0" eaLnBrk="1" latinLnBrk="0" hangingPunct="1">
                <a:spcBef>
                  <a:spcPct val="20000"/>
                </a:spcBef>
                <a:buClr>
                  <a:schemeClr val="accent2">
                    <a:tint val="60000"/>
                  </a:schemeClr>
                </a:buClr>
                <a:buSzPct val="68000"/>
                <a:buFont typeface="Wingdings 2"/>
                <a:buChar char="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Char char="•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01168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60000"/>
                  </a:schemeClr>
                </a:buClr>
                <a:buSzPct val="60000"/>
                <a:buFont typeface="Wingdings"/>
                <a:buChar char="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Char char="•"/>
                <a:defRPr kumimoji="0" sz="1400" kern="1200" cap="sm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56032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Char char="•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2800" dirty="0">
                  <a:latin typeface="Verdana" panose="020B0604030504040204" pitchFamily="34" charset="0"/>
                  <a:ea typeface="Verdana" panose="020B0604030504040204" pitchFamily="34" charset="0"/>
                </a:rPr>
                <a:t>início</a:t>
              </a:r>
            </a:p>
            <a:p>
              <a:pPr marL="0" indent="0">
                <a:buNone/>
              </a:pPr>
              <a:r>
                <a:rPr lang="pt-BR" sz="2800" dirty="0">
                  <a:latin typeface="Verdana" panose="020B0604030504040204" pitchFamily="34" charset="0"/>
                  <a:ea typeface="Verdana" panose="020B0604030504040204" pitchFamily="34" charset="0"/>
                </a:rPr>
                <a:t>	ações</a:t>
              </a:r>
            </a:p>
            <a:p>
              <a:pPr marL="0" indent="0">
                <a:buNone/>
              </a:pPr>
              <a:r>
                <a:rPr lang="pt-BR" sz="2800" dirty="0">
                  <a:latin typeface="Verdana" panose="020B0604030504040204" pitchFamily="34" charset="0"/>
                  <a:ea typeface="Verdana" panose="020B0604030504040204" pitchFamily="34" charset="0"/>
                </a:rPr>
                <a:t>fim</a:t>
              </a: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755576" y="4952994"/>
              <a:ext cx="0" cy="523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1691680" y="4480520"/>
            <a:ext cx="5989859" cy="2260848"/>
            <a:chOff x="1691680" y="4260831"/>
            <a:chExt cx="5989859" cy="2260848"/>
          </a:xfrm>
        </p:grpSpPr>
        <p:sp>
          <p:nvSpPr>
            <p:cNvPr id="9" name="Espaço Reservado para Conteúdo 2"/>
            <p:cNvSpPr txBox="1">
              <a:spLocks/>
            </p:cNvSpPr>
            <p:nvPr/>
          </p:nvSpPr>
          <p:spPr>
            <a:xfrm>
              <a:off x="1691680" y="4260831"/>
              <a:ext cx="5328592" cy="2260848"/>
            </a:xfrm>
            <a:prstGeom prst="rect">
              <a:avLst/>
            </a:prstGeom>
          </p:spPr>
          <p:txBody>
            <a:bodyPr vert="horz">
              <a:normAutofit lnSpcReduction="10000"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/>
                <a:buChar char="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SzPct val="60000"/>
                <a:buFont typeface="Wingdings"/>
                <a:buChar char="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60000"/>
                  </a:schemeClr>
                </a:buClr>
                <a:buSzPct val="60000"/>
                <a:buFont typeface="Wingdings"/>
                <a:buChar char="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182880" algn="l" rtl="0" eaLnBrk="1" latinLnBrk="0" hangingPunct="1">
                <a:spcBef>
                  <a:spcPct val="20000"/>
                </a:spcBef>
                <a:buClr>
                  <a:schemeClr val="accent2">
                    <a:tint val="60000"/>
                  </a:schemeClr>
                </a:buClr>
                <a:buSzPct val="68000"/>
                <a:buFont typeface="Wingdings 2"/>
                <a:buChar char="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Char char="•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011680" indent="-182880" algn="l" rtl="0" eaLnBrk="1" latinLnBrk="0" hangingPunct="1">
                <a:spcBef>
                  <a:spcPct val="20000"/>
                </a:spcBef>
                <a:buClr>
                  <a:schemeClr val="accent1">
                    <a:tint val="60000"/>
                  </a:schemeClr>
                </a:buClr>
                <a:buSzPct val="60000"/>
                <a:buFont typeface="Wingdings"/>
                <a:buChar char="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Char char="•"/>
                <a:defRPr kumimoji="0" sz="1400" kern="1200" cap="sm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560320" indent="-182880" algn="l" rtl="0" eaLnBrk="1" latinLnBrk="0" hangingPunct="1">
                <a:spcBef>
                  <a:spcPct val="20000"/>
                </a:spcBef>
                <a:buClr>
                  <a:schemeClr val="accent1">
                    <a:shade val="75000"/>
                  </a:schemeClr>
                </a:buClr>
                <a:buChar char="•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dirty="0">
                  <a:latin typeface="Verdana" panose="020B0604030504040204" pitchFamily="34" charset="0"/>
                  <a:ea typeface="Verdana" panose="020B0604030504040204" pitchFamily="34" charset="0"/>
                </a:rPr>
                <a:t>início</a:t>
              </a:r>
            </a:p>
            <a:p>
              <a:pPr marL="0" indent="0">
                <a:buNone/>
              </a:pPr>
              <a:r>
                <a:rPr lang="pt-BR" dirty="0">
                  <a:latin typeface="Verdana" panose="020B0604030504040204" pitchFamily="34" charset="0"/>
                  <a:ea typeface="Verdana" panose="020B0604030504040204" pitchFamily="34" charset="0"/>
                </a:rPr>
                <a:t>	Entrar no banco</a:t>
              </a:r>
            </a:p>
            <a:p>
              <a:pPr marL="0" indent="0">
                <a:lnSpc>
                  <a:spcPct val="150000"/>
                </a:lnSpc>
                <a:buSzPct val="100000"/>
                <a:buNone/>
              </a:pPr>
              <a:r>
                <a:rPr lang="pt-BR" dirty="0">
                  <a:latin typeface="Verdana" panose="020B0604030504040204" pitchFamily="34" charset="0"/>
                  <a:ea typeface="Verdana" panose="020B0604030504040204" pitchFamily="34" charset="0"/>
                </a:rPr>
                <a:t>	Procurar a fila do caixa</a:t>
              </a:r>
            </a:p>
            <a:p>
              <a:pPr marL="0" indent="0">
                <a:buNone/>
              </a:pPr>
              <a:r>
                <a:rPr lang="pt-BR" dirty="0">
                  <a:latin typeface="Verdana" panose="020B0604030504040204" pitchFamily="34" charset="0"/>
                  <a:ea typeface="Verdana" panose="020B0604030504040204" pitchFamily="34" charset="0"/>
                </a:rPr>
                <a:t>	...</a:t>
              </a:r>
            </a:p>
            <a:p>
              <a:pPr marL="0" indent="0">
                <a:buNone/>
              </a:pPr>
              <a:r>
                <a:rPr lang="pt-BR" dirty="0">
                  <a:latin typeface="Verdana" panose="020B0604030504040204" pitchFamily="34" charset="0"/>
                  <a:ea typeface="Verdana" panose="020B0604030504040204" pitchFamily="34" charset="0"/>
                </a:rPr>
                <a:t>fim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2051720" y="4786440"/>
              <a:ext cx="0" cy="1234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have direita 11"/>
            <p:cNvSpPr/>
            <p:nvPr/>
          </p:nvSpPr>
          <p:spPr>
            <a:xfrm>
              <a:off x="6031006" y="4586616"/>
              <a:ext cx="432048" cy="16092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732240" y="5219198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Verdana" panose="020B0604030504040204" pitchFamily="34" charset="0"/>
                  <a:ea typeface="Verdana" panose="020B0604030504040204" pitchFamily="34" charset="0"/>
                </a:rPr>
                <a:t>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8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básica de um algoritmo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15516" y="1268760"/>
            <a:ext cx="8496944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“Nome do algoritmo”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variáveis: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declaração de variáveis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Inicio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 do algoritmo onde digitamos a ações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FimAlgoritmo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67544" y="1772816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7504" y="-14029"/>
            <a:ext cx="87129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para verificar algoritmos</a:t>
            </a:r>
            <a:endParaRPr lang="pt-B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app inven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0" r="19675"/>
          <a:stretch/>
        </p:blipFill>
        <p:spPr bwMode="auto">
          <a:xfrm>
            <a:off x="5796136" y="1103049"/>
            <a:ext cx="2016224" cy="249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8760"/>
            <a:ext cx="3499557" cy="227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3314895" y="4266551"/>
            <a:ext cx="2298186" cy="2386368"/>
            <a:chOff x="3314895" y="4291703"/>
            <a:chExt cx="2298186" cy="2386368"/>
          </a:xfrm>
        </p:grpSpPr>
        <p:pic>
          <p:nvPicPr>
            <p:cNvPr id="1030" name="Picture 6" descr="Imagem relacionad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895" y="4291703"/>
              <a:ext cx="2298186" cy="198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3679670" y="6093296"/>
              <a:ext cx="1568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err="1"/>
                <a:t>VisuAlg</a:t>
              </a:r>
              <a:endParaRPr lang="pt-B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706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5011</TotalTime>
  <Words>1263</Words>
  <Application>Microsoft Office PowerPoint</Application>
  <PresentationFormat>Apresentação na tela (4:3)</PresentationFormat>
  <Paragraphs>356</Paragraphs>
  <Slides>32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Schoolbook</vt:lpstr>
      <vt:lpstr>Verdana</vt:lpstr>
      <vt:lpstr>Wingdings</vt:lpstr>
      <vt:lpstr>Wingdings 2</vt:lpstr>
      <vt:lpstr>Balcão Envidraçado</vt:lpstr>
      <vt:lpstr>Lógica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Praticar...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Praticar...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thalita s2</dc:creator>
  <cp:lastModifiedBy>SIRLENE APARECIDA DOS SANTOS SANCHES</cp:lastModifiedBy>
  <cp:revision>289</cp:revision>
  <dcterms:created xsi:type="dcterms:W3CDTF">2013-12-04T11:02:14Z</dcterms:created>
  <dcterms:modified xsi:type="dcterms:W3CDTF">2023-01-23T18:59:25Z</dcterms:modified>
</cp:coreProperties>
</file>