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25" r:id="rId2"/>
    <p:sldId id="324" r:id="rId3"/>
    <p:sldId id="392" r:id="rId4"/>
    <p:sldId id="341" r:id="rId5"/>
    <p:sldId id="394" r:id="rId6"/>
    <p:sldId id="395" r:id="rId7"/>
    <p:sldId id="372" r:id="rId8"/>
    <p:sldId id="427" r:id="rId9"/>
    <p:sldId id="400" r:id="rId10"/>
    <p:sldId id="399" r:id="rId11"/>
    <p:sldId id="428" r:id="rId12"/>
    <p:sldId id="429" r:id="rId13"/>
    <p:sldId id="406" r:id="rId14"/>
    <p:sldId id="416" r:id="rId15"/>
    <p:sldId id="407" r:id="rId16"/>
    <p:sldId id="408" r:id="rId17"/>
    <p:sldId id="430" r:id="rId18"/>
    <p:sldId id="409" r:id="rId19"/>
    <p:sldId id="410" r:id="rId20"/>
    <p:sldId id="450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00FFFF"/>
    <a:srgbClr val="336600"/>
    <a:srgbClr val="CC9900"/>
    <a:srgbClr val="CC00FF"/>
    <a:srgbClr val="993366"/>
    <a:srgbClr val="CCFF33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62" d="100"/>
          <a:sy n="62" d="100"/>
        </p:scale>
        <p:origin x="140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78D1F-685C-491E-982F-E6FD84118B24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A6535-7A3E-49DB-9AF6-2C77F454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44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FFC31DE-C792-4AD2-B936-5BFE48673164}" type="datetimeFigureOut">
              <a:rPr lang="pt-BR" smtClean="0"/>
              <a:pPr/>
              <a:t>30/01/2023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30/01/2023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30/01/2023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30/01/2023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FFC31DE-C792-4AD2-B936-5BFE48673164}" type="datetimeFigureOut">
              <a:rPr lang="pt-BR" smtClean="0"/>
              <a:pPr/>
              <a:t>30/01/2023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30/01/2023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30/01/2023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30/01/2023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30/01/2023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30/01/2023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30/01/2023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FFC31DE-C792-4AD2-B936-5BFE48673164}" type="datetimeFigureOut">
              <a:rPr lang="pt-BR" smtClean="0"/>
              <a:pPr/>
              <a:t>30/01/2023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Estrutura Condicional</a:t>
            </a:r>
          </a:p>
        </p:txBody>
      </p:sp>
    </p:spTree>
    <p:extLst>
      <p:ext uri="{BB962C8B-B14F-4D97-AF65-F5344CB8AC3E}">
        <p14:creationId xmlns:p14="http://schemas.microsoft.com/office/powerpoint/2010/main" val="4868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9512" y="116632"/>
            <a:ext cx="85466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 Condicional Composta Aninhada</a:t>
            </a:r>
            <a:endParaRPr lang="pt-BR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980728"/>
            <a:ext cx="6984776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SITUAÇÃO 1) então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pt-BR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BLOCO A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SENÃO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pt-BR" sz="2800" b="1" dirty="0">
                <a:solidFill>
                  <a:srgbClr val="3333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(SITUAÇÃO 2) então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pt-BR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BLOCO B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pt-BR" sz="2800" b="1" dirty="0">
                <a:solidFill>
                  <a:srgbClr val="3333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SENÃO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pt-BR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BLOCO C</a:t>
            </a: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pt-BR" sz="2800" b="1" dirty="0">
                <a:solidFill>
                  <a:srgbClr val="3333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FIMSE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FIMSE</a:t>
            </a:r>
            <a:endParaRPr lang="pt-BR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76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67544" y="1988840"/>
            <a:ext cx="7920880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DINHEIRO&gt;=10000) 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ENTÃO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Escreva (“Partiu DISNEY”)</a:t>
            </a:r>
            <a:endParaRPr lang="pt-BR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SENÃO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800" b="1" dirty="0">
                <a:solidFill>
                  <a:srgbClr val="3333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(DINHEIRO&gt;=5000) E (DINHEIRO&lt;10000)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>
                <a:solidFill>
                  <a:srgbClr val="3333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ENTÃO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Escreva (“Partiu ARGENTINA”)</a:t>
            </a:r>
            <a:endParaRPr lang="pt-BR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800" b="1" dirty="0">
                <a:solidFill>
                  <a:srgbClr val="3333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SENÃO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Escreva (“Ficar em casa! #CHATEADO”)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800" b="1" dirty="0">
                <a:solidFill>
                  <a:srgbClr val="3333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FIMSE</a:t>
            </a:r>
          </a:p>
          <a:p>
            <a:pPr algn="just">
              <a:lnSpc>
                <a:spcPct val="115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FIMSE</a:t>
            </a:r>
            <a:endParaRPr lang="pt-BR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7504" y="692696"/>
            <a:ext cx="8640960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eu tiver muito dinheiro vou viajar para Disney. Se eu tiver um graninha vou viajar para Argentina senão #</a:t>
            </a:r>
            <a:r>
              <a:rPr lang="pt-BR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Chatedado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tângulo 6"/>
          <p:cNvSpPr/>
          <p:nvPr/>
        </p:nvSpPr>
        <p:spPr>
          <a:xfrm>
            <a:off x="35496" y="76738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7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Exemplo Estrutura Condicional Composta Aninhada</a:t>
            </a:r>
            <a:endParaRPr lang="pt-BR" altLang="pt-BR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824" y="692696"/>
            <a:ext cx="8517632" cy="194421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Vamos Praticar...</a:t>
            </a:r>
          </a:p>
        </p:txBody>
      </p:sp>
      <p:pic>
        <p:nvPicPr>
          <p:cNvPr id="1026" name="Picture 2" descr="http://m.i.uol.com.br/estilo/2011/11/11/cerebro-mente-ideia-cabeca-pensamento-1321012166055_956x5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3941">
            <a:off x="2439513" y="3471316"/>
            <a:ext cx="3956253" cy="207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94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9706" y="31477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 Múltipla Escolha CASO</a:t>
            </a: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347374" y="908720"/>
            <a:ext cx="8229600" cy="518457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Diferente da estrutura SE, a estrutura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CASO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permite a escolha de uma opção entre várias (mais que duas), sendo assim uma alternativa à utilização de vários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encadeados, facilitando a leitura e entendimento de alguns algoritmos.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Estrutura Escolha CASO não é uma estrutura que possa ser utilizada em todas as situação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Só funciona basicamente para números inteiros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Não server para testar faixa de valores inteiros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0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9706" y="31477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 Múltipla Escolha CASO</a:t>
            </a: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347374" y="908720"/>
            <a:ext cx="8229600" cy="518457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Entre o ESCOLHA e FIMESCOLHA você irá escolher uma variável e um CASO para cada um dos valores.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acordo com o valor de cada CASO um bloco será executado.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Existe um bloco no final que é o OUTROCASO caso nenhum dos valores acima seja exibido executa o bloco.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OUTROCASO – é opcional pode ser utilizada como omitida.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7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132058" y="980728"/>
            <a:ext cx="6660232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Escolha 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(variável a ser testada)</a:t>
            </a: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CASO 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 a ser testado</a:t>
            </a: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BLOCO A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(executar)</a:t>
            </a:r>
          </a:p>
          <a:p>
            <a:pPr lvl="1"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</a:p>
          <a:p>
            <a:pPr lvl="1"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CASO 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 a ser testado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				BLOCO B 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(executar)</a:t>
            </a:r>
          </a:p>
          <a:p>
            <a:pPr lvl="1" algn="just">
              <a:lnSpc>
                <a:spcPct val="115000"/>
              </a:lnSpc>
            </a:pP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CASO 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 a ser testado </a:t>
            </a: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BLOCO C 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(executar)</a:t>
            </a:r>
          </a:p>
          <a:p>
            <a:pPr lvl="1" algn="just">
              <a:lnSpc>
                <a:spcPct val="115000"/>
              </a:lnSpc>
            </a:pP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OUTRO CASO</a:t>
            </a:r>
          </a:p>
          <a:p>
            <a:pPr lvl="1"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BLOCO D 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(nenhuma das anteriores)</a:t>
            </a:r>
            <a:endParaRPr lang="pt-BR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</a:pPr>
            <a:r>
              <a:rPr lang="pt-BR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FimEscolha</a:t>
            </a: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49706" y="31477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 Múltipla Escolha CASO</a:t>
            </a: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21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34330"/>
            <a:ext cx="838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Exemplo Estrutura Múltipla Escolha CASO</a:t>
            </a: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98984" y="2420888"/>
            <a:ext cx="7020272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lnSpc>
                <a:spcPct val="115000"/>
              </a:lnSpc>
            </a:pPr>
            <a:r>
              <a:rPr lang="pt-BR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 para doar R$ 15,00</a:t>
            </a:r>
          </a:p>
          <a:p>
            <a:pPr lvl="2" algn="just">
              <a:lnSpc>
                <a:spcPct val="115000"/>
              </a:lnSpc>
            </a:pPr>
            <a:r>
              <a:rPr lang="pt-BR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[2] para doar R$ 30,00</a:t>
            </a:r>
          </a:p>
          <a:p>
            <a:pPr lvl="2" algn="just">
              <a:lnSpc>
                <a:spcPct val="115000"/>
              </a:lnSpc>
            </a:pPr>
            <a:r>
              <a:rPr lang="pt-BR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[3] para doar R$ 50,00</a:t>
            </a:r>
          </a:p>
          <a:p>
            <a:pPr lvl="2" algn="just">
              <a:lnSpc>
                <a:spcPct val="115000"/>
              </a:lnSpc>
            </a:pPr>
            <a:r>
              <a:rPr lang="pt-BR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[4] para doar outro valores</a:t>
            </a:r>
          </a:p>
          <a:p>
            <a:pPr lvl="2" algn="just">
              <a:lnSpc>
                <a:spcPct val="115000"/>
              </a:lnSpc>
            </a:pPr>
            <a:r>
              <a:rPr lang="pt-BR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[5] para cancelar</a:t>
            </a:r>
          </a:p>
        </p:txBody>
      </p:sp>
      <p:sp>
        <p:nvSpPr>
          <p:cNvPr id="4" name="Retângulo 3"/>
          <p:cNvSpPr/>
          <p:nvPr/>
        </p:nvSpPr>
        <p:spPr>
          <a:xfrm>
            <a:off x="998984" y="1123511"/>
            <a:ext cx="6750496" cy="545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CRIANÇA ESPERANÇA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6581352"/>
            <a:ext cx="22060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Fazer com os alunos no </a:t>
            </a:r>
            <a:r>
              <a:rPr lang="pt-BR" sz="1100" dirty="0" err="1"/>
              <a:t>visualg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54658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34330"/>
            <a:ext cx="838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Exemplo Estrutura Múltipla Escolha CASO</a:t>
            </a: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99592" y="764704"/>
            <a:ext cx="6588224" cy="5799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ESCOLHA  doar</a:t>
            </a:r>
          </a:p>
          <a:p>
            <a:pPr lvl="1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CASO 1</a:t>
            </a:r>
          </a:p>
          <a:p>
            <a:pPr lvl="2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Valor&lt;-10</a:t>
            </a:r>
          </a:p>
          <a:p>
            <a:pPr lvl="2" algn="just">
              <a:lnSpc>
                <a:spcPct val="115000"/>
              </a:lnSpc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CASO 2</a:t>
            </a:r>
          </a:p>
          <a:p>
            <a:pPr lvl="2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Valor&lt;-25</a:t>
            </a:r>
          </a:p>
          <a:p>
            <a:pPr lvl="2" algn="just">
              <a:lnSpc>
                <a:spcPct val="115000"/>
              </a:lnSpc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CASO 3</a:t>
            </a:r>
          </a:p>
          <a:p>
            <a:pPr lvl="2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Valor&lt;-50</a:t>
            </a:r>
          </a:p>
          <a:p>
            <a:pPr algn="just">
              <a:lnSpc>
                <a:spcPct val="115000"/>
              </a:lnSpc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CASO 4 </a:t>
            </a:r>
          </a:p>
          <a:p>
            <a:pPr lvl="2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Escreva(“Qual o valor da doação”)</a:t>
            </a:r>
          </a:p>
          <a:p>
            <a:pPr lvl="2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Leia(Valor)</a:t>
            </a:r>
          </a:p>
          <a:p>
            <a:pPr lvl="2" algn="just">
              <a:lnSpc>
                <a:spcPct val="115000"/>
              </a:lnSpc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CASO 5</a:t>
            </a:r>
          </a:p>
          <a:p>
            <a:pPr lvl="2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Valor&lt;-0</a:t>
            </a:r>
          </a:p>
          <a:p>
            <a:pPr lvl="2" algn="just">
              <a:lnSpc>
                <a:spcPct val="115000"/>
              </a:lnSpc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FIMESCOLHA</a:t>
            </a:r>
          </a:p>
        </p:txBody>
      </p:sp>
      <p:sp>
        <p:nvSpPr>
          <p:cNvPr id="5" name="Texto explicativo em elipse 4"/>
          <p:cNvSpPr/>
          <p:nvPr/>
        </p:nvSpPr>
        <p:spPr>
          <a:xfrm>
            <a:off x="5061248" y="4573655"/>
            <a:ext cx="3111152" cy="2016224"/>
          </a:xfrm>
          <a:prstGeom prst="wedgeEllipseCallout">
            <a:avLst>
              <a:gd name="adj1" fmla="val -133726"/>
              <a:gd name="adj2" fmla="val -10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acordo com o valor de cada CASO um bloco será executado.</a:t>
            </a:r>
          </a:p>
        </p:txBody>
      </p:sp>
      <p:sp>
        <p:nvSpPr>
          <p:cNvPr id="6" name="Texto explicativo em elipse 5"/>
          <p:cNvSpPr/>
          <p:nvPr/>
        </p:nvSpPr>
        <p:spPr>
          <a:xfrm>
            <a:off x="4161656" y="764704"/>
            <a:ext cx="4104456" cy="2592288"/>
          </a:xfrm>
          <a:prstGeom prst="wedgeEllipseCallout">
            <a:avLst>
              <a:gd name="adj1" fmla="val -84741"/>
              <a:gd name="adj2" fmla="val -40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Entre o ESCOLHA e FIMESCOLHA você irá escolher uma variável e um CASO para cada um dos valores.</a:t>
            </a:r>
          </a:p>
        </p:txBody>
      </p:sp>
    </p:spTree>
    <p:extLst>
      <p:ext uri="{BB962C8B-B14F-4D97-AF65-F5344CB8AC3E}">
        <p14:creationId xmlns:p14="http://schemas.microsoft.com/office/powerpoint/2010/main" val="396029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34330"/>
            <a:ext cx="838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Exemplo Estrutura Múltipla Escolha CASO</a:t>
            </a: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83568" y="692696"/>
            <a:ext cx="6588224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Algoritmo “</a:t>
            </a:r>
            <a:r>
              <a:rPr lang="pt-B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CriançaEsperança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  <a:p>
            <a:pPr lvl="1" algn="just">
              <a:lnSpc>
                <a:spcPct val="115000"/>
              </a:lnSpc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</a:p>
          <a:p>
            <a:pPr lvl="2" algn="just">
              <a:lnSpc>
                <a:spcPct val="115000"/>
              </a:lnSpc>
            </a:pPr>
            <a:r>
              <a:rPr lang="pt-B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doar:inteiro</a:t>
            </a: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</a:pPr>
            <a:r>
              <a:rPr lang="pt-B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valor:real</a:t>
            </a: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</a:pP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Inicio</a:t>
            </a:r>
          </a:p>
          <a:p>
            <a:pPr lvl="2" algn="just">
              <a:lnSpc>
                <a:spcPct val="115000"/>
              </a:lnSpc>
            </a:pPr>
            <a:r>
              <a:rPr lang="pt-B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Escreval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(“*** Criança Esperança ***”)</a:t>
            </a:r>
          </a:p>
          <a:p>
            <a:pPr lvl="2" algn="just">
              <a:lnSpc>
                <a:spcPct val="115000"/>
              </a:lnSpc>
            </a:pPr>
            <a:r>
              <a:rPr lang="pt-B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Escreval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(“Muito Obrigado por ajudar!”)</a:t>
            </a:r>
          </a:p>
          <a:p>
            <a:pPr lvl="2" algn="just">
              <a:lnSpc>
                <a:spcPct val="115000"/>
              </a:lnSpc>
            </a:pPr>
            <a:r>
              <a:rPr lang="pt-B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Escreval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(“[1] para doar R$ 15,00”)</a:t>
            </a:r>
          </a:p>
          <a:p>
            <a:pPr lvl="2" algn="just">
              <a:lnSpc>
                <a:spcPct val="115000"/>
              </a:lnSpc>
            </a:pPr>
            <a:r>
              <a:rPr lang="pt-B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Escreval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(“[2] para doar R$ 30,00”)</a:t>
            </a:r>
          </a:p>
          <a:p>
            <a:pPr lvl="2" algn="just">
              <a:lnSpc>
                <a:spcPct val="115000"/>
              </a:lnSpc>
            </a:pPr>
            <a:r>
              <a:rPr lang="pt-B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Escreval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(“[3] para doar R$ 50,00”)</a:t>
            </a:r>
          </a:p>
          <a:p>
            <a:pPr lvl="2" algn="just">
              <a:lnSpc>
                <a:spcPct val="115000"/>
              </a:lnSpc>
            </a:pPr>
            <a:r>
              <a:rPr lang="pt-B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Escreval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(“[4] para doar outro valores”)</a:t>
            </a:r>
          </a:p>
          <a:p>
            <a:pPr lvl="2" algn="just">
              <a:lnSpc>
                <a:spcPct val="115000"/>
              </a:lnSpc>
            </a:pPr>
            <a:r>
              <a:rPr lang="pt-B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Escreval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(“[5] para cancelar”)</a:t>
            </a:r>
          </a:p>
          <a:p>
            <a:pPr lvl="2" algn="just">
              <a:lnSpc>
                <a:spcPct val="115000"/>
              </a:lnSpc>
            </a:pPr>
            <a:r>
              <a:rPr lang="pt-B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Escreval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(“Escolha uma das opções acima: ”)</a:t>
            </a:r>
          </a:p>
          <a:p>
            <a:pPr lvl="2" algn="just">
              <a:lnSpc>
                <a:spcPct val="115000"/>
              </a:lnSpc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Leia(doar)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3985973" y="5873753"/>
            <a:ext cx="3816424" cy="711136"/>
          </a:xfrm>
          <a:prstGeom prst="wedgeRectCallout">
            <a:avLst>
              <a:gd name="adj1" fmla="val -78011"/>
              <a:gd name="adj2" fmla="val -48803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pt-BR" b="1" dirty="0">
                <a:latin typeface="Arial Unicode MS" pitchFamily="34" charset="-128"/>
              </a:rPr>
              <a:t>Leia o valor da doação como inteiro</a:t>
            </a:r>
          </a:p>
        </p:txBody>
      </p:sp>
    </p:spTree>
    <p:extLst>
      <p:ext uri="{BB962C8B-B14F-4D97-AF65-F5344CB8AC3E}">
        <p14:creationId xmlns:p14="http://schemas.microsoft.com/office/powerpoint/2010/main" val="98589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34330"/>
            <a:ext cx="838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Exemplo Estrutura Múltipla Escolha CASO</a:t>
            </a: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99592" y="764704"/>
            <a:ext cx="6588224" cy="5799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ESCOLHA  doar</a:t>
            </a:r>
          </a:p>
          <a:p>
            <a:pPr lvl="1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CASO 1</a:t>
            </a:r>
          </a:p>
          <a:p>
            <a:pPr lvl="2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Valor&lt;-15</a:t>
            </a:r>
          </a:p>
          <a:p>
            <a:pPr lvl="2" algn="just">
              <a:lnSpc>
                <a:spcPct val="115000"/>
              </a:lnSpc>
            </a:pP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Escreval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(“O valor da doação é de R$ “,valor)</a:t>
            </a:r>
          </a:p>
          <a:p>
            <a:pPr lvl="1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CASO 2</a:t>
            </a:r>
          </a:p>
          <a:p>
            <a:pPr lvl="2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Valor&lt;-30</a:t>
            </a:r>
          </a:p>
          <a:p>
            <a:pPr lvl="2" algn="just">
              <a:lnSpc>
                <a:spcPct val="115000"/>
              </a:lnSpc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CASO 3</a:t>
            </a:r>
          </a:p>
          <a:p>
            <a:pPr lvl="2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Valor&lt;-50</a:t>
            </a:r>
          </a:p>
          <a:p>
            <a:pPr algn="just">
              <a:lnSpc>
                <a:spcPct val="115000"/>
              </a:lnSpc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CASO 4 </a:t>
            </a:r>
          </a:p>
          <a:p>
            <a:pPr lvl="2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Escreva(“Qual o valor da doação”)</a:t>
            </a:r>
          </a:p>
          <a:p>
            <a:pPr lvl="2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Leia(Valor)</a:t>
            </a:r>
          </a:p>
          <a:p>
            <a:pPr lvl="2" algn="just">
              <a:lnSpc>
                <a:spcPct val="115000"/>
              </a:lnSpc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CASO 5</a:t>
            </a:r>
          </a:p>
          <a:p>
            <a:pPr lvl="2"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Valor&lt;-0</a:t>
            </a:r>
          </a:p>
          <a:p>
            <a:pPr lvl="2" algn="just">
              <a:lnSpc>
                <a:spcPct val="115000"/>
              </a:lnSpc>
            </a:pPr>
            <a:endParaRPr lang="pt-B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FIMESCOLHA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644008" y="738681"/>
            <a:ext cx="3600400" cy="711136"/>
          </a:xfrm>
          <a:prstGeom prst="wedgeRectCallout">
            <a:avLst>
              <a:gd name="adj1" fmla="val -111297"/>
              <a:gd name="adj2" fmla="val 23444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pt-BR" b="1" dirty="0">
                <a:latin typeface="Arial Unicode MS" pitchFamily="34" charset="-128"/>
              </a:rPr>
              <a:t>CASO seja 1 escreve o texto “Valor da doação é de R$ 15,00” 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932040" y="2348880"/>
            <a:ext cx="3600400" cy="1368152"/>
          </a:xfrm>
          <a:prstGeom prst="wedgeRectCallout">
            <a:avLst>
              <a:gd name="adj1" fmla="val -115729"/>
              <a:gd name="adj2" fmla="val -54484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pt-BR" b="1" dirty="0">
                <a:latin typeface="Arial Unicode MS" pitchFamily="34" charset="-128"/>
              </a:rPr>
              <a:t>CASO seja 2 escreve o texto “Valor da doação é de R$ 30,00” </a:t>
            </a:r>
          </a:p>
          <a:p>
            <a:pPr algn="l"/>
            <a:r>
              <a:rPr lang="pt-BR" b="1" dirty="0">
                <a:latin typeface="Arial Unicode MS" pitchFamily="34" charset="-128"/>
              </a:rPr>
              <a:t>Segue assim sucessivamente</a:t>
            </a:r>
          </a:p>
        </p:txBody>
      </p:sp>
    </p:spTree>
    <p:extLst>
      <p:ext uri="{BB962C8B-B14F-4D97-AF65-F5344CB8AC3E}">
        <p14:creationId xmlns:p14="http://schemas.microsoft.com/office/powerpoint/2010/main" val="143034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73321" y="172373"/>
            <a:ext cx="4397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 de Controle</a:t>
            </a: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73742" y="1268760"/>
            <a:ext cx="82089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Sequencial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: uma ação depois a outra (é o que vimos até agora)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Condicional simples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: que tenha uma condição a ser aceita. Para a execução dos comandos a condição tem que ser verdadeira.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Condicional composta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: formada pela mesma estruturas da condicional simples, acrescida da cláusula </a:t>
            </a:r>
            <a:r>
              <a:rPr 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senão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após o último comando da clausula </a:t>
            </a:r>
            <a:r>
              <a:rPr 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então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517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092" y="1052736"/>
            <a:ext cx="8517632" cy="194421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Vamos Praticar...</a:t>
            </a:r>
          </a:p>
        </p:txBody>
      </p:sp>
      <p:pic>
        <p:nvPicPr>
          <p:cNvPr id="1026" name="Picture 2" descr="http://m.i.uol.com.br/estilo/2011/11/11/cerebro-mente-ideia-cabeca-pensamento-1321012166055_956x5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3941">
            <a:off x="2465782" y="3736760"/>
            <a:ext cx="3956253" cy="207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330240" y="204549"/>
            <a:ext cx="71128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Estrutura Condicional Simples</a:t>
            </a:r>
            <a:endParaRPr lang="pt-BR" altLang="pt-BR" sz="10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10444" y="3042797"/>
            <a:ext cx="697128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EU TIVER DINHEIRO então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	Vou viajar para LONDRES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FIMSE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51520" y="1052736"/>
            <a:ext cx="8308484" cy="1530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 eu tiver dinheiro vou viajar para LONDRES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*** AQUI TEMOS UMA CONDIÇÃO ***</a:t>
            </a:r>
          </a:p>
        </p:txBody>
      </p:sp>
      <p:sp>
        <p:nvSpPr>
          <p:cNvPr id="8" name="Retângulo 7"/>
          <p:cNvSpPr/>
          <p:nvPr/>
        </p:nvSpPr>
        <p:spPr>
          <a:xfrm>
            <a:off x="977032" y="4869159"/>
            <a:ext cx="697128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EXPRESSÃO então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	BLOCO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(executar o bloco)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FIMSE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0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74292" y="73106"/>
            <a:ext cx="8109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Exemplo </a:t>
            </a:r>
            <a:r>
              <a:rPr 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 Condicional Simples</a:t>
            </a:r>
            <a:endParaRPr lang="pt-BR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98909" y="2420888"/>
            <a:ext cx="8260676" cy="1583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4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Informe um número e verifique se ele é PAR.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C269E0C-1189-42EA-ACAA-4886DB802512}"/>
              </a:ext>
            </a:extLst>
          </p:cNvPr>
          <p:cNvSpPr/>
          <p:nvPr/>
        </p:nvSpPr>
        <p:spPr>
          <a:xfrm>
            <a:off x="2425722" y="4437112"/>
            <a:ext cx="4207049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*** AQUI TEMOS UMA CONDIÇÃO ***</a:t>
            </a:r>
          </a:p>
        </p:txBody>
      </p:sp>
    </p:spTree>
    <p:extLst>
      <p:ext uri="{BB962C8B-B14F-4D97-AF65-F5344CB8AC3E}">
        <p14:creationId xmlns:p14="http://schemas.microsoft.com/office/powerpoint/2010/main" val="327295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126736" y="116632"/>
            <a:ext cx="6582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 Condicional Composta</a:t>
            </a:r>
            <a:endParaRPr lang="pt-BR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51520" y="2924944"/>
            <a:ext cx="8332684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 TIVER DINHEIRO então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Vou fazer um viagem para LONDRES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</a:p>
          <a:p>
            <a:pPr algn="just">
              <a:lnSpc>
                <a:spcPct val="115000"/>
              </a:lnSpc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SENÃO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Vou ficar em casa! #CHATEADO</a:t>
            </a:r>
          </a:p>
          <a:p>
            <a:pPr algn="just">
              <a:lnSpc>
                <a:spcPct val="115000"/>
              </a:lnSpc>
            </a:pP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FIMSE</a:t>
            </a: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51520" y="1196752"/>
            <a:ext cx="8308484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eu tiver dinheiro vou fazer uma viagem para LONDRES, Senão vou ficar em casa</a:t>
            </a:r>
          </a:p>
        </p:txBody>
      </p:sp>
    </p:spTree>
    <p:extLst>
      <p:ext uri="{BB962C8B-B14F-4D97-AF65-F5344CB8AC3E}">
        <p14:creationId xmlns:p14="http://schemas.microsoft.com/office/powerpoint/2010/main" val="151073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27320" y="73106"/>
            <a:ext cx="8449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 Condicional Composta</a:t>
            </a:r>
            <a:endParaRPr lang="pt-BR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27320" y="2659205"/>
            <a:ext cx="8332684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EXPRESSÃO então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pt-BR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BLOCO A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(executar o bloco A)</a:t>
            </a:r>
            <a:endParaRPr lang="pt-BR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SENÃO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pt-BR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BLOCO B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(executar o bloco B)</a:t>
            </a:r>
            <a:endParaRPr lang="pt-BR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FIMSE</a:t>
            </a: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51520" y="1052736"/>
            <a:ext cx="8308484" cy="121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eu tiver dinheiro vou viajar para LONDRES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Senão vou ficar em casa</a:t>
            </a:r>
          </a:p>
        </p:txBody>
      </p:sp>
    </p:spTree>
    <p:extLst>
      <p:ext uri="{BB962C8B-B14F-4D97-AF65-F5344CB8AC3E}">
        <p14:creationId xmlns:p14="http://schemas.microsoft.com/office/powerpoint/2010/main" val="190698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1520" y="84129"/>
            <a:ext cx="8541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Exemplo </a:t>
            </a:r>
            <a:r>
              <a:rPr 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 Condicional Composta</a:t>
            </a:r>
            <a:endParaRPr lang="pt-BR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51520" y="2637276"/>
            <a:ext cx="8460432" cy="1583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4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Inclua um número e verifique se ele é PAR ou ÍMPAR.</a:t>
            </a:r>
          </a:p>
        </p:txBody>
      </p:sp>
    </p:spTree>
    <p:extLst>
      <p:ext uri="{BB962C8B-B14F-4D97-AF65-F5344CB8AC3E}">
        <p14:creationId xmlns:p14="http://schemas.microsoft.com/office/powerpoint/2010/main" val="202667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76941" y="1514321"/>
            <a:ext cx="8517632" cy="108012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rPr>
              <a:t>Vamos Praticar...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146720" y="6594048"/>
            <a:ext cx="1550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Abrir arquivo de exercícios</a:t>
            </a:r>
          </a:p>
        </p:txBody>
      </p:sp>
      <p:pic>
        <p:nvPicPr>
          <p:cNvPr id="5" name="Picture 2" descr="http://m.i.uol.com.br/estilo/2011/11/11/cerebro-mente-ideia-cabeca-pensamento-1321012166055_956x500.jpg">
            <a:extLst>
              <a:ext uri="{FF2B5EF4-FFF2-40B4-BE49-F238E27FC236}">
                <a16:creationId xmlns:a16="http://schemas.microsoft.com/office/drawing/2014/main" id="{AC337D2A-A025-484F-9B18-D22CC0C99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3941">
            <a:off x="2593872" y="3558733"/>
            <a:ext cx="3956253" cy="207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72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51520" y="0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 Condicional Composta Aninhada</a:t>
            </a:r>
            <a:endParaRPr lang="pt-BR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7544" y="1988840"/>
            <a:ext cx="7920880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 TIVER MUITO DINHEIRO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ENTÃO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Escreva (“Partiu DISNEY”)</a:t>
            </a:r>
            <a:endParaRPr lang="pt-BR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SENÃO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800" b="1" dirty="0">
                <a:solidFill>
                  <a:srgbClr val="3333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EU TIVER UMA GRANINHA </a:t>
            </a:r>
            <a:r>
              <a:rPr lang="pt-BR" sz="2800" b="1" dirty="0">
                <a:solidFill>
                  <a:srgbClr val="3333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ENTÃO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Escreva (“Partiu ARGENTINA”)</a:t>
            </a:r>
            <a:endParaRPr lang="pt-BR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800" b="1" dirty="0">
                <a:solidFill>
                  <a:srgbClr val="3333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SENÃO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Escreva (“Ficar em casa! #CHATEADO”)</a:t>
            </a:r>
          </a:p>
          <a:p>
            <a:pPr algn="just">
              <a:lnSpc>
                <a:spcPct val="115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pt-BR" sz="2800" b="1" dirty="0">
                <a:solidFill>
                  <a:srgbClr val="3333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FIMSE</a:t>
            </a:r>
          </a:p>
          <a:p>
            <a:pPr algn="just">
              <a:lnSpc>
                <a:spcPct val="115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FIMSE</a:t>
            </a:r>
            <a:endParaRPr lang="pt-BR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7504" y="692696"/>
            <a:ext cx="8640960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eu tiver muito dinheiro vou viajar para Disney. Se eu tiver um graninha vou viajar para Argentina senão #</a:t>
            </a:r>
            <a:r>
              <a:rPr lang="pt-BR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Chatedado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276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5169</TotalTime>
  <Words>963</Words>
  <Application>Microsoft Office PowerPoint</Application>
  <PresentationFormat>Apresentação na tela (4:3)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Arial Unicode MS</vt:lpstr>
      <vt:lpstr>Calibri</vt:lpstr>
      <vt:lpstr>Century Schoolbook</vt:lpstr>
      <vt:lpstr>Verdana</vt:lpstr>
      <vt:lpstr>Wingdings</vt:lpstr>
      <vt:lpstr>Wingdings 2</vt:lpstr>
      <vt:lpstr>Balcão Envidraçado</vt:lpstr>
      <vt:lpstr>Estrutura Condicional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Praticar...</vt:lpstr>
      <vt:lpstr>Apresentação do PowerPoint</vt:lpstr>
      <vt:lpstr>Apresentação do PowerPoint</vt:lpstr>
      <vt:lpstr>Apresentação do PowerPoint</vt:lpstr>
      <vt:lpstr>Vamos Praticar...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Praticar...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thalita s2</dc:creator>
  <cp:lastModifiedBy>SIRLENE APARECIDA DOS SANTOS SANCHES</cp:lastModifiedBy>
  <cp:revision>287</cp:revision>
  <dcterms:created xsi:type="dcterms:W3CDTF">2013-12-04T11:02:14Z</dcterms:created>
  <dcterms:modified xsi:type="dcterms:W3CDTF">2023-01-30T19:38:54Z</dcterms:modified>
</cp:coreProperties>
</file>