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9" r:id="rId5"/>
    <p:sldId id="275" r:id="rId6"/>
    <p:sldId id="259" r:id="rId7"/>
    <p:sldId id="262" r:id="rId8"/>
    <p:sldId id="268" r:id="rId9"/>
    <p:sldId id="265" r:id="rId10"/>
    <p:sldId id="263" r:id="rId11"/>
    <p:sldId id="271" r:id="rId12"/>
    <p:sldId id="266" r:id="rId13"/>
    <p:sldId id="257" r:id="rId14"/>
    <p:sldId id="258" r:id="rId15"/>
    <p:sldId id="272" r:id="rId16"/>
    <p:sldId id="276" r:id="rId17"/>
    <p:sldId id="277" r:id="rId18"/>
    <p:sldId id="282" r:id="rId19"/>
    <p:sldId id="278" r:id="rId20"/>
    <p:sldId id="280" r:id="rId21"/>
    <p:sldId id="279" r:id="rId22"/>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3" y="5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Licenses Issued for Hunting</a:t>
            </a:r>
          </a:p>
          <a:p>
            <a:pPr>
              <a:defRPr/>
            </a:pPr>
            <a:r>
              <a:rPr lang="en-US" dirty="0"/>
              <a:t>in the</a:t>
            </a:r>
            <a:r>
              <a:rPr lang="en-US" baseline="0" dirty="0"/>
              <a:t> U.S. per Year</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trendline>
            <c:spPr>
              <a:ln w="34925" cap="rnd">
                <a:solidFill>
                  <a:schemeClr val="accent1"/>
                </a:solidFill>
                <a:prstDash val="sysDot"/>
              </a:ln>
              <a:effectLst/>
            </c:spPr>
            <c:trendlineType val="linear"/>
            <c:dispRSqr val="0"/>
            <c:dispEq val="0"/>
          </c:trendline>
          <c:cat>
            <c:numRef>
              <c:f>'licenses per state'!$A$20:$N$20</c:f>
              <c:numCache>
                <c:formatCode>General</c:formatCode>
                <c:ptCount val="14"/>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'licenses per state'!$A$21:$N$21</c:f>
              <c:numCache>
                <c:formatCode>General</c:formatCode>
                <c:ptCount val="14"/>
                <c:pt idx="0">
                  <c:v>14966406</c:v>
                </c:pt>
                <c:pt idx="1">
                  <c:v>14679041</c:v>
                </c:pt>
                <c:pt idx="2">
                  <c:v>14726427</c:v>
                </c:pt>
                <c:pt idx="3">
                  <c:v>14575484</c:v>
                </c:pt>
                <c:pt idx="4">
                  <c:v>14623598</c:v>
                </c:pt>
                <c:pt idx="5">
                  <c:v>14452464</c:v>
                </c:pt>
                <c:pt idx="6">
                  <c:v>14447187</c:v>
                </c:pt>
                <c:pt idx="7">
                  <c:v>14973528</c:v>
                </c:pt>
                <c:pt idx="8">
                  <c:v>14956278</c:v>
                </c:pt>
                <c:pt idx="9">
                  <c:v>14629726</c:v>
                </c:pt>
                <c:pt idx="10">
                  <c:v>14591734</c:v>
                </c:pt>
                <c:pt idx="11">
                  <c:v>14837609</c:v>
                </c:pt>
                <c:pt idx="12">
                  <c:v>15408761</c:v>
                </c:pt>
                <c:pt idx="13">
                  <c:v>15479732</c:v>
                </c:pt>
              </c:numCache>
            </c:numRef>
          </c:val>
          <c:extLst>
            <c:ext xmlns:c16="http://schemas.microsoft.com/office/drawing/2014/chart" uri="{C3380CC4-5D6E-409C-BE32-E72D297353CC}">
              <c16:uniqueId val="{00000000-3D64-4E34-8E38-F4104B76A47B}"/>
            </c:ext>
          </c:extLst>
        </c:ser>
        <c:dLbls>
          <c:showLegendKey val="0"/>
          <c:showVal val="0"/>
          <c:showCatName val="0"/>
          <c:showSerName val="0"/>
          <c:showPercent val="0"/>
          <c:showBubbleSize val="0"/>
        </c:dLbls>
        <c:gapWidth val="219"/>
        <c:overlap val="-27"/>
        <c:axId val="611029456"/>
        <c:axId val="611029784"/>
      </c:barChart>
      <c:catAx>
        <c:axId val="61102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1029784"/>
        <c:crosses val="autoZero"/>
        <c:auto val="1"/>
        <c:lblAlgn val="ctr"/>
        <c:lblOffset val="100"/>
        <c:noMultiLvlLbl val="0"/>
      </c:catAx>
      <c:valAx>
        <c:axId val="611029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a:t>Number of Licenses Issued</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1029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Hunting</a:t>
            </a:r>
            <a:r>
              <a:rPr lang="en-US" sz="1600" b="1" baseline="0"/>
              <a:t> Tags Issued</a:t>
            </a:r>
          </a:p>
          <a:p>
            <a:pPr>
              <a:defRPr/>
            </a:pPr>
            <a:r>
              <a:rPr lang="en-US" baseline="0"/>
              <a:t>in the U.S. per Year</a:t>
            </a:r>
            <a:endParaRPr lang="en-US"/>
          </a:p>
        </c:rich>
      </c:tx>
      <c:layout>
        <c:manualLayout>
          <c:xMode val="edge"/>
          <c:yMode val="edge"/>
          <c:x val="0.35815266841644788"/>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numRef>
              <c:f>Sheet1!$B$20:$O$20</c:f>
              <c:numCache>
                <c:formatCode>General</c:formatCode>
                <c:ptCount val="14"/>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Sheet1!$B$21:$O$21</c:f>
              <c:numCache>
                <c:formatCode>General</c:formatCode>
                <c:ptCount val="14"/>
                <c:pt idx="0">
                  <c:v>34187932</c:v>
                </c:pt>
                <c:pt idx="1">
                  <c:v>34673422</c:v>
                </c:pt>
                <c:pt idx="2">
                  <c:v>36131597</c:v>
                </c:pt>
                <c:pt idx="3">
                  <c:v>35609605</c:v>
                </c:pt>
                <c:pt idx="4">
                  <c:v>35181199</c:v>
                </c:pt>
                <c:pt idx="5">
                  <c:v>35273464</c:v>
                </c:pt>
                <c:pt idx="6">
                  <c:v>34080581</c:v>
                </c:pt>
                <c:pt idx="7">
                  <c:v>34653719</c:v>
                </c:pt>
                <c:pt idx="8">
                  <c:v>35698886</c:v>
                </c:pt>
                <c:pt idx="9">
                  <c:v>36386439</c:v>
                </c:pt>
                <c:pt idx="10">
                  <c:v>35231924</c:v>
                </c:pt>
                <c:pt idx="11">
                  <c:v>35840043</c:v>
                </c:pt>
                <c:pt idx="12">
                  <c:v>36326556</c:v>
                </c:pt>
                <c:pt idx="13">
                  <c:v>36818264</c:v>
                </c:pt>
              </c:numCache>
            </c:numRef>
          </c:val>
          <c:extLst>
            <c:ext xmlns:c16="http://schemas.microsoft.com/office/drawing/2014/chart" uri="{C3380CC4-5D6E-409C-BE32-E72D297353CC}">
              <c16:uniqueId val="{00000000-2FAC-4AF0-A712-A948FEF848D6}"/>
            </c:ext>
          </c:extLst>
        </c:ser>
        <c:dLbls>
          <c:showLegendKey val="0"/>
          <c:showVal val="0"/>
          <c:showCatName val="0"/>
          <c:showSerName val="0"/>
          <c:showPercent val="0"/>
          <c:showBubbleSize val="0"/>
        </c:dLbls>
        <c:gapWidth val="150"/>
        <c:overlap val="100"/>
        <c:axId val="700953336"/>
        <c:axId val="700960552"/>
      </c:barChart>
      <c:catAx>
        <c:axId val="700953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00960552"/>
        <c:crosses val="autoZero"/>
        <c:auto val="1"/>
        <c:lblAlgn val="ctr"/>
        <c:lblOffset val="100"/>
        <c:noMultiLvlLbl val="0"/>
      </c:catAx>
      <c:valAx>
        <c:axId val="700960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Number of Tags Issued</a:t>
                </a:r>
              </a:p>
            </c:rich>
          </c:tx>
          <c:layout>
            <c:manualLayout>
              <c:xMode val="edge"/>
              <c:yMode val="edge"/>
              <c:x val="8.3921104994731273E-3"/>
              <c:y val="0.3132376738031713"/>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953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Licenses Issued for Hunting</a:t>
            </a:r>
          </a:p>
          <a:p>
            <a:pPr>
              <a:defRPr/>
            </a:pPr>
            <a:r>
              <a:rPr lang="en-US" dirty="0"/>
              <a:t>in the</a:t>
            </a:r>
            <a:r>
              <a:rPr lang="en-US" baseline="0" dirty="0"/>
              <a:t> U.S. per Year</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579405092549002E-2"/>
          <c:y val="0.15146352760424317"/>
          <c:w val="0.88772847097505692"/>
          <c:h val="0.77001931788655542"/>
        </c:manualLayout>
      </c:layout>
      <c:barChart>
        <c:barDir val="col"/>
        <c:grouping val="clustered"/>
        <c:varyColors val="0"/>
        <c:ser>
          <c:idx val="0"/>
          <c:order val="0"/>
          <c:spPr>
            <a:solidFill>
              <a:schemeClr val="accent1"/>
            </a:solidFill>
            <a:ln>
              <a:noFill/>
            </a:ln>
            <a:effectLst/>
          </c:spPr>
          <c:invertIfNegative val="0"/>
          <c:trendline>
            <c:spPr>
              <a:ln w="34925" cap="rnd">
                <a:solidFill>
                  <a:schemeClr val="accent1"/>
                </a:solidFill>
                <a:prstDash val="sysDot"/>
              </a:ln>
              <a:effectLst/>
            </c:spPr>
            <c:trendlineType val="linear"/>
            <c:dispRSqr val="0"/>
            <c:dispEq val="0"/>
          </c:trendline>
          <c:cat>
            <c:numRef>
              <c:f>'licenses per state'!$A$20:$N$20</c:f>
              <c:numCache>
                <c:formatCode>General</c:formatCode>
                <c:ptCount val="14"/>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'licenses per state'!$A$21:$N$21</c:f>
              <c:numCache>
                <c:formatCode>General</c:formatCode>
                <c:ptCount val="14"/>
                <c:pt idx="0">
                  <c:v>14966406</c:v>
                </c:pt>
                <c:pt idx="1">
                  <c:v>14679041</c:v>
                </c:pt>
                <c:pt idx="2">
                  <c:v>14726427</c:v>
                </c:pt>
                <c:pt idx="3">
                  <c:v>14575484</c:v>
                </c:pt>
                <c:pt idx="4">
                  <c:v>14623598</c:v>
                </c:pt>
                <c:pt idx="5">
                  <c:v>14452464</c:v>
                </c:pt>
                <c:pt idx="6">
                  <c:v>14447187</c:v>
                </c:pt>
                <c:pt idx="7">
                  <c:v>14973528</c:v>
                </c:pt>
                <c:pt idx="8">
                  <c:v>14956278</c:v>
                </c:pt>
                <c:pt idx="9">
                  <c:v>14629726</c:v>
                </c:pt>
                <c:pt idx="10">
                  <c:v>14591734</c:v>
                </c:pt>
                <c:pt idx="11">
                  <c:v>14837609</c:v>
                </c:pt>
                <c:pt idx="12">
                  <c:v>15408761</c:v>
                </c:pt>
                <c:pt idx="13">
                  <c:v>15479732</c:v>
                </c:pt>
              </c:numCache>
            </c:numRef>
          </c:val>
          <c:extLst>
            <c:ext xmlns:c16="http://schemas.microsoft.com/office/drawing/2014/chart" uri="{C3380CC4-5D6E-409C-BE32-E72D297353CC}">
              <c16:uniqueId val="{00000000-3D64-4E34-8E38-F4104B76A47B}"/>
            </c:ext>
          </c:extLst>
        </c:ser>
        <c:dLbls>
          <c:showLegendKey val="0"/>
          <c:showVal val="0"/>
          <c:showCatName val="0"/>
          <c:showSerName val="0"/>
          <c:showPercent val="0"/>
          <c:showBubbleSize val="0"/>
        </c:dLbls>
        <c:gapWidth val="219"/>
        <c:overlap val="-27"/>
        <c:axId val="611029456"/>
        <c:axId val="611029784"/>
      </c:barChart>
      <c:catAx>
        <c:axId val="61102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1029784"/>
        <c:crosses val="autoZero"/>
        <c:auto val="1"/>
        <c:lblAlgn val="ctr"/>
        <c:lblOffset val="100"/>
        <c:noMultiLvlLbl val="0"/>
      </c:catAx>
      <c:valAx>
        <c:axId val="611029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a:t>Number of Licenses Issued</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1029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0.1234</cdr:x>
      <cdr:y>0.3497</cdr:y>
    </cdr:from>
    <cdr:to>
      <cdr:x>0.47868</cdr:x>
      <cdr:y>0.60127</cdr:y>
    </cdr:to>
    <cdr:cxnSp macro="">
      <cdr:nvCxnSpPr>
        <cdr:cNvPr id="3" name="Straight Arrow Connector 2">
          <a:extLst xmlns:a="http://schemas.openxmlformats.org/drawingml/2006/main">
            <a:ext uri="{FF2B5EF4-FFF2-40B4-BE49-F238E27FC236}">
              <a16:creationId xmlns:a16="http://schemas.microsoft.com/office/drawing/2014/main" id="{3007AEA4-C583-47DF-BBC3-CAFC706297CA}"/>
            </a:ext>
          </a:extLst>
        </cdr:cNvPr>
        <cdr:cNvCxnSpPr/>
      </cdr:nvCxnSpPr>
      <cdr:spPr>
        <a:xfrm xmlns:a="http://schemas.openxmlformats.org/drawingml/2006/main">
          <a:off x="1238698" y="1547756"/>
          <a:ext cx="3566160" cy="1113417"/>
        </a:xfrm>
        <a:prstGeom xmlns:a="http://schemas.openxmlformats.org/drawingml/2006/main" prst="straightConnector1">
          <a:avLst/>
        </a:prstGeom>
        <a:ln xmlns:a="http://schemas.openxmlformats.org/drawingml/2006/main" w="15875">
          <a:solidFill>
            <a:srgbClr val="7030A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0.67027</cdr:x>
      <cdr:y>0.2131</cdr:y>
    </cdr:from>
    <cdr:to>
      <cdr:x>0.98919</cdr:x>
      <cdr:y>0.59936</cdr:y>
    </cdr:to>
    <cdr:cxnSp macro="">
      <cdr:nvCxnSpPr>
        <cdr:cNvPr id="8" name="Straight Arrow Connector 7">
          <a:extLst xmlns:a="http://schemas.openxmlformats.org/drawingml/2006/main">
            <a:ext uri="{FF2B5EF4-FFF2-40B4-BE49-F238E27FC236}">
              <a16:creationId xmlns:a16="http://schemas.microsoft.com/office/drawing/2014/main" id="{A4CD8E2F-34DD-4900-B1BB-F6096F08F0C2}"/>
            </a:ext>
          </a:extLst>
        </cdr:cNvPr>
        <cdr:cNvCxnSpPr/>
      </cdr:nvCxnSpPr>
      <cdr:spPr>
        <a:xfrm xmlns:a="http://schemas.openxmlformats.org/drawingml/2006/main" flipV="1">
          <a:off x="6728042" y="943192"/>
          <a:ext cx="3201179" cy="1709530"/>
        </a:xfrm>
        <a:prstGeom xmlns:a="http://schemas.openxmlformats.org/drawingml/2006/main" prst="straightConnector1">
          <a:avLst/>
        </a:prstGeom>
        <a:ln xmlns:a="http://schemas.openxmlformats.org/drawingml/2006/main" w="15875">
          <a:solidFill>
            <a:srgbClr val="0070C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tf.gov/" TargetMode="External"/><Relationship Id="rId2" Type="http://schemas.openxmlformats.org/officeDocument/2006/relationships/hyperlink" Target="https://www.census.gov/" TargetMode="Externa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sfrprograms.fws.gov/Subpages/LicenseInfo/Hunting.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D562-00E4-45A8-993C-5AFFC5666646}"/>
              </a:ext>
            </a:extLst>
          </p:cNvPr>
          <p:cNvSpPr>
            <a:spLocks noGrp="1"/>
          </p:cNvSpPr>
          <p:nvPr>
            <p:ph type="ctrTitle"/>
          </p:nvPr>
        </p:nvSpPr>
        <p:spPr>
          <a:xfrm>
            <a:off x="2226356" y="1331686"/>
            <a:ext cx="8915399" cy="2262781"/>
          </a:xfrm>
        </p:spPr>
        <p:txBody>
          <a:bodyPr/>
          <a:lstStyle/>
          <a:p>
            <a:pPr algn="ctr"/>
            <a:r>
              <a:rPr lang="en-US" dirty="0"/>
              <a:t>Gun Trends in the</a:t>
            </a:r>
            <a:br>
              <a:rPr lang="en-US" dirty="0"/>
            </a:br>
            <a:r>
              <a:rPr lang="en-US" dirty="0"/>
              <a:t> United States</a:t>
            </a:r>
          </a:p>
        </p:txBody>
      </p:sp>
      <p:sp>
        <p:nvSpPr>
          <p:cNvPr id="3" name="Subtitle 2">
            <a:extLst>
              <a:ext uri="{FF2B5EF4-FFF2-40B4-BE49-F238E27FC236}">
                <a16:creationId xmlns:a16="http://schemas.microsoft.com/office/drawing/2014/main" id="{ED61221A-6D23-4C7E-A607-C4506A4F0112}"/>
              </a:ext>
            </a:extLst>
          </p:cNvPr>
          <p:cNvSpPr>
            <a:spLocks noGrp="1"/>
          </p:cNvSpPr>
          <p:nvPr>
            <p:ph type="subTitle" idx="1"/>
          </p:nvPr>
        </p:nvSpPr>
        <p:spPr>
          <a:xfrm>
            <a:off x="2313441" y="3594467"/>
            <a:ext cx="8915399" cy="3068345"/>
          </a:xfrm>
        </p:spPr>
        <p:txBody>
          <a:bodyPr>
            <a:normAutofit/>
          </a:bodyPr>
          <a:lstStyle/>
          <a:p>
            <a:pPr algn="ctr"/>
            <a:r>
              <a:rPr lang="en-US" b="1" dirty="0"/>
              <a:t>Analysis of gun ownership and usage in the 50 United States</a:t>
            </a:r>
          </a:p>
          <a:p>
            <a:pPr algn="ctr"/>
            <a:endParaRPr lang="en-US" dirty="0"/>
          </a:p>
          <a:p>
            <a:pPr algn="ctr"/>
            <a:endParaRPr lang="en-US" dirty="0"/>
          </a:p>
          <a:p>
            <a:pPr algn="ctr"/>
            <a:r>
              <a:rPr lang="en-US" sz="2000" b="1" dirty="0"/>
              <a:t>Danielle Perkins</a:t>
            </a:r>
          </a:p>
          <a:p>
            <a:pPr algn="ctr"/>
            <a:r>
              <a:rPr lang="en-US" sz="2000" b="1" dirty="0"/>
              <a:t>Ken Snyder</a:t>
            </a:r>
          </a:p>
          <a:p>
            <a:pPr algn="ctr"/>
            <a:r>
              <a:rPr lang="en-US" sz="2000" b="1" dirty="0"/>
              <a:t>Tim DeRousse</a:t>
            </a:r>
          </a:p>
        </p:txBody>
      </p:sp>
    </p:spTree>
    <p:extLst>
      <p:ext uri="{BB962C8B-B14F-4D97-AF65-F5344CB8AC3E}">
        <p14:creationId xmlns:p14="http://schemas.microsoft.com/office/powerpoint/2010/main" val="169147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6456E-A786-41E7-BD5B-A4142F5CDE63}"/>
              </a:ext>
            </a:extLst>
          </p:cNvPr>
          <p:cNvSpPr>
            <a:spLocks noGrp="1"/>
          </p:cNvSpPr>
          <p:nvPr>
            <p:ph type="title"/>
          </p:nvPr>
        </p:nvSpPr>
        <p:spPr>
          <a:xfrm>
            <a:off x="2592925" y="624110"/>
            <a:ext cx="8911687" cy="728440"/>
          </a:xfrm>
        </p:spPr>
        <p:txBody>
          <a:bodyPr/>
          <a:lstStyle/>
          <a:p>
            <a:pPr algn="ctr"/>
            <a:r>
              <a:rPr lang="en-US" dirty="0"/>
              <a:t>Handgun vs. Long Gun applications</a:t>
            </a:r>
          </a:p>
        </p:txBody>
      </p:sp>
      <p:pic>
        <p:nvPicPr>
          <p:cNvPr id="5" name="Content Placeholder 4">
            <a:extLst>
              <a:ext uri="{FF2B5EF4-FFF2-40B4-BE49-F238E27FC236}">
                <a16:creationId xmlns:a16="http://schemas.microsoft.com/office/drawing/2014/main" id="{E50A8854-BAE6-43A1-A9AE-55E7BAD1377E}"/>
              </a:ext>
            </a:extLst>
          </p:cNvPr>
          <p:cNvPicPr>
            <a:picLocks noGrp="1" noChangeAspect="1"/>
          </p:cNvPicPr>
          <p:nvPr>
            <p:ph idx="1"/>
          </p:nvPr>
        </p:nvPicPr>
        <p:blipFill>
          <a:blip r:embed="rId2"/>
          <a:stretch>
            <a:fillRect/>
          </a:stretch>
        </p:blipFill>
        <p:spPr>
          <a:xfrm>
            <a:off x="1435100" y="1790700"/>
            <a:ext cx="10577513" cy="4231005"/>
          </a:xfrm>
        </p:spPr>
      </p:pic>
    </p:spTree>
    <p:extLst>
      <p:ext uri="{BB962C8B-B14F-4D97-AF65-F5344CB8AC3E}">
        <p14:creationId xmlns:p14="http://schemas.microsoft.com/office/powerpoint/2010/main" val="209092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0B8B-985C-4485-ACAD-53A98EEFEBED}"/>
              </a:ext>
            </a:extLst>
          </p:cNvPr>
          <p:cNvSpPr>
            <a:spLocks noGrp="1"/>
          </p:cNvSpPr>
          <p:nvPr>
            <p:ph type="title"/>
          </p:nvPr>
        </p:nvSpPr>
        <p:spPr/>
        <p:txBody>
          <a:bodyPr/>
          <a:lstStyle/>
          <a:p>
            <a:pPr algn="ctr"/>
            <a:r>
              <a:rPr lang="en-US" dirty="0"/>
              <a:t>Background checks for </a:t>
            </a:r>
            <a:br>
              <a:rPr lang="en-US" dirty="0"/>
            </a:br>
            <a:r>
              <a:rPr lang="en-US" dirty="0" err="1"/>
              <a:t>Hanguns</a:t>
            </a:r>
            <a:r>
              <a:rPr lang="en-US" dirty="0"/>
              <a:t> vs. Long guns </a:t>
            </a:r>
          </a:p>
        </p:txBody>
      </p:sp>
      <p:sp>
        <p:nvSpPr>
          <p:cNvPr id="3" name="Text Placeholder 2">
            <a:extLst>
              <a:ext uri="{FF2B5EF4-FFF2-40B4-BE49-F238E27FC236}">
                <a16:creationId xmlns:a16="http://schemas.microsoft.com/office/drawing/2014/main" id="{956DB0A6-1F59-43BC-9F04-016C7F31C862}"/>
              </a:ext>
            </a:extLst>
          </p:cNvPr>
          <p:cNvSpPr>
            <a:spLocks noGrp="1"/>
          </p:cNvSpPr>
          <p:nvPr>
            <p:ph type="body" idx="1"/>
          </p:nvPr>
        </p:nvSpPr>
        <p:spPr/>
        <p:txBody>
          <a:bodyPr/>
          <a:lstStyle/>
          <a:p>
            <a:pPr algn="ctr"/>
            <a:r>
              <a:rPr lang="en-US" b="1" dirty="0"/>
              <a:t>2004</a:t>
            </a:r>
          </a:p>
        </p:txBody>
      </p:sp>
      <p:pic>
        <p:nvPicPr>
          <p:cNvPr id="8" name="Content Placeholder 7">
            <a:extLst>
              <a:ext uri="{FF2B5EF4-FFF2-40B4-BE49-F238E27FC236}">
                <a16:creationId xmlns:a16="http://schemas.microsoft.com/office/drawing/2014/main" id="{4E66102B-DBAE-4C75-ABC3-4B5163654302}"/>
              </a:ext>
            </a:extLst>
          </p:cNvPr>
          <p:cNvPicPr>
            <a:picLocks noGrp="1" noChangeAspect="1"/>
          </p:cNvPicPr>
          <p:nvPr>
            <p:ph sz="half" idx="2"/>
          </p:nvPr>
        </p:nvPicPr>
        <p:blipFill>
          <a:blip r:embed="rId2"/>
          <a:stretch>
            <a:fillRect/>
          </a:stretch>
        </p:blipFill>
        <p:spPr>
          <a:xfrm>
            <a:off x="2589213" y="2778125"/>
            <a:ext cx="4343400" cy="2895599"/>
          </a:xfrm>
        </p:spPr>
      </p:pic>
      <p:sp>
        <p:nvSpPr>
          <p:cNvPr id="5" name="Text Placeholder 4">
            <a:extLst>
              <a:ext uri="{FF2B5EF4-FFF2-40B4-BE49-F238E27FC236}">
                <a16:creationId xmlns:a16="http://schemas.microsoft.com/office/drawing/2014/main" id="{D9482CD8-C957-4DDF-8CC2-964F38479803}"/>
              </a:ext>
            </a:extLst>
          </p:cNvPr>
          <p:cNvSpPr>
            <a:spLocks noGrp="1"/>
          </p:cNvSpPr>
          <p:nvPr>
            <p:ph type="body" sz="quarter" idx="3"/>
          </p:nvPr>
        </p:nvSpPr>
        <p:spPr>
          <a:xfrm>
            <a:off x="7506629" y="1969475"/>
            <a:ext cx="3999001" cy="576262"/>
          </a:xfrm>
        </p:spPr>
        <p:txBody>
          <a:bodyPr/>
          <a:lstStyle/>
          <a:p>
            <a:pPr algn="ctr"/>
            <a:r>
              <a:rPr lang="en-US" b="1" dirty="0"/>
              <a:t>2017</a:t>
            </a:r>
          </a:p>
        </p:txBody>
      </p:sp>
      <p:pic>
        <p:nvPicPr>
          <p:cNvPr id="10" name="Content Placeholder 9">
            <a:extLst>
              <a:ext uri="{FF2B5EF4-FFF2-40B4-BE49-F238E27FC236}">
                <a16:creationId xmlns:a16="http://schemas.microsoft.com/office/drawing/2014/main" id="{8EBA3419-E06E-4749-A662-4A70194FA0CF}"/>
              </a:ext>
            </a:extLst>
          </p:cNvPr>
          <p:cNvPicPr>
            <a:picLocks noGrp="1" noChangeAspect="1"/>
          </p:cNvPicPr>
          <p:nvPr>
            <p:ph sz="quarter" idx="4"/>
          </p:nvPr>
        </p:nvPicPr>
        <p:blipFill>
          <a:blip r:embed="rId3"/>
          <a:stretch>
            <a:fillRect/>
          </a:stretch>
        </p:blipFill>
        <p:spPr>
          <a:xfrm>
            <a:off x="7167563" y="2776538"/>
            <a:ext cx="4338637" cy="2892424"/>
          </a:xfrm>
        </p:spPr>
      </p:pic>
    </p:spTree>
    <p:extLst>
      <p:ext uri="{BB962C8B-B14F-4D97-AF65-F5344CB8AC3E}">
        <p14:creationId xmlns:p14="http://schemas.microsoft.com/office/powerpoint/2010/main" val="405479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FBBA815-5761-431D-8033-DAC7AEA41EDC}"/>
              </a:ext>
            </a:extLst>
          </p:cNvPr>
          <p:cNvSpPr>
            <a:spLocks noGrp="1"/>
          </p:cNvSpPr>
          <p:nvPr>
            <p:ph type="title"/>
          </p:nvPr>
        </p:nvSpPr>
        <p:spPr>
          <a:xfrm>
            <a:off x="2186525" y="535210"/>
            <a:ext cx="8911687" cy="1265192"/>
          </a:xfrm>
        </p:spPr>
        <p:txBody>
          <a:bodyPr>
            <a:normAutofit fontScale="90000"/>
          </a:bodyPr>
          <a:lstStyle/>
          <a:p>
            <a:pPr algn="ctr"/>
            <a:r>
              <a:rPr lang="en-US" dirty="0"/>
              <a:t>Handguns vs. Long Guns per State</a:t>
            </a:r>
            <a:br>
              <a:rPr lang="en-US" dirty="0"/>
            </a:br>
            <a:r>
              <a:rPr lang="en-US" sz="2000" dirty="0"/>
              <a:t>Cumulative data 2004 - 2017</a:t>
            </a:r>
            <a:br>
              <a:rPr lang="en-US" dirty="0"/>
            </a:br>
            <a:endParaRPr lang="en-US" dirty="0"/>
          </a:p>
        </p:txBody>
      </p:sp>
      <p:pic>
        <p:nvPicPr>
          <p:cNvPr id="9" name="Content Placeholder 8">
            <a:extLst>
              <a:ext uri="{FF2B5EF4-FFF2-40B4-BE49-F238E27FC236}">
                <a16:creationId xmlns:a16="http://schemas.microsoft.com/office/drawing/2014/main" id="{7D1A24B0-D45C-4556-A4AD-8B809DA3E252}"/>
              </a:ext>
            </a:extLst>
          </p:cNvPr>
          <p:cNvPicPr>
            <a:picLocks noGrp="1" noChangeAspect="1"/>
          </p:cNvPicPr>
          <p:nvPr>
            <p:ph idx="1"/>
          </p:nvPr>
        </p:nvPicPr>
        <p:blipFill>
          <a:blip r:embed="rId2"/>
          <a:stretch>
            <a:fillRect/>
          </a:stretch>
        </p:blipFill>
        <p:spPr>
          <a:xfrm>
            <a:off x="1436780" y="2028211"/>
            <a:ext cx="10258425" cy="4224655"/>
          </a:xfrm>
        </p:spPr>
      </p:pic>
    </p:spTree>
    <p:extLst>
      <p:ext uri="{BB962C8B-B14F-4D97-AF65-F5344CB8AC3E}">
        <p14:creationId xmlns:p14="http://schemas.microsoft.com/office/powerpoint/2010/main" val="276874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179E-2C49-4EB3-9256-2E2E2CA3D222}"/>
              </a:ext>
            </a:extLst>
          </p:cNvPr>
          <p:cNvSpPr>
            <a:spLocks noGrp="1"/>
          </p:cNvSpPr>
          <p:nvPr>
            <p:ph type="title"/>
          </p:nvPr>
        </p:nvSpPr>
        <p:spPr>
          <a:xfrm>
            <a:off x="2605625" y="624110"/>
            <a:ext cx="8911687" cy="696690"/>
          </a:xfrm>
        </p:spPr>
        <p:txBody>
          <a:bodyPr/>
          <a:lstStyle/>
          <a:p>
            <a:pPr algn="ctr"/>
            <a:r>
              <a:rPr lang="en-US" dirty="0"/>
              <a:t>Hunting Licenses per Year </a:t>
            </a:r>
          </a:p>
        </p:txBody>
      </p:sp>
      <p:graphicFrame>
        <p:nvGraphicFramePr>
          <p:cNvPr id="4" name="Content Placeholder 3">
            <a:extLst>
              <a:ext uri="{FF2B5EF4-FFF2-40B4-BE49-F238E27FC236}">
                <a16:creationId xmlns:a16="http://schemas.microsoft.com/office/drawing/2014/main" id="{863BB235-778A-4896-BDB7-7096654C3774}"/>
              </a:ext>
            </a:extLst>
          </p:cNvPr>
          <p:cNvGraphicFramePr>
            <a:graphicFrameLocks noGrp="1"/>
          </p:cNvGraphicFramePr>
          <p:nvPr>
            <p:ph idx="1"/>
            <p:extLst>
              <p:ext uri="{D42A27DB-BD31-4B8C-83A1-F6EECF244321}">
                <p14:modId xmlns:p14="http://schemas.microsoft.com/office/powerpoint/2010/main" val="313428307"/>
              </p:ext>
            </p:extLst>
          </p:nvPr>
        </p:nvGraphicFramePr>
        <p:xfrm>
          <a:off x="1466850" y="1485900"/>
          <a:ext cx="10037763" cy="4425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95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3BBD-15EA-411C-891A-123E66FB67D1}"/>
              </a:ext>
            </a:extLst>
          </p:cNvPr>
          <p:cNvSpPr>
            <a:spLocks noGrp="1"/>
          </p:cNvSpPr>
          <p:nvPr>
            <p:ph type="title"/>
          </p:nvPr>
        </p:nvSpPr>
        <p:spPr>
          <a:xfrm>
            <a:off x="2453225" y="598710"/>
            <a:ext cx="8911687" cy="677640"/>
          </a:xfrm>
        </p:spPr>
        <p:txBody>
          <a:bodyPr/>
          <a:lstStyle/>
          <a:p>
            <a:pPr algn="ctr"/>
            <a:r>
              <a:rPr lang="en-US" dirty="0"/>
              <a:t>Hunting Tags Issued </a:t>
            </a:r>
          </a:p>
        </p:txBody>
      </p:sp>
      <p:graphicFrame>
        <p:nvGraphicFramePr>
          <p:cNvPr id="4" name="Content Placeholder 3">
            <a:extLst>
              <a:ext uri="{FF2B5EF4-FFF2-40B4-BE49-F238E27FC236}">
                <a16:creationId xmlns:a16="http://schemas.microsoft.com/office/drawing/2014/main" id="{1D0E1F89-7140-455B-BE14-F39AA86E68CE}"/>
              </a:ext>
            </a:extLst>
          </p:cNvPr>
          <p:cNvGraphicFramePr>
            <a:graphicFrameLocks noGrp="1"/>
          </p:cNvGraphicFramePr>
          <p:nvPr>
            <p:ph idx="1"/>
            <p:extLst>
              <p:ext uri="{D42A27DB-BD31-4B8C-83A1-F6EECF244321}">
                <p14:modId xmlns:p14="http://schemas.microsoft.com/office/powerpoint/2010/main" val="1931590286"/>
              </p:ext>
            </p:extLst>
          </p:nvPr>
        </p:nvGraphicFramePr>
        <p:xfrm>
          <a:off x="2076450" y="1562100"/>
          <a:ext cx="9796463" cy="4610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050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4278DE-86E5-4C84-94FD-26A89668F7AE}"/>
              </a:ext>
            </a:extLst>
          </p:cNvPr>
          <p:cNvSpPr>
            <a:spLocks noGrp="1"/>
          </p:cNvSpPr>
          <p:nvPr>
            <p:ph type="title"/>
          </p:nvPr>
        </p:nvSpPr>
        <p:spPr>
          <a:xfrm>
            <a:off x="2180175" y="624110"/>
            <a:ext cx="8911687" cy="995140"/>
          </a:xfrm>
        </p:spPr>
        <p:txBody>
          <a:bodyPr>
            <a:normAutofit/>
          </a:bodyPr>
          <a:lstStyle/>
          <a:p>
            <a:pPr algn="ctr"/>
            <a:r>
              <a:rPr lang="en-US" sz="2800" dirty="0"/>
              <a:t>Licenses &amp; Permits compared to </a:t>
            </a:r>
            <a:br>
              <a:rPr lang="en-US" sz="2800" dirty="0"/>
            </a:br>
            <a:r>
              <a:rPr lang="en-US" sz="2800" dirty="0"/>
              <a:t>Long Guns Produced</a:t>
            </a:r>
          </a:p>
        </p:txBody>
      </p:sp>
      <p:pic>
        <p:nvPicPr>
          <p:cNvPr id="5" name="Content Placeholder 4">
            <a:extLst>
              <a:ext uri="{FF2B5EF4-FFF2-40B4-BE49-F238E27FC236}">
                <a16:creationId xmlns:a16="http://schemas.microsoft.com/office/drawing/2014/main" id="{3EE4182C-23A3-463B-BE6A-D515D72E5448}"/>
              </a:ext>
            </a:extLst>
          </p:cNvPr>
          <p:cNvPicPr>
            <a:picLocks noGrp="1" noChangeAspect="1"/>
          </p:cNvPicPr>
          <p:nvPr>
            <p:ph idx="1"/>
          </p:nvPr>
        </p:nvPicPr>
        <p:blipFill>
          <a:blip r:embed="rId2"/>
          <a:stretch>
            <a:fillRect/>
          </a:stretch>
        </p:blipFill>
        <p:spPr>
          <a:xfrm>
            <a:off x="1038224" y="1619250"/>
            <a:ext cx="10795001" cy="4953000"/>
          </a:xfrm>
        </p:spPr>
      </p:pic>
    </p:spTree>
    <p:extLst>
      <p:ext uri="{BB962C8B-B14F-4D97-AF65-F5344CB8AC3E}">
        <p14:creationId xmlns:p14="http://schemas.microsoft.com/office/powerpoint/2010/main" val="898857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4A40-B135-4F82-B5ED-37AC3A7F0464}"/>
              </a:ext>
            </a:extLst>
          </p:cNvPr>
          <p:cNvSpPr>
            <a:spLocks noGrp="1"/>
          </p:cNvSpPr>
          <p:nvPr>
            <p:ph type="title"/>
          </p:nvPr>
        </p:nvSpPr>
        <p:spPr>
          <a:xfrm>
            <a:off x="2592925" y="624110"/>
            <a:ext cx="8911687" cy="785590"/>
          </a:xfrm>
        </p:spPr>
        <p:txBody>
          <a:bodyPr/>
          <a:lstStyle/>
          <a:p>
            <a:r>
              <a:rPr lang="en-US" dirty="0"/>
              <a:t>Conclusions</a:t>
            </a:r>
          </a:p>
        </p:txBody>
      </p:sp>
      <p:sp>
        <p:nvSpPr>
          <p:cNvPr id="3" name="Content Placeholder 2">
            <a:extLst>
              <a:ext uri="{FF2B5EF4-FFF2-40B4-BE49-F238E27FC236}">
                <a16:creationId xmlns:a16="http://schemas.microsoft.com/office/drawing/2014/main" id="{5483EC04-EAC1-4BD3-A5BE-433431838DCE}"/>
              </a:ext>
            </a:extLst>
          </p:cNvPr>
          <p:cNvSpPr>
            <a:spLocks noGrp="1"/>
          </p:cNvSpPr>
          <p:nvPr>
            <p:ph idx="1"/>
          </p:nvPr>
        </p:nvSpPr>
        <p:spPr/>
        <p:txBody>
          <a:bodyPr>
            <a:normAutofit fontScale="92500"/>
          </a:bodyPr>
          <a:lstStyle/>
          <a:p>
            <a:pPr marL="0" indent="0">
              <a:buNone/>
            </a:pPr>
            <a:r>
              <a:rPr lang="en-US" dirty="0"/>
              <a:t>Background checks are representative of new gun purchases.</a:t>
            </a:r>
          </a:p>
          <a:p>
            <a:pPr marL="0" indent="0">
              <a:buNone/>
            </a:pPr>
            <a:r>
              <a:rPr lang="en-US" dirty="0"/>
              <a:t>A relatively small number of persons purchase guns compared to the total population.  In addition, all guns purchased are not necessarily for use by the general public.</a:t>
            </a:r>
          </a:p>
          <a:p>
            <a:pPr marL="0" indent="0">
              <a:buNone/>
            </a:pPr>
            <a:r>
              <a:rPr lang="en-US" dirty="0"/>
              <a:t>The number of serious hunters (those who obtain tags) appear to be stable relative to the number of new guns available for use.  Cumulative analysis might be expected to strengthen this point.</a:t>
            </a:r>
          </a:p>
          <a:p>
            <a:pPr marL="0" indent="0">
              <a:buNone/>
            </a:pPr>
            <a:r>
              <a:rPr lang="en-US" dirty="0"/>
              <a:t>The preference in gun ownership; handguns vs. long guns has changed dramatically within the last 4 or 5 years, with handguns surpassing long gun purchases.</a:t>
            </a:r>
          </a:p>
          <a:p>
            <a:pPr marL="0" indent="0">
              <a:buNone/>
            </a:pPr>
            <a:r>
              <a:rPr lang="en-US" dirty="0"/>
              <a:t>The majority of guns available to the general public are not being used for hunting, although there is insufficient data to determine the usage of handguns.</a:t>
            </a:r>
          </a:p>
          <a:p>
            <a:endParaRPr lang="en-US" dirty="0"/>
          </a:p>
        </p:txBody>
      </p:sp>
    </p:spTree>
    <p:extLst>
      <p:ext uri="{BB962C8B-B14F-4D97-AF65-F5344CB8AC3E}">
        <p14:creationId xmlns:p14="http://schemas.microsoft.com/office/powerpoint/2010/main" val="175966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DE14-B6F6-40A7-A833-20496089489B}"/>
              </a:ext>
            </a:extLst>
          </p:cNvPr>
          <p:cNvSpPr>
            <a:spLocks noGrp="1"/>
          </p:cNvSpPr>
          <p:nvPr>
            <p:ph type="title"/>
          </p:nvPr>
        </p:nvSpPr>
        <p:spPr>
          <a:xfrm>
            <a:off x="1976975" y="611410"/>
            <a:ext cx="8911687" cy="779240"/>
          </a:xfrm>
        </p:spPr>
        <p:txBody>
          <a:bodyPr/>
          <a:lstStyle/>
          <a:p>
            <a:pPr algn="ctr"/>
            <a:r>
              <a:rPr lang="en-US" dirty="0"/>
              <a:t>Limitations to Project Scope</a:t>
            </a:r>
          </a:p>
        </p:txBody>
      </p:sp>
      <p:sp>
        <p:nvSpPr>
          <p:cNvPr id="3" name="Content Placeholder 2">
            <a:extLst>
              <a:ext uri="{FF2B5EF4-FFF2-40B4-BE49-F238E27FC236}">
                <a16:creationId xmlns:a16="http://schemas.microsoft.com/office/drawing/2014/main" id="{426ADEC4-1B21-4F5C-B6E5-04AA402C8DBC}"/>
              </a:ext>
            </a:extLst>
          </p:cNvPr>
          <p:cNvSpPr>
            <a:spLocks noGrp="1"/>
          </p:cNvSpPr>
          <p:nvPr>
            <p:ph idx="1"/>
          </p:nvPr>
        </p:nvSpPr>
        <p:spPr>
          <a:xfrm>
            <a:off x="1555750" y="1549101"/>
            <a:ext cx="9948862" cy="4641925"/>
          </a:xfrm>
        </p:spPr>
        <p:txBody>
          <a:bodyPr>
            <a:normAutofit/>
          </a:bodyPr>
          <a:lstStyle/>
          <a:p>
            <a:r>
              <a:rPr lang="en-US" sz="2400" dirty="0"/>
              <a:t>There is a variety of data either unavailable or not discovered during the research and analysis of the current project including, but not limited to:</a:t>
            </a:r>
          </a:p>
          <a:p>
            <a:endParaRPr lang="en-US" sz="2400" dirty="0"/>
          </a:p>
          <a:p>
            <a:pPr lvl="1">
              <a:buFont typeface="Wingdings" panose="05000000000000000000" pitchFamily="2" charset="2"/>
              <a:buChar char="§"/>
            </a:pPr>
            <a:r>
              <a:rPr lang="en-US" sz="2000" dirty="0"/>
              <a:t>Guns removed from service nationally and by state per year</a:t>
            </a:r>
          </a:p>
          <a:p>
            <a:pPr lvl="1">
              <a:buFont typeface="Wingdings" panose="05000000000000000000" pitchFamily="2" charset="2"/>
              <a:buChar char="§"/>
            </a:pPr>
            <a:r>
              <a:rPr lang="en-US" sz="2000" dirty="0"/>
              <a:t>Hand gun </a:t>
            </a:r>
            <a:r>
              <a:rPr lang="en-US" sz="2000" dirty="0" err="1"/>
              <a:t>useage</a:t>
            </a:r>
            <a:r>
              <a:rPr lang="en-US" sz="2000" dirty="0"/>
              <a:t> other than those specifically identified as related to crimes committed, although this information is unreliable at best.</a:t>
            </a:r>
          </a:p>
          <a:p>
            <a:pPr lvl="1">
              <a:buFont typeface="Wingdings" panose="05000000000000000000" pitchFamily="2" charset="2"/>
              <a:buChar char="§"/>
            </a:pPr>
            <a:r>
              <a:rPr lang="en-US" sz="2000" dirty="0"/>
              <a:t>“Other” gun types not specified as handguns and long guns.</a:t>
            </a:r>
          </a:p>
          <a:p>
            <a:pPr lvl="1">
              <a:buFont typeface="Wingdings" panose="05000000000000000000" pitchFamily="2" charset="2"/>
              <a:buChar char="§"/>
            </a:pPr>
            <a:r>
              <a:rPr lang="en-US" sz="2000" dirty="0"/>
              <a:t>Limitations inherent in the selected period in trend analysis</a:t>
            </a:r>
          </a:p>
          <a:p>
            <a:pPr lvl="1">
              <a:buFont typeface="Wingdings" panose="05000000000000000000" pitchFamily="2" charset="2"/>
              <a:buChar char="§"/>
            </a:pPr>
            <a:r>
              <a:rPr lang="en-US" sz="2000" dirty="0"/>
              <a:t>Errors and omissions in raw data, the need for normalization.</a:t>
            </a:r>
          </a:p>
          <a:p>
            <a:pPr marL="457200" lvl="1" indent="0">
              <a:buNone/>
            </a:pPr>
            <a:endParaRPr lang="en-US" sz="2000" dirty="0"/>
          </a:p>
          <a:p>
            <a:endParaRPr lang="en-US" dirty="0"/>
          </a:p>
        </p:txBody>
      </p:sp>
    </p:spTree>
    <p:extLst>
      <p:ext uri="{BB962C8B-B14F-4D97-AF65-F5344CB8AC3E}">
        <p14:creationId xmlns:p14="http://schemas.microsoft.com/office/powerpoint/2010/main" val="4180515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179E-2C49-4EB3-9256-2E2E2CA3D222}"/>
              </a:ext>
            </a:extLst>
          </p:cNvPr>
          <p:cNvSpPr>
            <a:spLocks noGrp="1"/>
          </p:cNvSpPr>
          <p:nvPr>
            <p:ph type="title"/>
          </p:nvPr>
        </p:nvSpPr>
        <p:spPr>
          <a:xfrm>
            <a:off x="2605625" y="624110"/>
            <a:ext cx="8911687" cy="696690"/>
          </a:xfrm>
        </p:spPr>
        <p:txBody>
          <a:bodyPr/>
          <a:lstStyle/>
          <a:p>
            <a:pPr algn="ctr"/>
            <a:r>
              <a:rPr lang="en-US" dirty="0"/>
              <a:t>Limitations in Period Scope</a:t>
            </a:r>
          </a:p>
        </p:txBody>
      </p:sp>
      <p:graphicFrame>
        <p:nvGraphicFramePr>
          <p:cNvPr id="4" name="Content Placeholder 3">
            <a:extLst>
              <a:ext uri="{FF2B5EF4-FFF2-40B4-BE49-F238E27FC236}">
                <a16:creationId xmlns:a16="http://schemas.microsoft.com/office/drawing/2014/main" id="{863BB235-778A-4896-BDB7-7096654C3774}"/>
              </a:ext>
            </a:extLst>
          </p:cNvPr>
          <p:cNvGraphicFramePr>
            <a:graphicFrameLocks noGrp="1"/>
          </p:cNvGraphicFramePr>
          <p:nvPr>
            <p:ph idx="1"/>
            <p:extLst>
              <p:ext uri="{D42A27DB-BD31-4B8C-83A1-F6EECF244321}">
                <p14:modId xmlns:p14="http://schemas.microsoft.com/office/powerpoint/2010/main" val="1696190584"/>
              </p:ext>
            </p:extLst>
          </p:nvPr>
        </p:nvGraphicFramePr>
        <p:xfrm>
          <a:off x="1466850" y="1485900"/>
          <a:ext cx="10037763" cy="4425950"/>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11425B20-1610-4FC7-AEFA-D2E8910635AC}"/>
              </a:ext>
            </a:extLst>
          </p:cNvPr>
          <p:cNvPicPr>
            <a:picLocks noChangeAspect="1"/>
          </p:cNvPicPr>
          <p:nvPr/>
        </p:nvPicPr>
        <p:blipFill>
          <a:blip r:embed="rId3"/>
          <a:stretch>
            <a:fillRect/>
          </a:stretch>
        </p:blipFill>
        <p:spPr>
          <a:xfrm flipH="1">
            <a:off x="0" y="4214137"/>
            <a:ext cx="3391130" cy="2643863"/>
          </a:xfrm>
          <a:prstGeom prst="rect">
            <a:avLst/>
          </a:prstGeom>
        </p:spPr>
      </p:pic>
    </p:spTree>
    <p:extLst>
      <p:ext uri="{BB962C8B-B14F-4D97-AF65-F5344CB8AC3E}">
        <p14:creationId xmlns:p14="http://schemas.microsoft.com/office/powerpoint/2010/main" val="236533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B27B-D24B-44A1-AE2D-A3C744ED3F97}"/>
              </a:ext>
            </a:extLst>
          </p:cNvPr>
          <p:cNvSpPr>
            <a:spLocks noGrp="1"/>
          </p:cNvSpPr>
          <p:nvPr>
            <p:ph type="title"/>
          </p:nvPr>
        </p:nvSpPr>
        <p:spPr>
          <a:xfrm>
            <a:off x="2592925" y="624110"/>
            <a:ext cx="8911687" cy="728440"/>
          </a:xfrm>
        </p:spPr>
        <p:txBody>
          <a:bodyPr/>
          <a:lstStyle/>
          <a:p>
            <a:pPr algn="ctr"/>
            <a:r>
              <a:rPr lang="en-US" dirty="0"/>
              <a:t>Follow-up Projects</a:t>
            </a:r>
          </a:p>
        </p:txBody>
      </p:sp>
      <p:sp>
        <p:nvSpPr>
          <p:cNvPr id="3" name="Content Placeholder 2">
            <a:extLst>
              <a:ext uri="{FF2B5EF4-FFF2-40B4-BE49-F238E27FC236}">
                <a16:creationId xmlns:a16="http://schemas.microsoft.com/office/drawing/2014/main" id="{E5A457A8-D92C-46F2-A4DE-07290A7E6AA2}"/>
              </a:ext>
            </a:extLst>
          </p:cNvPr>
          <p:cNvSpPr>
            <a:spLocks noGrp="1"/>
          </p:cNvSpPr>
          <p:nvPr>
            <p:ph idx="1"/>
          </p:nvPr>
        </p:nvSpPr>
        <p:spPr/>
        <p:txBody>
          <a:bodyPr/>
          <a:lstStyle/>
          <a:p>
            <a:r>
              <a:rPr lang="en-US" dirty="0"/>
              <a:t>Analysis of the impact of law enforcement and military applications of gun production </a:t>
            </a:r>
          </a:p>
          <a:p>
            <a:r>
              <a:rPr lang="en-US" dirty="0"/>
              <a:t>Analysis of the changes in gun ownership by type of gun and in total in relation to historical and world political and economic events</a:t>
            </a:r>
          </a:p>
          <a:p>
            <a:r>
              <a:rPr lang="en-US" dirty="0"/>
              <a:t>Gender specific usage of guns by type and location per year.</a:t>
            </a:r>
          </a:p>
          <a:p>
            <a:r>
              <a:rPr lang="en-US" dirty="0"/>
              <a:t>Analysis and comparison of the impact of gun purchases and social concerns such as trends in mental illness and substance abuse</a:t>
            </a:r>
          </a:p>
          <a:p>
            <a:r>
              <a:rPr lang="en-US" dirty="0"/>
              <a:t>Analysis of gun ownership by city type; rural, suburban and urban</a:t>
            </a:r>
          </a:p>
          <a:p>
            <a:endParaRPr lang="en-US" dirty="0"/>
          </a:p>
          <a:p>
            <a:endParaRPr lang="en-US" dirty="0"/>
          </a:p>
        </p:txBody>
      </p:sp>
    </p:spTree>
    <p:extLst>
      <p:ext uri="{BB962C8B-B14F-4D97-AF65-F5344CB8AC3E}">
        <p14:creationId xmlns:p14="http://schemas.microsoft.com/office/powerpoint/2010/main" val="227614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732F4-ECD8-4653-A0E4-A53D15E72B68}"/>
              </a:ext>
            </a:extLst>
          </p:cNvPr>
          <p:cNvPicPr/>
          <p:nvPr/>
        </p:nvPicPr>
        <p:blipFill rotWithShape="1">
          <a:blip r:embed="rId2"/>
          <a:srcRect l="-1" r="-33949" b="-8202"/>
          <a:stretch/>
        </p:blipFill>
        <p:spPr>
          <a:xfrm>
            <a:off x="1987050" y="4573954"/>
            <a:ext cx="1773555" cy="2018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F08E65AA-3605-42C4-AD81-3A716874D882}"/>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0D471065-1782-4C42-823F-D30F1B873CBF}"/>
              </a:ext>
            </a:extLst>
          </p:cNvPr>
          <p:cNvSpPr>
            <a:spLocks noGrp="1"/>
          </p:cNvSpPr>
          <p:nvPr>
            <p:ph idx="1"/>
          </p:nvPr>
        </p:nvSpPr>
        <p:spPr/>
        <p:txBody>
          <a:bodyPr>
            <a:normAutofit lnSpcReduction="10000"/>
          </a:bodyPr>
          <a:lstStyle/>
          <a:p>
            <a:r>
              <a:rPr lang="en-US" sz="2800" b="1" dirty="0"/>
              <a:t>What are the trends in gun ownership ?</a:t>
            </a:r>
          </a:p>
          <a:p>
            <a:pPr marL="0" indent="0">
              <a:buNone/>
            </a:pPr>
            <a:endParaRPr lang="en-US" dirty="0"/>
          </a:p>
          <a:p>
            <a:pPr lvl="5">
              <a:buFont typeface="Wingdings" panose="05000000000000000000" pitchFamily="2" charset="2"/>
              <a:buChar char="§"/>
            </a:pPr>
            <a:r>
              <a:rPr lang="en-US" sz="2800" dirty="0"/>
              <a:t>Background checks vs. population</a:t>
            </a:r>
          </a:p>
          <a:p>
            <a:pPr lvl="5">
              <a:buFont typeface="Wingdings" panose="05000000000000000000" pitchFamily="2" charset="2"/>
              <a:buChar char="§"/>
            </a:pPr>
            <a:r>
              <a:rPr lang="en-US" sz="2800" dirty="0"/>
              <a:t>Background checks vs. new guns produced</a:t>
            </a:r>
          </a:p>
          <a:p>
            <a:pPr lvl="5">
              <a:buFont typeface="Wingdings" panose="05000000000000000000" pitchFamily="2" charset="2"/>
              <a:buChar char="§"/>
            </a:pPr>
            <a:r>
              <a:rPr lang="en-US" sz="2800" dirty="0"/>
              <a:t>Handguns vs. long guns</a:t>
            </a:r>
          </a:p>
          <a:p>
            <a:pPr lvl="5">
              <a:buFont typeface="Wingdings" panose="05000000000000000000" pitchFamily="2" charset="2"/>
              <a:buChar char="§"/>
            </a:pPr>
            <a:r>
              <a:rPr lang="en-US" sz="2800" dirty="0"/>
              <a:t>Cumulative effect: total background checks per state</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977639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B96E-630E-450A-A235-1ED50FCD28CE}"/>
              </a:ext>
            </a:extLst>
          </p:cNvPr>
          <p:cNvSpPr>
            <a:spLocks noGrp="1"/>
          </p:cNvSpPr>
          <p:nvPr>
            <p:ph type="ctrTitle"/>
          </p:nvPr>
        </p:nvSpPr>
        <p:spPr>
          <a:xfrm>
            <a:off x="2874291" y="3098202"/>
            <a:ext cx="8915399" cy="1071372"/>
          </a:xfrm>
        </p:spPr>
        <p:txBody>
          <a:bodyPr/>
          <a:lstStyle/>
          <a:p>
            <a:r>
              <a:rPr lang="en-US" dirty="0"/>
              <a:t>Thanks !    Any Questions ?</a:t>
            </a:r>
          </a:p>
        </p:txBody>
      </p:sp>
    </p:spTree>
    <p:extLst>
      <p:ext uri="{BB962C8B-B14F-4D97-AF65-F5344CB8AC3E}">
        <p14:creationId xmlns:p14="http://schemas.microsoft.com/office/powerpoint/2010/main" val="195119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58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8040-0A97-4A69-9BE6-73F10D00217A}"/>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0B84008F-7288-4983-B26A-9A309ECFFDF9}"/>
              </a:ext>
            </a:extLst>
          </p:cNvPr>
          <p:cNvSpPr>
            <a:spLocks noGrp="1"/>
          </p:cNvSpPr>
          <p:nvPr>
            <p:ph idx="1"/>
          </p:nvPr>
        </p:nvSpPr>
        <p:spPr/>
        <p:txBody>
          <a:bodyPr/>
          <a:lstStyle/>
          <a:p>
            <a:r>
              <a:rPr lang="en-US" sz="2800" b="1" dirty="0"/>
              <a:t>What are guns used for ?</a:t>
            </a:r>
          </a:p>
          <a:p>
            <a:pPr marL="0" indent="0">
              <a:buNone/>
            </a:pPr>
            <a:endParaRPr lang="en-US" sz="2800" b="1" dirty="0"/>
          </a:p>
          <a:p>
            <a:pPr>
              <a:buFont typeface="Wingdings" panose="05000000000000000000" pitchFamily="2" charset="2"/>
              <a:buChar char="§"/>
            </a:pPr>
            <a:r>
              <a:rPr lang="en-US" sz="2400" dirty="0"/>
              <a:t>Comparison of long guns produced &amp; hunting permits</a:t>
            </a:r>
          </a:p>
          <a:p>
            <a:pPr>
              <a:buFont typeface="Wingdings" panose="05000000000000000000" pitchFamily="2" charset="2"/>
              <a:buChar char="§"/>
            </a:pPr>
            <a:r>
              <a:rPr lang="en-US" sz="2400" dirty="0"/>
              <a:t>Comparison of the number of hunters and tags issued</a:t>
            </a:r>
          </a:p>
          <a:p>
            <a:pPr>
              <a:buFont typeface="Wingdings" panose="05000000000000000000" pitchFamily="2" charset="2"/>
              <a:buChar char="§"/>
            </a:pPr>
            <a:r>
              <a:rPr lang="en-US" sz="2400" dirty="0"/>
              <a:t>Handgun usage data</a:t>
            </a:r>
          </a:p>
          <a:p>
            <a:pPr marL="0" indent="0">
              <a:buNone/>
            </a:pPr>
            <a:endParaRPr lang="en-US" sz="2400" dirty="0"/>
          </a:p>
          <a:p>
            <a:endParaRPr lang="en-US" b="1" dirty="0"/>
          </a:p>
        </p:txBody>
      </p:sp>
    </p:spTree>
    <p:extLst>
      <p:ext uri="{BB962C8B-B14F-4D97-AF65-F5344CB8AC3E}">
        <p14:creationId xmlns:p14="http://schemas.microsoft.com/office/powerpoint/2010/main" val="109678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3F3F-FD6F-486E-92D9-C12A9A9609C2}"/>
              </a:ext>
            </a:extLst>
          </p:cNvPr>
          <p:cNvSpPr>
            <a:spLocks noGrp="1"/>
          </p:cNvSpPr>
          <p:nvPr>
            <p:ph type="title"/>
          </p:nvPr>
        </p:nvSpPr>
        <p:spPr/>
        <p:txBody>
          <a:bodyPr/>
          <a:lstStyle/>
          <a:p>
            <a:r>
              <a:rPr lang="en-US" b="1" dirty="0"/>
              <a:t>Core Research Hypothesis</a:t>
            </a:r>
          </a:p>
        </p:txBody>
      </p:sp>
      <p:sp>
        <p:nvSpPr>
          <p:cNvPr id="3" name="Content Placeholder 2">
            <a:extLst>
              <a:ext uri="{FF2B5EF4-FFF2-40B4-BE49-F238E27FC236}">
                <a16:creationId xmlns:a16="http://schemas.microsoft.com/office/drawing/2014/main" id="{7193C8B1-BA33-4AB7-9328-D6654C57A8EE}"/>
              </a:ext>
            </a:extLst>
          </p:cNvPr>
          <p:cNvSpPr>
            <a:spLocks noGrp="1"/>
          </p:cNvSpPr>
          <p:nvPr>
            <p:ph idx="1"/>
          </p:nvPr>
        </p:nvSpPr>
        <p:spPr/>
        <p:txBody>
          <a:bodyPr>
            <a:normAutofit/>
          </a:bodyPr>
          <a:lstStyle/>
          <a:p>
            <a:pPr marL="0" indent="0">
              <a:buNone/>
            </a:pPr>
            <a:r>
              <a:rPr lang="en-US" sz="2800" dirty="0"/>
              <a:t>While people are buying more guns for a variety of reasons, many of which are not subject to empirical testing, the number of handguns purchased in the United States is increasing.</a:t>
            </a:r>
          </a:p>
          <a:p>
            <a:pPr marL="0" indent="0">
              <a:buNone/>
            </a:pPr>
            <a:endParaRPr lang="en-US" sz="2800" dirty="0"/>
          </a:p>
          <a:p>
            <a:pPr marL="0" indent="0">
              <a:buNone/>
            </a:pPr>
            <a:r>
              <a:rPr lang="en-US" sz="2800" dirty="0"/>
              <a:t>The majority of guns available to the general public are not being used for hunting.</a:t>
            </a:r>
          </a:p>
        </p:txBody>
      </p:sp>
    </p:spTree>
    <p:extLst>
      <p:ext uri="{BB962C8B-B14F-4D97-AF65-F5344CB8AC3E}">
        <p14:creationId xmlns:p14="http://schemas.microsoft.com/office/powerpoint/2010/main" val="410175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FE79-9E15-4359-BA52-449EC85086CB}"/>
              </a:ext>
            </a:extLst>
          </p:cNvPr>
          <p:cNvSpPr>
            <a:spLocks noGrp="1"/>
          </p:cNvSpPr>
          <p:nvPr>
            <p:ph type="title"/>
          </p:nvPr>
        </p:nvSpPr>
        <p:spPr>
          <a:xfrm>
            <a:off x="1701800" y="446088"/>
            <a:ext cx="4392611" cy="1509712"/>
          </a:xfrm>
        </p:spPr>
        <p:txBody>
          <a:bodyPr>
            <a:normAutofit/>
          </a:bodyPr>
          <a:lstStyle/>
          <a:p>
            <a:r>
              <a:rPr lang="en-US" sz="3200" dirty="0"/>
              <a:t>Data</a:t>
            </a:r>
            <a:br>
              <a:rPr lang="en-US" sz="3200" dirty="0"/>
            </a:br>
            <a:r>
              <a:rPr lang="en-US" sz="3200" dirty="0"/>
              <a:t>Sources</a:t>
            </a:r>
          </a:p>
        </p:txBody>
      </p:sp>
      <p:sp>
        <p:nvSpPr>
          <p:cNvPr id="3" name="Content Placeholder 2">
            <a:extLst>
              <a:ext uri="{FF2B5EF4-FFF2-40B4-BE49-F238E27FC236}">
                <a16:creationId xmlns:a16="http://schemas.microsoft.com/office/drawing/2014/main" id="{2D099D6F-F8BF-4846-87C6-5AF36C1259D4}"/>
              </a:ext>
            </a:extLst>
          </p:cNvPr>
          <p:cNvSpPr>
            <a:spLocks noGrp="1"/>
          </p:cNvSpPr>
          <p:nvPr>
            <p:ph idx="1"/>
          </p:nvPr>
        </p:nvSpPr>
        <p:spPr>
          <a:xfrm>
            <a:off x="6602412" y="1841501"/>
            <a:ext cx="5181600" cy="4102100"/>
          </a:xfrm>
        </p:spPr>
        <p:txBody>
          <a:bodyPr/>
          <a:lstStyle/>
          <a:p>
            <a:r>
              <a:rPr lang="en-US" b="1" dirty="0"/>
              <a:t>Population information from</a:t>
            </a:r>
            <a:r>
              <a:rPr lang="en-US" dirty="0"/>
              <a:t>:</a:t>
            </a:r>
          </a:p>
          <a:p>
            <a:pPr marL="0" indent="0">
              <a:buNone/>
            </a:pPr>
            <a:r>
              <a:rPr lang="en-US" dirty="0"/>
              <a:t>		United States Census Bureau</a:t>
            </a:r>
          </a:p>
          <a:p>
            <a:pPr marL="0" indent="0">
              <a:buNone/>
            </a:pPr>
            <a:r>
              <a:rPr lang="en-US" dirty="0"/>
              <a:t>		</a:t>
            </a:r>
            <a:r>
              <a:rPr lang="en-US" dirty="0">
                <a:hlinkClick r:id="rId2"/>
              </a:rPr>
              <a:t>https://www.census.gov</a:t>
            </a:r>
            <a:endParaRPr lang="en-US" dirty="0"/>
          </a:p>
          <a:p>
            <a:pPr marL="0" indent="0">
              <a:buNone/>
            </a:pPr>
            <a:endParaRPr lang="en-US" dirty="0"/>
          </a:p>
          <a:p>
            <a:r>
              <a:rPr lang="en-US" b="1" dirty="0"/>
              <a:t>Background Check Information from:</a:t>
            </a:r>
            <a:r>
              <a:rPr lang="en-US" dirty="0"/>
              <a:t> </a:t>
            </a:r>
          </a:p>
          <a:p>
            <a:pPr marL="0" indent="0">
              <a:buNone/>
            </a:pPr>
            <a:r>
              <a:rPr lang="en-US" dirty="0"/>
              <a:t>		NICS</a:t>
            </a:r>
          </a:p>
          <a:p>
            <a:pPr marL="0" indent="0">
              <a:buNone/>
            </a:pPr>
            <a:endParaRPr lang="en-US" dirty="0"/>
          </a:p>
          <a:p>
            <a:r>
              <a:rPr lang="en-US" b="1" dirty="0"/>
              <a:t>Manufacturing </a:t>
            </a:r>
            <a:r>
              <a:rPr lang="en-US" b="1" dirty="0" err="1"/>
              <a:t>Inport</a:t>
            </a:r>
            <a:r>
              <a:rPr lang="en-US" b="1" dirty="0"/>
              <a:t>/Export data from: </a:t>
            </a:r>
            <a:r>
              <a:rPr lang="en-US" dirty="0"/>
              <a:t>		ATF </a:t>
            </a:r>
          </a:p>
          <a:p>
            <a:pPr marL="914400" lvl="2" indent="0">
              <a:buNone/>
            </a:pPr>
            <a:r>
              <a:rPr lang="en-US" sz="1800" dirty="0">
                <a:hlinkClick r:id="rId3"/>
              </a:rPr>
              <a:t>https://www.atf.gov</a:t>
            </a:r>
            <a:endParaRPr lang="en-US" sz="1800"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955CE8D7-4E02-45D4-BF0F-7B4CFBD60A4D}"/>
              </a:ext>
            </a:extLst>
          </p:cNvPr>
          <p:cNvPicPr>
            <a:picLocks noChangeAspect="1"/>
          </p:cNvPicPr>
          <p:nvPr/>
        </p:nvPicPr>
        <p:blipFill>
          <a:blip r:embed="rId4"/>
          <a:stretch>
            <a:fillRect/>
          </a:stretch>
        </p:blipFill>
        <p:spPr>
          <a:xfrm>
            <a:off x="2716212" y="3098800"/>
            <a:ext cx="3293268" cy="2195512"/>
          </a:xfrm>
          <a:prstGeom prst="rect">
            <a:avLst/>
          </a:prstGeom>
        </p:spPr>
      </p:pic>
    </p:spTree>
    <p:extLst>
      <p:ext uri="{BB962C8B-B14F-4D97-AF65-F5344CB8AC3E}">
        <p14:creationId xmlns:p14="http://schemas.microsoft.com/office/powerpoint/2010/main" val="72558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83E9A-A800-458E-8E8F-BEBD453C0388}"/>
              </a:ext>
            </a:extLst>
          </p:cNvPr>
          <p:cNvSpPr>
            <a:spLocks noGrp="1"/>
          </p:cNvSpPr>
          <p:nvPr>
            <p:ph type="title"/>
          </p:nvPr>
        </p:nvSpPr>
        <p:spPr>
          <a:xfrm>
            <a:off x="1046018" y="942108"/>
            <a:ext cx="2930059" cy="1568863"/>
          </a:xfrm>
        </p:spPr>
        <p:txBody>
          <a:bodyPr anchor="ctr">
            <a:normAutofit/>
          </a:bodyPr>
          <a:lstStyle/>
          <a:p>
            <a:r>
              <a:rPr lang="en-US" dirty="0">
                <a:solidFill>
                  <a:schemeClr val="tx2">
                    <a:lumMod val="75000"/>
                  </a:schemeClr>
                </a:solidFill>
              </a:rPr>
              <a:t>Data Sources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3C07512F-79A5-4B29-8B47-D034587AD565}"/>
              </a:ext>
            </a:extLst>
          </p:cNvPr>
          <p:cNvSpPr>
            <a:spLocks noGrp="1"/>
          </p:cNvSpPr>
          <p:nvPr>
            <p:ph idx="1"/>
          </p:nvPr>
        </p:nvSpPr>
        <p:spPr>
          <a:xfrm>
            <a:off x="4873925" y="1576263"/>
            <a:ext cx="6769569" cy="4372707"/>
          </a:xfrm>
        </p:spPr>
        <p:txBody>
          <a:bodyPr anchor="ctr">
            <a:normAutofit/>
          </a:bodyPr>
          <a:lstStyle/>
          <a:p>
            <a:endParaRPr lang="en-US" b="1" dirty="0">
              <a:solidFill>
                <a:schemeClr val="tx2">
                  <a:lumMod val="75000"/>
                </a:schemeClr>
              </a:solidFill>
            </a:endParaRPr>
          </a:p>
          <a:p>
            <a:endParaRPr lang="en-US" b="1" dirty="0">
              <a:solidFill>
                <a:schemeClr val="tx2">
                  <a:lumMod val="75000"/>
                </a:schemeClr>
              </a:solidFill>
            </a:endParaRPr>
          </a:p>
          <a:p>
            <a:r>
              <a:rPr lang="en-US" b="1" dirty="0">
                <a:solidFill>
                  <a:schemeClr val="tx2">
                    <a:lumMod val="75000"/>
                  </a:schemeClr>
                </a:solidFill>
              </a:rPr>
              <a:t>Licenses for hunting and hunting tags issued by state </a:t>
            </a:r>
          </a:p>
          <a:p>
            <a:r>
              <a:rPr lang="en-US" b="1" dirty="0">
                <a:solidFill>
                  <a:schemeClr val="tx2">
                    <a:lumMod val="75000"/>
                  </a:schemeClr>
                </a:solidFill>
              </a:rPr>
              <a:t>Retrieved from the U.S. Fish and Wildlife Service</a:t>
            </a:r>
          </a:p>
          <a:p>
            <a:endParaRPr lang="en-US" b="1" dirty="0">
              <a:solidFill>
                <a:schemeClr val="tx2">
                  <a:lumMod val="75000"/>
                </a:schemeClr>
              </a:solidFill>
            </a:endParaRPr>
          </a:p>
          <a:p>
            <a:pPr marL="0" indent="0">
              <a:buNone/>
            </a:pPr>
            <a:endParaRPr lang="en-US" b="1" dirty="0">
              <a:solidFill>
                <a:schemeClr val="tx2">
                  <a:lumMod val="75000"/>
                </a:schemeClr>
              </a:solidFill>
            </a:endParaRPr>
          </a:p>
          <a:p>
            <a:r>
              <a:rPr lang="en-US" b="1" dirty="0">
                <a:solidFill>
                  <a:schemeClr val="tx2">
                    <a:lumMod val="75000"/>
                  </a:schemeClr>
                </a:solidFill>
              </a:rPr>
              <a:t>Historical License Data at:</a:t>
            </a:r>
          </a:p>
          <a:p>
            <a:r>
              <a:rPr lang="en-US" sz="1400" dirty="0">
                <a:solidFill>
                  <a:schemeClr val="tx2">
                    <a:lumMod val="75000"/>
                  </a:schemeClr>
                </a:solidFill>
                <a:hlinkClick r:id="rId2"/>
              </a:rPr>
              <a:t>https://wsfrprograms.fws.gov/Subpages/LicenseInfo/Hunting.htm</a:t>
            </a:r>
            <a:endParaRPr lang="en-US" sz="1400" dirty="0">
              <a:solidFill>
                <a:schemeClr val="tx2">
                  <a:lumMod val="75000"/>
                </a:schemeClr>
              </a:solidFill>
            </a:endParaRPr>
          </a:p>
          <a:p>
            <a:pPr marL="0" indent="0">
              <a:buNone/>
            </a:pPr>
            <a:endParaRPr lang="en-US" sz="1400" dirty="0">
              <a:solidFill>
                <a:schemeClr val="tx2">
                  <a:lumMod val="75000"/>
                </a:schemeClr>
              </a:solidFill>
            </a:endParaRPr>
          </a:p>
          <a:p>
            <a:endParaRPr lang="en-US" dirty="0">
              <a:solidFill>
                <a:schemeClr val="tx2">
                  <a:lumMod val="75000"/>
                </a:schemeClr>
              </a:solidFill>
            </a:endParaRPr>
          </a:p>
        </p:txBody>
      </p:sp>
      <p:pic>
        <p:nvPicPr>
          <p:cNvPr id="4" name="Picture 3">
            <a:extLst>
              <a:ext uri="{FF2B5EF4-FFF2-40B4-BE49-F238E27FC236}">
                <a16:creationId xmlns:a16="http://schemas.microsoft.com/office/drawing/2014/main" id="{896DFEFC-51E2-4D5A-B10A-057BF05BB16F}"/>
              </a:ext>
            </a:extLst>
          </p:cNvPr>
          <p:cNvPicPr>
            <a:picLocks noChangeAspect="1"/>
          </p:cNvPicPr>
          <p:nvPr/>
        </p:nvPicPr>
        <p:blipFill>
          <a:blip r:embed="rId3"/>
          <a:stretch>
            <a:fillRect/>
          </a:stretch>
        </p:blipFill>
        <p:spPr>
          <a:xfrm>
            <a:off x="91440" y="2969483"/>
            <a:ext cx="4109060" cy="3340898"/>
          </a:xfrm>
          <a:prstGeom prst="rect">
            <a:avLst/>
          </a:prstGeom>
        </p:spPr>
      </p:pic>
    </p:spTree>
    <p:extLst>
      <p:ext uri="{BB962C8B-B14F-4D97-AF65-F5344CB8AC3E}">
        <p14:creationId xmlns:p14="http://schemas.microsoft.com/office/powerpoint/2010/main" val="13223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2695-71A3-440D-8EF0-13EC4CD3958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03E654E-6EFB-4AD6-9980-19B9BA7FC223}"/>
              </a:ext>
            </a:extLst>
          </p:cNvPr>
          <p:cNvSpPr>
            <a:spLocks noGrp="1"/>
          </p:cNvSpPr>
          <p:nvPr>
            <p:ph idx="1"/>
          </p:nvPr>
        </p:nvSpPr>
        <p:spPr/>
        <p:txBody>
          <a:bodyPr/>
          <a:lstStyle/>
          <a:p>
            <a:r>
              <a:rPr lang="en-US" sz="2400" b="1" dirty="0"/>
              <a:t>Data Collection</a:t>
            </a:r>
          </a:p>
          <a:p>
            <a:pPr lvl="1"/>
            <a:r>
              <a:rPr lang="en-US" sz="2000" b="1" dirty="0"/>
              <a:t>Sources</a:t>
            </a:r>
          </a:p>
          <a:p>
            <a:r>
              <a:rPr lang="en-US" sz="2400" b="1" dirty="0"/>
              <a:t>Clean-up</a:t>
            </a:r>
          </a:p>
          <a:p>
            <a:pPr lvl="1"/>
            <a:r>
              <a:rPr lang="en-US" sz="2000" b="1" dirty="0" err="1"/>
              <a:t>Jupyter</a:t>
            </a:r>
            <a:r>
              <a:rPr lang="en-US" sz="2000" b="1" dirty="0"/>
              <a:t> notebook</a:t>
            </a:r>
          </a:p>
          <a:p>
            <a:r>
              <a:rPr lang="en-US" sz="2400" b="1" dirty="0"/>
              <a:t>Presentation development</a:t>
            </a:r>
          </a:p>
          <a:p>
            <a:pPr lvl="1"/>
            <a:r>
              <a:rPr lang="en-US" sz="2000" b="1" dirty="0"/>
              <a:t>Charts and Graphs</a:t>
            </a:r>
          </a:p>
          <a:p>
            <a:r>
              <a:rPr lang="en-US" sz="2400" b="1" dirty="0"/>
              <a:t>Data Analysis </a:t>
            </a:r>
          </a:p>
          <a:p>
            <a:pPr lvl="1"/>
            <a:r>
              <a:rPr lang="en-US" sz="2000" b="1" dirty="0"/>
              <a:t>Team consideration of averages and </a:t>
            </a:r>
            <a:r>
              <a:rPr lang="en-US" sz="2000" b="1" dirty="0" err="1"/>
              <a:t>comparisions</a:t>
            </a:r>
            <a:endParaRPr lang="en-US" sz="2000" b="1" dirty="0"/>
          </a:p>
          <a:p>
            <a:pPr marL="457200" lvl="1" indent="0">
              <a:buNone/>
            </a:pPr>
            <a:endParaRPr lang="en-US" dirty="0"/>
          </a:p>
        </p:txBody>
      </p:sp>
    </p:spTree>
    <p:extLst>
      <p:ext uri="{BB962C8B-B14F-4D97-AF65-F5344CB8AC3E}">
        <p14:creationId xmlns:p14="http://schemas.microsoft.com/office/powerpoint/2010/main" val="128954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207F59BC-1BE7-4D55-A1E4-00BF1453A27D}"/>
              </a:ext>
            </a:extLst>
          </p:cNvPr>
          <p:cNvPicPr>
            <a:picLocks noGrp="1" noChangeAspect="1"/>
          </p:cNvPicPr>
          <p:nvPr>
            <p:ph idx="1"/>
          </p:nvPr>
        </p:nvPicPr>
        <p:blipFill>
          <a:blip r:embed="rId2"/>
          <a:stretch>
            <a:fillRect/>
          </a:stretch>
        </p:blipFill>
        <p:spPr>
          <a:xfrm>
            <a:off x="1086757" y="1306240"/>
            <a:ext cx="10613798" cy="4245519"/>
          </a:xfrm>
        </p:spPr>
      </p:pic>
    </p:spTree>
    <p:extLst>
      <p:ext uri="{BB962C8B-B14F-4D97-AF65-F5344CB8AC3E}">
        <p14:creationId xmlns:p14="http://schemas.microsoft.com/office/powerpoint/2010/main" val="107773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8614-424F-45E1-8F72-3CDF3EFF3D5B}"/>
              </a:ext>
            </a:extLst>
          </p:cNvPr>
          <p:cNvSpPr>
            <a:spLocks noGrp="1"/>
          </p:cNvSpPr>
          <p:nvPr>
            <p:ph type="title"/>
          </p:nvPr>
        </p:nvSpPr>
        <p:spPr>
          <a:xfrm>
            <a:off x="2592925" y="624110"/>
            <a:ext cx="8911687" cy="703040"/>
          </a:xfrm>
        </p:spPr>
        <p:txBody>
          <a:bodyPr>
            <a:normAutofit/>
          </a:bodyPr>
          <a:lstStyle/>
          <a:p>
            <a:r>
              <a:rPr lang="en-US" sz="3200" dirty="0"/>
              <a:t>Background Checks vs. Gun Production</a:t>
            </a:r>
          </a:p>
        </p:txBody>
      </p:sp>
      <p:pic>
        <p:nvPicPr>
          <p:cNvPr id="5" name="Content Placeholder 4">
            <a:extLst>
              <a:ext uri="{FF2B5EF4-FFF2-40B4-BE49-F238E27FC236}">
                <a16:creationId xmlns:a16="http://schemas.microsoft.com/office/drawing/2014/main" id="{83DD69FE-FE0C-41B1-B8A2-72EEE6B6B603}"/>
              </a:ext>
            </a:extLst>
          </p:cNvPr>
          <p:cNvPicPr>
            <a:picLocks noGrp="1" noChangeAspect="1"/>
          </p:cNvPicPr>
          <p:nvPr>
            <p:ph idx="1"/>
          </p:nvPr>
        </p:nvPicPr>
        <p:blipFill>
          <a:blip r:embed="rId2"/>
          <a:stretch>
            <a:fillRect/>
          </a:stretch>
        </p:blipFill>
        <p:spPr>
          <a:xfrm>
            <a:off x="1476375" y="1714500"/>
            <a:ext cx="10466388" cy="4186555"/>
          </a:xfrm>
        </p:spPr>
      </p:pic>
    </p:spTree>
    <p:extLst>
      <p:ext uri="{BB962C8B-B14F-4D97-AF65-F5344CB8AC3E}">
        <p14:creationId xmlns:p14="http://schemas.microsoft.com/office/powerpoint/2010/main" val="27794242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426</TotalTime>
  <Words>611</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Wisp</vt:lpstr>
      <vt:lpstr>Gun Trends in the  United States</vt:lpstr>
      <vt:lpstr>Questions asked</vt:lpstr>
      <vt:lpstr>Questions asked</vt:lpstr>
      <vt:lpstr>Core Research Hypothesis</vt:lpstr>
      <vt:lpstr>Data Sources</vt:lpstr>
      <vt:lpstr>Data Sources</vt:lpstr>
      <vt:lpstr>Methodology</vt:lpstr>
      <vt:lpstr>PowerPoint Presentation</vt:lpstr>
      <vt:lpstr>Background Checks vs. Gun Production</vt:lpstr>
      <vt:lpstr>Handgun vs. Long Gun applications</vt:lpstr>
      <vt:lpstr>Background checks for  Hanguns vs. Long guns </vt:lpstr>
      <vt:lpstr>Handguns vs. Long Guns per State Cumulative data 2004 - 2017 </vt:lpstr>
      <vt:lpstr>Hunting Licenses per Year </vt:lpstr>
      <vt:lpstr>Hunting Tags Issued </vt:lpstr>
      <vt:lpstr>Licenses &amp; Permits compared to  Long Guns Produced</vt:lpstr>
      <vt:lpstr>Conclusions</vt:lpstr>
      <vt:lpstr>Limitations to Project Scope</vt:lpstr>
      <vt:lpstr>Limitations in Period Scope</vt:lpstr>
      <vt:lpstr>Follow-up Projects</vt:lpstr>
      <vt:lpstr>Thanks !    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Trends in the  United States</dc:title>
  <dc:creator>Timothy DeRousse</dc:creator>
  <cp:lastModifiedBy>Timothy DeRousse</cp:lastModifiedBy>
  <cp:revision>38</cp:revision>
  <cp:lastPrinted>2019-03-07T14:50:25Z</cp:lastPrinted>
  <dcterms:created xsi:type="dcterms:W3CDTF">2019-03-06T01:32:28Z</dcterms:created>
  <dcterms:modified xsi:type="dcterms:W3CDTF">2019-03-07T15:47:42Z</dcterms:modified>
</cp:coreProperties>
</file>