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sldIdLst>
    <p:sldId id="257" r:id="rId2"/>
    <p:sldId id="266" r:id="rId3"/>
    <p:sldId id="272" r:id="rId4"/>
    <p:sldId id="259" r:id="rId5"/>
    <p:sldId id="273" r:id="rId6"/>
    <p:sldId id="260" r:id="rId7"/>
    <p:sldId id="274" r:id="rId8"/>
    <p:sldId id="261" r:id="rId9"/>
    <p:sldId id="269" r:id="rId10"/>
    <p:sldId id="270" r:id="rId11"/>
    <p:sldId id="271" r:id="rId12"/>
    <p:sldId id="275" r:id="rId13"/>
    <p:sldId id="268" r:id="rId14"/>
    <p:sldId id="267" r:id="rId15"/>
    <p:sldId id="27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CA92C-1171-427C-A8CD-A4728846817A}" type="datetimeFigureOut">
              <a:rPr lang="en-US" smtClean="0"/>
              <a:t>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8EC10-2BC7-490E-892F-612F15C7F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Difficult for a city like NYC to enforce something like a curfew because of the sheer size of it’s population. </a:t>
            </a:r>
            <a:r>
              <a:rPr lang="en-US" dirty="0" err="1"/>
              <a:t>Howver</a:t>
            </a:r>
            <a:r>
              <a:rPr lang="en-US" dirty="0"/>
              <a:t> some things you can do to stay safe in </a:t>
            </a:r>
            <a:r>
              <a:rPr lang="en-US" dirty="0" err="1"/>
              <a:t>theis</a:t>
            </a:r>
            <a:r>
              <a:rPr lang="en-US" dirty="0"/>
              <a:t> city are</a:t>
            </a:r>
          </a:p>
          <a:p>
            <a:r>
              <a:rPr lang="en-US" dirty="0"/>
              <a:t>Focusing on location and time to avoid any unintended </a:t>
            </a:r>
            <a:r>
              <a:rPr lang="en-US" dirty="0" err="1"/>
              <a:t>eithical</a:t>
            </a:r>
            <a:r>
              <a:rPr lang="en-US" dirty="0"/>
              <a:t> issues from analysis of race for instance because there may be </a:t>
            </a:r>
            <a:r>
              <a:rPr lang="en-US" dirty="0" err="1"/>
              <a:t>discrimnination</a:t>
            </a:r>
            <a:r>
              <a:rPr lang="en-US" dirty="0"/>
              <a:t> going 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8EC10-2BC7-490E-892F-612F15C7F2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0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6600" dirty="0"/>
              <a:t>NYC Shooting Incident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SaeLEE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Kao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Chiam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63FE-9892-48CF-930A-CBB9993E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Location: Bronx and Brooklyn has twice as many incidents!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B115036-A3A9-4F58-A6C2-6A67445D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D8D1D-DADB-4FC7-88BD-372CC75F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2768"/>
            <a:ext cx="10505243" cy="53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63FE-9892-48CF-930A-CBB9993E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Time: late nights/early mornings show highest incidents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B115036-A3A9-4F58-A6C2-6A67445D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2F8D60-1466-42B8-9564-E6E5BC284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953561"/>
            <a:ext cx="10812410" cy="54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80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4AD5F-B694-4103-8F18-AEAA37799CAB}"/>
              </a:ext>
            </a:extLst>
          </p:cNvPr>
          <p:cNvSpPr txBox="1"/>
          <p:nvPr/>
        </p:nvSpPr>
        <p:spPr>
          <a:xfrm>
            <a:off x="1296140" y="2259449"/>
            <a:ext cx="9392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Statistical Modelling</a:t>
            </a:r>
          </a:p>
        </p:txBody>
      </p:sp>
    </p:spTree>
    <p:extLst>
      <p:ext uri="{BB962C8B-B14F-4D97-AF65-F5344CB8AC3E}">
        <p14:creationId xmlns:p14="http://schemas.microsoft.com/office/powerpoint/2010/main" val="1474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08BE-6225-44B7-A5B9-BFA9364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model fit and statistical difference between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DDF59-DB96-4E1C-9B9D-E910E5C64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&gt; mod&lt;-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count~BORO</a:t>
            </a:r>
            <a:r>
              <a:rPr lang="en-US" dirty="0"/>
              <a:t>, data=</a:t>
            </a:r>
            <a:r>
              <a:rPr lang="en-US" dirty="0" err="1"/>
              <a:t>time_dat</a:t>
            </a:r>
            <a:r>
              <a:rPr lang="en-US" dirty="0"/>
              <a:t>)</a:t>
            </a:r>
          </a:p>
          <a:p>
            <a:r>
              <a:rPr lang="en-US" dirty="0"/>
              <a:t>&gt; summary(mod)$</a:t>
            </a:r>
            <a:r>
              <a:rPr lang="en-US" dirty="0" err="1"/>
              <a:t>adj.r.squared</a:t>
            </a:r>
            <a:endParaRPr lang="en-US" dirty="0"/>
          </a:p>
          <a:p>
            <a:r>
              <a:rPr lang="en-US" dirty="0"/>
              <a:t>[1] 0.4016487</a:t>
            </a:r>
          </a:p>
          <a:p>
            <a:r>
              <a:rPr lang="en-US" dirty="0"/>
              <a:t>&gt; mod&lt;-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count~time</a:t>
            </a:r>
            <a:r>
              <a:rPr lang="en-US" dirty="0"/>
              <a:t>, data=</a:t>
            </a:r>
            <a:r>
              <a:rPr lang="en-US" dirty="0" err="1"/>
              <a:t>time_dat</a:t>
            </a:r>
            <a:r>
              <a:rPr lang="en-US" dirty="0"/>
              <a:t>)</a:t>
            </a:r>
          </a:p>
          <a:p>
            <a:r>
              <a:rPr lang="en-US" dirty="0"/>
              <a:t>&gt; summary(mod)$</a:t>
            </a:r>
            <a:r>
              <a:rPr lang="en-US" dirty="0" err="1"/>
              <a:t>adj.r.squared</a:t>
            </a:r>
            <a:endParaRPr lang="en-US" dirty="0"/>
          </a:p>
          <a:p>
            <a:r>
              <a:rPr lang="en-US" dirty="0"/>
              <a:t>[1] 0.1999399</a:t>
            </a:r>
          </a:p>
          <a:p>
            <a:r>
              <a:rPr lang="en-US" dirty="0"/>
              <a:t>&gt; mod&lt;-</a:t>
            </a:r>
            <a:r>
              <a:rPr lang="en-US" dirty="0" err="1"/>
              <a:t>lm</a:t>
            </a:r>
            <a:r>
              <a:rPr lang="en-US" dirty="0"/>
              <a:t>(</a:t>
            </a:r>
            <a:r>
              <a:rPr lang="en-US" dirty="0" err="1"/>
              <a:t>count~BORO+time</a:t>
            </a:r>
            <a:r>
              <a:rPr lang="en-US" dirty="0"/>
              <a:t>, data=</a:t>
            </a:r>
            <a:r>
              <a:rPr lang="en-US" dirty="0" err="1"/>
              <a:t>time_dat</a:t>
            </a:r>
            <a:r>
              <a:rPr lang="en-US" dirty="0"/>
              <a:t>)</a:t>
            </a:r>
          </a:p>
          <a:p>
            <a:r>
              <a:rPr lang="en-US" dirty="0"/>
              <a:t>&gt; summary(mod)$</a:t>
            </a:r>
            <a:r>
              <a:rPr lang="en-US" dirty="0" err="1"/>
              <a:t>adj.r.squared</a:t>
            </a:r>
            <a:endParaRPr lang="en-US" dirty="0"/>
          </a:p>
          <a:p>
            <a:r>
              <a:rPr lang="en-US" dirty="0"/>
              <a:t>[1] 0.7106939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A2C32-DAEB-40F0-8D01-595043D7E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984" y="1996613"/>
            <a:ext cx="4639736" cy="374819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endParaRPr lang="en-US" dirty="0"/>
          </a:p>
          <a:p>
            <a:r>
              <a:rPr lang="en-US" dirty="0"/>
              <a:t>Residual standard error: 160.2 on 92 degrees of freedom</a:t>
            </a:r>
          </a:p>
          <a:p>
            <a:r>
              <a:rPr lang="en-US" dirty="0"/>
              <a:t>Multiple R-squared:  0.7763,	Adjusted R-squared:  0.7107 </a:t>
            </a:r>
          </a:p>
          <a:p>
            <a:r>
              <a:rPr lang="en-US" dirty="0"/>
              <a:t>F-statistic: 11.83 on 27 and 92 DF,  p-value: &lt; 2.2e-16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060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90F-AA29-40B9-8CD9-B0F3CB99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Predicted times has a correlation of 0.88 compared to the recorded incident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07B6-C279-4716-9630-11563903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71572-E321-4B96-A2E1-397A9966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9" y="1905272"/>
            <a:ext cx="9823733" cy="5342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23FD3F-27A0-4F60-9C2E-DCB5FACB14ED}"/>
              </a:ext>
            </a:extLst>
          </p:cNvPr>
          <p:cNvSpPr txBox="1"/>
          <p:nvPr/>
        </p:nvSpPr>
        <p:spPr>
          <a:xfrm>
            <a:off x="6948257" y="4083988"/>
            <a:ext cx="355402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	Pearson's product-moment correlation</a:t>
            </a:r>
          </a:p>
          <a:p>
            <a:endParaRPr lang="en-US" sz="1100" dirty="0"/>
          </a:p>
          <a:p>
            <a:r>
              <a:rPr lang="en-US" sz="1100" dirty="0"/>
              <a:t>data:  time_dat2$count and time_dat2$pred_vals</a:t>
            </a:r>
          </a:p>
          <a:p>
            <a:r>
              <a:rPr lang="en-US" sz="1100" dirty="0"/>
              <a:t>t = 20.238, df = 118, p-value &lt; 2.2e-16</a:t>
            </a:r>
          </a:p>
          <a:p>
            <a:r>
              <a:rPr lang="en-US" sz="1100" dirty="0"/>
              <a:t>alternative hypothesis: true correlation is not equal to 0</a:t>
            </a:r>
          </a:p>
          <a:p>
            <a:r>
              <a:rPr lang="en-US" sz="1100" dirty="0"/>
              <a:t>95 percent confidence interval:</a:t>
            </a:r>
          </a:p>
          <a:p>
            <a:r>
              <a:rPr lang="en-US" sz="1100" dirty="0"/>
              <a:t> 0.8334897 0.9157208</a:t>
            </a:r>
          </a:p>
          <a:p>
            <a:r>
              <a:rPr lang="en-US" sz="1100" dirty="0"/>
              <a:t>sample estimates:</a:t>
            </a:r>
          </a:p>
          <a:p>
            <a:r>
              <a:rPr lang="en-US" sz="1100" dirty="0"/>
              <a:t>      </a:t>
            </a:r>
            <a:r>
              <a:rPr lang="en-US" sz="1100" dirty="0" err="1"/>
              <a:t>cor</a:t>
            </a:r>
            <a:r>
              <a:rPr lang="en-US" sz="1100" dirty="0"/>
              <a:t> </a:t>
            </a:r>
          </a:p>
          <a:p>
            <a:r>
              <a:rPr lang="en-US" sz="1100" dirty="0"/>
              <a:t>0.8810986 </a:t>
            </a:r>
          </a:p>
        </p:txBody>
      </p:sp>
    </p:spTree>
    <p:extLst>
      <p:ext uri="{BB962C8B-B14F-4D97-AF65-F5344CB8AC3E}">
        <p14:creationId xmlns:p14="http://schemas.microsoft.com/office/powerpoint/2010/main" val="18624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4AD5F-B694-4103-8F18-AEAA37799CAB}"/>
              </a:ext>
            </a:extLst>
          </p:cNvPr>
          <p:cNvSpPr txBox="1"/>
          <p:nvPr/>
        </p:nvSpPr>
        <p:spPr>
          <a:xfrm>
            <a:off x="1278384" y="2343704"/>
            <a:ext cx="9392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588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C988-1389-40D2-B7FE-E5F5C704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080B-3FA4-44D1-AD1E-F94EF213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Findings</a:t>
            </a:r>
          </a:p>
          <a:p>
            <a:pPr lvl="1"/>
            <a:r>
              <a:rPr lang="en-US" dirty="0"/>
              <a:t>Multi-dwelling complexes has highest number of reported shooting incidences</a:t>
            </a:r>
          </a:p>
          <a:p>
            <a:pPr lvl="1"/>
            <a:r>
              <a:rPr lang="en-US" dirty="0"/>
              <a:t>Bronx and Brooklyn has the highest incident rate</a:t>
            </a:r>
          </a:p>
          <a:p>
            <a:pPr lvl="1"/>
            <a:r>
              <a:rPr lang="en-US" dirty="0"/>
              <a:t>Late nights/ early mornings has the highest incident rate</a:t>
            </a:r>
          </a:p>
          <a:p>
            <a:r>
              <a:rPr lang="en-US" dirty="0"/>
              <a:t>Recommendations: </a:t>
            </a:r>
          </a:p>
          <a:p>
            <a:pPr lvl="1"/>
            <a:r>
              <a:rPr lang="en-US" dirty="0"/>
              <a:t>Stay clear of areas with high reported coincident rates</a:t>
            </a:r>
          </a:p>
          <a:p>
            <a:pPr lvl="1"/>
            <a:r>
              <a:rPr lang="en-US" dirty="0"/>
              <a:t>Stay clear of areas especially at late/early hours</a:t>
            </a:r>
          </a:p>
          <a:p>
            <a:r>
              <a:rPr lang="en-US" dirty="0"/>
              <a:t>Biases: </a:t>
            </a:r>
          </a:p>
          <a:p>
            <a:pPr lvl="1"/>
            <a:r>
              <a:rPr lang="en-US" dirty="0"/>
              <a:t>Focused on location and time</a:t>
            </a:r>
          </a:p>
          <a:p>
            <a:pPr lvl="1"/>
            <a:r>
              <a:rPr lang="en-US" dirty="0"/>
              <a:t>Data quality: how was data collected?</a:t>
            </a:r>
          </a:p>
          <a:p>
            <a:pPr lvl="1"/>
            <a:r>
              <a:rPr lang="en-US" dirty="0"/>
              <a:t>Data source: who collected the data and how frequently?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203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9E0-5F9F-45DF-9A0D-B6F51FE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BA25-E1D2-44BC-8FAA-20E35664A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087279" cy="3748193"/>
          </a:xfrm>
        </p:spPr>
        <p:txBody>
          <a:bodyPr/>
          <a:lstStyle/>
          <a:p>
            <a:r>
              <a:rPr lang="en-US" dirty="0"/>
              <a:t>1. Question</a:t>
            </a:r>
            <a:br>
              <a:rPr lang="en-US" dirty="0"/>
            </a:br>
            <a:r>
              <a:rPr lang="en-US" dirty="0"/>
              <a:t>2. Data wrangling</a:t>
            </a:r>
            <a:br>
              <a:rPr lang="en-US" dirty="0"/>
            </a:br>
            <a:r>
              <a:rPr lang="en-US" dirty="0"/>
              <a:t>3. Exploratory analysis/ data visualization</a:t>
            </a:r>
            <a:br>
              <a:rPr lang="en-US" dirty="0"/>
            </a:br>
            <a:r>
              <a:rPr lang="en-US" dirty="0"/>
              <a:t>4. Statistical modelling</a:t>
            </a:r>
            <a:br>
              <a:rPr lang="en-US" dirty="0"/>
            </a:br>
            <a:r>
              <a:rPr lang="en-US" dirty="0"/>
              <a:t>5. Conclusions</a:t>
            </a:r>
          </a:p>
          <a:p>
            <a:endParaRPr 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82B7602-6456-48EB-9A03-8AA1E0CBAA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10861" y="2120900"/>
            <a:ext cx="5844819" cy="30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4AD5F-B694-4103-8F18-AEAA37799CAB}"/>
              </a:ext>
            </a:extLst>
          </p:cNvPr>
          <p:cNvSpPr txBox="1"/>
          <p:nvPr/>
        </p:nvSpPr>
        <p:spPr>
          <a:xfrm>
            <a:off x="3879542" y="2494624"/>
            <a:ext cx="40304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53144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BE8C-C47D-4EF7-A423-A161B69B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C2B1-6183-459C-BC87-E54E5A9E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can we infer about the relationship between the number of incidents and the time and place?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6FF83-26CE-403A-BDDA-DD1518C9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55" y="2949744"/>
            <a:ext cx="45148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7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4AD5F-B694-4103-8F18-AEAA37799CAB}"/>
              </a:ext>
            </a:extLst>
          </p:cNvPr>
          <p:cNvSpPr txBox="1"/>
          <p:nvPr/>
        </p:nvSpPr>
        <p:spPr>
          <a:xfrm>
            <a:off x="3861786" y="2050741"/>
            <a:ext cx="40304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2195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5BCE-C385-4DBB-9BE5-CD2987B5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and 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7892-0C03-45AD-949B-B1678E71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Retrieve and read the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Convert to appropriate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Select important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Deal with missing values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A1792-E61A-4506-9984-239B4FBA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030" y="2108201"/>
            <a:ext cx="53816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4AD5F-B694-4103-8F18-AEAA37799CAB}"/>
              </a:ext>
            </a:extLst>
          </p:cNvPr>
          <p:cNvSpPr txBox="1"/>
          <p:nvPr/>
        </p:nvSpPr>
        <p:spPr>
          <a:xfrm>
            <a:off x="1287262" y="2068496"/>
            <a:ext cx="939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Exploratory Analysis/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7890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63FE-9892-48CF-930A-CBB9993E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important variables in the data set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B115036-A3A9-4F58-A6C2-6A67445D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157E62-F212-4A9F-80BB-79DA180B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32828"/>
            <a:ext cx="11641584" cy="592078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D1BFFF7-8337-4A05-8EDA-5B85D9E88921}"/>
              </a:ext>
            </a:extLst>
          </p:cNvPr>
          <p:cNvSpPr/>
          <p:nvPr/>
        </p:nvSpPr>
        <p:spPr>
          <a:xfrm>
            <a:off x="5539666" y="1447060"/>
            <a:ext cx="2627790" cy="1704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87C380-56E4-4BB9-AB2F-D10F9CDE9EF6}"/>
              </a:ext>
            </a:extLst>
          </p:cNvPr>
          <p:cNvSpPr/>
          <p:nvPr/>
        </p:nvSpPr>
        <p:spPr>
          <a:xfrm>
            <a:off x="7871090" y="2759917"/>
            <a:ext cx="2627790" cy="1704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DA42E-E13B-49D6-8BEE-CFB7F3F4F6A5}"/>
              </a:ext>
            </a:extLst>
          </p:cNvPr>
          <p:cNvSpPr txBox="1"/>
          <p:nvPr/>
        </p:nvSpPr>
        <p:spPr>
          <a:xfrm>
            <a:off x="8052047" y="1269507"/>
            <a:ext cx="3710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Interesting differences in location and times</a:t>
            </a:r>
          </a:p>
        </p:txBody>
      </p:sp>
    </p:spTree>
    <p:extLst>
      <p:ext uri="{BB962C8B-B14F-4D97-AF65-F5344CB8AC3E}">
        <p14:creationId xmlns:p14="http://schemas.microsoft.com/office/powerpoint/2010/main" val="20762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63FE-9892-48CF-930A-CBB9993E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Location: Multi-dwelling areas such as apartments and public housing has high incidents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B115036-A3A9-4F58-A6C2-6A67445D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FE6AB-2EA1-458A-83D3-E915908B1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00"/>
          <a:stretch/>
        </p:blipFill>
        <p:spPr>
          <a:xfrm>
            <a:off x="1036320" y="2108201"/>
            <a:ext cx="12192000" cy="490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662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{1D3CD4D9-2D2A-40B9-BE05-EEE904989E03}tf56160789_win32</Template>
  <TotalTime>140</TotalTime>
  <Words>487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Wingdings</vt:lpstr>
      <vt:lpstr>1_RetrospectVTI</vt:lpstr>
      <vt:lpstr>NYC Shooting Incident Analysis Report</vt:lpstr>
      <vt:lpstr>Agenda</vt:lpstr>
      <vt:lpstr>PowerPoint Presentation</vt:lpstr>
      <vt:lpstr>Question</vt:lpstr>
      <vt:lpstr>PowerPoint Presentation</vt:lpstr>
      <vt:lpstr>Preparing and cleaning the data</vt:lpstr>
      <vt:lpstr>PowerPoint Presentation</vt:lpstr>
      <vt:lpstr>Look important variables in the data set</vt:lpstr>
      <vt:lpstr>Location: Multi-dwelling areas such as apartments and public housing has high incidents</vt:lpstr>
      <vt:lpstr>Location: Bronx and Brooklyn has twice as many incidents!</vt:lpstr>
      <vt:lpstr>Time: late nights/early mornings show highest incidents</vt:lpstr>
      <vt:lpstr>PowerPoint Presentation</vt:lpstr>
      <vt:lpstr>Great model fit and statistical difference between times</vt:lpstr>
      <vt:lpstr>Predicted times has a correlation of 0.88 compared to the recorded incident times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KC S</dc:creator>
  <cp:lastModifiedBy>KC S</cp:lastModifiedBy>
  <cp:revision>3</cp:revision>
  <dcterms:created xsi:type="dcterms:W3CDTF">2022-02-05T09:42:27Z</dcterms:created>
  <dcterms:modified xsi:type="dcterms:W3CDTF">2022-02-05T12:02:58Z</dcterms:modified>
</cp:coreProperties>
</file>