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notesMasterIdLst>
    <p:notesMasterId r:id="rId20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9"/>
    <p:restoredTop sz="81001"/>
  </p:normalViewPr>
  <p:slideViewPr>
    <p:cSldViewPr snapToGrid="0" snapToObjects="1">
      <p:cViewPr varScale="1">
        <p:scale>
          <a:sx n="124" d="100"/>
          <a:sy n="124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B0950-A58B-468B-B06A-3829C9939E8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1E11DE-DD5D-4366-86AA-E9982A3FCECE}">
      <dgm:prSet/>
      <dgm:spPr/>
      <dgm:t>
        <a:bodyPr/>
        <a:lstStyle/>
        <a:p>
          <a:r>
            <a:rPr lang="en-US"/>
            <a:t>Rule-based sentiment analysis</a:t>
          </a:r>
        </a:p>
      </dgm:t>
    </dgm:pt>
    <dgm:pt modelId="{72ABF216-C12D-4F49-9853-7E05D029916C}" type="parTrans" cxnId="{50E89A39-E3AD-4C33-872A-41D58AD615D1}">
      <dgm:prSet/>
      <dgm:spPr/>
      <dgm:t>
        <a:bodyPr/>
        <a:lstStyle/>
        <a:p>
          <a:endParaRPr lang="en-US"/>
        </a:p>
      </dgm:t>
    </dgm:pt>
    <dgm:pt modelId="{5AE1FE40-FB8B-40D8-8CDD-9A3A538C4613}" type="sibTrans" cxnId="{50E89A39-E3AD-4C33-872A-41D58AD615D1}">
      <dgm:prSet/>
      <dgm:spPr/>
      <dgm:t>
        <a:bodyPr/>
        <a:lstStyle/>
        <a:p>
          <a:endParaRPr lang="en-US"/>
        </a:p>
      </dgm:t>
    </dgm:pt>
    <dgm:pt modelId="{54B79CE4-DD3A-4B80-95B5-1081ECE2B4B9}">
      <dgm:prSet/>
      <dgm:spPr/>
      <dgm:t>
        <a:bodyPr/>
        <a:lstStyle/>
        <a:p>
          <a:r>
            <a:rPr lang="en-US" dirty="0"/>
            <a:t>Monitoring public opinion</a:t>
          </a:r>
        </a:p>
      </dgm:t>
    </dgm:pt>
    <dgm:pt modelId="{8944D6A2-76A8-449A-9F4B-27871AF0DBD1}" type="parTrans" cxnId="{F381AE7F-B5ED-4B93-8B84-02B95E00EF8E}">
      <dgm:prSet/>
      <dgm:spPr/>
      <dgm:t>
        <a:bodyPr/>
        <a:lstStyle/>
        <a:p>
          <a:endParaRPr lang="en-US"/>
        </a:p>
      </dgm:t>
    </dgm:pt>
    <dgm:pt modelId="{B3841BF9-8719-4969-8C82-D2E81A8AA3CB}" type="sibTrans" cxnId="{F381AE7F-B5ED-4B93-8B84-02B95E00EF8E}">
      <dgm:prSet/>
      <dgm:spPr/>
      <dgm:t>
        <a:bodyPr/>
        <a:lstStyle/>
        <a:p>
          <a:endParaRPr lang="en-US"/>
        </a:p>
      </dgm:t>
    </dgm:pt>
    <dgm:pt modelId="{7A27F003-4C71-45B0-8DD8-CF341624586D}">
      <dgm:prSet/>
      <dgm:spPr/>
      <dgm:t>
        <a:bodyPr/>
        <a:lstStyle/>
        <a:p>
          <a:r>
            <a:rPr lang="en-US"/>
            <a:t>Detecting emotions from text</a:t>
          </a:r>
        </a:p>
      </dgm:t>
    </dgm:pt>
    <dgm:pt modelId="{5A00CC7D-2311-4A31-A069-CD7C7F16E6CB}" type="parTrans" cxnId="{28995B2E-260F-4511-AC04-B3F6BF32AD4E}">
      <dgm:prSet/>
      <dgm:spPr/>
      <dgm:t>
        <a:bodyPr/>
        <a:lstStyle/>
        <a:p>
          <a:endParaRPr lang="en-US"/>
        </a:p>
      </dgm:t>
    </dgm:pt>
    <dgm:pt modelId="{AFBE7F33-197D-44DB-8636-CA8432152005}" type="sibTrans" cxnId="{28995B2E-260F-4511-AC04-B3F6BF32AD4E}">
      <dgm:prSet/>
      <dgm:spPr/>
      <dgm:t>
        <a:bodyPr/>
        <a:lstStyle/>
        <a:p>
          <a:endParaRPr lang="en-US"/>
        </a:p>
      </dgm:t>
    </dgm:pt>
    <dgm:pt modelId="{764463A7-7E6C-413D-BF4D-C56EA3227791}" type="pres">
      <dgm:prSet presAssocID="{B71B0950-A58B-468B-B06A-3829C9939E85}" presName="root" presStyleCnt="0">
        <dgm:presLayoutVars>
          <dgm:dir/>
          <dgm:resizeHandles val="exact"/>
        </dgm:presLayoutVars>
      </dgm:prSet>
      <dgm:spPr/>
    </dgm:pt>
    <dgm:pt modelId="{37627DF2-5B0A-4C42-AE35-9995AEA4A207}" type="pres">
      <dgm:prSet presAssocID="{8C1E11DE-DD5D-4366-86AA-E9982A3FCECE}" presName="compNode" presStyleCnt="0"/>
      <dgm:spPr/>
    </dgm:pt>
    <dgm:pt modelId="{EFD11BD4-3328-46F3-9DA3-8F98A6D4131D}" type="pres">
      <dgm:prSet presAssocID="{8C1E11DE-DD5D-4366-86AA-E9982A3FCE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6D6FF6A-5B0E-415D-8889-8ECC97FEC980}" type="pres">
      <dgm:prSet presAssocID="{8C1E11DE-DD5D-4366-86AA-E9982A3FCECE}" presName="spaceRect" presStyleCnt="0"/>
      <dgm:spPr/>
    </dgm:pt>
    <dgm:pt modelId="{11712066-57A3-4479-B414-32F2929541E1}" type="pres">
      <dgm:prSet presAssocID="{8C1E11DE-DD5D-4366-86AA-E9982A3FCECE}" presName="textRect" presStyleLbl="revTx" presStyleIdx="0" presStyleCnt="3">
        <dgm:presLayoutVars>
          <dgm:chMax val="1"/>
          <dgm:chPref val="1"/>
        </dgm:presLayoutVars>
      </dgm:prSet>
      <dgm:spPr/>
    </dgm:pt>
    <dgm:pt modelId="{CC67AD49-FB41-49E8-8DCF-80410E33A9FD}" type="pres">
      <dgm:prSet presAssocID="{5AE1FE40-FB8B-40D8-8CDD-9A3A538C4613}" presName="sibTrans" presStyleCnt="0"/>
      <dgm:spPr/>
    </dgm:pt>
    <dgm:pt modelId="{1F42DF21-0AD0-40C4-BE91-13FDF76AF72F}" type="pres">
      <dgm:prSet presAssocID="{54B79CE4-DD3A-4B80-95B5-1081ECE2B4B9}" presName="compNode" presStyleCnt="0"/>
      <dgm:spPr/>
    </dgm:pt>
    <dgm:pt modelId="{E4D6CC38-862E-4738-AE28-6B57AF33815A}" type="pres">
      <dgm:prSet presAssocID="{54B79CE4-DD3A-4B80-95B5-1081ECE2B4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5AACB1-103F-4680-BA30-29A069783CBE}" type="pres">
      <dgm:prSet presAssocID="{54B79CE4-DD3A-4B80-95B5-1081ECE2B4B9}" presName="spaceRect" presStyleCnt="0"/>
      <dgm:spPr/>
    </dgm:pt>
    <dgm:pt modelId="{207F5BDA-E3C4-4C85-AA05-F1835626A24A}" type="pres">
      <dgm:prSet presAssocID="{54B79CE4-DD3A-4B80-95B5-1081ECE2B4B9}" presName="textRect" presStyleLbl="revTx" presStyleIdx="1" presStyleCnt="3">
        <dgm:presLayoutVars>
          <dgm:chMax val="1"/>
          <dgm:chPref val="1"/>
        </dgm:presLayoutVars>
      </dgm:prSet>
      <dgm:spPr/>
    </dgm:pt>
    <dgm:pt modelId="{9369F1E4-DE7D-4366-8102-89B29A304986}" type="pres">
      <dgm:prSet presAssocID="{B3841BF9-8719-4969-8C82-D2E81A8AA3CB}" presName="sibTrans" presStyleCnt="0"/>
      <dgm:spPr/>
    </dgm:pt>
    <dgm:pt modelId="{047ADFF1-AF01-435D-9177-A4D40EDA7FFD}" type="pres">
      <dgm:prSet presAssocID="{7A27F003-4C71-45B0-8DD8-CF341624586D}" presName="compNode" presStyleCnt="0"/>
      <dgm:spPr/>
    </dgm:pt>
    <dgm:pt modelId="{6F60B640-71CF-474D-96DA-550B6DAFF1FA}" type="pres">
      <dgm:prSet presAssocID="{7A27F003-4C71-45B0-8DD8-CF34162458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11E1395-15C0-458F-86AF-91479BD4BF82}" type="pres">
      <dgm:prSet presAssocID="{7A27F003-4C71-45B0-8DD8-CF341624586D}" presName="spaceRect" presStyleCnt="0"/>
      <dgm:spPr/>
    </dgm:pt>
    <dgm:pt modelId="{A85FD6DE-8AD3-4CAA-A613-727A4F15D94E}" type="pres">
      <dgm:prSet presAssocID="{7A27F003-4C71-45B0-8DD8-CF341624586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8995B2E-260F-4511-AC04-B3F6BF32AD4E}" srcId="{B71B0950-A58B-468B-B06A-3829C9939E85}" destId="{7A27F003-4C71-45B0-8DD8-CF341624586D}" srcOrd="2" destOrd="0" parTransId="{5A00CC7D-2311-4A31-A069-CD7C7F16E6CB}" sibTransId="{AFBE7F33-197D-44DB-8636-CA8432152005}"/>
    <dgm:cxn modelId="{50E89A39-E3AD-4C33-872A-41D58AD615D1}" srcId="{B71B0950-A58B-468B-B06A-3829C9939E85}" destId="{8C1E11DE-DD5D-4366-86AA-E9982A3FCECE}" srcOrd="0" destOrd="0" parTransId="{72ABF216-C12D-4F49-9853-7E05D029916C}" sibTransId="{5AE1FE40-FB8B-40D8-8CDD-9A3A538C4613}"/>
    <dgm:cxn modelId="{B767F84C-E615-4196-A603-791A3F473A07}" type="presOf" srcId="{7A27F003-4C71-45B0-8DD8-CF341624586D}" destId="{A85FD6DE-8AD3-4CAA-A613-727A4F15D94E}" srcOrd="0" destOrd="0" presId="urn:microsoft.com/office/officeart/2018/2/layout/IconLabelList"/>
    <dgm:cxn modelId="{F381AE7F-B5ED-4B93-8B84-02B95E00EF8E}" srcId="{B71B0950-A58B-468B-B06A-3829C9939E85}" destId="{54B79CE4-DD3A-4B80-95B5-1081ECE2B4B9}" srcOrd="1" destOrd="0" parTransId="{8944D6A2-76A8-449A-9F4B-27871AF0DBD1}" sibTransId="{B3841BF9-8719-4969-8C82-D2E81A8AA3CB}"/>
    <dgm:cxn modelId="{A6C35C8F-9648-401F-802B-5BD9F71458EA}" type="presOf" srcId="{8C1E11DE-DD5D-4366-86AA-E9982A3FCECE}" destId="{11712066-57A3-4479-B414-32F2929541E1}" srcOrd="0" destOrd="0" presId="urn:microsoft.com/office/officeart/2018/2/layout/IconLabelList"/>
    <dgm:cxn modelId="{6F3367A9-18EC-4E9C-A6CA-4BE5E09AB751}" type="presOf" srcId="{54B79CE4-DD3A-4B80-95B5-1081ECE2B4B9}" destId="{207F5BDA-E3C4-4C85-AA05-F1835626A24A}" srcOrd="0" destOrd="0" presId="urn:microsoft.com/office/officeart/2018/2/layout/IconLabelList"/>
    <dgm:cxn modelId="{DDFCDAFF-61AC-4594-AE1F-05A9A0FA687B}" type="presOf" srcId="{B71B0950-A58B-468B-B06A-3829C9939E85}" destId="{764463A7-7E6C-413D-BF4D-C56EA3227791}" srcOrd="0" destOrd="0" presId="urn:microsoft.com/office/officeart/2018/2/layout/IconLabelList"/>
    <dgm:cxn modelId="{69681788-E222-47B1-9F70-183A13759918}" type="presParOf" srcId="{764463A7-7E6C-413D-BF4D-C56EA3227791}" destId="{37627DF2-5B0A-4C42-AE35-9995AEA4A207}" srcOrd="0" destOrd="0" presId="urn:microsoft.com/office/officeart/2018/2/layout/IconLabelList"/>
    <dgm:cxn modelId="{5DF963E5-92AF-4610-9D72-E613F4467DF0}" type="presParOf" srcId="{37627DF2-5B0A-4C42-AE35-9995AEA4A207}" destId="{EFD11BD4-3328-46F3-9DA3-8F98A6D4131D}" srcOrd="0" destOrd="0" presId="urn:microsoft.com/office/officeart/2018/2/layout/IconLabelList"/>
    <dgm:cxn modelId="{749ACF6F-1F31-4428-8448-F2BA7FBB0D70}" type="presParOf" srcId="{37627DF2-5B0A-4C42-AE35-9995AEA4A207}" destId="{56D6FF6A-5B0E-415D-8889-8ECC97FEC980}" srcOrd="1" destOrd="0" presId="urn:microsoft.com/office/officeart/2018/2/layout/IconLabelList"/>
    <dgm:cxn modelId="{07A9FD0A-037D-4423-8882-3C2FFC2C3F93}" type="presParOf" srcId="{37627DF2-5B0A-4C42-AE35-9995AEA4A207}" destId="{11712066-57A3-4479-B414-32F2929541E1}" srcOrd="2" destOrd="0" presId="urn:microsoft.com/office/officeart/2018/2/layout/IconLabelList"/>
    <dgm:cxn modelId="{38124894-EBB8-46D3-942B-C1FCA84CF4D3}" type="presParOf" srcId="{764463A7-7E6C-413D-BF4D-C56EA3227791}" destId="{CC67AD49-FB41-49E8-8DCF-80410E33A9FD}" srcOrd="1" destOrd="0" presId="urn:microsoft.com/office/officeart/2018/2/layout/IconLabelList"/>
    <dgm:cxn modelId="{E2FB513A-3D92-4652-A655-CCFBD991CB51}" type="presParOf" srcId="{764463A7-7E6C-413D-BF4D-C56EA3227791}" destId="{1F42DF21-0AD0-40C4-BE91-13FDF76AF72F}" srcOrd="2" destOrd="0" presId="urn:microsoft.com/office/officeart/2018/2/layout/IconLabelList"/>
    <dgm:cxn modelId="{19461924-700A-4A1D-81CC-39D57B5785F0}" type="presParOf" srcId="{1F42DF21-0AD0-40C4-BE91-13FDF76AF72F}" destId="{E4D6CC38-862E-4738-AE28-6B57AF33815A}" srcOrd="0" destOrd="0" presId="urn:microsoft.com/office/officeart/2018/2/layout/IconLabelList"/>
    <dgm:cxn modelId="{F6876B17-3202-4CB7-8FEE-89D56474EC64}" type="presParOf" srcId="{1F42DF21-0AD0-40C4-BE91-13FDF76AF72F}" destId="{B85AACB1-103F-4680-BA30-29A069783CBE}" srcOrd="1" destOrd="0" presId="urn:microsoft.com/office/officeart/2018/2/layout/IconLabelList"/>
    <dgm:cxn modelId="{4BE10882-A13F-4F73-B34F-FD3A9B5E8270}" type="presParOf" srcId="{1F42DF21-0AD0-40C4-BE91-13FDF76AF72F}" destId="{207F5BDA-E3C4-4C85-AA05-F1835626A24A}" srcOrd="2" destOrd="0" presId="urn:microsoft.com/office/officeart/2018/2/layout/IconLabelList"/>
    <dgm:cxn modelId="{85D42BBB-2893-4860-BAB6-B0BE12A2EDA9}" type="presParOf" srcId="{764463A7-7E6C-413D-BF4D-C56EA3227791}" destId="{9369F1E4-DE7D-4366-8102-89B29A304986}" srcOrd="3" destOrd="0" presId="urn:microsoft.com/office/officeart/2018/2/layout/IconLabelList"/>
    <dgm:cxn modelId="{62D9569B-E77F-4F05-927F-6DC2419A8196}" type="presParOf" srcId="{764463A7-7E6C-413D-BF4D-C56EA3227791}" destId="{047ADFF1-AF01-435D-9177-A4D40EDA7FFD}" srcOrd="4" destOrd="0" presId="urn:microsoft.com/office/officeart/2018/2/layout/IconLabelList"/>
    <dgm:cxn modelId="{55CFD202-1004-4C8F-9F6C-6C80BAFC9108}" type="presParOf" srcId="{047ADFF1-AF01-435D-9177-A4D40EDA7FFD}" destId="{6F60B640-71CF-474D-96DA-550B6DAFF1FA}" srcOrd="0" destOrd="0" presId="urn:microsoft.com/office/officeart/2018/2/layout/IconLabelList"/>
    <dgm:cxn modelId="{E3B5D393-B098-4908-AC53-E7DF15CC06E8}" type="presParOf" srcId="{047ADFF1-AF01-435D-9177-A4D40EDA7FFD}" destId="{C11E1395-15C0-458F-86AF-91479BD4BF82}" srcOrd="1" destOrd="0" presId="urn:microsoft.com/office/officeart/2018/2/layout/IconLabelList"/>
    <dgm:cxn modelId="{F612B948-BFA3-440C-9D0E-95A23DE7D747}" type="presParOf" srcId="{047ADFF1-AF01-435D-9177-A4D40EDA7FFD}" destId="{A85FD6DE-8AD3-4CAA-A613-727A4F15D94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013A0F-83EF-41AB-BAA4-CC5443746AAD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8A9711C-81E5-43E0-8614-D2A66F4EB888}">
      <dgm:prSet/>
      <dgm:spPr/>
      <dgm:t>
        <a:bodyPr/>
        <a:lstStyle/>
        <a:p>
          <a:r>
            <a:rPr lang="en-US"/>
            <a:t>Train test split</a:t>
          </a:r>
        </a:p>
      </dgm:t>
    </dgm:pt>
    <dgm:pt modelId="{4C619954-71DE-48B9-B7FF-6E09E72D03FC}" type="parTrans" cxnId="{221F5121-2D63-4DA2-98D0-A2F2E78EDB4A}">
      <dgm:prSet/>
      <dgm:spPr/>
      <dgm:t>
        <a:bodyPr/>
        <a:lstStyle/>
        <a:p>
          <a:endParaRPr lang="en-US"/>
        </a:p>
      </dgm:t>
    </dgm:pt>
    <dgm:pt modelId="{CC88A89B-A428-4FFD-BC2A-5FC1767FA10E}" type="sibTrans" cxnId="{221F5121-2D63-4DA2-98D0-A2F2E78EDB4A}">
      <dgm:prSet/>
      <dgm:spPr/>
      <dgm:t>
        <a:bodyPr/>
        <a:lstStyle/>
        <a:p>
          <a:endParaRPr lang="en-US"/>
        </a:p>
      </dgm:t>
    </dgm:pt>
    <dgm:pt modelId="{F9CBF104-0663-4864-ADD5-B40FB06F4D3E}">
      <dgm:prSet/>
      <dgm:spPr/>
      <dgm:t>
        <a:bodyPr/>
        <a:lstStyle/>
        <a:p>
          <a:r>
            <a:rPr lang="en-US"/>
            <a:t>TfidfVectorizer</a:t>
          </a:r>
        </a:p>
      </dgm:t>
    </dgm:pt>
    <dgm:pt modelId="{613F3473-92AA-4084-8D72-05CDFCF527A7}" type="parTrans" cxnId="{927D3037-7631-46B7-A22F-56658F2F62FB}">
      <dgm:prSet/>
      <dgm:spPr/>
      <dgm:t>
        <a:bodyPr/>
        <a:lstStyle/>
        <a:p>
          <a:endParaRPr lang="en-US"/>
        </a:p>
      </dgm:t>
    </dgm:pt>
    <dgm:pt modelId="{720D40D3-A80E-4833-B0A7-D70786C16A9B}" type="sibTrans" cxnId="{927D3037-7631-46B7-A22F-56658F2F62FB}">
      <dgm:prSet/>
      <dgm:spPr/>
      <dgm:t>
        <a:bodyPr/>
        <a:lstStyle/>
        <a:p>
          <a:endParaRPr lang="en-US"/>
        </a:p>
      </dgm:t>
    </dgm:pt>
    <dgm:pt modelId="{D58EF7F9-AD18-BA43-9685-F5B3CA7354C6}" type="pres">
      <dgm:prSet presAssocID="{24013A0F-83EF-41AB-BAA4-CC5443746AAD}" presName="cycle" presStyleCnt="0">
        <dgm:presLayoutVars>
          <dgm:dir/>
          <dgm:resizeHandles val="exact"/>
        </dgm:presLayoutVars>
      </dgm:prSet>
      <dgm:spPr/>
    </dgm:pt>
    <dgm:pt modelId="{1AF4B8B8-8709-E04B-B0F8-1073787C8073}" type="pres">
      <dgm:prSet presAssocID="{08A9711C-81E5-43E0-8614-D2A66F4EB888}" presName="node" presStyleLbl="node1" presStyleIdx="0" presStyleCnt="2">
        <dgm:presLayoutVars>
          <dgm:bulletEnabled val="1"/>
        </dgm:presLayoutVars>
      </dgm:prSet>
      <dgm:spPr/>
    </dgm:pt>
    <dgm:pt modelId="{F5DD5CEE-9C0B-B34C-9166-B8B23E3F9E6D}" type="pres">
      <dgm:prSet presAssocID="{08A9711C-81E5-43E0-8614-D2A66F4EB888}" presName="spNode" presStyleCnt="0"/>
      <dgm:spPr/>
    </dgm:pt>
    <dgm:pt modelId="{751DAB9E-5E0F-E546-90AE-9D7380C2C120}" type="pres">
      <dgm:prSet presAssocID="{CC88A89B-A428-4FFD-BC2A-5FC1767FA10E}" presName="sibTrans" presStyleLbl="sibTrans1D1" presStyleIdx="0" presStyleCnt="2"/>
      <dgm:spPr/>
    </dgm:pt>
    <dgm:pt modelId="{6133BA60-D3A1-7543-BA5D-A382A8DC6DC5}" type="pres">
      <dgm:prSet presAssocID="{F9CBF104-0663-4864-ADD5-B40FB06F4D3E}" presName="node" presStyleLbl="node1" presStyleIdx="1" presStyleCnt="2">
        <dgm:presLayoutVars>
          <dgm:bulletEnabled val="1"/>
        </dgm:presLayoutVars>
      </dgm:prSet>
      <dgm:spPr/>
    </dgm:pt>
    <dgm:pt modelId="{88F2003A-2486-CD47-898A-278782E84C77}" type="pres">
      <dgm:prSet presAssocID="{F9CBF104-0663-4864-ADD5-B40FB06F4D3E}" presName="spNode" presStyleCnt="0"/>
      <dgm:spPr/>
    </dgm:pt>
    <dgm:pt modelId="{F5F64364-FD98-4044-87B8-64F300DD5718}" type="pres">
      <dgm:prSet presAssocID="{720D40D3-A80E-4833-B0A7-D70786C16A9B}" presName="sibTrans" presStyleLbl="sibTrans1D1" presStyleIdx="1" presStyleCnt="2"/>
      <dgm:spPr/>
    </dgm:pt>
  </dgm:ptLst>
  <dgm:cxnLst>
    <dgm:cxn modelId="{221F5121-2D63-4DA2-98D0-A2F2E78EDB4A}" srcId="{24013A0F-83EF-41AB-BAA4-CC5443746AAD}" destId="{08A9711C-81E5-43E0-8614-D2A66F4EB888}" srcOrd="0" destOrd="0" parTransId="{4C619954-71DE-48B9-B7FF-6E09E72D03FC}" sibTransId="{CC88A89B-A428-4FFD-BC2A-5FC1767FA10E}"/>
    <dgm:cxn modelId="{927D3037-7631-46B7-A22F-56658F2F62FB}" srcId="{24013A0F-83EF-41AB-BAA4-CC5443746AAD}" destId="{F9CBF104-0663-4864-ADD5-B40FB06F4D3E}" srcOrd="1" destOrd="0" parTransId="{613F3473-92AA-4084-8D72-05CDFCF527A7}" sibTransId="{720D40D3-A80E-4833-B0A7-D70786C16A9B}"/>
    <dgm:cxn modelId="{8B708C3B-4293-DE44-AE57-A21691B3B174}" type="presOf" srcId="{CC88A89B-A428-4FFD-BC2A-5FC1767FA10E}" destId="{751DAB9E-5E0F-E546-90AE-9D7380C2C120}" srcOrd="0" destOrd="0" presId="urn:microsoft.com/office/officeart/2005/8/layout/cycle6"/>
    <dgm:cxn modelId="{1ECEE640-1FF6-1147-8FA9-80E342EDDDE5}" type="presOf" srcId="{08A9711C-81E5-43E0-8614-D2A66F4EB888}" destId="{1AF4B8B8-8709-E04B-B0F8-1073787C8073}" srcOrd="0" destOrd="0" presId="urn:microsoft.com/office/officeart/2005/8/layout/cycle6"/>
    <dgm:cxn modelId="{27E3FCB7-BEA6-9545-A5F6-FF3A91205DE1}" type="presOf" srcId="{24013A0F-83EF-41AB-BAA4-CC5443746AAD}" destId="{D58EF7F9-AD18-BA43-9685-F5B3CA7354C6}" srcOrd="0" destOrd="0" presId="urn:microsoft.com/office/officeart/2005/8/layout/cycle6"/>
    <dgm:cxn modelId="{8A7050BA-E83B-8641-904C-F370EB2F8D1C}" type="presOf" srcId="{F9CBF104-0663-4864-ADD5-B40FB06F4D3E}" destId="{6133BA60-D3A1-7543-BA5D-A382A8DC6DC5}" srcOrd="0" destOrd="0" presId="urn:microsoft.com/office/officeart/2005/8/layout/cycle6"/>
    <dgm:cxn modelId="{FB9177C4-8AAC-4F45-988F-F78F32A14D92}" type="presOf" srcId="{720D40D3-A80E-4833-B0A7-D70786C16A9B}" destId="{F5F64364-FD98-4044-87B8-64F300DD5718}" srcOrd="0" destOrd="0" presId="urn:microsoft.com/office/officeart/2005/8/layout/cycle6"/>
    <dgm:cxn modelId="{2D8A3145-62D9-F143-A584-0E837799DF55}" type="presParOf" srcId="{D58EF7F9-AD18-BA43-9685-F5B3CA7354C6}" destId="{1AF4B8B8-8709-E04B-B0F8-1073787C8073}" srcOrd="0" destOrd="0" presId="urn:microsoft.com/office/officeart/2005/8/layout/cycle6"/>
    <dgm:cxn modelId="{69CCE327-3B98-8040-9305-E72F2127D732}" type="presParOf" srcId="{D58EF7F9-AD18-BA43-9685-F5B3CA7354C6}" destId="{F5DD5CEE-9C0B-B34C-9166-B8B23E3F9E6D}" srcOrd="1" destOrd="0" presId="urn:microsoft.com/office/officeart/2005/8/layout/cycle6"/>
    <dgm:cxn modelId="{23FAEB7C-622E-C347-BB15-2FA75B47FC6D}" type="presParOf" srcId="{D58EF7F9-AD18-BA43-9685-F5B3CA7354C6}" destId="{751DAB9E-5E0F-E546-90AE-9D7380C2C120}" srcOrd="2" destOrd="0" presId="urn:microsoft.com/office/officeart/2005/8/layout/cycle6"/>
    <dgm:cxn modelId="{4F5248F0-A75F-2845-9C9A-E039E3B7BEFF}" type="presParOf" srcId="{D58EF7F9-AD18-BA43-9685-F5B3CA7354C6}" destId="{6133BA60-D3A1-7543-BA5D-A382A8DC6DC5}" srcOrd="3" destOrd="0" presId="urn:microsoft.com/office/officeart/2005/8/layout/cycle6"/>
    <dgm:cxn modelId="{08FE79E1-70DF-3F4A-91D5-9BD8A35D72DD}" type="presParOf" srcId="{D58EF7F9-AD18-BA43-9685-F5B3CA7354C6}" destId="{88F2003A-2486-CD47-898A-278782E84C77}" srcOrd="4" destOrd="0" presId="urn:microsoft.com/office/officeart/2005/8/layout/cycle6"/>
    <dgm:cxn modelId="{E1E538B9-E255-D546-ABD3-154F952CBCE3}" type="presParOf" srcId="{D58EF7F9-AD18-BA43-9685-F5B3CA7354C6}" destId="{F5F64364-FD98-4044-87B8-64F300DD5718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932E78-977E-4FF9-89DE-91469870C8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7D9E1CC-492D-4246-A6BE-F6E888857F3A}">
      <dgm:prSet/>
      <dgm:spPr/>
      <dgm:t>
        <a:bodyPr/>
        <a:lstStyle/>
        <a:p>
          <a:pPr>
            <a:defRPr cap="all"/>
          </a:pPr>
          <a:r>
            <a:rPr lang="en-US"/>
            <a:t>Create a web-application</a:t>
          </a:r>
        </a:p>
      </dgm:t>
    </dgm:pt>
    <dgm:pt modelId="{9DF472B4-6556-4715-8B0A-6717CCEBD32D}" type="parTrans" cxnId="{C20987E8-D58E-4560-BC4A-1E5F5A88D21D}">
      <dgm:prSet/>
      <dgm:spPr/>
      <dgm:t>
        <a:bodyPr/>
        <a:lstStyle/>
        <a:p>
          <a:endParaRPr lang="en-US"/>
        </a:p>
      </dgm:t>
    </dgm:pt>
    <dgm:pt modelId="{41A5636E-CB3A-4867-B945-763C6F1525B3}" type="sibTrans" cxnId="{C20987E8-D58E-4560-BC4A-1E5F5A88D21D}">
      <dgm:prSet/>
      <dgm:spPr/>
      <dgm:t>
        <a:bodyPr/>
        <a:lstStyle/>
        <a:p>
          <a:endParaRPr lang="en-US"/>
        </a:p>
      </dgm:t>
    </dgm:pt>
    <dgm:pt modelId="{85560904-D5DB-4E9F-B0B1-B7E98976952C}">
      <dgm:prSet/>
      <dgm:spPr/>
      <dgm:t>
        <a:bodyPr/>
        <a:lstStyle/>
        <a:p>
          <a:pPr>
            <a:defRPr cap="all"/>
          </a:pPr>
          <a:r>
            <a:rPr lang="en-US"/>
            <a:t>Get insights about products and companies from customers</a:t>
          </a:r>
        </a:p>
      </dgm:t>
    </dgm:pt>
    <dgm:pt modelId="{4455D3DF-16AF-4305-9CE0-922515A185C6}" type="parTrans" cxnId="{78EA8678-6FC1-4063-A68A-4026A84F5410}">
      <dgm:prSet/>
      <dgm:spPr/>
      <dgm:t>
        <a:bodyPr/>
        <a:lstStyle/>
        <a:p>
          <a:endParaRPr lang="en-US"/>
        </a:p>
      </dgm:t>
    </dgm:pt>
    <dgm:pt modelId="{DFA87EA1-F9A5-40CD-86BD-D1950889645B}" type="sibTrans" cxnId="{78EA8678-6FC1-4063-A68A-4026A84F5410}">
      <dgm:prSet/>
      <dgm:spPr/>
      <dgm:t>
        <a:bodyPr/>
        <a:lstStyle/>
        <a:p>
          <a:endParaRPr lang="en-US"/>
        </a:p>
      </dgm:t>
    </dgm:pt>
    <dgm:pt modelId="{1166773D-3DBC-4592-871F-4A62B50B048A}">
      <dgm:prSet/>
      <dgm:spPr/>
      <dgm:t>
        <a:bodyPr/>
        <a:lstStyle/>
        <a:p>
          <a:pPr>
            <a:defRPr cap="all"/>
          </a:pPr>
          <a:r>
            <a:rPr lang="en-US"/>
            <a:t>Use results to increase productivity</a:t>
          </a:r>
        </a:p>
      </dgm:t>
    </dgm:pt>
    <dgm:pt modelId="{41DC7C4C-7DEE-42F4-8E7A-0BE2ED7E503E}" type="parTrans" cxnId="{E62FEF4E-B01A-423D-ADAD-89F71125279D}">
      <dgm:prSet/>
      <dgm:spPr/>
      <dgm:t>
        <a:bodyPr/>
        <a:lstStyle/>
        <a:p>
          <a:endParaRPr lang="en-US"/>
        </a:p>
      </dgm:t>
    </dgm:pt>
    <dgm:pt modelId="{90C69D58-CD2C-448F-BF4E-9570B2473511}" type="sibTrans" cxnId="{E62FEF4E-B01A-423D-ADAD-89F71125279D}">
      <dgm:prSet/>
      <dgm:spPr/>
      <dgm:t>
        <a:bodyPr/>
        <a:lstStyle/>
        <a:p>
          <a:endParaRPr lang="en-US"/>
        </a:p>
      </dgm:t>
    </dgm:pt>
    <dgm:pt modelId="{6D7522C8-CEB3-4E48-9764-A6D097B80E59}" type="pres">
      <dgm:prSet presAssocID="{7A932E78-977E-4FF9-89DE-91469870C80E}" presName="root" presStyleCnt="0">
        <dgm:presLayoutVars>
          <dgm:dir/>
          <dgm:resizeHandles val="exact"/>
        </dgm:presLayoutVars>
      </dgm:prSet>
      <dgm:spPr/>
    </dgm:pt>
    <dgm:pt modelId="{3C974193-5857-4CD5-A2FA-459E33238ED4}" type="pres">
      <dgm:prSet presAssocID="{67D9E1CC-492D-4246-A6BE-F6E888857F3A}" presName="compNode" presStyleCnt="0"/>
      <dgm:spPr/>
    </dgm:pt>
    <dgm:pt modelId="{EA1AA35D-AA37-49EF-A707-D85EA9081AE2}" type="pres">
      <dgm:prSet presAssocID="{67D9E1CC-492D-4246-A6BE-F6E888857F3A}" presName="iconBgRect" presStyleLbl="bgShp" presStyleIdx="0" presStyleCnt="3"/>
      <dgm:spPr/>
    </dgm:pt>
    <dgm:pt modelId="{B7A6ADC1-C05E-4355-94CA-45E7884CFB0A}" type="pres">
      <dgm:prSet presAssocID="{67D9E1CC-492D-4246-A6BE-F6E888857F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D50EA6E-E93C-4D3D-97A7-F23DDDE38C55}" type="pres">
      <dgm:prSet presAssocID="{67D9E1CC-492D-4246-A6BE-F6E888857F3A}" presName="spaceRect" presStyleCnt="0"/>
      <dgm:spPr/>
    </dgm:pt>
    <dgm:pt modelId="{94B549FD-CC46-441F-A656-4415390FAD49}" type="pres">
      <dgm:prSet presAssocID="{67D9E1CC-492D-4246-A6BE-F6E888857F3A}" presName="textRect" presStyleLbl="revTx" presStyleIdx="0" presStyleCnt="3">
        <dgm:presLayoutVars>
          <dgm:chMax val="1"/>
          <dgm:chPref val="1"/>
        </dgm:presLayoutVars>
      </dgm:prSet>
      <dgm:spPr/>
    </dgm:pt>
    <dgm:pt modelId="{6FCB5A52-133E-4868-BC15-1FA0C7CECD23}" type="pres">
      <dgm:prSet presAssocID="{41A5636E-CB3A-4867-B945-763C6F1525B3}" presName="sibTrans" presStyleCnt="0"/>
      <dgm:spPr/>
    </dgm:pt>
    <dgm:pt modelId="{95793D6E-97C0-484F-AD57-B9898A0D407E}" type="pres">
      <dgm:prSet presAssocID="{85560904-D5DB-4E9F-B0B1-B7E98976952C}" presName="compNode" presStyleCnt="0"/>
      <dgm:spPr/>
    </dgm:pt>
    <dgm:pt modelId="{4580B103-EC20-4808-9327-02BB8C58C212}" type="pres">
      <dgm:prSet presAssocID="{85560904-D5DB-4E9F-B0B1-B7E98976952C}" presName="iconBgRect" presStyleLbl="bgShp" presStyleIdx="1" presStyleCnt="3"/>
      <dgm:spPr/>
    </dgm:pt>
    <dgm:pt modelId="{1FBE4E9F-F436-48EC-B640-8B09C595DEEB}" type="pres">
      <dgm:prSet presAssocID="{85560904-D5DB-4E9F-B0B1-B7E9897695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D6B3D1F-029B-4143-AEA1-B920B9744D24}" type="pres">
      <dgm:prSet presAssocID="{85560904-D5DB-4E9F-B0B1-B7E98976952C}" presName="spaceRect" presStyleCnt="0"/>
      <dgm:spPr/>
    </dgm:pt>
    <dgm:pt modelId="{9ACE2904-9D76-4B48-8213-47F28AA15BAD}" type="pres">
      <dgm:prSet presAssocID="{85560904-D5DB-4E9F-B0B1-B7E98976952C}" presName="textRect" presStyleLbl="revTx" presStyleIdx="1" presStyleCnt="3">
        <dgm:presLayoutVars>
          <dgm:chMax val="1"/>
          <dgm:chPref val="1"/>
        </dgm:presLayoutVars>
      </dgm:prSet>
      <dgm:spPr/>
    </dgm:pt>
    <dgm:pt modelId="{5C7254E5-FCC0-428D-A7D4-534C7198AD04}" type="pres">
      <dgm:prSet presAssocID="{DFA87EA1-F9A5-40CD-86BD-D1950889645B}" presName="sibTrans" presStyleCnt="0"/>
      <dgm:spPr/>
    </dgm:pt>
    <dgm:pt modelId="{C8C9AAFE-21C8-4A89-8D10-5D6D703BEDF0}" type="pres">
      <dgm:prSet presAssocID="{1166773D-3DBC-4592-871F-4A62B50B048A}" presName="compNode" presStyleCnt="0"/>
      <dgm:spPr/>
    </dgm:pt>
    <dgm:pt modelId="{2BAB00EB-E5C0-411C-95FA-7009FCC9C92F}" type="pres">
      <dgm:prSet presAssocID="{1166773D-3DBC-4592-871F-4A62B50B048A}" presName="iconBgRect" presStyleLbl="bgShp" presStyleIdx="2" presStyleCnt="3"/>
      <dgm:spPr/>
    </dgm:pt>
    <dgm:pt modelId="{E2435C01-74CB-49AE-B876-CE4288D426AE}" type="pres">
      <dgm:prSet presAssocID="{1166773D-3DBC-4592-871F-4A62B50B04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1EF6BD9-BFC5-4854-825D-E6FD76F303F5}" type="pres">
      <dgm:prSet presAssocID="{1166773D-3DBC-4592-871F-4A62B50B048A}" presName="spaceRect" presStyleCnt="0"/>
      <dgm:spPr/>
    </dgm:pt>
    <dgm:pt modelId="{CEAD5831-7F1D-4D19-9FCC-569EEEF3E3C4}" type="pres">
      <dgm:prSet presAssocID="{1166773D-3DBC-4592-871F-4A62B50B048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364E144-EFE5-445C-A2A0-14335C319480}" type="presOf" srcId="{7A932E78-977E-4FF9-89DE-91469870C80E}" destId="{6D7522C8-CEB3-4E48-9764-A6D097B80E59}" srcOrd="0" destOrd="0" presId="urn:microsoft.com/office/officeart/2018/5/layout/IconCircleLabelList"/>
    <dgm:cxn modelId="{E62FEF4E-B01A-423D-ADAD-89F71125279D}" srcId="{7A932E78-977E-4FF9-89DE-91469870C80E}" destId="{1166773D-3DBC-4592-871F-4A62B50B048A}" srcOrd="2" destOrd="0" parTransId="{41DC7C4C-7DEE-42F4-8E7A-0BE2ED7E503E}" sibTransId="{90C69D58-CD2C-448F-BF4E-9570B2473511}"/>
    <dgm:cxn modelId="{0826F96B-5A52-498C-8940-8E3A3540EE36}" type="presOf" srcId="{85560904-D5DB-4E9F-B0B1-B7E98976952C}" destId="{9ACE2904-9D76-4B48-8213-47F28AA15BAD}" srcOrd="0" destOrd="0" presId="urn:microsoft.com/office/officeart/2018/5/layout/IconCircleLabelList"/>
    <dgm:cxn modelId="{BDDADB6C-B6E5-4CA7-A082-5B2EBA86C5D1}" type="presOf" srcId="{1166773D-3DBC-4592-871F-4A62B50B048A}" destId="{CEAD5831-7F1D-4D19-9FCC-569EEEF3E3C4}" srcOrd="0" destOrd="0" presId="urn:microsoft.com/office/officeart/2018/5/layout/IconCircleLabelList"/>
    <dgm:cxn modelId="{78EA8678-6FC1-4063-A68A-4026A84F5410}" srcId="{7A932E78-977E-4FF9-89DE-91469870C80E}" destId="{85560904-D5DB-4E9F-B0B1-B7E98976952C}" srcOrd="1" destOrd="0" parTransId="{4455D3DF-16AF-4305-9CE0-922515A185C6}" sibTransId="{DFA87EA1-F9A5-40CD-86BD-D1950889645B}"/>
    <dgm:cxn modelId="{8B2E19B3-F791-4083-81AA-FBC29CC95A5D}" type="presOf" srcId="{67D9E1CC-492D-4246-A6BE-F6E888857F3A}" destId="{94B549FD-CC46-441F-A656-4415390FAD49}" srcOrd="0" destOrd="0" presId="urn:microsoft.com/office/officeart/2018/5/layout/IconCircleLabelList"/>
    <dgm:cxn modelId="{C20987E8-D58E-4560-BC4A-1E5F5A88D21D}" srcId="{7A932E78-977E-4FF9-89DE-91469870C80E}" destId="{67D9E1CC-492D-4246-A6BE-F6E888857F3A}" srcOrd="0" destOrd="0" parTransId="{9DF472B4-6556-4715-8B0A-6717CCEBD32D}" sibTransId="{41A5636E-CB3A-4867-B945-763C6F1525B3}"/>
    <dgm:cxn modelId="{4FB647AF-F5B1-4461-BF6A-C198D579E7F6}" type="presParOf" srcId="{6D7522C8-CEB3-4E48-9764-A6D097B80E59}" destId="{3C974193-5857-4CD5-A2FA-459E33238ED4}" srcOrd="0" destOrd="0" presId="urn:microsoft.com/office/officeart/2018/5/layout/IconCircleLabelList"/>
    <dgm:cxn modelId="{B90D748B-0E89-42E2-ADA9-40B363666384}" type="presParOf" srcId="{3C974193-5857-4CD5-A2FA-459E33238ED4}" destId="{EA1AA35D-AA37-49EF-A707-D85EA9081AE2}" srcOrd="0" destOrd="0" presId="urn:microsoft.com/office/officeart/2018/5/layout/IconCircleLabelList"/>
    <dgm:cxn modelId="{8F01322C-6658-4247-826E-1889D41AB7F9}" type="presParOf" srcId="{3C974193-5857-4CD5-A2FA-459E33238ED4}" destId="{B7A6ADC1-C05E-4355-94CA-45E7884CFB0A}" srcOrd="1" destOrd="0" presId="urn:microsoft.com/office/officeart/2018/5/layout/IconCircleLabelList"/>
    <dgm:cxn modelId="{206F8951-405A-45ED-8092-5CDB8437A594}" type="presParOf" srcId="{3C974193-5857-4CD5-A2FA-459E33238ED4}" destId="{6D50EA6E-E93C-4D3D-97A7-F23DDDE38C55}" srcOrd="2" destOrd="0" presId="urn:microsoft.com/office/officeart/2018/5/layout/IconCircleLabelList"/>
    <dgm:cxn modelId="{859079E6-419E-4E3D-98C3-83C26EDAA6E4}" type="presParOf" srcId="{3C974193-5857-4CD5-A2FA-459E33238ED4}" destId="{94B549FD-CC46-441F-A656-4415390FAD49}" srcOrd="3" destOrd="0" presId="urn:microsoft.com/office/officeart/2018/5/layout/IconCircleLabelList"/>
    <dgm:cxn modelId="{F8F23259-05AC-4041-BD2B-2CEBF3C7A054}" type="presParOf" srcId="{6D7522C8-CEB3-4E48-9764-A6D097B80E59}" destId="{6FCB5A52-133E-4868-BC15-1FA0C7CECD23}" srcOrd="1" destOrd="0" presId="urn:microsoft.com/office/officeart/2018/5/layout/IconCircleLabelList"/>
    <dgm:cxn modelId="{47510E2B-0E24-4D83-BF33-D87449EB9832}" type="presParOf" srcId="{6D7522C8-CEB3-4E48-9764-A6D097B80E59}" destId="{95793D6E-97C0-484F-AD57-B9898A0D407E}" srcOrd="2" destOrd="0" presId="urn:microsoft.com/office/officeart/2018/5/layout/IconCircleLabelList"/>
    <dgm:cxn modelId="{2117E485-4CE1-4999-A51B-153DAC5AF997}" type="presParOf" srcId="{95793D6E-97C0-484F-AD57-B9898A0D407E}" destId="{4580B103-EC20-4808-9327-02BB8C58C212}" srcOrd="0" destOrd="0" presId="urn:microsoft.com/office/officeart/2018/5/layout/IconCircleLabelList"/>
    <dgm:cxn modelId="{9656190D-C74B-4B6D-95CD-A8E73D79691A}" type="presParOf" srcId="{95793D6E-97C0-484F-AD57-B9898A0D407E}" destId="{1FBE4E9F-F436-48EC-B640-8B09C595DEEB}" srcOrd="1" destOrd="0" presId="urn:microsoft.com/office/officeart/2018/5/layout/IconCircleLabelList"/>
    <dgm:cxn modelId="{50A6A1AC-1E37-4BC1-A5A1-97C92B6AD16D}" type="presParOf" srcId="{95793D6E-97C0-484F-AD57-B9898A0D407E}" destId="{8D6B3D1F-029B-4143-AEA1-B920B9744D24}" srcOrd="2" destOrd="0" presId="urn:microsoft.com/office/officeart/2018/5/layout/IconCircleLabelList"/>
    <dgm:cxn modelId="{0C683B11-3743-4001-9679-36B8E4C018E2}" type="presParOf" srcId="{95793D6E-97C0-484F-AD57-B9898A0D407E}" destId="{9ACE2904-9D76-4B48-8213-47F28AA15BAD}" srcOrd="3" destOrd="0" presId="urn:microsoft.com/office/officeart/2018/5/layout/IconCircleLabelList"/>
    <dgm:cxn modelId="{2437D380-BFAA-4FF6-A2F2-8702AD34014B}" type="presParOf" srcId="{6D7522C8-CEB3-4E48-9764-A6D097B80E59}" destId="{5C7254E5-FCC0-428D-A7D4-534C7198AD04}" srcOrd="3" destOrd="0" presId="urn:microsoft.com/office/officeart/2018/5/layout/IconCircleLabelList"/>
    <dgm:cxn modelId="{565FF2B7-9BAE-4B4E-A32C-A97FA654A302}" type="presParOf" srcId="{6D7522C8-CEB3-4E48-9764-A6D097B80E59}" destId="{C8C9AAFE-21C8-4A89-8D10-5D6D703BEDF0}" srcOrd="4" destOrd="0" presId="urn:microsoft.com/office/officeart/2018/5/layout/IconCircleLabelList"/>
    <dgm:cxn modelId="{12F67458-7951-49DF-ACE5-8CE667AC1B08}" type="presParOf" srcId="{C8C9AAFE-21C8-4A89-8D10-5D6D703BEDF0}" destId="{2BAB00EB-E5C0-411C-95FA-7009FCC9C92F}" srcOrd="0" destOrd="0" presId="urn:microsoft.com/office/officeart/2018/5/layout/IconCircleLabelList"/>
    <dgm:cxn modelId="{59168962-1782-4F5C-971A-28D845723D2D}" type="presParOf" srcId="{C8C9AAFE-21C8-4A89-8D10-5D6D703BEDF0}" destId="{E2435C01-74CB-49AE-B876-CE4288D426AE}" srcOrd="1" destOrd="0" presId="urn:microsoft.com/office/officeart/2018/5/layout/IconCircleLabelList"/>
    <dgm:cxn modelId="{E45677D8-27B6-46C6-9F0C-D69F567B8C4C}" type="presParOf" srcId="{C8C9AAFE-21C8-4A89-8D10-5D6D703BEDF0}" destId="{E1EF6BD9-BFC5-4854-825D-E6FD76F303F5}" srcOrd="2" destOrd="0" presId="urn:microsoft.com/office/officeart/2018/5/layout/IconCircleLabelList"/>
    <dgm:cxn modelId="{0D198A96-0AB7-4473-B0BB-22EDDEA6C3FF}" type="presParOf" srcId="{C8C9AAFE-21C8-4A89-8D10-5D6D703BEDF0}" destId="{CEAD5831-7F1D-4D19-9FCC-569EEEF3E3C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11BD4-3328-46F3-9DA3-8F98A6D4131D}">
      <dsp:nvSpPr>
        <dsp:cNvPr id="0" name=""/>
        <dsp:cNvSpPr/>
      </dsp:nvSpPr>
      <dsp:spPr>
        <a:xfrm>
          <a:off x="886584" y="482868"/>
          <a:ext cx="1436646" cy="14366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12066-57A3-4479-B414-32F2929541E1}">
      <dsp:nvSpPr>
        <dsp:cNvPr id="0" name=""/>
        <dsp:cNvSpPr/>
      </dsp:nvSpPr>
      <dsp:spPr>
        <a:xfrm>
          <a:off x="8634" y="2300277"/>
          <a:ext cx="31925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Rule-based sentiment analysis</a:t>
          </a:r>
        </a:p>
      </dsp:txBody>
      <dsp:txXfrm>
        <a:off x="8634" y="2300277"/>
        <a:ext cx="3192547" cy="720000"/>
      </dsp:txXfrm>
    </dsp:sp>
    <dsp:sp modelId="{E4D6CC38-862E-4738-AE28-6B57AF33815A}">
      <dsp:nvSpPr>
        <dsp:cNvPr id="0" name=""/>
        <dsp:cNvSpPr/>
      </dsp:nvSpPr>
      <dsp:spPr>
        <a:xfrm>
          <a:off x="4637827" y="482868"/>
          <a:ext cx="1436646" cy="14366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F5BDA-E3C4-4C85-AA05-F1835626A24A}">
      <dsp:nvSpPr>
        <dsp:cNvPr id="0" name=""/>
        <dsp:cNvSpPr/>
      </dsp:nvSpPr>
      <dsp:spPr>
        <a:xfrm>
          <a:off x="3759877" y="2300277"/>
          <a:ext cx="31925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Monitoring public opinion</a:t>
          </a:r>
        </a:p>
      </dsp:txBody>
      <dsp:txXfrm>
        <a:off x="3759877" y="2300277"/>
        <a:ext cx="3192547" cy="720000"/>
      </dsp:txXfrm>
    </dsp:sp>
    <dsp:sp modelId="{6F60B640-71CF-474D-96DA-550B6DAFF1FA}">
      <dsp:nvSpPr>
        <dsp:cNvPr id="0" name=""/>
        <dsp:cNvSpPr/>
      </dsp:nvSpPr>
      <dsp:spPr>
        <a:xfrm>
          <a:off x="8389070" y="482868"/>
          <a:ext cx="1436646" cy="14366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FD6DE-8AD3-4CAA-A613-727A4F15D94E}">
      <dsp:nvSpPr>
        <dsp:cNvPr id="0" name=""/>
        <dsp:cNvSpPr/>
      </dsp:nvSpPr>
      <dsp:spPr>
        <a:xfrm>
          <a:off x="7511120" y="2300277"/>
          <a:ext cx="31925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Detecting emotions from text</a:t>
          </a:r>
        </a:p>
      </dsp:txBody>
      <dsp:txXfrm>
        <a:off x="7511120" y="2300277"/>
        <a:ext cx="319254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4B8B8-8709-E04B-B0F8-1073787C8073}">
      <dsp:nvSpPr>
        <dsp:cNvPr id="0" name=""/>
        <dsp:cNvSpPr/>
      </dsp:nvSpPr>
      <dsp:spPr>
        <a:xfrm>
          <a:off x="439" y="1729466"/>
          <a:ext cx="2647447" cy="1720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Train test split</a:t>
          </a:r>
        </a:p>
      </dsp:txBody>
      <dsp:txXfrm>
        <a:off x="84443" y="1813470"/>
        <a:ext cx="2479439" cy="1552832"/>
      </dsp:txXfrm>
    </dsp:sp>
    <dsp:sp modelId="{751DAB9E-5E0F-E546-90AE-9D7380C2C120}">
      <dsp:nvSpPr>
        <dsp:cNvPr id="0" name=""/>
        <dsp:cNvSpPr/>
      </dsp:nvSpPr>
      <dsp:spPr>
        <a:xfrm>
          <a:off x="1324163" y="1130697"/>
          <a:ext cx="2918379" cy="2918379"/>
        </a:xfrm>
        <a:custGeom>
          <a:avLst/>
          <a:gdLst/>
          <a:ahLst/>
          <a:cxnLst/>
          <a:rect l="0" t="0" r="0" b="0"/>
          <a:pathLst>
            <a:path>
              <a:moveTo>
                <a:pt x="294720" y="579845"/>
              </a:moveTo>
              <a:arcTo wR="1459189" hR="1459189" stAng="13023487" swAng="635302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3BA60-D3A1-7543-BA5D-A382A8DC6DC5}">
      <dsp:nvSpPr>
        <dsp:cNvPr id="0" name=""/>
        <dsp:cNvSpPr/>
      </dsp:nvSpPr>
      <dsp:spPr>
        <a:xfrm>
          <a:off x="2918819" y="1729466"/>
          <a:ext cx="2647447" cy="1720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TfidfVectorizer</a:t>
          </a:r>
        </a:p>
      </dsp:txBody>
      <dsp:txXfrm>
        <a:off x="3002823" y="1813470"/>
        <a:ext cx="2479439" cy="1552832"/>
      </dsp:txXfrm>
    </dsp:sp>
    <dsp:sp modelId="{F5F64364-FD98-4044-87B8-64F300DD5718}">
      <dsp:nvSpPr>
        <dsp:cNvPr id="0" name=""/>
        <dsp:cNvSpPr/>
      </dsp:nvSpPr>
      <dsp:spPr>
        <a:xfrm>
          <a:off x="1324163" y="1130697"/>
          <a:ext cx="2918379" cy="2918379"/>
        </a:xfrm>
        <a:custGeom>
          <a:avLst/>
          <a:gdLst/>
          <a:ahLst/>
          <a:cxnLst/>
          <a:rect l="0" t="0" r="0" b="0"/>
          <a:pathLst>
            <a:path>
              <a:moveTo>
                <a:pt x="2623659" y="2338533"/>
              </a:moveTo>
              <a:arcTo wR="1459189" hR="1459189" stAng="2223487" swAng="6353026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AA35D-AA37-49EF-A707-D85EA9081AE2}">
      <dsp:nvSpPr>
        <dsp:cNvPr id="0" name=""/>
        <dsp:cNvSpPr/>
      </dsp:nvSpPr>
      <dsp:spPr>
        <a:xfrm>
          <a:off x="694150" y="131572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6ADC1-C05E-4355-94CA-45E7884CFB0A}">
      <dsp:nvSpPr>
        <dsp:cNvPr id="0" name=""/>
        <dsp:cNvSpPr/>
      </dsp:nvSpPr>
      <dsp:spPr>
        <a:xfrm>
          <a:off x="1103650" y="541072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549FD-CC46-441F-A656-4415390FAD49}">
      <dsp:nvSpPr>
        <dsp:cNvPr id="0" name=""/>
        <dsp:cNvSpPr/>
      </dsp:nvSpPr>
      <dsp:spPr>
        <a:xfrm>
          <a:off x="79900" y="2651573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Create a web-application</a:t>
          </a:r>
        </a:p>
      </dsp:txBody>
      <dsp:txXfrm>
        <a:off x="79900" y="2651573"/>
        <a:ext cx="3150000" cy="720000"/>
      </dsp:txXfrm>
    </dsp:sp>
    <dsp:sp modelId="{4580B103-EC20-4808-9327-02BB8C58C212}">
      <dsp:nvSpPr>
        <dsp:cNvPr id="0" name=""/>
        <dsp:cNvSpPr/>
      </dsp:nvSpPr>
      <dsp:spPr>
        <a:xfrm>
          <a:off x="4395400" y="131572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E4E9F-F436-48EC-B640-8B09C595DEEB}">
      <dsp:nvSpPr>
        <dsp:cNvPr id="0" name=""/>
        <dsp:cNvSpPr/>
      </dsp:nvSpPr>
      <dsp:spPr>
        <a:xfrm>
          <a:off x="4804900" y="541072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E2904-9D76-4B48-8213-47F28AA15BAD}">
      <dsp:nvSpPr>
        <dsp:cNvPr id="0" name=""/>
        <dsp:cNvSpPr/>
      </dsp:nvSpPr>
      <dsp:spPr>
        <a:xfrm>
          <a:off x="3781150" y="2651573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Get insights about products and companies from customers</a:t>
          </a:r>
        </a:p>
      </dsp:txBody>
      <dsp:txXfrm>
        <a:off x="3781150" y="2651573"/>
        <a:ext cx="3150000" cy="720000"/>
      </dsp:txXfrm>
    </dsp:sp>
    <dsp:sp modelId="{2BAB00EB-E5C0-411C-95FA-7009FCC9C92F}">
      <dsp:nvSpPr>
        <dsp:cNvPr id="0" name=""/>
        <dsp:cNvSpPr/>
      </dsp:nvSpPr>
      <dsp:spPr>
        <a:xfrm>
          <a:off x="8096651" y="131572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35C01-74CB-49AE-B876-CE4288D426AE}">
      <dsp:nvSpPr>
        <dsp:cNvPr id="0" name=""/>
        <dsp:cNvSpPr/>
      </dsp:nvSpPr>
      <dsp:spPr>
        <a:xfrm>
          <a:off x="8506151" y="541072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D5831-7F1D-4D19-9FCC-569EEEF3E3C4}">
      <dsp:nvSpPr>
        <dsp:cNvPr id="0" name=""/>
        <dsp:cNvSpPr/>
      </dsp:nvSpPr>
      <dsp:spPr>
        <a:xfrm>
          <a:off x="7482401" y="2651573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Use results to increase productivity</a:t>
          </a:r>
        </a:p>
      </dsp:txBody>
      <dsp:txXfrm>
        <a:off x="7482401" y="2651573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7AEF7-F8CA-BD44-8C29-9ADF46E4594F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56E37-032D-AC47-9B55-E944FA19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xalytics.com/lexablog/what-is-natural-language-process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newsdaily.com/6126-twitter-marketing-tip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Sentiment Analysis is the process of determining whether a piece of writing is positive, negative or neutral.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sentiment analysis system for text analysis combines natural language processing 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NLP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machine learning techniques to assign weighted sentiment scores to the entities, topics, themes and categories within a sentence or phrase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Sentiment analysis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extremely useful in social media monitoring as it allows us to gain an overview of the wider public opinion behind certain topics. ... Being able to quickly see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behind everything from forum posts to news articles means being better able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strategise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plan for the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6E37-032D-AC47-9B55-E944FA19F1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6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6E37-032D-AC47-9B55-E944FA19F1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4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mean by this is that looking at the google example, both negative and positive feedbacks had google as the most frequently used word. One way to address this problem is </a:t>
            </a:r>
            <a:r>
              <a:rPr lang="en-US" dirty="0" err="1"/>
              <a:t>wordcloud</a:t>
            </a:r>
            <a:r>
              <a:rPr lang="en-US" dirty="0"/>
              <a:t> once we learn that the most frequently used words are identical in both negative and positive feedbacks, we can remove those words from the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6E37-032D-AC47-9B55-E944FA19F1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74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 is a social media and online news platform where people communicate in short messages – up to 240 characters long – called tweets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\With the right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marketing plan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businesses can use this platform to create successful social media campaigns to increase sales, boost brand recognition and increase customer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6E37-032D-AC47-9B55-E944FA19F1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7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 feedback indicates the things that the company does well and should be used to improve operations.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other hand, negative feedback in a customer service setting can help the company to understand shortcomings in the product development, the customer service process and the marketing.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6E37-032D-AC47-9B55-E944FA19F1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2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found this data frame on Kaggle for this project it is an ideal dataset since it has already been labeled for sentiments,</a:t>
            </a:r>
          </a:p>
          <a:p>
            <a:r>
              <a:rPr lang="en-US" dirty="0"/>
              <a:t>#and the tweets are about tech Companies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6E37-032D-AC47-9B55-E944FA19F1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05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Orginally</a:t>
            </a:r>
            <a:r>
              <a:rPr lang="en-US" dirty="0"/>
              <a:t> the dataset had about 1000 tweets labeled irrelevant, which only meant they were written in Spanish so I just filtered the </a:t>
            </a:r>
            <a:r>
              <a:rPr lang="en-US" dirty="0" err="1"/>
              <a:t>dataframe</a:t>
            </a:r>
            <a:r>
              <a:rPr lang="en-US" dirty="0"/>
              <a:t> to remove those irrelevant tweets</a:t>
            </a:r>
          </a:p>
          <a:p>
            <a:r>
              <a:rPr lang="en-US" dirty="0"/>
              <a:t>I used natural </a:t>
            </a:r>
            <a:r>
              <a:rPr lang="en-US" dirty="0" err="1"/>
              <a:t>langulet</a:t>
            </a:r>
            <a:r>
              <a:rPr lang="en-US" dirty="0"/>
              <a:t> toolkit to remove </a:t>
            </a:r>
            <a:r>
              <a:rPr lang="en-US" dirty="0" err="1"/>
              <a:t>stopwords</a:t>
            </a:r>
            <a:r>
              <a:rPr lang="en-US" dirty="0"/>
              <a:t> and </a:t>
            </a:r>
            <a:r>
              <a:rPr lang="en-US" dirty="0" err="1"/>
              <a:t>removie</a:t>
            </a:r>
            <a:r>
              <a:rPr lang="en-US" dirty="0"/>
              <a:t> mentions</a:t>
            </a:r>
          </a:p>
          <a:p>
            <a:r>
              <a:rPr lang="en-US" dirty="0"/>
              <a:t>and finally I created functions for stemming, and 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6E37-032D-AC47-9B55-E944FA19F1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12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I created a filtered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filetered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positive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sentimetns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google company from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alredy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cleaned dataset, then I put the new df into a list with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function, then I saved that into a new variable, then I joined all the text with the .join function and then just put that into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wordcluod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and then generated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wordcloud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I did the same with google negative feedbacks as well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visual representation of a text, in which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appear bigger the more often they are mentioned.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clouds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great for visualizing unstructured text data and getting insights on trends and patterns. Both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wordcluods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were filtered for google, one of them is positive and negative feedbacks.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6E37-032D-AC47-9B55-E944FA19F1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9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I started any vectorization split my dataset into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traingn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test.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TFIDF transforms text to feature vectors that can be used as input to estimator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 to the dataset how important each individual word is, more frequently mentioned words have greater weights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6E37-032D-AC47-9B55-E944FA19F1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5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Bias and variance tradeoff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6E37-032D-AC47-9B55-E944FA19F1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06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case, you probably want to make sure that your classifier has high recall, so that as many diabetics as possible are correctly detected. Take another example — say you are building a video recommendation system, and your classifier predicts Positive for a relevant video and Negative for non-relevant video. You want to make sure that almost all of the recommended videos are relevant to the user, so you want high precision.</a:t>
            </a:r>
          </a:p>
          <a:p>
            <a:endParaRPr lang="en-US" dirty="0"/>
          </a:p>
          <a:p>
            <a:r>
              <a:rPr lang="en-US" dirty="0"/>
              <a:t># The goal is to find the model which produces the highest precision at </a:t>
            </a:r>
            <a:r>
              <a:rPr lang="en-US" dirty="0" err="1"/>
              <a:t>postive</a:t>
            </a:r>
            <a:r>
              <a:rPr lang="en-US" dirty="0"/>
              <a:t> and negative feedback,</a:t>
            </a:r>
          </a:p>
          <a:p>
            <a:r>
              <a:rPr lang="en-US" dirty="0"/>
              <a:t># </a:t>
            </a:r>
            <a:r>
              <a:rPr lang="en-US" dirty="0" err="1"/>
              <a:t>beacuse</a:t>
            </a:r>
            <a:r>
              <a:rPr lang="en-US" dirty="0"/>
              <a:t> we want to identify as much </a:t>
            </a:r>
            <a:r>
              <a:rPr lang="en-US" dirty="0" err="1"/>
              <a:t>potiive</a:t>
            </a:r>
            <a:r>
              <a:rPr lang="en-US" dirty="0"/>
              <a:t> and negative feedbacks as possible. The reason for that </a:t>
            </a:r>
          </a:p>
          <a:p>
            <a:r>
              <a:rPr lang="en-US" dirty="0"/>
              <a:t># we want to identify positive and negative </a:t>
            </a:r>
            <a:r>
              <a:rPr lang="en-US" dirty="0" err="1"/>
              <a:t>beacause</a:t>
            </a:r>
            <a:r>
              <a:rPr lang="en-US" dirty="0"/>
              <a:t> they can help organizations to understand what their customer</a:t>
            </a:r>
          </a:p>
          <a:p>
            <a:r>
              <a:rPr lang="en-US" dirty="0"/>
              <a:t># want and need.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6E37-032D-AC47-9B55-E944FA19F1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3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9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2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2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4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9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6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6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0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8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1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041FB-EB5C-5741-822A-FAEA312EB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/>
              <a:t>Twitter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D4EDC-FF70-7B45-9550-35F583773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1400"/>
              <a:t>Final Capstone Project</a:t>
            </a:r>
          </a:p>
          <a:p>
            <a:pPr algn="l">
              <a:lnSpc>
                <a:spcPct val="110000"/>
              </a:lnSpc>
            </a:pPr>
            <a:r>
              <a:rPr lang="en-US" sz="1400"/>
              <a:t>Thinkful</a:t>
            </a:r>
          </a:p>
          <a:p>
            <a:pPr algn="l">
              <a:lnSpc>
                <a:spcPct val="110000"/>
              </a:lnSpc>
            </a:pPr>
            <a:r>
              <a:rPr lang="en-US" sz="1400"/>
              <a:t>Kristof Csaba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75E19-6467-446C-864F-F75BF2C3E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22" r="52946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785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B0965-7D39-304A-B7AB-0BEED54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dirty="0"/>
              <a:t>Evaluating the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7D01A-F336-4712-9F42-C436E7CE7E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06" r="41171" b="2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EB68C-DC44-664D-B7B6-CB587A49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>
            <a:normAutofit/>
          </a:bodyPr>
          <a:lstStyle/>
          <a:p>
            <a:r>
              <a:rPr lang="en-US" dirty="0"/>
              <a:t>Determine business goal</a:t>
            </a:r>
          </a:p>
          <a:p>
            <a:r>
              <a:rPr lang="en-US" dirty="0"/>
              <a:t>Plotting confusion matrix</a:t>
            </a:r>
          </a:p>
          <a:p>
            <a:r>
              <a:rPr lang="en-US" dirty="0"/>
              <a:t>Print classification report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8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69D89144-0D4E-4313-987E-2320ACC7C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8DE2650-F552-4B6E-A78A-2ACB25BFB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92760"/>
            <a:ext cx="2404085" cy="63929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900AFAE-1141-4CA1-814A-5702761CA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810940" y="878066"/>
            <a:ext cx="3381060" cy="59799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EF9E469-AF01-4131-85CE-C98E75425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7640" y="0"/>
            <a:ext cx="6944360" cy="12446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46BBD81-DD3F-8D44-8794-FB1B37AC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88" y="796413"/>
            <a:ext cx="8343900" cy="18848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Confusion Matrixes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69CBC9D-C603-4046-B5C0-4BE084F4C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2700338" cy="16764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492B1FE-4F3A-4EF3-B38B-90213B832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978548"/>
            <a:ext cx="12192000" cy="189973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Chart&#10;&#10;Description automatically generated">
            <a:extLst>
              <a:ext uri="{FF2B5EF4-FFF2-40B4-BE49-F238E27FC236}">
                <a16:creationId xmlns:a16="http://schemas.microsoft.com/office/drawing/2014/main" id="{FDEE9E24-961C-C246-993A-3359DBFFD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729038"/>
            <a:ext cx="2564350" cy="1904029"/>
          </a:xfrm>
          <a:prstGeom prst="rect">
            <a:avLst/>
          </a:prstGeom>
        </p:spPr>
      </p:pic>
      <p:pic>
        <p:nvPicPr>
          <p:cNvPr id="9" name="Picture 8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D4A1C96C-0FA0-CB45-BB44-EBDA71039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352" y="3689222"/>
            <a:ext cx="2564350" cy="1891207"/>
          </a:xfrm>
          <a:prstGeom prst="rect">
            <a:avLst/>
          </a:prstGeom>
        </p:spPr>
      </p:pic>
      <p:pic>
        <p:nvPicPr>
          <p:cNvPr id="35" name="Picture 34" descr="Chart&#10;&#10;Description automatically generated">
            <a:extLst>
              <a:ext uri="{FF2B5EF4-FFF2-40B4-BE49-F238E27FC236}">
                <a16:creationId xmlns:a16="http://schemas.microsoft.com/office/drawing/2014/main" id="{BE994DDA-FFC6-E74F-80B5-D221E826D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690" y="3729038"/>
            <a:ext cx="2515383" cy="1880248"/>
          </a:xfrm>
          <a:prstGeom prst="rect">
            <a:avLst/>
          </a:prstGeom>
        </p:spPr>
      </p:pic>
      <p:pic>
        <p:nvPicPr>
          <p:cNvPr id="31" name="Content Placeholder 30" descr="Chart&#10;&#10;Description automatically generated">
            <a:extLst>
              <a:ext uri="{FF2B5EF4-FFF2-40B4-BE49-F238E27FC236}">
                <a16:creationId xmlns:a16="http://schemas.microsoft.com/office/drawing/2014/main" id="{5838FA9B-029C-4B48-9937-C3E68CC87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365713" y="3692203"/>
            <a:ext cx="2505308" cy="18852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867736-B676-9549-8DBA-C6F688072241}"/>
              </a:ext>
            </a:extLst>
          </p:cNvPr>
          <p:cNvSpPr txBox="1"/>
          <p:nvPr/>
        </p:nvSpPr>
        <p:spPr>
          <a:xfrm>
            <a:off x="765125" y="57110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Logistic Regression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98F56-F230-BF4F-AEDD-D847DB28B299}"/>
              </a:ext>
            </a:extLst>
          </p:cNvPr>
          <p:cNvSpPr txBox="1"/>
          <p:nvPr/>
        </p:nvSpPr>
        <p:spPr>
          <a:xfrm>
            <a:off x="3434939" y="571101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Random Forest Classifier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5DF1BF-7266-FB4C-AD7A-E11D56D91A3B}"/>
              </a:ext>
            </a:extLst>
          </p:cNvPr>
          <p:cNvSpPr txBox="1"/>
          <p:nvPr/>
        </p:nvSpPr>
        <p:spPr>
          <a:xfrm>
            <a:off x="6792393" y="571101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Gradient Boosting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C77354-16CC-CA4D-B35D-A09E33FB75BB}"/>
              </a:ext>
            </a:extLst>
          </p:cNvPr>
          <p:cNvSpPr txBox="1"/>
          <p:nvPr/>
        </p:nvSpPr>
        <p:spPr>
          <a:xfrm>
            <a:off x="9240615" y="5711015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Multinomial Naïve Bayes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2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9D39640-33EA-42D7-8D8D-6CD2D7B14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26484156-BE50-41F9-B480-587876CFF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9832"/>
            <a:ext cx="7887909" cy="6895884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323794 w 6699211"/>
              <a:gd name="connsiteY0" fmla="*/ 5461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323794 w 6699211"/>
              <a:gd name="connsiteY4" fmla="*/ 54619 h 6857998"/>
              <a:gd name="connsiteX0" fmla="*/ 2323794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2323794 w 6699211"/>
              <a:gd name="connsiteY4" fmla="*/ 18674 h 6822053"/>
              <a:gd name="connsiteX0" fmla="*/ 2078525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2078525 w 6699211"/>
              <a:gd name="connsiteY4" fmla="*/ 18674 h 6822053"/>
              <a:gd name="connsiteX0" fmla="*/ 1925231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1925231 w 6699211"/>
              <a:gd name="connsiteY4" fmla="*/ 18674 h 6822053"/>
              <a:gd name="connsiteX0" fmla="*/ 1825024 w 6699211"/>
              <a:gd name="connsiteY0" fmla="*/ 28401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1825024 w 6699211"/>
              <a:gd name="connsiteY4" fmla="*/ 28401 h 6822053"/>
              <a:gd name="connsiteX0" fmla="*/ 1791622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1791622 w 6699211"/>
              <a:gd name="connsiteY4" fmla="*/ 18674 h 68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22053">
                <a:moveTo>
                  <a:pt x="1791622" y="18674"/>
                </a:moveTo>
                <a:lnTo>
                  <a:pt x="6699211" y="0"/>
                </a:lnTo>
                <a:lnTo>
                  <a:pt x="6699211" y="6822053"/>
                </a:lnTo>
                <a:lnTo>
                  <a:pt x="0" y="6808405"/>
                </a:lnTo>
                <a:lnTo>
                  <a:pt x="1791622" y="186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06233-DFE9-CF49-BBBA-FB1A90D8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86581"/>
            <a:ext cx="5724832" cy="31758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/>
              <a:t>Classification reports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3CF326-A199-4977-A991-C18DC12B8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70269"/>
            <a:ext cx="8526326" cy="15877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482D76DA-46C4-214A-BE5A-6AFFEE22F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2839" y="774406"/>
            <a:ext cx="3050831" cy="80847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DBB1815-0384-0246-943C-075AD0D7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839" y="2279014"/>
            <a:ext cx="3050831" cy="793215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9AEB6F7-B316-8C49-8E86-20381BB92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839" y="3797493"/>
            <a:ext cx="3050831" cy="785589"/>
          </a:xfrm>
          <a:prstGeom prst="rect">
            <a:avLst/>
          </a:prstGeom>
        </p:spPr>
      </p:pic>
      <p:pic>
        <p:nvPicPr>
          <p:cNvPr id="11" name="Picture 10" descr="Table&#10;&#10;Description automatically generated with low confidence">
            <a:extLst>
              <a:ext uri="{FF2B5EF4-FFF2-40B4-BE49-F238E27FC236}">
                <a16:creationId xmlns:a16="http://schemas.microsoft.com/office/drawing/2014/main" id="{52CFDDD9-9636-5343-8E81-F5EA91F42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2839" y="5315714"/>
            <a:ext cx="3050831" cy="7474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43A44C-8882-C644-99BF-BE43B784FCA9}"/>
              </a:ext>
            </a:extLst>
          </p:cNvPr>
          <p:cNvSpPr txBox="1"/>
          <p:nvPr/>
        </p:nvSpPr>
        <p:spPr>
          <a:xfrm>
            <a:off x="9232073" y="23847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59142-1F8F-3243-83BF-51809CDE7673}"/>
              </a:ext>
            </a:extLst>
          </p:cNvPr>
          <p:cNvSpPr txBox="1"/>
          <p:nvPr/>
        </p:nvSpPr>
        <p:spPr>
          <a:xfrm>
            <a:off x="8988417" y="18039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25CF3A-AD0D-CE4F-8EC8-AD8861A0AC21}"/>
              </a:ext>
            </a:extLst>
          </p:cNvPr>
          <p:cNvSpPr txBox="1"/>
          <p:nvPr/>
        </p:nvSpPr>
        <p:spPr>
          <a:xfrm>
            <a:off x="9096477" y="329522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Boosting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5227B4-EFB0-0145-8666-8FB8F9B5F57A}"/>
              </a:ext>
            </a:extLst>
          </p:cNvPr>
          <p:cNvSpPr txBox="1"/>
          <p:nvPr/>
        </p:nvSpPr>
        <p:spPr>
          <a:xfrm>
            <a:off x="8988417" y="4772693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Multinomial Naïve Bayes</a:t>
            </a:r>
          </a:p>
        </p:txBody>
      </p:sp>
    </p:spTree>
    <p:extLst>
      <p:ext uri="{BB962C8B-B14F-4D97-AF65-F5344CB8AC3E}">
        <p14:creationId xmlns:p14="http://schemas.microsoft.com/office/powerpoint/2010/main" val="370243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108920E-4DF8-1449-A787-9358B93C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dirty="0"/>
              <a:t>Applications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97861C-E06D-4254-B7AA-E39A4E3B3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354595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1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B3CFB-7657-8643-AF82-EF8F6114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9" y="2355112"/>
            <a:ext cx="6933112" cy="3237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84C9-4798-F34C-A318-FB2E3060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9" y="1265273"/>
            <a:ext cx="5916873" cy="10665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cap="all" spc="300" dirty="0"/>
              <a:t>Certain words may create noise in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0054F-17A5-46A4-8D37-026F4FC42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93" r="25974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48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3C93-5C53-DA49-B69D-D5EECA69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579C-6310-F848-B597-8BA7CA3F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Spanish text</a:t>
            </a:r>
          </a:p>
          <a:p>
            <a:r>
              <a:rPr lang="en-US" dirty="0"/>
              <a:t>Time </a:t>
            </a:r>
          </a:p>
        </p:txBody>
      </p:sp>
    </p:spTree>
    <p:extLst>
      <p:ext uri="{BB962C8B-B14F-4D97-AF65-F5344CB8AC3E}">
        <p14:creationId xmlns:p14="http://schemas.microsoft.com/office/powerpoint/2010/main" val="38961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10EC5-DD64-1E45-B78A-E7E53400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11309"/>
            <a:ext cx="9577116" cy="1221957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98C8-E32D-6647-8318-46FCC29C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420471"/>
            <a:ext cx="5479065" cy="3884410"/>
          </a:xfrm>
        </p:spPr>
        <p:txBody>
          <a:bodyPr anchor="ctr">
            <a:normAutofit/>
          </a:bodyPr>
          <a:lstStyle/>
          <a:p>
            <a:r>
              <a:rPr lang="en-US" dirty="0"/>
              <a:t>Utilizing sentiment analysis to gain insights about customer feedbacks</a:t>
            </a:r>
          </a:p>
          <a:p>
            <a:r>
              <a:rPr lang="en-US" dirty="0"/>
              <a:t>Marketing analysts can use this tool to increase productivity</a:t>
            </a:r>
          </a:p>
          <a:p>
            <a:r>
              <a:rPr lang="en-US" dirty="0"/>
              <a:t>Potentially can lead to discover new trends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6D276-6F1A-49AD-8890-F65215909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51" r="23719" b="2"/>
          <a:stretch/>
        </p:blipFill>
        <p:spPr>
          <a:xfrm>
            <a:off x="7225552" y="1995117"/>
            <a:ext cx="4966447" cy="486288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26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D3F71-8165-5741-B9C9-66FD8ABD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Any question?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3478EEB0-E142-4D2D-AB4C-E283D96F0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51981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97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96EABF-579F-4307-8952-04905085F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49050-DC7D-4CEC-8DD6-6E8AF974D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22" b="5844"/>
          <a:stretch/>
        </p:blipFill>
        <p:spPr>
          <a:xfrm>
            <a:off x="-33559" y="-3643"/>
            <a:ext cx="12225558" cy="6861643"/>
          </a:xfrm>
          <a:prstGeom prst="rect">
            <a:avLst/>
          </a:prstGeom>
        </p:spPr>
      </p:pic>
      <p:sp>
        <p:nvSpPr>
          <p:cNvPr id="25" name="Rectangle 23">
            <a:extLst>
              <a:ext uri="{FF2B5EF4-FFF2-40B4-BE49-F238E27FC236}">
                <a16:creationId xmlns:a16="http://schemas.microsoft.com/office/drawing/2014/main" id="{233D9D3E-2FB8-42AA-B5E5-1EAB4DA9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3556" y="-14280"/>
            <a:ext cx="4615080" cy="687227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2170935 w 5594726"/>
              <a:gd name="connsiteY0" fmla="*/ 0 h 6868625"/>
              <a:gd name="connsiteX1" fmla="*/ 5594726 w 5594726"/>
              <a:gd name="connsiteY1" fmla="*/ 0 h 6868625"/>
              <a:gd name="connsiteX2" fmla="*/ 5594726 w 5594726"/>
              <a:gd name="connsiteY2" fmla="*/ 6868625 h 6868625"/>
              <a:gd name="connsiteX3" fmla="*/ 0 w 5594726"/>
              <a:gd name="connsiteY3" fmla="*/ 6865085 h 6868625"/>
              <a:gd name="connsiteX4" fmla="*/ 2170935 w 5594726"/>
              <a:gd name="connsiteY4" fmla="*/ 0 h 686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4726" h="6868625">
                <a:moveTo>
                  <a:pt x="2170935" y="0"/>
                </a:moveTo>
                <a:lnTo>
                  <a:pt x="5594726" y="0"/>
                </a:lnTo>
                <a:lnTo>
                  <a:pt x="5594726" y="6868625"/>
                </a:lnTo>
                <a:lnTo>
                  <a:pt x="0" y="6865085"/>
                </a:lnTo>
                <a:lnTo>
                  <a:pt x="217093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5B939-1C5D-8A43-963D-7178D44C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1040003"/>
            <a:ext cx="3281149" cy="31501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your time!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FBE6D3-8499-4BE7-8C12-1BA9F0150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5C1B90-3208-4854-BFDE-310A0263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B20B9B-B58D-4A05-87A2-6F8C78BD7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CC7CE6-73AD-436F-BC95-066CC950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92C383-6990-4C74-A5FF-EAB4A1EA2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9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AB6FFFD-12CD-0740-BD86-9791D937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dirty="0"/>
              <a:t>Sentiment analysis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51B2E6-2C68-418B-9493-D300CD7E2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948734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028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4CF0D-B1C3-344F-BFE3-FF8C49D7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dirty="0"/>
              <a:t>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A1CB-0ECD-B140-9D54-73725E7F4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en-US" dirty="0"/>
              <a:t>How does Twitter work?</a:t>
            </a:r>
          </a:p>
          <a:p>
            <a:r>
              <a:rPr lang="en-US" dirty="0"/>
              <a:t>How can Twitter be used to improve businesses?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25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Straight Connector 12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2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2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3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3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3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3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7" name="Rectangle 138">
            <a:extLst>
              <a:ext uri="{FF2B5EF4-FFF2-40B4-BE49-F238E27FC236}">
                <a16:creationId xmlns:a16="http://schemas.microsoft.com/office/drawing/2014/main" id="{3EAA282C-D6AD-4614-A9F7-E9D8CDB6B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23FF9-62E1-44E4-B5C3-BBD4F61C1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00" b="125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8" name="Rectangle 140">
            <a:extLst>
              <a:ext uri="{FF2B5EF4-FFF2-40B4-BE49-F238E27FC236}">
                <a16:creationId xmlns:a16="http://schemas.microsoft.com/office/drawing/2014/main" id="{85349CB8-0027-49D3-B09C-B3097EB0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74721-32B2-8A45-B381-6E05CD53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36" y="5284380"/>
            <a:ext cx="10495128" cy="77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Positive </a:t>
            </a:r>
            <a:r>
              <a:rPr lang="en-US" sz="4000" dirty="0"/>
              <a:t>and</a:t>
            </a:r>
            <a:r>
              <a:rPr lang="en-US" sz="40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negative feedback</a:t>
            </a:r>
          </a:p>
        </p:txBody>
      </p:sp>
      <p:cxnSp>
        <p:nvCxnSpPr>
          <p:cNvPr id="159" name="Straight Connector 142">
            <a:extLst>
              <a:ext uri="{FF2B5EF4-FFF2-40B4-BE49-F238E27FC236}">
                <a16:creationId xmlns:a16="http://schemas.microsoft.com/office/drawing/2014/main" id="{C4A330F7-C135-4887-BEB7-715897211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849100"/>
            <a:ext cx="3309581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44">
            <a:extLst>
              <a:ext uri="{FF2B5EF4-FFF2-40B4-BE49-F238E27FC236}">
                <a16:creationId xmlns:a16="http://schemas.microsoft.com/office/drawing/2014/main" id="{2B4BC022-2321-4FF2-BB92-B4B3F486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64221" y="4849100"/>
            <a:ext cx="3327780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6E8991A-3FA3-406E-92A6-7021C64B8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648592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4486EB5-0FC0-4694-8A6B-5084CCDF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95230" y="5834655"/>
            <a:ext cx="4296771" cy="10233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02A2150-2605-46B8-9C26-A96C0BB01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283588" y="4849100"/>
            <a:ext cx="1460311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9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AE0423-BDD0-446E-8E7E-AD39C661C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954"/>
            <a:ext cx="12192000" cy="68510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B48C8-2A0F-488D-AD2B-830223850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7150" y="0"/>
            <a:ext cx="75549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B8D5F39-B231-5446-B076-77F91CD6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31" y="1102360"/>
            <a:ext cx="3812717" cy="4724400"/>
          </a:xfrm>
        </p:spPr>
        <p:txBody>
          <a:bodyPr anchor="ctr">
            <a:normAutofit/>
          </a:bodyPr>
          <a:lstStyle/>
          <a:p>
            <a:r>
              <a:rPr lang="en-US" dirty="0"/>
              <a:t>Dataset	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BEB5BD-6C08-40C8-8912-A7FAB7C4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94040" y="0"/>
            <a:ext cx="32272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7AD8-B258-F34E-95D3-D9714F78A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686" y="533399"/>
            <a:ext cx="5683114" cy="5771481"/>
          </a:xfrm>
        </p:spPr>
        <p:txBody>
          <a:bodyPr anchor="ctr">
            <a:normAutofit/>
          </a:bodyPr>
          <a:lstStyle/>
          <a:p>
            <a:r>
              <a:rPr lang="en-US" dirty="0"/>
              <a:t>Found on Kaggle</a:t>
            </a:r>
          </a:p>
          <a:p>
            <a:r>
              <a:rPr lang="en-US" dirty="0"/>
              <a:t>Dates</a:t>
            </a:r>
          </a:p>
          <a:p>
            <a:r>
              <a:rPr lang="en-US" dirty="0"/>
              <a:t>4 major tech company </a:t>
            </a:r>
          </a:p>
          <a:p>
            <a:r>
              <a:rPr lang="en-US" dirty="0"/>
              <a:t>Has over 5000 tweets</a:t>
            </a:r>
          </a:p>
        </p:txBody>
      </p:sp>
    </p:spTree>
    <p:extLst>
      <p:ext uri="{BB962C8B-B14F-4D97-AF65-F5344CB8AC3E}">
        <p14:creationId xmlns:p14="http://schemas.microsoft.com/office/powerpoint/2010/main" val="328992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E96B9-F24B-E949-A60B-359BEE12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anchor="t"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13AE8-DAB7-714E-B4E4-6300CFD87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026" y="533400"/>
            <a:ext cx="5883964" cy="5771481"/>
          </a:xfrm>
        </p:spPr>
        <p:txBody>
          <a:bodyPr anchor="ctr">
            <a:normAutofit/>
          </a:bodyPr>
          <a:lstStyle/>
          <a:p>
            <a:r>
              <a:rPr lang="en-US" dirty="0"/>
              <a:t>Removing irrelevant tweets</a:t>
            </a:r>
          </a:p>
          <a:p>
            <a:r>
              <a:rPr lang="en-US" dirty="0"/>
              <a:t>Applied NLTK</a:t>
            </a:r>
          </a:p>
          <a:p>
            <a:r>
              <a:rPr lang="en-US" dirty="0"/>
              <a:t>Created functions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812B206-25E9-4F8B-AED7-8353BA62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142A6D3-8DB2-4EE4-B19A-4C40D070F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366826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3BD45-87D9-44BD-8E6F-A575FFD9C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2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849099"/>
            <a:ext cx="3027816" cy="100445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3E4234-60AB-1344-8B53-AB27A34B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95894"/>
            <a:ext cx="9144000" cy="1043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4F4E2D-B835-48A0-AFB4-7835F4F0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6096230"/>
            <a:ext cx="91440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600" b="1" cap="all" spc="300"/>
              <a:t>Created two WordClouds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78EDCB9-4671-A749-B51D-E6897D182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67921"/>
            <a:ext cx="5388261" cy="273454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8DBCDE5-2702-8740-8C21-B1DA55D07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992" y="1088127"/>
            <a:ext cx="5388261" cy="2694129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4849098"/>
            <a:ext cx="339224" cy="20089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965CFDB-63A4-4033-A10B-8444138F6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2420" y="4849097"/>
            <a:ext cx="3309580" cy="1382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FB018A-6210-5A4A-86FB-643870129F89}"/>
              </a:ext>
            </a:extLst>
          </p:cNvPr>
          <p:cNvSpPr txBox="1"/>
          <p:nvPr/>
        </p:nvSpPr>
        <p:spPr>
          <a:xfrm>
            <a:off x="2808184" y="41664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Positive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7E47D-E777-E04A-8D77-D6BF00E8B6D6}"/>
              </a:ext>
            </a:extLst>
          </p:cNvPr>
          <p:cNvSpPr txBox="1"/>
          <p:nvPr/>
        </p:nvSpPr>
        <p:spPr>
          <a:xfrm>
            <a:off x="8591137" y="412693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Negative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D026F-B5B8-1941-880D-ED618305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13" y="908925"/>
            <a:ext cx="3723304" cy="4938854"/>
          </a:xfrm>
        </p:spPr>
        <p:txBody>
          <a:bodyPr>
            <a:normAutofit/>
          </a:bodyPr>
          <a:lstStyle/>
          <a:p>
            <a:r>
              <a:rPr lang="en-US" sz="3700"/>
              <a:t>Data engineering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E8AF9-FB73-4BD9-BA50-43BF340C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532336" y="0"/>
            <a:ext cx="2086972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19615" y="0"/>
            <a:ext cx="58355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E691BA-B90A-4416-9585-AFD99F1DF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003691"/>
              </p:ext>
            </p:extLst>
          </p:nvPr>
        </p:nvGraphicFramePr>
        <p:xfrm>
          <a:off x="5869682" y="799416"/>
          <a:ext cx="5566706" cy="5179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414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3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3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4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4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4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4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4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50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EDE49-C1CC-0942-905C-49C2FE53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Applying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D903-774C-8547-AC23-93918C6AE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489" y="4386729"/>
            <a:ext cx="4194222" cy="19378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cap="all" spc="300"/>
              <a:t>Multiclassification task</a:t>
            </a:r>
          </a:p>
        </p:txBody>
      </p:sp>
      <p:cxnSp>
        <p:nvCxnSpPr>
          <p:cNvPr id="66" name="Straight Connector 52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54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3E05ABDA-AA07-7A41-B2F2-5373E67B6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516" y="2051005"/>
            <a:ext cx="5802084" cy="275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6786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4352</TotalTime>
  <Words>876</Words>
  <Application>Microsoft Macintosh PowerPoint</Application>
  <PresentationFormat>Widescreen</PresentationFormat>
  <Paragraphs>95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Univers Condensed Light</vt:lpstr>
      <vt:lpstr>Walbaum Display Light</vt:lpstr>
      <vt:lpstr>AngleLinesVTI</vt:lpstr>
      <vt:lpstr>Twitter Sentiment Analysis</vt:lpstr>
      <vt:lpstr>Sentiment analysis </vt:lpstr>
      <vt:lpstr>Twitter</vt:lpstr>
      <vt:lpstr>Positive and negative feedback</vt:lpstr>
      <vt:lpstr>Dataset </vt:lpstr>
      <vt:lpstr>Data cleaning</vt:lpstr>
      <vt:lpstr>Data exploration</vt:lpstr>
      <vt:lpstr>Data engineering </vt:lpstr>
      <vt:lpstr>Applying machine learning models</vt:lpstr>
      <vt:lpstr>Evaluating the models</vt:lpstr>
      <vt:lpstr>Confusion Matrixes</vt:lpstr>
      <vt:lpstr>Classification reports</vt:lpstr>
      <vt:lpstr>Applications</vt:lpstr>
      <vt:lpstr>limitations</vt:lpstr>
      <vt:lpstr>Future research</vt:lpstr>
      <vt:lpstr>Conclusion</vt:lpstr>
      <vt:lpstr>Any question?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Kristof Csaba</dc:creator>
  <cp:lastModifiedBy>Kristof Csaba</cp:lastModifiedBy>
  <cp:revision>19</cp:revision>
  <dcterms:created xsi:type="dcterms:W3CDTF">2021-01-23T17:13:22Z</dcterms:created>
  <dcterms:modified xsi:type="dcterms:W3CDTF">2021-01-26T18:19:34Z</dcterms:modified>
</cp:coreProperties>
</file>