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sldIdLst>
    <p:sldId id="256" r:id="rId2"/>
  </p:sldIdLst>
  <p:sldSz cx="43891200" cy="32918400"/>
  <p:notesSz cx="6858000" cy="9144000"/>
  <p:defaultTextStyle>
    <a:defPPr>
      <a:defRPr lang="en-US"/>
    </a:defPPr>
    <a:lvl1pPr algn="r" rtl="0" eaLnBrk="0" fontAlgn="base" hangingPunct="0">
      <a:spcBef>
        <a:spcPct val="0"/>
      </a:spcBef>
      <a:spcAft>
        <a:spcPct val="0"/>
      </a:spcAft>
      <a:defRPr sz="2400" kern="1200">
        <a:solidFill>
          <a:schemeClr val="tx1"/>
        </a:solidFill>
        <a:latin typeface="Times" charset="0"/>
        <a:ea typeface="+mn-ea"/>
        <a:cs typeface="+mn-cs"/>
      </a:defRPr>
    </a:lvl1pPr>
    <a:lvl2pPr marL="457200" algn="r" rtl="0" eaLnBrk="0" fontAlgn="base" hangingPunct="0">
      <a:spcBef>
        <a:spcPct val="0"/>
      </a:spcBef>
      <a:spcAft>
        <a:spcPct val="0"/>
      </a:spcAft>
      <a:defRPr sz="2400" kern="1200">
        <a:solidFill>
          <a:schemeClr val="tx1"/>
        </a:solidFill>
        <a:latin typeface="Times" charset="0"/>
        <a:ea typeface="+mn-ea"/>
        <a:cs typeface="+mn-cs"/>
      </a:defRPr>
    </a:lvl2pPr>
    <a:lvl3pPr marL="914400" algn="r" rtl="0" eaLnBrk="0" fontAlgn="base" hangingPunct="0">
      <a:spcBef>
        <a:spcPct val="0"/>
      </a:spcBef>
      <a:spcAft>
        <a:spcPct val="0"/>
      </a:spcAft>
      <a:defRPr sz="2400" kern="1200">
        <a:solidFill>
          <a:schemeClr val="tx1"/>
        </a:solidFill>
        <a:latin typeface="Times" charset="0"/>
        <a:ea typeface="+mn-ea"/>
        <a:cs typeface="+mn-cs"/>
      </a:defRPr>
    </a:lvl3pPr>
    <a:lvl4pPr marL="1371600" algn="r" rtl="0" eaLnBrk="0" fontAlgn="base" hangingPunct="0">
      <a:spcBef>
        <a:spcPct val="0"/>
      </a:spcBef>
      <a:spcAft>
        <a:spcPct val="0"/>
      </a:spcAft>
      <a:defRPr sz="2400" kern="1200">
        <a:solidFill>
          <a:schemeClr val="tx1"/>
        </a:solidFill>
        <a:latin typeface="Times" charset="0"/>
        <a:ea typeface="+mn-ea"/>
        <a:cs typeface="+mn-cs"/>
      </a:defRPr>
    </a:lvl4pPr>
    <a:lvl5pPr marL="1828800" algn="r"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4727"/>
    <a:srgbClr val="52472B"/>
    <a:srgbClr val="CAC7A7"/>
    <a:srgbClr val="C8102E"/>
    <a:srgbClr val="4C452B"/>
    <a:srgbClr val="FFFFFF"/>
    <a:srgbClr val="D2D0CA"/>
    <a:srgbClr val="B3153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90903"/>
  </p:normalViewPr>
  <p:slideViewPr>
    <p:cSldViewPr>
      <p:cViewPr>
        <p:scale>
          <a:sx n="50" d="100"/>
          <a:sy n="50" d="100"/>
        </p:scale>
        <p:origin x="136" y="-2288"/>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76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2193925" y="1317625"/>
            <a:ext cx="29475113" cy="280876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2193925" y="7680325"/>
            <a:ext cx="39503350" cy="217249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193925" y="7680325"/>
            <a:ext cx="19675475" cy="217249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49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02663" y="25763538"/>
            <a:ext cx="26335037" cy="38623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0"/>
            <a:ext cx="43891200" cy="3581400"/>
          </a:xfrm>
          <a:prstGeom prst="rect">
            <a:avLst/>
          </a:prstGeom>
          <a:solidFill>
            <a:srgbClr val="C8102E"/>
          </a:solidFill>
          <a:ln w="9525">
            <a:noFill/>
            <a:miter lim="800000"/>
            <a:headEnd/>
            <a:tailEnd/>
          </a:ln>
          <a:effectLst/>
        </p:spPr>
        <p:txBody>
          <a:bodyPr wrap="none" anchor="ctr"/>
          <a:lstStyle/>
          <a:p>
            <a:pPr algn="ctr"/>
            <a:endParaRPr lang="en-US"/>
          </a:p>
        </p:txBody>
      </p:sp>
      <p:sp>
        <p:nvSpPr>
          <p:cNvPr id="1032" name="Rectangle 8"/>
          <p:cNvSpPr>
            <a:spLocks noChangeArrowheads="1"/>
          </p:cNvSpPr>
          <p:nvPr userDrawn="1"/>
        </p:nvSpPr>
        <p:spPr bwMode="auto">
          <a:xfrm>
            <a:off x="0" y="31470600"/>
            <a:ext cx="43891200" cy="1447800"/>
          </a:xfrm>
          <a:prstGeom prst="rect">
            <a:avLst/>
          </a:prstGeom>
          <a:solidFill>
            <a:srgbClr val="C8102E"/>
          </a:solidFill>
          <a:ln w="9525">
            <a:noFill/>
            <a:miter lim="800000"/>
            <a:headEnd/>
            <a:tailEnd/>
          </a:ln>
          <a:effectLst/>
        </p:spPr>
        <p:txBody>
          <a:bodyPr wrap="none" anchor="ctr"/>
          <a:lstStyle/>
          <a:p>
            <a:endParaRPr lang="en-US"/>
          </a:p>
        </p:txBody>
      </p:sp>
      <p:sp>
        <p:nvSpPr>
          <p:cNvPr id="1033" name="Rectangle 9"/>
          <p:cNvSpPr>
            <a:spLocks noChangeArrowheads="1"/>
          </p:cNvSpPr>
          <p:nvPr userDrawn="1"/>
        </p:nvSpPr>
        <p:spPr bwMode="auto">
          <a:xfrm>
            <a:off x="0" y="3581400"/>
            <a:ext cx="43891200" cy="1600200"/>
          </a:xfrm>
          <a:prstGeom prst="rect">
            <a:avLst/>
          </a:prstGeom>
          <a:solidFill>
            <a:srgbClr val="CAC7A7"/>
          </a:solidFill>
          <a:ln w="9525">
            <a:noFill/>
            <a:miter lim="800000"/>
            <a:headEnd/>
            <a:tailEnd/>
          </a:ln>
          <a:effectLst/>
        </p:spPr>
        <p:txBody>
          <a:bodyPr wrap="none" anchor="ctr"/>
          <a:lstStyle/>
          <a:p>
            <a:endParaRPr lang="en-US"/>
          </a:p>
        </p:txBody>
      </p:sp>
      <p:pic>
        <p:nvPicPr>
          <p:cNvPr id="6" name="Picture 5"/>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600205" y="470055"/>
            <a:ext cx="16306789" cy="122128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Times" charset="0"/>
        </a:defRPr>
      </a:lvl2pPr>
      <a:lvl3pPr algn="ctr" defTabSz="4389438" rtl="0" fontAlgn="base">
        <a:spcBef>
          <a:spcPct val="0"/>
        </a:spcBef>
        <a:spcAft>
          <a:spcPct val="0"/>
        </a:spcAft>
        <a:defRPr sz="21100">
          <a:solidFill>
            <a:schemeClr val="tx2"/>
          </a:solidFill>
          <a:latin typeface="Times" charset="0"/>
        </a:defRPr>
      </a:lvl3pPr>
      <a:lvl4pPr algn="ctr" defTabSz="4389438" rtl="0" fontAlgn="base">
        <a:spcBef>
          <a:spcPct val="0"/>
        </a:spcBef>
        <a:spcAft>
          <a:spcPct val="0"/>
        </a:spcAft>
        <a:defRPr sz="21100">
          <a:solidFill>
            <a:schemeClr val="tx2"/>
          </a:solidFill>
          <a:latin typeface="Times" charset="0"/>
        </a:defRPr>
      </a:lvl4pPr>
      <a:lvl5pPr algn="ctr" defTabSz="4389438" rtl="0" fontAlgn="base">
        <a:spcBef>
          <a:spcPct val="0"/>
        </a:spcBef>
        <a:spcAft>
          <a:spcPct val="0"/>
        </a:spcAft>
        <a:defRPr sz="21100">
          <a:solidFill>
            <a:schemeClr val="tx2"/>
          </a:solidFill>
          <a:latin typeface="Times" charset="0"/>
        </a:defRPr>
      </a:lvl5pPr>
      <a:lvl6pPr marL="457200" algn="ctr" defTabSz="4389438" rtl="0" fontAlgn="base">
        <a:spcBef>
          <a:spcPct val="0"/>
        </a:spcBef>
        <a:spcAft>
          <a:spcPct val="0"/>
        </a:spcAft>
        <a:defRPr sz="21100">
          <a:solidFill>
            <a:schemeClr val="tx2"/>
          </a:solidFill>
          <a:latin typeface="Times" charset="0"/>
        </a:defRPr>
      </a:lvl6pPr>
      <a:lvl7pPr marL="914400" algn="ctr" defTabSz="4389438" rtl="0" fontAlgn="base">
        <a:spcBef>
          <a:spcPct val="0"/>
        </a:spcBef>
        <a:spcAft>
          <a:spcPct val="0"/>
        </a:spcAft>
        <a:defRPr sz="21100">
          <a:solidFill>
            <a:schemeClr val="tx2"/>
          </a:solidFill>
          <a:latin typeface="Times" charset="0"/>
        </a:defRPr>
      </a:lvl7pPr>
      <a:lvl8pPr marL="1371600" algn="ctr" defTabSz="4389438" rtl="0" fontAlgn="base">
        <a:spcBef>
          <a:spcPct val="0"/>
        </a:spcBef>
        <a:spcAft>
          <a:spcPct val="0"/>
        </a:spcAft>
        <a:defRPr sz="21100">
          <a:solidFill>
            <a:schemeClr val="tx2"/>
          </a:solidFill>
          <a:latin typeface="Times" charset="0"/>
        </a:defRPr>
      </a:lvl8pPr>
      <a:lvl9pPr marL="1828800" algn="ctr" defTabSz="4389438" rtl="0" fontAlgn="base">
        <a:spcBef>
          <a:spcPct val="0"/>
        </a:spcBef>
        <a:spcAft>
          <a:spcPct val="0"/>
        </a:spcAft>
        <a:defRPr sz="21100">
          <a:solidFill>
            <a:schemeClr val="tx2"/>
          </a:solidFill>
          <a:latin typeface="Times"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Text Box 11"/>
          <p:cNvSpPr txBox="1">
            <a:spLocks noChangeArrowheads="1"/>
          </p:cNvSpPr>
          <p:nvPr/>
        </p:nvSpPr>
        <p:spPr bwMode="auto">
          <a:xfrm>
            <a:off x="1524000" y="1935163"/>
            <a:ext cx="10136108" cy="1200329"/>
          </a:xfrm>
          <a:prstGeom prst="rect">
            <a:avLst/>
          </a:prstGeom>
          <a:noFill/>
          <a:ln w="9525">
            <a:noFill/>
            <a:miter lim="800000"/>
            <a:headEnd/>
            <a:tailEnd/>
          </a:ln>
          <a:effectLst/>
        </p:spPr>
        <p:txBody>
          <a:bodyPr wrap="none">
            <a:spAutoFit/>
          </a:bodyPr>
          <a:lstStyle/>
          <a:p>
            <a:pPr algn="l"/>
            <a:r>
              <a:rPr lang="en-US" sz="7200" b="1" dirty="0">
                <a:solidFill>
                  <a:srgbClr val="FFFFFF"/>
                </a:solidFill>
                <a:latin typeface="Arial" charset="0"/>
              </a:rPr>
              <a:t>Computer Engineering</a:t>
            </a:r>
          </a:p>
        </p:txBody>
      </p:sp>
      <p:sp>
        <p:nvSpPr>
          <p:cNvPr id="2060" name="Text Box 12"/>
          <p:cNvSpPr txBox="1">
            <a:spLocks noChangeArrowheads="1"/>
          </p:cNvSpPr>
          <p:nvPr/>
        </p:nvSpPr>
        <p:spPr bwMode="auto">
          <a:xfrm>
            <a:off x="23241000" y="1660525"/>
            <a:ext cx="19202400" cy="1311275"/>
          </a:xfrm>
          <a:prstGeom prst="rect">
            <a:avLst/>
          </a:prstGeom>
          <a:noFill/>
          <a:ln w="9525">
            <a:noFill/>
            <a:miter lim="800000"/>
            <a:headEnd/>
            <a:tailEnd/>
          </a:ln>
          <a:effectLst/>
        </p:spPr>
        <p:txBody>
          <a:bodyPr>
            <a:spAutoFit/>
          </a:bodyPr>
          <a:lstStyle/>
          <a:p>
            <a:pPr marL="228600" lvl="2">
              <a:lnSpc>
                <a:spcPct val="75000"/>
              </a:lnSpc>
              <a:spcBef>
                <a:spcPct val="50000"/>
              </a:spcBef>
            </a:pPr>
            <a:r>
              <a:rPr lang="en-US" sz="4000">
                <a:solidFill>
                  <a:schemeClr val="bg1"/>
                </a:solidFill>
                <a:latin typeface="Arial" charset="0"/>
              </a:rPr>
              <a:t>Association or meeting title</a:t>
            </a:r>
          </a:p>
          <a:p>
            <a:pPr marL="228600" lvl="2">
              <a:lnSpc>
                <a:spcPct val="75000"/>
              </a:lnSpc>
              <a:spcBef>
                <a:spcPct val="50000"/>
              </a:spcBef>
            </a:pPr>
            <a:r>
              <a:rPr lang="en-US" sz="4000">
                <a:solidFill>
                  <a:schemeClr val="bg1"/>
                </a:solidFill>
                <a:latin typeface="Arial" charset="0"/>
              </a:rPr>
              <a:t>Date</a:t>
            </a:r>
          </a:p>
        </p:txBody>
      </p:sp>
      <p:sp>
        <p:nvSpPr>
          <p:cNvPr id="2061" name="Text Box 13"/>
          <p:cNvSpPr txBox="1">
            <a:spLocks noChangeArrowheads="1"/>
          </p:cNvSpPr>
          <p:nvPr/>
        </p:nvSpPr>
        <p:spPr bwMode="auto">
          <a:xfrm>
            <a:off x="1600200" y="3810000"/>
            <a:ext cx="39014400" cy="1006475"/>
          </a:xfrm>
          <a:prstGeom prst="rect">
            <a:avLst/>
          </a:prstGeom>
          <a:noFill/>
          <a:ln w="9525">
            <a:noFill/>
            <a:miter lim="800000"/>
            <a:headEnd/>
            <a:tailEnd/>
          </a:ln>
          <a:effectLst/>
        </p:spPr>
        <p:txBody>
          <a:bodyPr>
            <a:spAutoFit/>
          </a:bodyPr>
          <a:lstStyle/>
          <a:p>
            <a:pPr algn="l">
              <a:spcBef>
                <a:spcPct val="50000"/>
              </a:spcBef>
            </a:pPr>
            <a:r>
              <a:rPr lang="en-US" sz="6000" dirty="0">
                <a:solidFill>
                  <a:srgbClr val="524727"/>
                </a:solidFill>
                <a:latin typeface="Arial" charset="0"/>
              </a:rPr>
              <a:t>Principal investigators</a:t>
            </a:r>
          </a:p>
        </p:txBody>
      </p:sp>
      <p:sp>
        <p:nvSpPr>
          <p:cNvPr id="2062" name="Text Box 14"/>
          <p:cNvSpPr txBox="1">
            <a:spLocks noChangeArrowheads="1"/>
          </p:cNvSpPr>
          <p:nvPr/>
        </p:nvSpPr>
        <p:spPr bwMode="auto">
          <a:xfrm>
            <a:off x="1447800" y="31789688"/>
            <a:ext cx="14630400" cy="366712"/>
          </a:xfrm>
          <a:prstGeom prst="rect">
            <a:avLst/>
          </a:prstGeom>
          <a:noFill/>
          <a:ln w="9525">
            <a:noFill/>
            <a:miter lim="800000"/>
            <a:headEnd/>
            <a:tailEnd/>
          </a:ln>
          <a:effectLst/>
        </p:spPr>
        <p:txBody>
          <a:bodyPr>
            <a:spAutoFit/>
          </a:bodyPr>
          <a:lstStyle/>
          <a:p>
            <a:pPr algn="l">
              <a:lnSpc>
                <a:spcPct val="75000"/>
              </a:lnSpc>
              <a:spcBef>
                <a:spcPct val="50000"/>
              </a:spcBef>
            </a:pPr>
            <a:r>
              <a:rPr lang="en-US">
                <a:solidFill>
                  <a:schemeClr val="bg1"/>
                </a:solidFill>
                <a:latin typeface="Arial" charset="0"/>
              </a:rPr>
              <a:t>Acknowledgements</a:t>
            </a:r>
            <a:endParaRPr lang="en-US" sz="4800">
              <a:solidFill>
                <a:schemeClr val="bg1"/>
              </a:solidFill>
              <a:latin typeface="Arial" charset="0"/>
            </a:endParaRPr>
          </a:p>
        </p:txBody>
      </p:sp>
      <p:sp>
        <p:nvSpPr>
          <p:cNvPr id="2064" name="Text Box 16"/>
          <p:cNvSpPr txBox="1">
            <a:spLocks noChangeArrowheads="1"/>
          </p:cNvSpPr>
          <p:nvPr/>
        </p:nvSpPr>
        <p:spPr bwMode="auto">
          <a:xfrm>
            <a:off x="1597025" y="5692775"/>
            <a:ext cx="41789325" cy="1323439"/>
          </a:xfrm>
          <a:prstGeom prst="rect">
            <a:avLst/>
          </a:prstGeom>
          <a:noFill/>
          <a:ln w="9525">
            <a:noFill/>
            <a:miter lim="800000"/>
            <a:headEnd/>
            <a:tailEnd/>
          </a:ln>
          <a:effectLst/>
        </p:spPr>
        <p:txBody>
          <a:bodyPr wrap="none">
            <a:spAutoFit/>
          </a:bodyPr>
          <a:lstStyle/>
          <a:p>
            <a:pPr algn="l"/>
            <a:r>
              <a:rPr lang="en-US" sz="8000" b="1" dirty="0">
                <a:latin typeface="Arial" charset="0"/>
              </a:rPr>
              <a:t>Mockingbird: A Framework for Enabling Targeted Dynamic Analysis of Java Programs</a:t>
            </a:r>
          </a:p>
        </p:txBody>
      </p:sp>
      <p:sp>
        <p:nvSpPr>
          <p:cNvPr id="2066" name="Text Box 18"/>
          <p:cNvSpPr txBox="1">
            <a:spLocks noChangeArrowheads="1"/>
          </p:cNvSpPr>
          <p:nvPr/>
        </p:nvSpPr>
        <p:spPr bwMode="auto">
          <a:xfrm>
            <a:off x="1752600" y="8001000"/>
            <a:ext cx="1752600" cy="701675"/>
          </a:xfrm>
          <a:prstGeom prst="rect">
            <a:avLst/>
          </a:prstGeom>
          <a:noFill/>
          <a:ln w="9525">
            <a:noFill/>
            <a:miter lim="800000"/>
            <a:headEnd/>
            <a:tailEnd/>
          </a:ln>
          <a:effectLst/>
        </p:spPr>
        <p:txBody>
          <a:bodyPr wrap="square">
            <a:spAutoFit/>
          </a:bodyPr>
          <a:lstStyle/>
          <a:p>
            <a:pPr algn="l">
              <a:spcBef>
                <a:spcPct val="50000"/>
              </a:spcBef>
            </a:pPr>
            <a:r>
              <a:rPr lang="en-US" sz="4000" dirty="0"/>
              <a:t>About</a:t>
            </a:r>
          </a:p>
        </p:txBody>
      </p:sp>
      <p:sp>
        <p:nvSpPr>
          <p:cNvPr id="8" name="Text Box 18">
            <a:extLst>
              <a:ext uri="{FF2B5EF4-FFF2-40B4-BE49-F238E27FC236}">
                <a16:creationId xmlns:a16="http://schemas.microsoft.com/office/drawing/2014/main" id="{52956315-0F76-0445-B996-73F6B403B2C0}"/>
              </a:ext>
            </a:extLst>
          </p:cNvPr>
          <p:cNvSpPr txBox="1">
            <a:spLocks noChangeArrowheads="1"/>
          </p:cNvSpPr>
          <p:nvPr/>
        </p:nvSpPr>
        <p:spPr bwMode="auto">
          <a:xfrm>
            <a:off x="21945600" y="9197259"/>
            <a:ext cx="8229600" cy="11172289"/>
          </a:xfrm>
          <a:prstGeom prst="rect">
            <a:avLst/>
          </a:prstGeom>
          <a:noFill/>
          <a:ln w="9525">
            <a:noFill/>
            <a:miter lim="800000"/>
            <a:headEnd/>
            <a:tailEnd/>
          </a:ln>
          <a:effectLst/>
        </p:spPr>
        <p:txBody>
          <a:bodyPr>
            <a:spAutoFit/>
          </a:bodyPr>
          <a:lstStyle/>
          <a:p>
            <a:pPr algn="l">
              <a:spcBef>
                <a:spcPct val="50000"/>
              </a:spcBef>
            </a:pPr>
            <a:r>
              <a:rPr lang="en-US" sz="4000" dirty="0"/>
              <a:t>This tool is used to enable the use of dynamic analysis in an efficient and easy to use manner for Java programs. The tool does this by leveraging statically informed knowledge about the program to develop a relevant code segment that is then run using outside </a:t>
            </a:r>
            <a:r>
              <a:rPr lang="en-US" sz="4000" dirty="0" err="1"/>
              <a:t>fuzzers</a:t>
            </a:r>
            <a:r>
              <a:rPr lang="en-US" sz="4000" dirty="0"/>
              <a:t> or manual input </a:t>
            </a:r>
            <a:r>
              <a:rPr lang="en-US" sz="4000" dirty="0" err="1"/>
              <a:t>fuzzers</a:t>
            </a:r>
            <a:r>
              <a:rPr lang="en-US" sz="4000" dirty="0"/>
              <a:t>. There are two intended uses for this tool. The first one being an automatic way to provide a configuration file that gives the statically informed knowledge to the tool and then runs the </a:t>
            </a:r>
            <a:r>
              <a:rPr lang="en-US" sz="4000" dirty="0" err="1"/>
              <a:t>fuzzer</a:t>
            </a:r>
            <a:r>
              <a:rPr lang="en-US" sz="4000" dirty="0"/>
              <a:t> known as AFL on this developed code segment. The second intended use is to use the API side of the tool to create manual </a:t>
            </a:r>
            <a:r>
              <a:rPr lang="en-US" sz="4000" dirty="0" err="1"/>
              <a:t>fuzzers</a:t>
            </a:r>
            <a:r>
              <a:rPr lang="en-US" sz="4000" dirty="0"/>
              <a:t> that are fast to create and easy to use.</a:t>
            </a:r>
          </a:p>
        </p:txBody>
      </p:sp>
      <p:pic>
        <p:nvPicPr>
          <p:cNvPr id="5" name="Picture 4">
            <a:extLst>
              <a:ext uri="{FF2B5EF4-FFF2-40B4-BE49-F238E27FC236}">
                <a16:creationId xmlns:a16="http://schemas.microsoft.com/office/drawing/2014/main" id="{F11B4636-7158-3046-AD6A-7272F44DCC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7800" y="11229094"/>
            <a:ext cx="8229600" cy="5295900"/>
          </a:xfrm>
          <a:prstGeom prst="rect">
            <a:avLst/>
          </a:prstGeom>
        </p:spPr>
      </p:pic>
      <p:pic>
        <p:nvPicPr>
          <p:cNvPr id="7" name="Picture 6">
            <a:extLst>
              <a:ext uri="{FF2B5EF4-FFF2-40B4-BE49-F238E27FC236}">
                <a16:creationId xmlns:a16="http://schemas.microsoft.com/office/drawing/2014/main" id="{58EA7385-161E-4B4E-820F-B90C649266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73350" y="18425612"/>
            <a:ext cx="3238500" cy="2781300"/>
          </a:xfrm>
          <a:prstGeom prst="rect">
            <a:avLst/>
          </a:prstGeom>
        </p:spPr>
      </p:pic>
      <p:sp>
        <p:nvSpPr>
          <p:cNvPr id="16" name="Text Box 18">
            <a:extLst>
              <a:ext uri="{FF2B5EF4-FFF2-40B4-BE49-F238E27FC236}">
                <a16:creationId xmlns:a16="http://schemas.microsoft.com/office/drawing/2014/main" id="{CE381650-D495-5C44-BA01-6E860C651D82}"/>
              </a:ext>
            </a:extLst>
          </p:cNvPr>
          <p:cNvSpPr txBox="1">
            <a:spLocks noChangeArrowheads="1"/>
          </p:cNvSpPr>
          <p:nvPr/>
        </p:nvSpPr>
        <p:spPr bwMode="auto">
          <a:xfrm>
            <a:off x="1752600" y="9197259"/>
            <a:ext cx="14706600" cy="1323439"/>
          </a:xfrm>
          <a:prstGeom prst="rect">
            <a:avLst/>
          </a:prstGeom>
          <a:noFill/>
          <a:ln w="9525">
            <a:noFill/>
            <a:miter lim="800000"/>
            <a:headEnd/>
            <a:tailEnd/>
          </a:ln>
          <a:effectLst/>
        </p:spPr>
        <p:txBody>
          <a:bodyPr wrap="square">
            <a:spAutoFit/>
          </a:bodyPr>
          <a:lstStyle/>
          <a:p>
            <a:pPr algn="l">
              <a:spcBef>
                <a:spcPct val="50000"/>
              </a:spcBef>
            </a:pPr>
            <a:r>
              <a:rPr lang="en-US" sz="4000" dirty="0"/>
              <a:t>Problem Statement: Leverage the power of dynamic analysis with statically informed knowledge</a:t>
            </a: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6865</TotalTime>
  <Words>160</Words>
  <Application>Microsoft Macintosh PowerPoint</Application>
  <PresentationFormat>Custom</PresentationFormat>
  <Paragraphs>9</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vt:lpstr>
      <vt:lpstr>Blank Presentation</vt:lpstr>
      <vt:lpstr>PowerPoint Presentation</vt:lpstr>
    </vt:vector>
  </TitlesOfParts>
  <Company>ISU Printing</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Louden</dc:creator>
  <cp:lastModifiedBy>Lockwood, Derrick J [COM S]</cp:lastModifiedBy>
  <cp:revision>21</cp:revision>
  <cp:lastPrinted>2005-05-04T14:31:29Z</cp:lastPrinted>
  <dcterms:created xsi:type="dcterms:W3CDTF">2016-12-19T17:37:43Z</dcterms:created>
  <dcterms:modified xsi:type="dcterms:W3CDTF">2019-02-19T05:34:36Z</dcterms:modified>
</cp:coreProperties>
</file>