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94" r:id="rId3"/>
    <p:sldId id="298" r:id="rId4"/>
    <p:sldId id="295" r:id="rId5"/>
    <p:sldId id="296" r:id="rId6"/>
    <p:sldId id="301" r:id="rId7"/>
    <p:sldId id="297" r:id="rId8"/>
    <p:sldId id="299" r:id="rId9"/>
    <p:sldId id="300" r:id="rId10"/>
    <p:sldId id="292" r:id="rId11"/>
    <p:sldId id="280" r:id="rId12"/>
    <p:sldId id="257" r:id="rId13"/>
    <p:sldId id="258" r:id="rId14"/>
    <p:sldId id="284" r:id="rId15"/>
    <p:sldId id="285" r:id="rId16"/>
    <p:sldId id="260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282" r:id="rId37"/>
    <p:sldId id="283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oboto Slab" panose="020B0604020202020204" charset="0"/>
      <p:regular r:id="rId44"/>
      <p:bold r:id="rId45"/>
    </p:embeddedFont>
    <p:embeddedFont>
      <p:font typeface="Source Sans Pr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CAEA6D-255B-4AE6-BC4B-661FB70828A4}">
  <a:tblStyle styleId="{BECAEA6D-255B-4AE6-BC4B-661FB70828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1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88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2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592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640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81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67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36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18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98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82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86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cordeli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athtothestockphoto.com/wp-content/uploads/DeathtotheStockPhoto-License.pdf" TargetMode="External"/><Relationship Id="rId5" Type="http://schemas.openxmlformats.org/officeDocument/2006/relationships/hyperlink" Target="http://deathtothestockphoto.com/" TargetMode="Externa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,400italic,700italic|Roboto+Slab:400,70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4" y="235730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 Luther</a:t>
            </a:r>
            <a:br>
              <a:rPr lang="en" dirty="0"/>
            </a:br>
            <a:r>
              <a:rPr lang="en" sz="3600" dirty="0"/>
              <a:t>Too many movies?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Other Ideas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6913293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000" dirty="0"/>
              <a:t>Density measured by # of high budget movies and (just the) # of movies released within +/- 30 days</a:t>
            </a:r>
          </a:p>
          <a:p>
            <a:pPr marL="457200" lvl="0" indent="-457200" rtl="0">
              <a:spcAft>
                <a:spcPts val="1200"/>
              </a:spcAft>
            </a:pPr>
            <a:r>
              <a:rPr lang="en" sz="2000" dirty="0"/>
              <a:t>Scraped OMDB data for movie ratings from Rotten Tomatoes, IMDB,  Metacritic</a:t>
            </a:r>
          </a:p>
          <a:p>
            <a:pPr marL="457200" indent="-457200">
              <a:spcAft>
                <a:spcPts val="1200"/>
              </a:spcAft>
            </a:pPr>
            <a:r>
              <a:rPr lang="en-US" sz="2000" dirty="0"/>
              <a:t>Scraped RGB pixel data of movie posters</a:t>
            </a:r>
          </a:p>
        </p:txBody>
      </p:sp>
    </p:spTree>
    <p:extLst>
      <p:ext uri="{BB962C8B-B14F-4D97-AF65-F5344CB8AC3E}">
        <p14:creationId xmlns:p14="http://schemas.microsoft.com/office/powerpoint/2010/main" val="156135828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78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6575" y="4820325"/>
            <a:ext cx="53381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b="1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If you use the graphic assets (photos, icons and typographies) provided with this presentation you must keep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Credits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/>
              <a:t>Hello!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/>
              <a:t>I am Jayden Smith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600"/>
              <a:t>@username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384161489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1465124806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Quotations are commonly printed as a </a:t>
            </a:r>
            <a:r>
              <a:rPr lang="en" b="1" dirty="0">
                <a:solidFill>
                  <a:srgbClr val="0091EA"/>
                </a:solidFill>
              </a:rPr>
              <a:t>means of inspiration</a:t>
            </a:r>
            <a:r>
              <a:rPr lang="en" dirty="0"/>
              <a:t>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/>
              <a:t>Big concept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Situation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Luther Films plans to release a film in July 2016 but they found out that there will be a number of similar (same-genre) movies that will be released within +/- 30 days ("density")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Luther funded the production with high-yield debt and is worried that the competition might affect its ability to service the debt. On the other hand, interest will accrue longer if the release is delayed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The managers at Luther Films reached out to Metis to help them on this issue and that Metis come back with a recommendation the next day </a:t>
            </a:r>
          </a:p>
        </p:txBody>
      </p:sp>
    </p:spTree>
    <p:extLst>
      <p:ext uri="{BB962C8B-B14F-4D97-AF65-F5344CB8AC3E}">
        <p14:creationId xmlns:p14="http://schemas.microsoft.com/office/powerpoint/2010/main" val="889396087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453575" y="3177700"/>
            <a:ext cx="3329099" cy="3329099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0" name="Shape 150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51" name="Shape 151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52" name="Shape 152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2571743"/>
            <a:ext cx="9144000" cy="4286399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3338271" y="1579603"/>
            <a:ext cx="2467458" cy="4572382"/>
            <a:chOff x="-6729413" y="-17360900"/>
            <a:chExt cx="26138325" cy="48436249"/>
          </a:xfrm>
        </p:grpSpPr>
        <p:sp>
          <p:nvSpPr>
            <p:cNvPr id="160" name="Shape 160"/>
            <p:cNvSpPr/>
            <p:nvPr/>
          </p:nvSpPr>
          <p:spPr>
            <a:xfrm>
              <a:off x="-6729413" y="-9364661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276600" y="-17360900"/>
              <a:ext cx="10882199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2576175" y="-17360900"/>
              <a:ext cx="6832499" cy="1046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6729413" y="-9364661"/>
              <a:ext cx="100058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6729413" y="-17360900"/>
              <a:ext cx="19305600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2752386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6729413" y="-11442700"/>
              <a:ext cx="10005899" cy="292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158912" y="-11938000"/>
              <a:ext cx="5250000" cy="5040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957511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728450" y="-6897686"/>
              <a:ext cx="6940499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899025" y="-698500"/>
              <a:ext cx="6378599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-4370387" y="-6897686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9578975" y="8743950"/>
              <a:ext cx="4263900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728450" y="-6897686"/>
              <a:ext cx="6940499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838575" y="-6897686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1235075" y="-698500"/>
              <a:ext cx="8242200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235075" y="-5207000"/>
              <a:ext cx="12963599" cy="2212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6305550" y="-6897686"/>
              <a:ext cx="7785000" cy="8804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28450" y="-6897686"/>
              <a:ext cx="6940499" cy="877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479550" y="-6897686"/>
              <a:ext cx="5527799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1373187" y="8743950"/>
              <a:ext cx="13101599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994025" y="8743950"/>
              <a:ext cx="8734499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28450" y="1873250"/>
              <a:ext cx="6835799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-9293225"/>
              <a:ext cx="10882199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469186" y="-6897686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/>
          <p:nvPr/>
        </p:nvSpPr>
        <p:spPr>
          <a:xfrm>
            <a:off x="786147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89" name="Shape 189"/>
          <p:cNvSpPr/>
          <p:nvPr/>
        </p:nvSpPr>
        <p:spPr>
          <a:xfrm>
            <a:off x="6286512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0" y="6344950"/>
            <a:ext cx="9144000" cy="4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{BECAEA6D-255B-4AE6-BC4B-661FB70828A4}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03" name="Shape 203"/>
          <p:cNvSpPr/>
          <p:nvPr/>
        </p:nvSpPr>
        <p:spPr>
          <a:xfrm>
            <a:off x="1714675" y="2238575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724272" y="2585914"/>
            <a:ext cx="240435" cy="240435"/>
            <a:chOff x="3683125" y="481100"/>
            <a:chExt cx="270000" cy="270000"/>
          </a:xfrm>
        </p:grpSpPr>
        <p:sp>
          <p:nvSpPr>
            <p:cNvPr id="205" name="Shape 205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2416672" y="4562239"/>
            <a:ext cx="240435" cy="240435"/>
            <a:chOff x="3683125" y="481100"/>
            <a:chExt cx="270000" cy="270000"/>
          </a:xfrm>
        </p:grpSpPr>
        <p:sp>
          <p:nvSpPr>
            <p:cNvPr id="208" name="Shape 20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3744722" y="2388114"/>
            <a:ext cx="240435" cy="240435"/>
            <a:chOff x="3683125" y="481100"/>
            <a:chExt cx="270000" cy="270000"/>
          </a:xfrm>
        </p:grpSpPr>
        <p:sp>
          <p:nvSpPr>
            <p:cNvPr id="211" name="Shape 211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4180822" y="3354389"/>
            <a:ext cx="240435" cy="240435"/>
            <a:chOff x="3683125" y="481100"/>
            <a:chExt cx="270000" cy="270000"/>
          </a:xfrm>
        </p:grpSpPr>
        <p:sp>
          <p:nvSpPr>
            <p:cNvPr id="214" name="Shape 214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6846222" y="2956039"/>
            <a:ext cx="240435" cy="240435"/>
            <a:chOff x="3683125" y="481100"/>
            <a:chExt cx="270000" cy="270000"/>
          </a:xfrm>
        </p:grpSpPr>
        <p:sp>
          <p:nvSpPr>
            <p:cNvPr id="217" name="Shape 21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7598472" y="4863789"/>
            <a:ext cx="240435" cy="240435"/>
            <a:chOff x="3683125" y="481100"/>
            <a:chExt cx="270000" cy="270000"/>
          </a:xfrm>
        </p:grpSpPr>
        <p:sp>
          <p:nvSpPr>
            <p:cNvPr id="220" name="Shape 220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/>
              <a:t>89,526,124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1515900" y="4369203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515900" y="5234550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515900" y="2616601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515900" y="3481948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4" name="Shape 244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45" name="Shape 245"/>
          <p:cNvSpPr/>
          <p:nvPr/>
        </p:nvSpPr>
        <p:spPr>
          <a:xfrm>
            <a:off x="3506750" y="3219800"/>
            <a:ext cx="2399699" cy="23993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47" name="Shape 247"/>
          <p:cNvSpPr/>
          <p:nvPr/>
        </p:nvSpPr>
        <p:spPr>
          <a:xfrm>
            <a:off x="6000368" y="1086200"/>
            <a:ext cx="2649299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2804800" y="3437100"/>
            <a:ext cx="980999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5520450" y="2991325"/>
            <a:ext cx="859199" cy="859199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3329988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3"/>
          </p:nvPr>
        </p:nvSpPr>
        <p:spPr>
          <a:xfrm>
            <a:off x="5873826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786150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329988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5873826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62" name="Shape 262"/>
          <p:cNvGrpSpPr/>
          <p:nvPr/>
        </p:nvGrpSpPr>
        <p:grpSpPr>
          <a:xfrm>
            <a:off x="921696" y="1777648"/>
            <a:ext cx="304008" cy="326513"/>
            <a:chOff x="616425" y="2329600"/>
            <a:chExt cx="361700" cy="388475"/>
          </a:xfrm>
        </p:grpSpPr>
        <p:sp>
          <p:nvSpPr>
            <p:cNvPr id="263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5980786" y="3978258"/>
            <a:ext cx="435021" cy="323445"/>
            <a:chOff x="5247525" y="3007275"/>
            <a:chExt cx="517575" cy="384825"/>
          </a:xfrm>
        </p:grpSpPr>
        <p:sp>
          <p:nvSpPr>
            <p:cNvPr id="272" name="Shape 2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965716" y="3968773"/>
            <a:ext cx="215966" cy="342398"/>
            <a:chOff x="6718575" y="2318625"/>
            <a:chExt cx="256950" cy="407375"/>
          </a:xfrm>
        </p:grpSpPr>
        <p:sp>
          <p:nvSpPr>
            <p:cNvPr id="27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3453692" y="1777657"/>
            <a:ext cx="359271" cy="376691"/>
            <a:chOff x="5961125" y="1623900"/>
            <a:chExt cx="427450" cy="448175"/>
          </a:xfrm>
        </p:grpSpPr>
        <p:sp>
          <p:nvSpPr>
            <p:cNvPr id="296" name="Shape 29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6040970" y="1803252"/>
            <a:ext cx="345970" cy="325504"/>
            <a:chOff x="5972700" y="2330200"/>
            <a:chExt cx="411625" cy="387275"/>
          </a:xfrm>
        </p:grpSpPr>
        <p:sp>
          <p:nvSpPr>
            <p:cNvPr id="304" name="Shape 30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 dirty="0"/>
              <a:t>The idea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dirty="0"/>
              <a:t>Competition decreases revenue, or does it?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-US" dirty="0"/>
              <a:t>The average American watches a movie every 2 months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731"/>
          <p:cNvGrpSpPr/>
          <p:nvPr/>
        </p:nvGrpSpPr>
        <p:grpSpPr>
          <a:xfrm>
            <a:off x="5696452" y="1787381"/>
            <a:ext cx="828147" cy="1312965"/>
            <a:chOff x="6718575" y="2318625"/>
            <a:chExt cx="256950" cy="407375"/>
          </a:xfrm>
        </p:grpSpPr>
        <p:sp>
          <p:nvSpPr>
            <p:cNvPr id="13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4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5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6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7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8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9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0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21" name="Shape 106"/>
          <p:cNvSpPr txBox="1">
            <a:spLocks/>
          </p:cNvSpPr>
          <p:nvPr/>
        </p:nvSpPr>
        <p:spPr>
          <a:xfrm>
            <a:off x="4551951" y="5391948"/>
            <a:ext cx="1839299" cy="37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-US" sz="1200" dirty="0"/>
              <a:t>L.E.K Box Office Research</a:t>
            </a:r>
          </a:p>
        </p:txBody>
      </p:sp>
    </p:spTree>
    <p:extLst>
      <p:ext uri="{BB962C8B-B14F-4D97-AF65-F5344CB8AC3E}">
        <p14:creationId xmlns:p14="http://schemas.microsoft.com/office/powerpoint/2010/main" val="1890880456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5385337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  <p:sp>
        <p:nvSpPr>
          <p:cNvPr id="318" name="Shape 31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5523467" y="83991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787662" y="7181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2001837" y="5916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7466099" cy="355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lang="en" sz="1800" b="1"/>
              <a:t>Roboto Slab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 sz="1800" b="1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https://www.google.com/fonts#UsePlace:use/Collection:Source+Sans+Pro:400,700,400italic,700italic|Roboto+Slab:400,700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Blue </a:t>
            </a:r>
            <a:r>
              <a:rPr lang="en" sz="1800" b="1">
                <a:solidFill>
                  <a:srgbClr val="0091EA"/>
                </a:solidFill>
              </a:rPr>
              <a:t>#0091ea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Dark gray </a:t>
            </a:r>
            <a:r>
              <a:rPr lang="en" sz="1800" b="1"/>
              <a:t>#263238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Medium gray </a:t>
            </a:r>
            <a:r>
              <a:rPr lang="en" sz="1800" b="1">
                <a:solidFill>
                  <a:srgbClr val="607D8B"/>
                </a:solidFill>
              </a:rPr>
              <a:t>#607d8b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Light gray </a:t>
            </a:r>
            <a:r>
              <a:rPr lang="en" sz="18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680300" y="5885225"/>
            <a:ext cx="5160300" cy="9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175" y="348808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67" name="Shape 36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82" name="Shape 38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88" name="Shape 38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3" name="Shape 393"/>
          <p:cNvSpPr/>
          <p:nvPr/>
        </p:nvSpPr>
        <p:spPr>
          <a:xfrm>
            <a:off x="2148119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733087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96" name="Shape 39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0" name="Shape 400"/>
          <p:cNvSpPr/>
          <p:nvPr/>
        </p:nvSpPr>
        <p:spPr>
          <a:xfrm>
            <a:off x="4361051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402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410" name="Shape 41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4" name="Shape 414"/>
          <p:cNvSpPr/>
          <p:nvPr/>
        </p:nvSpPr>
        <p:spPr>
          <a:xfrm>
            <a:off x="2118448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683958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254070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830339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419" name="Shape 41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422" name="Shape 42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425" name="Shape 42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429" name="Shape 4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437" name="Shape 4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44" name="Shape 4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2690598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50" name="Shape 45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53" name="Shape 45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59" name="Shape 45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62" name="Shape 46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70" name="Shape 47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76" name="Shape 47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85" name="Shape 48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90" name="Shape 49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95" name="Shape 49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500" name="Shape 50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03" name="Shape 50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506" name="Shape 50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8" name="Shape 508"/>
          <p:cNvSpPr/>
          <p:nvPr/>
        </p:nvSpPr>
        <p:spPr>
          <a:xfrm>
            <a:off x="4393810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510" name="Shape 5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513" name="Shape 51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1561112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039604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524" name="Shape 52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6" name="Shape 526"/>
          <p:cNvSpPr/>
          <p:nvPr/>
        </p:nvSpPr>
        <p:spPr>
          <a:xfrm>
            <a:off x="3810881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7" name="Shape 527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528" name="Shape 52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531" name="Shape 5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536" name="Shape 5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4983885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541" name="Shape 5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48" name="Shape 5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58" name="Shape 55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62" name="Shape 56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66" name="Shape 56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72" name="Shape 57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75" name="Shape 57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83" name="Shape 58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90" name="Shape 59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93" name="Shape 59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7" name="Shape 597"/>
          <p:cNvSpPr/>
          <p:nvPr/>
        </p:nvSpPr>
        <p:spPr>
          <a:xfrm>
            <a:off x="962843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253566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688560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817037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602" name="Shape 60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611" name="Shape 61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614" name="Shape 61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621" name="Shape 62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629" name="Shape 62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633" name="Shape 63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640" name="Shape 6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44" name="Shape 64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48" name="Shape 6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54" name="Shape 65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82" name="Shape 68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706" name="Shape 70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721" name="Shape 72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725" name="Shape 72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732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741" name="Shape 7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45" name="Shape 74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51" name="Shape 75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59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66" name="Shape 76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76" name="Shape 77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88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Shape 793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94" name="Shape 79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02" name="Shape 80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805" name="Shape 80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808" name="Shape 80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0" name="Shape 810"/>
          <p:cNvSpPr/>
          <p:nvPr/>
        </p:nvSpPr>
        <p:spPr>
          <a:xfrm>
            <a:off x="7512255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628417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913953" y="40072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Approach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Given the time and budget constraints…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Data collection through web scraping	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Modeling through linear regression</a:t>
            </a:r>
          </a:p>
          <a:p>
            <a:pPr marL="457200" lvl="0" indent="-457200">
              <a:spcBef>
                <a:spcPts val="1200"/>
              </a:spcBef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64031092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Data Munging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7130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Data: Movies from 2009 to 2015</a:t>
            </a:r>
          </a:p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Data source: BoxOfficeMojo</a:t>
            </a:r>
          </a:p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Webpages scraped: 4,400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Missing data treatment: Complete cases only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Filter out: removed blockbusters, foreign movies, any movie with box office gross and budget below US$1 million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Centered “# of theaters” and “# of days in release” variables to address severe multicollinearity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Collapsed “genre” and “distributor” categorical variables</a:t>
            </a:r>
          </a:p>
          <a:p>
            <a:pPr marL="457200" indent="-457200">
              <a:spcBef>
                <a:spcPts val="1200"/>
              </a:spcBef>
            </a:pPr>
            <a:r>
              <a:rPr lang="en" sz="2000" dirty="0"/>
              <a:t>Final # of observations: 730</a:t>
            </a:r>
          </a:p>
        </p:txBody>
      </p:sp>
    </p:spTree>
    <p:extLst>
      <p:ext uri="{BB962C8B-B14F-4D97-AF65-F5344CB8AC3E}">
        <p14:creationId xmlns:p14="http://schemas.microsoft.com/office/powerpoint/2010/main" val="348750644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Beware of the Outliers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49" y="1687130"/>
            <a:ext cx="4055306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Distributed by Kenn </a:t>
            </a:r>
            <a:r>
              <a:rPr lang="en-US" sz="1600" dirty="0"/>
              <a:t>(</a:t>
            </a:r>
            <a:r>
              <a:rPr lang="en-US" sz="1600" dirty="0" err="1"/>
              <a:t>Viselman</a:t>
            </a:r>
            <a:r>
              <a:rPr lang="en-US" sz="1600" dirty="0"/>
              <a:t>)</a:t>
            </a:r>
            <a:endParaRPr lang="en-US" sz="2000" dirty="0"/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Domestic gross of US$1 million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Budget of US$20 million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While not statistically significant, OLS shows that getting Kenn as the distributor increases domestic box office gross by US$48 million relative to “Other Distributors”</a:t>
            </a:r>
          </a:p>
          <a:p>
            <a:pPr marL="457200" lvl="0" indent="-457200">
              <a:spcBef>
                <a:spcPts val="1200"/>
              </a:spcBef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55" y="1758950"/>
            <a:ext cx="2937916" cy="4406874"/>
          </a:xfrm>
          <a:prstGeom prst="rect">
            <a:avLst/>
          </a:prstGeom>
        </p:spPr>
      </p:pic>
      <p:sp>
        <p:nvSpPr>
          <p:cNvPr id="5" name="Shape 106"/>
          <p:cNvSpPr txBox="1">
            <a:spLocks/>
          </p:cNvSpPr>
          <p:nvPr/>
        </p:nvSpPr>
        <p:spPr>
          <a:xfrm>
            <a:off x="2900951" y="5791972"/>
            <a:ext cx="1839299" cy="37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-US" sz="1200" dirty="0"/>
              <a:t>Source: </a:t>
            </a:r>
            <a:r>
              <a:rPr lang="en-US" sz="1200" dirty="0" err="1"/>
              <a:t>BoxOfficeMojo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412246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Regression Model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4028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600"/>
              </a:spcBef>
            </a:pPr>
            <a:r>
              <a:rPr lang="en" sz="2000" dirty="0"/>
              <a:t>Evaluated OLS and Elastic Net Regression</a:t>
            </a:r>
          </a:p>
          <a:p>
            <a:pPr marL="457200" indent="-457200">
              <a:spcBef>
                <a:spcPts val="600"/>
              </a:spcBef>
            </a:pPr>
            <a:r>
              <a:rPr lang="en" sz="2000" dirty="0"/>
              <a:t>Used 100% of data since focus in on coefficient</a:t>
            </a:r>
          </a:p>
          <a:p>
            <a:pPr marL="457200" lvl="0" indent="-457200" rtl="0">
              <a:spcBef>
                <a:spcPts val="600"/>
              </a:spcBef>
              <a:spcAft>
                <a:spcPts val="600"/>
              </a:spcAft>
            </a:pPr>
            <a:r>
              <a:rPr lang="en" sz="2000" dirty="0"/>
              <a:t>Model equation: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-US" sz="2000" b="1" i="1" dirty="0"/>
              <a:t>a</a:t>
            </a:r>
            <a:r>
              <a:rPr lang="en" sz="2000" b="1" i="1" dirty="0"/>
              <a:t>dj. dom. </a:t>
            </a:r>
            <a:r>
              <a:rPr lang="en-US" sz="2000" b="1" i="1" dirty="0"/>
              <a:t>g</a:t>
            </a:r>
            <a:r>
              <a:rPr lang="en" sz="2000" b="1" i="1" dirty="0"/>
              <a:t>ross =  1 + adj. budget + runtime + # days in release + max # of theaters (C) + (max # of theaters (C))</a:t>
            </a:r>
            <a:r>
              <a:rPr lang="en" sz="2000" b="1" i="1" baseline="30000" dirty="0"/>
              <a:t>2</a:t>
            </a:r>
            <a:r>
              <a:rPr lang="en" sz="2000" b="1" i="1" dirty="0"/>
              <a:t> + density + genre + distributor + month</a:t>
            </a:r>
          </a:p>
        </p:txBody>
      </p:sp>
      <p:graphicFrame>
        <p:nvGraphicFramePr>
          <p:cNvPr id="4" name="Shape 196"/>
          <p:cNvGraphicFramePr/>
          <p:nvPr>
            <p:extLst>
              <p:ext uri="{D42A27DB-BD31-4B8C-83A1-F6EECF244321}">
                <p14:modId xmlns:p14="http://schemas.microsoft.com/office/powerpoint/2010/main" val="1539502814"/>
              </p:ext>
            </p:extLst>
          </p:nvPr>
        </p:nvGraphicFramePr>
        <p:xfrm>
          <a:off x="952500" y="3738593"/>
          <a:ext cx="7239000" cy="2004075"/>
        </p:xfrm>
        <a:graphic>
          <a:graphicData uri="http://schemas.openxmlformats.org/drawingml/2006/table">
            <a:tbl>
              <a:tblPr>
                <a:noFill/>
                <a:tableStyleId>{BECAEA6D-255B-4AE6-BC4B-661FB70828A4}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</a:t>
                      </a:r>
                      <a:r>
                        <a:rPr lang="en" baseline="300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Adj. R</a:t>
                      </a:r>
                      <a:r>
                        <a:rPr lang="en" baseline="300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Density</a:t>
                      </a:r>
                      <a:r>
                        <a:rPr lang="en" baseline="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Coefficient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aseline="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p-value</a:t>
                      </a:r>
                      <a:endParaRPr lang="en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Ordinary Least Squares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73%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73%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Elastic Net Regression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72%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72%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21%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7044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0" b="1" dirty="0"/>
              <a:t>US$ 2,200,000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less revenue for every same-genre movie that will be released within 30 days Luther Film’s movie release date </a:t>
            </a:r>
            <a:r>
              <a:rPr lang="en" sz="1400" dirty="0"/>
              <a:t>(p </a:t>
            </a:r>
            <a:r>
              <a:rPr lang="en" sz="1400"/>
              <a:t>&lt; 0.07, HC3)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685277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0" y="2102568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Luther Films should consider releasing the movie in June, a month earlier, to catch the spring/summer rush and potentially increase revenue by </a:t>
            </a:r>
            <a:r>
              <a:rPr lang="en-US" b="1" dirty="0">
                <a:solidFill>
                  <a:srgbClr val="00B0F0"/>
                </a:solidFill>
              </a:rPr>
              <a:t>US$15 million</a:t>
            </a:r>
            <a:r>
              <a:rPr lang="en-US" dirty="0"/>
              <a:t> </a:t>
            </a:r>
            <a:r>
              <a:rPr lang="en-US" sz="1400" dirty="0"/>
              <a:t>(p &lt; 0.09, HC3)</a:t>
            </a:r>
            <a:endParaRPr lang="en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1588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1513</Words>
  <Application>Microsoft Office PowerPoint</Application>
  <PresentationFormat>On-screen Show (4:3)</PresentationFormat>
  <Paragraphs>190</Paragraphs>
  <Slides>37</Slides>
  <Notes>37</Notes>
  <HiddenSlides>26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Roboto Slab</vt:lpstr>
      <vt:lpstr>Source Sans Pro</vt:lpstr>
      <vt:lpstr>Arial</vt:lpstr>
      <vt:lpstr>Cordelia template</vt:lpstr>
      <vt:lpstr>Project Luther Too many movies?</vt:lpstr>
      <vt:lpstr>Situation</vt:lpstr>
      <vt:lpstr>The idea</vt:lpstr>
      <vt:lpstr>Approach</vt:lpstr>
      <vt:lpstr>Data Munging</vt:lpstr>
      <vt:lpstr>Beware of the Outliers</vt:lpstr>
      <vt:lpstr>Regression Model</vt:lpstr>
      <vt:lpstr>US$ 2,200,000</vt:lpstr>
      <vt:lpstr>PowerPoint Presentation</vt:lpstr>
      <vt:lpstr>Other Ideas</vt:lpstr>
      <vt:lpstr>Thanks!</vt:lpstr>
      <vt:lpstr>Instructions for use</vt:lpstr>
      <vt:lpstr>Hello!</vt:lpstr>
      <vt:lpstr>1. Transition headline</vt:lpstr>
      <vt:lpstr>1. Transition headline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Kenn Daniel So</cp:lastModifiedBy>
  <cp:revision>49</cp:revision>
  <dcterms:modified xsi:type="dcterms:W3CDTF">2016-04-29T18:27:22Z</dcterms:modified>
</cp:coreProperties>
</file>