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39"/>
  </p:notesMasterIdLst>
  <p:sldIdLst>
    <p:sldId id="256" r:id="rId2"/>
    <p:sldId id="294" r:id="rId3"/>
    <p:sldId id="298" r:id="rId4"/>
    <p:sldId id="295" r:id="rId5"/>
    <p:sldId id="296" r:id="rId6"/>
    <p:sldId id="301" r:id="rId7"/>
    <p:sldId id="297" r:id="rId8"/>
    <p:sldId id="299" r:id="rId9"/>
    <p:sldId id="300" r:id="rId10"/>
    <p:sldId id="292" r:id="rId11"/>
    <p:sldId id="280" r:id="rId12"/>
    <p:sldId id="257" r:id="rId13"/>
    <p:sldId id="258" r:id="rId14"/>
    <p:sldId id="284" r:id="rId15"/>
    <p:sldId id="285" r:id="rId16"/>
    <p:sldId id="260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1" r:id="rId36"/>
    <p:sldId id="282" r:id="rId37"/>
    <p:sldId id="283" r:id="rId3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Roboto Slab" panose="020B0604020202020204" charset="0"/>
      <p:regular r:id="rId44"/>
      <p:bold r:id="rId45"/>
    </p:embeddedFont>
    <p:embeddedFont>
      <p:font typeface="Source Sans Pro" panose="020B060402020202020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ECAEA6D-255B-4AE6-BC4B-661FB70828A4}">
  <a:tblStyle styleId="{BECAEA6D-255B-4AE6-BC4B-661FB70828A4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918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7889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82679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25922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76406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88811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1670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5362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0186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7982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3828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8868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700184" y="1360350"/>
            <a:ext cx="58073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8827727" y="4597553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579634" y="337347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626321" y="1339871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8803950" y="5654656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96310" y="1990890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738050" y="271321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771658" y="2504485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4271583" y="474825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7729213" y="6127437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mplete patter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26550" y="-19800"/>
            <a:ext cx="91971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 b="1"/>
            </a:lvl1pPr>
            <a:lvl2pPr lvl="1" rtl="0">
              <a:spcBef>
                <a:spcPts val="0"/>
              </a:spcBef>
              <a:buSzPct val="100000"/>
              <a:defRPr sz="4800" b="1"/>
            </a:lvl2pPr>
            <a:lvl3pPr lvl="2" rtl="0">
              <a:spcBef>
                <a:spcPts val="0"/>
              </a:spcBef>
              <a:buSzPct val="100000"/>
              <a:defRPr sz="4800" b="1"/>
            </a:lvl3pPr>
            <a:lvl4pPr lvl="3" rtl="0">
              <a:spcBef>
                <a:spcPts val="0"/>
              </a:spcBef>
              <a:buSzPct val="100000"/>
              <a:defRPr sz="4800" b="1"/>
            </a:lvl4pPr>
            <a:lvl5pPr lvl="4" rtl="0">
              <a:spcBef>
                <a:spcPts val="0"/>
              </a:spcBef>
              <a:buSzPct val="100000"/>
              <a:defRPr sz="4800" b="1"/>
            </a:lvl5pPr>
            <a:lvl6pPr lvl="5" rtl="0">
              <a:spcBef>
                <a:spcPts val="0"/>
              </a:spcBef>
              <a:buSzPct val="100000"/>
              <a:defRPr sz="4800" b="1"/>
            </a:lvl6pPr>
            <a:lvl7pPr lvl="6" rtl="0">
              <a:spcBef>
                <a:spcPts val="0"/>
              </a:spcBef>
              <a:buSzPct val="100000"/>
              <a:defRPr sz="4800" b="1"/>
            </a:lvl7pPr>
            <a:lvl8pPr lvl="7" rtl="0">
              <a:spcBef>
                <a:spcPts val="0"/>
              </a:spcBef>
              <a:buSzPct val="100000"/>
              <a:defRPr sz="4800" b="1"/>
            </a:lvl8pPr>
            <a:lvl9pPr lvl="8" rtl="0">
              <a:spcBef>
                <a:spcPts val="0"/>
              </a:spcBef>
              <a:buSzPct val="100000"/>
              <a:defRPr sz="4800" b="1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607D8B"/>
              </a:buClr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Shape 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5945" y="0"/>
            <a:ext cx="9132108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215300" y="2501400"/>
            <a:ext cx="6713399" cy="109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1pPr>
            <a:lvl2pPr lvl="1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2pPr>
            <a:lvl3pPr lvl="2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3pPr>
            <a:lvl4pPr lvl="3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4pPr>
            <a:lvl5pPr lvl="4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5pPr>
            <a:lvl6pPr lvl="5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6pPr>
            <a:lvl7pPr lvl="6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7pPr>
            <a:lvl8pPr lvl="7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8pPr>
            <a:lvl9pPr lvl="8" algn="ctr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9pPr>
          </a:lstStyle>
          <a:p>
            <a:endParaRPr/>
          </a:p>
        </p:txBody>
      </p:sp>
      <p:grpSp>
        <p:nvGrpSpPr>
          <p:cNvPr id="31" name="Shape 31"/>
          <p:cNvGrpSpPr/>
          <p:nvPr/>
        </p:nvGrpSpPr>
        <p:grpSpPr>
          <a:xfrm>
            <a:off x="3593400" y="1074284"/>
            <a:ext cx="1957200" cy="1093199"/>
            <a:chOff x="3593400" y="1760084"/>
            <a:chExt cx="1957200" cy="1093199"/>
          </a:xfrm>
        </p:grpSpPr>
        <p:sp>
          <p:nvSpPr>
            <p:cNvPr id="32" name="Shape 32"/>
            <p:cNvSpPr txBox="1"/>
            <p:nvPr/>
          </p:nvSpPr>
          <p:spPr>
            <a:xfrm>
              <a:off x="3593400" y="1872096"/>
              <a:ext cx="1957200" cy="871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6000" b="1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</a:p>
          </p:txBody>
        </p:sp>
        <p:sp>
          <p:nvSpPr>
            <p:cNvPr id="33" name="Shape 33"/>
            <p:cNvSpPr/>
            <p:nvPr/>
          </p:nvSpPr>
          <p:spPr>
            <a:xfrm>
              <a:off x="4025400" y="1760084"/>
              <a:ext cx="1093199" cy="1093199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4190700" y="1925384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35" name="Shape 35"/>
          <p:cNvCxnSpPr>
            <a:endCxn id="33" idx="1"/>
          </p:cNvCxnSpPr>
          <p:nvPr/>
        </p:nvCxnSpPr>
        <p:spPr>
          <a:xfrm>
            <a:off x="3742095" y="871980"/>
            <a:ext cx="443400" cy="3624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6" name="Shape 36"/>
          <p:cNvCxnSpPr/>
          <p:nvPr/>
        </p:nvCxnSpPr>
        <p:spPr>
          <a:xfrm rot="10800000">
            <a:off x="4114799" y="269684"/>
            <a:ext cx="457200" cy="80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37"/>
          <p:cNvCxnSpPr/>
          <p:nvPr/>
        </p:nvCxnSpPr>
        <p:spPr>
          <a:xfrm rot="10800000" flipH="1">
            <a:off x="4749075" y="753124"/>
            <a:ext cx="95100" cy="348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682658" y="1600200"/>
            <a:ext cx="36753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786150" y="1600200"/>
            <a:ext cx="2419799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3329991" y="1600200"/>
            <a:ext cx="2419799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3"/>
          </p:nvPr>
        </p:nvSpPr>
        <p:spPr>
          <a:xfrm>
            <a:off x="5873833" y="1600200"/>
            <a:ext cx="2419799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00" y="5407123"/>
            <a:ext cx="8229600" cy="491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CFD8DC"/>
              </a:buClr>
              <a:buSzPct val="100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#slide=id.g35ed75ccf_0141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hyperlink" Target="#slide=id.g35ed75ccf_0134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weredtemplate.com/#check-cordelia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www.google.com/sheets/about/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deathtothestockphoto.com/wp-content/uploads/DeathtotheStockPhoto-License.pdf" TargetMode="External"/><Relationship Id="rId5" Type="http://schemas.openxmlformats.org/officeDocument/2006/relationships/hyperlink" Target="http://deathtothestockphoto.com/" TargetMode="External"/><Relationship Id="rId4" Type="http://schemas.openxmlformats.org/officeDocument/2006/relationships/hyperlink" Target="http://unsplash.com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fonts#UsePlace:use/Collection:Source+Sans+Pro:400,700,400italic,700italic|Roboto+Slab:400,700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1700184" y="2357300"/>
            <a:ext cx="5807399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Project Luther</a:t>
            </a:r>
            <a:br>
              <a:rPr lang="en" dirty="0"/>
            </a:br>
            <a:r>
              <a:rPr lang="en" sz="3600" dirty="0"/>
              <a:t>Too many movies?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 b="1" dirty="0"/>
              <a:t>Other Ideas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6913293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spcAft>
                <a:spcPts val="1200"/>
              </a:spcAft>
            </a:pPr>
            <a:r>
              <a:rPr lang="en-US" sz="2000" dirty="0"/>
              <a:t>Density measured by # of high budget movies and (just the) # of movies released within +/- 30 days</a:t>
            </a:r>
          </a:p>
          <a:p>
            <a:pPr marL="457200" lvl="0" indent="-457200" rtl="0">
              <a:spcAft>
                <a:spcPts val="1200"/>
              </a:spcAft>
            </a:pPr>
            <a:r>
              <a:rPr lang="en" sz="2000" dirty="0"/>
              <a:t>Scraped OMDB data for movie ratings from Rotten Tomatoes, IMDB,  Metacritic</a:t>
            </a:r>
          </a:p>
          <a:p>
            <a:pPr marL="457200" indent="-457200">
              <a:spcAft>
                <a:spcPts val="1200"/>
              </a:spcAft>
            </a:pPr>
            <a:r>
              <a:rPr lang="en-US" sz="2000" dirty="0"/>
              <a:t>Scraped RGB pixel data of movie posters</a:t>
            </a:r>
          </a:p>
        </p:txBody>
      </p:sp>
    </p:spTree>
    <p:extLst>
      <p:ext uri="{BB962C8B-B14F-4D97-AF65-F5344CB8AC3E}">
        <p14:creationId xmlns:p14="http://schemas.microsoft.com/office/powerpoint/2010/main" val="1561358284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ctrTitle" idx="4294967295"/>
          </p:nvPr>
        </p:nvSpPr>
        <p:spPr>
          <a:xfrm>
            <a:off x="685800" y="587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b="1"/>
              <a:t>Thanks!</a:t>
            </a:r>
          </a:p>
        </p:txBody>
      </p:sp>
      <p:sp>
        <p:nvSpPr>
          <p:cNvPr id="345" name="Shape 345"/>
          <p:cNvSpPr txBox="1">
            <a:spLocks noGrp="1"/>
          </p:cNvSpPr>
          <p:nvPr>
            <p:ph type="subTitle" idx="4294967295"/>
          </p:nvPr>
        </p:nvSpPr>
        <p:spPr>
          <a:xfrm>
            <a:off x="685800" y="2186550"/>
            <a:ext cx="65937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/>
              <a:t>Any questions?</a:t>
            </a:r>
          </a:p>
        </p:txBody>
      </p:sp>
      <p:sp>
        <p:nvSpPr>
          <p:cNvPr id="346" name="Shape 346"/>
          <p:cNvSpPr txBox="1">
            <a:spLocks noGrp="1"/>
          </p:cNvSpPr>
          <p:nvPr>
            <p:ph type="body" idx="4294967295"/>
          </p:nvPr>
        </p:nvSpPr>
        <p:spPr>
          <a:xfrm>
            <a:off x="685800" y="3285875"/>
            <a:ext cx="4863899" cy="3281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Instructions for use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786150" y="1352550"/>
            <a:ext cx="6927899" cy="82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Open this document in Google Slides (if you are at slidescarnival.com use the button below this presentation)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have to be signed in to your Google account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786150" y="2416350"/>
            <a:ext cx="3179400" cy="22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GOOGLE SLIDES</a:t>
            </a:r>
          </a:p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 to the </a:t>
            </a:r>
            <a:r>
              <a:rPr lang="en" b="1" i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File</a:t>
            </a: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menu and select </a:t>
            </a:r>
            <a:r>
              <a:rPr lang="en" b="1" i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Make a copy</a:t>
            </a: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will get a copy of this document on your Google Drive and will be able to edit, add or delete slides.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4395861" y="2416350"/>
            <a:ext cx="3318299" cy="22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POWERPOINT®</a:t>
            </a:r>
          </a:p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 to the </a:t>
            </a:r>
            <a:r>
              <a:rPr lang="en" b="1" i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File</a:t>
            </a: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menu and select </a:t>
            </a:r>
            <a:r>
              <a:rPr lang="en" b="1" i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Download as Microsoft PowerPoint</a:t>
            </a: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You will get a .pptx file that you can edit in PowerPoint. </a:t>
            </a:r>
          </a:p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Remember to download and install the fonts used in this presentation (you’ll find the links to the font files needed in the </a:t>
            </a:r>
            <a:r>
              <a:rPr lang="en" u="sng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Presentation design slide</a:t>
            </a: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3116575" y="4820325"/>
            <a:ext cx="5338199" cy="82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More info on how to use this template at </a:t>
            </a:r>
            <a:r>
              <a:rPr lang="en" b="1" u="sng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www.slidescarnival.com/help-use-presentation-template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template is free to use under </a:t>
            </a:r>
            <a:r>
              <a:rPr lang="en" u="sng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/>
              </a:rPr>
              <a:t>Creative Commons Attribution license</a:t>
            </a: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If you use the graphic assets (photos, icons and typographies) provided with this presentation you must keep the </a:t>
            </a:r>
            <a:r>
              <a:rPr lang="en" u="sng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6"/>
              </a:rPr>
              <a:t>Credits slide</a:t>
            </a: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5865747" y="3416025"/>
            <a:ext cx="1820699" cy="1820699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ctrTitle" idx="4294967295"/>
          </p:nvPr>
        </p:nvSpPr>
        <p:spPr>
          <a:xfrm>
            <a:off x="1637500" y="587125"/>
            <a:ext cx="5642099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b="1"/>
              <a:t>Hello!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subTitle" idx="4294967295"/>
          </p:nvPr>
        </p:nvSpPr>
        <p:spPr>
          <a:xfrm>
            <a:off x="1637500" y="1881750"/>
            <a:ext cx="5642099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b="1" dirty="0"/>
              <a:t>I am Jayden Smith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4294967295"/>
          </p:nvPr>
        </p:nvSpPr>
        <p:spPr>
          <a:xfrm>
            <a:off x="1637500" y="2981075"/>
            <a:ext cx="3453300" cy="3281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/>
              <a:t>I am here because I love to give presentations. </a:t>
            </a:r>
          </a:p>
          <a:p>
            <a:pPr lvl="0" rtl="0">
              <a:spcBef>
                <a:spcPts val="0"/>
              </a:spcBef>
              <a:buNone/>
            </a:pPr>
            <a:endParaRPr sz="2600"/>
          </a:p>
          <a:p>
            <a:pPr lvl="0" rtl="0">
              <a:spcBef>
                <a:spcPts val="0"/>
              </a:spcBef>
              <a:buNone/>
            </a:pPr>
            <a:r>
              <a:rPr lang="en" sz="2600"/>
              <a:t>You can find me at:</a:t>
            </a:r>
          </a:p>
          <a:p>
            <a:pPr lvl="0">
              <a:spcBef>
                <a:spcPts val="0"/>
              </a:spcBef>
              <a:buNone/>
            </a:pPr>
            <a:r>
              <a:rPr lang="en" sz="2600"/>
              <a:t>@username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9309" y="3519585"/>
            <a:ext cx="1613400" cy="16134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80" name="Shape 80"/>
          <p:cNvCxnSpPr/>
          <p:nvPr/>
        </p:nvCxnSpPr>
        <p:spPr>
          <a:xfrm>
            <a:off x="6939075" y="5244825"/>
            <a:ext cx="145799" cy="5675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1" name="Shape 81"/>
          <p:cNvCxnSpPr/>
          <p:nvPr/>
        </p:nvCxnSpPr>
        <p:spPr>
          <a:xfrm>
            <a:off x="7419811" y="4970089"/>
            <a:ext cx="289500" cy="396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2" name="Shape 82"/>
          <p:cNvCxnSpPr/>
          <p:nvPr/>
        </p:nvCxnSpPr>
        <p:spPr>
          <a:xfrm>
            <a:off x="7636225" y="4669275"/>
            <a:ext cx="802500" cy="2594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>
                <a:solidFill>
                  <a:srgbClr val="CFD8DC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Transition headline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Let’s start with the first set of slides</a:t>
            </a:r>
          </a:p>
        </p:txBody>
      </p:sp>
    </p:spTree>
    <p:extLst>
      <p:ext uri="{BB962C8B-B14F-4D97-AF65-F5344CB8AC3E}">
        <p14:creationId xmlns:p14="http://schemas.microsoft.com/office/powerpoint/2010/main" val="3841614894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>
                <a:solidFill>
                  <a:srgbClr val="CFD8DC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Transition headline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</p:spTree>
    <p:extLst>
      <p:ext uri="{BB962C8B-B14F-4D97-AF65-F5344CB8AC3E}">
        <p14:creationId xmlns:p14="http://schemas.microsoft.com/office/powerpoint/2010/main" val="1465124806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1215300" y="2501400"/>
            <a:ext cx="6713399" cy="1093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Quotations are commonly printed as a </a:t>
            </a:r>
            <a:r>
              <a:rPr lang="en" b="1" dirty="0">
                <a:solidFill>
                  <a:srgbClr val="0091EA"/>
                </a:solidFill>
              </a:rPr>
              <a:t>means of inspiration</a:t>
            </a:r>
            <a:r>
              <a:rPr lang="en" dirty="0"/>
              <a:t> and to invoke philosophical thoughts from the reader.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ctrTitle" idx="4294967295"/>
          </p:nvPr>
        </p:nvSpPr>
        <p:spPr>
          <a:xfrm>
            <a:off x="533400" y="1882525"/>
            <a:ext cx="40158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6000" b="1"/>
              <a:t>Big concept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subTitle" idx="4294967295"/>
          </p:nvPr>
        </p:nvSpPr>
        <p:spPr>
          <a:xfrm>
            <a:off x="533400" y="3405748"/>
            <a:ext cx="40158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/>
              <a:t>Bring the attention of your audience over a key concept using icons or illustrations</a:t>
            </a:r>
          </a:p>
        </p:txBody>
      </p:sp>
      <p:cxnSp>
        <p:nvCxnSpPr>
          <p:cNvPr id="107" name="Shape 107"/>
          <p:cNvCxnSpPr/>
          <p:nvPr/>
        </p:nvCxnSpPr>
        <p:spPr>
          <a:xfrm rot="10800000" flipH="1">
            <a:off x="6282450" y="705374"/>
            <a:ext cx="121500" cy="518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8" name="Shape 108"/>
          <p:cNvCxnSpPr/>
          <p:nvPr/>
        </p:nvCxnSpPr>
        <p:spPr>
          <a:xfrm flipH="1">
            <a:off x="7133575" y="1483475"/>
            <a:ext cx="332399" cy="2675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9" name="Shape 109"/>
          <p:cNvCxnSpPr>
            <a:endCxn id="104" idx="6"/>
          </p:cNvCxnSpPr>
          <p:nvPr/>
        </p:nvCxnSpPr>
        <p:spPr>
          <a:xfrm flipH="1">
            <a:off x="7330800" y="2440125"/>
            <a:ext cx="1124100" cy="7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0" name="Shape 110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517338" y="1899906"/>
            <a:ext cx="1156666" cy="1088242"/>
            <a:chOff x="5972700" y="2330200"/>
            <a:chExt cx="411625" cy="387275"/>
          </a:xfrm>
        </p:grpSpPr>
        <p:sp>
          <p:nvSpPr>
            <p:cNvPr id="112" name="Shape 11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2"/>
          </p:nvPr>
        </p:nvSpPr>
        <p:spPr>
          <a:xfrm>
            <a:off x="4682658" y="1600200"/>
            <a:ext cx="36753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786150" y="1600200"/>
            <a:ext cx="2419799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2"/>
          </p:nvPr>
        </p:nvSpPr>
        <p:spPr>
          <a:xfrm>
            <a:off x="3329991" y="1600200"/>
            <a:ext cx="2419799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3"/>
          </p:nvPr>
        </p:nvSpPr>
        <p:spPr>
          <a:xfrm>
            <a:off x="5873833" y="1600200"/>
            <a:ext cx="2419799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 b="1" dirty="0"/>
              <a:t>Situation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57200">
              <a:spcBef>
                <a:spcPts val="1200"/>
              </a:spcBef>
            </a:pPr>
            <a:r>
              <a:rPr lang="en-US" sz="2000" dirty="0"/>
              <a:t>Luther Films plans to release a film in July 2016 but they found out that there will be a number of similar (same-genre) movies that will be released within +/- 30 days ("density")</a:t>
            </a:r>
          </a:p>
          <a:p>
            <a:pPr marL="457200" lvl="0" indent="-457200">
              <a:spcBef>
                <a:spcPts val="1200"/>
              </a:spcBef>
            </a:pPr>
            <a:r>
              <a:rPr lang="en-US" sz="2000" dirty="0"/>
              <a:t>Luther funded the production with high-yield debt and is worried that the competition might affect its ability to service the debt. On the other hand, interest will accrue longer if the release is delayed</a:t>
            </a:r>
          </a:p>
          <a:p>
            <a:pPr marL="457200" lvl="0" indent="-457200">
              <a:spcBef>
                <a:spcPts val="1200"/>
              </a:spcBef>
            </a:pPr>
            <a:r>
              <a:rPr lang="en-US" sz="2000" dirty="0"/>
              <a:t>The managers at Luther Films reached out to Metis to help them on this issue and that Metis come back with a recommendation the next day </a:t>
            </a:r>
          </a:p>
        </p:txBody>
      </p:sp>
    </p:spTree>
    <p:extLst>
      <p:ext uri="{BB962C8B-B14F-4D97-AF65-F5344CB8AC3E}">
        <p14:creationId xmlns:p14="http://schemas.microsoft.com/office/powerpoint/2010/main" val="889396087"/>
      </p:ext>
    </p:extLst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4681425" y="2224437"/>
            <a:ext cx="3809100" cy="38091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picture is worth a thousand words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786150" y="1600200"/>
            <a:ext cx="3315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/>
              <a:t>A complex idea can be conveyed with just a single still image, namely making it possible to absorb large amounts of data quickly.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075" y="2491100"/>
            <a:ext cx="3275699" cy="3275699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137" name="Shape 137"/>
          <p:cNvCxnSpPr/>
          <p:nvPr/>
        </p:nvCxnSpPr>
        <p:spPr>
          <a:xfrm rot="10800000" flipH="1">
            <a:off x="7401125" y="1758974"/>
            <a:ext cx="218999" cy="624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8" name="Shape 138"/>
          <p:cNvCxnSpPr/>
          <p:nvPr/>
        </p:nvCxnSpPr>
        <p:spPr>
          <a:xfrm rot="10800000" flipH="1">
            <a:off x="7932695" y="2472367"/>
            <a:ext cx="522299" cy="3098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9" name="Shape 139"/>
          <p:cNvCxnSpPr/>
          <p:nvPr/>
        </p:nvCxnSpPr>
        <p:spPr>
          <a:xfrm rot="10800000" flipH="1">
            <a:off x="7765925" y="1896874"/>
            <a:ext cx="648599" cy="737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5453575" y="3177700"/>
            <a:ext cx="3329099" cy="3329099"/>
          </a:xfrm>
          <a:prstGeom prst="ellipse">
            <a:avLst/>
          </a:prstGeom>
          <a:noFill/>
          <a:ln w="9525" cap="flat" cmpd="sng">
            <a:solidFill>
              <a:srgbClr val="ECEFF1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Want big impact?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 big image.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150" name="Shape 150"/>
          <p:cNvSpPr/>
          <p:nvPr/>
        </p:nvSpPr>
        <p:spPr>
          <a:xfrm>
            <a:off x="3190800" y="2133600"/>
            <a:ext cx="2724300" cy="2724300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Gray</a:t>
            </a:r>
          </a:p>
        </p:txBody>
      </p:sp>
      <p:sp>
        <p:nvSpPr>
          <p:cNvPr id="151" name="Shape 151"/>
          <p:cNvSpPr/>
          <p:nvPr/>
        </p:nvSpPr>
        <p:spPr>
          <a:xfrm>
            <a:off x="733350" y="2133600"/>
            <a:ext cx="2724300" cy="2724300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</a:t>
            </a:r>
          </a:p>
        </p:txBody>
      </p:sp>
      <p:sp>
        <p:nvSpPr>
          <p:cNvPr id="152" name="Shape 152"/>
          <p:cNvSpPr/>
          <p:nvPr/>
        </p:nvSpPr>
        <p:spPr>
          <a:xfrm>
            <a:off x="5686350" y="2133600"/>
            <a:ext cx="2724300" cy="2724300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Or diagrams to explain complex ideas</a:t>
            </a:r>
          </a:p>
        </p:txBody>
      </p:sp>
      <p:sp>
        <p:nvSpPr>
          <p:cNvPr id="158" name="Shape 158"/>
          <p:cNvSpPr/>
          <p:nvPr/>
        </p:nvSpPr>
        <p:spPr>
          <a:xfrm>
            <a:off x="0" y="2571743"/>
            <a:ext cx="9144000" cy="4286399"/>
          </a:xfrm>
          <a:prstGeom prst="rect">
            <a:avLst/>
          </a:prstGeom>
          <a:solidFill>
            <a:srgbClr val="0091EA">
              <a:alpha val="3269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9" name="Shape 159"/>
          <p:cNvGrpSpPr/>
          <p:nvPr/>
        </p:nvGrpSpPr>
        <p:grpSpPr>
          <a:xfrm>
            <a:off x="3338271" y="1579603"/>
            <a:ext cx="2467458" cy="4572382"/>
            <a:chOff x="-6729413" y="-17360900"/>
            <a:chExt cx="26138325" cy="48436249"/>
          </a:xfrm>
        </p:grpSpPr>
        <p:sp>
          <p:nvSpPr>
            <p:cNvPr id="160" name="Shape 160"/>
            <p:cNvSpPr/>
            <p:nvPr/>
          </p:nvSpPr>
          <p:spPr>
            <a:xfrm>
              <a:off x="-6729413" y="-9364661"/>
              <a:ext cx="25398299" cy="246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9999"/>
                  </a:moveTo>
                  <a:lnTo>
                    <a:pt x="0" y="0"/>
                  </a:lnTo>
                  <a:lnTo>
                    <a:pt x="11145" y="119999"/>
                  </a:lnTo>
                  <a:lnTo>
                    <a:pt x="120000" y="119999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3276600" y="-17360900"/>
              <a:ext cx="10882199" cy="8842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547" y="0"/>
                  </a:moveTo>
                  <a:lnTo>
                    <a:pt x="0" y="120000"/>
                  </a:lnTo>
                  <a:lnTo>
                    <a:pt x="119999" y="109486"/>
                  </a:lnTo>
                  <a:lnTo>
                    <a:pt x="102547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12576175" y="-17360900"/>
              <a:ext cx="6832499" cy="1046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62193"/>
                  </a:lnTo>
                  <a:lnTo>
                    <a:pt x="107007" y="120000"/>
                  </a:lnTo>
                  <a:lnTo>
                    <a:pt x="27797" y="9252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-6729413" y="-9364661"/>
              <a:ext cx="2358900" cy="246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-6729413" y="-9364661"/>
              <a:ext cx="10005899" cy="246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158"/>
                  </a:moveTo>
                  <a:lnTo>
                    <a:pt x="116173" y="119999"/>
                  </a:lnTo>
                  <a:lnTo>
                    <a:pt x="28291" y="119999"/>
                  </a:lnTo>
                  <a:lnTo>
                    <a:pt x="0" y="0"/>
                  </a:lnTo>
                  <a:lnTo>
                    <a:pt x="120000" y="41158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-6729413" y="-17360900"/>
              <a:ext cx="19305600" cy="8842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2195" y="120000"/>
                  </a:lnTo>
                  <a:lnTo>
                    <a:pt x="0" y="108517"/>
                  </a:lnTo>
                  <a:lnTo>
                    <a:pt x="60656" y="80315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12752386" y="-9293225"/>
              <a:ext cx="5916600" cy="2395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526" y="0"/>
                  </a:moveTo>
                  <a:lnTo>
                    <a:pt x="120000" y="120000"/>
                  </a:lnTo>
                  <a:lnTo>
                    <a:pt x="0" y="120000"/>
                  </a:lnTo>
                  <a:lnTo>
                    <a:pt x="28526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3276600" y="-8518525"/>
              <a:ext cx="4192500" cy="1620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084" y="12000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6084" y="12000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-6729413" y="-9364661"/>
              <a:ext cx="2358900" cy="246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-6729413" y="-11442700"/>
              <a:ext cx="10005899" cy="2924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029" y="0"/>
                  </a:moveTo>
                  <a:lnTo>
                    <a:pt x="120000" y="120000"/>
                  </a:lnTo>
                  <a:lnTo>
                    <a:pt x="0" y="85276"/>
                  </a:lnTo>
                  <a:lnTo>
                    <a:pt x="117029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14158912" y="-11938000"/>
              <a:ext cx="5250000" cy="50402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0" y="62966"/>
                  </a:lnTo>
                  <a:lnTo>
                    <a:pt x="103090" y="119999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2957511" y="-8518525"/>
              <a:ext cx="881100" cy="1620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43459" y="0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11728450" y="-6897686"/>
              <a:ext cx="6940499" cy="15641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18188" y="67289"/>
                  </a:lnTo>
                  <a:lnTo>
                    <a:pt x="0" y="120000"/>
                  </a:lnTo>
                  <a:lnTo>
                    <a:pt x="0" y="1297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-4899025" y="-698500"/>
              <a:ext cx="6378599" cy="176132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8929" y="119999"/>
                  </a:lnTo>
                  <a:lnTo>
                    <a:pt x="0" y="17748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-4370387" y="-6897686"/>
              <a:ext cx="7327800" cy="6199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95797" y="12000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9578975" y="8743950"/>
              <a:ext cx="4263900" cy="223313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491" y="0"/>
                  </a:moveTo>
                  <a:lnTo>
                    <a:pt x="120000" y="33491"/>
                  </a:lnTo>
                  <a:lnTo>
                    <a:pt x="0" y="119999"/>
                  </a:lnTo>
                  <a:lnTo>
                    <a:pt x="60491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11728450" y="-6897686"/>
              <a:ext cx="6940499" cy="169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7703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3838575" y="-6897686"/>
              <a:ext cx="7890000" cy="9791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193" y="119999"/>
                  </a:moveTo>
                  <a:lnTo>
                    <a:pt x="0" y="0"/>
                  </a:lnTo>
                  <a:lnTo>
                    <a:pt x="55219" y="0"/>
                  </a:lnTo>
                  <a:lnTo>
                    <a:pt x="119999" y="20719"/>
                  </a:lnTo>
                  <a:lnTo>
                    <a:pt x="48193" y="119999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-1235075" y="-698500"/>
              <a:ext cx="8242200" cy="176132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24475"/>
                  </a:moveTo>
                  <a:lnTo>
                    <a:pt x="39522" y="0"/>
                  </a:lnTo>
                  <a:lnTo>
                    <a:pt x="0" y="119999"/>
                  </a:lnTo>
                  <a:lnTo>
                    <a:pt x="120000" y="24475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-1235075" y="-5207000"/>
              <a:ext cx="12963599" cy="22121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20000" y="75677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-6305550" y="-6897686"/>
              <a:ext cx="7785000" cy="88043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828" y="0"/>
                  </a:moveTo>
                  <a:lnTo>
                    <a:pt x="120000" y="84493"/>
                  </a:lnTo>
                  <a:lnTo>
                    <a:pt x="21680" y="120000"/>
                  </a:lnTo>
                  <a:lnTo>
                    <a:pt x="0" y="0"/>
                  </a:lnTo>
                  <a:lnTo>
                    <a:pt x="29828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11728450" y="-6897686"/>
              <a:ext cx="6940499" cy="8770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0" y="23131"/>
                  </a:lnTo>
                  <a:lnTo>
                    <a:pt x="118188" y="12000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1479550" y="-6897686"/>
              <a:ext cx="5527799" cy="9791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75972"/>
                  </a:moveTo>
                  <a:lnTo>
                    <a:pt x="119999" y="119999"/>
                  </a:lnTo>
                  <a:lnTo>
                    <a:pt x="51211" y="0"/>
                  </a:lnTo>
                  <a:lnTo>
                    <a:pt x="32085" y="0"/>
                  </a:lnTo>
                  <a:lnTo>
                    <a:pt x="0" y="75972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-1373187" y="8743950"/>
              <a:ext cx="13101599" cy="136301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71642"/>
                  </a:moveTo>
                  <a:lnTo>
                    <a:pt x="120000" y="0"/>
                  </a:lnTo>
                  <a:lnTo>
                    <a:pt x="40000" y="120000"/>
                  </a:lnTo>
                  <a:lnTo>
                    <a:pt x="0" y="71642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2994025" y="8743950"/>
              <a:ext cx="8734499" cy="223313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73243"/>
                  </a:moveTo>
                  <a:lnTo>
                    <a:pt x="90468" y="119999"/>
                  </a:lnTo>
                  <a:lnTo>
                    <a:pt x="120000" y="0"/>
                  </a:lnTo>
                  <a:lnTo>
                    <a:pt x="0" y="73243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11728450" y="1873250"/>
              <a:ext cx="6835799" cy="13103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37120" y="120000"/>
                  </a:lnTo>
                  <a:lnTo>
                    <a:pt x="0" y="62922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>
              <a:off x="3276600" y="-9293225"/>
              <a:ext cx="10882199" cy="2395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807"/>
                  </a:moveTo>
                  <a:lnTo>
                    <a:pt x="119999" y="0"/>
                  </a:lnTo>
                  <a:lnTo>
                    <a:pt x="104490" y="120000"/>
                  </a:lnTo>
                  <a:lnTo>
                    <a:pt x="46231" y="120000"/>
                  </a:lnTo>
                  <a:lnTo>
                    <a:pt x="0" y="38807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7469186" y="-6897686"/>
              <a:ext cx="5283300" cy="169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6742" y="12000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96742" y="12000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Shape 188"/>
          <p:cNvSpPr/>
          <p:nvPr/>
        </p:nvSpPr>
        <p:spPr>
          <a:xfrm>
            <a:off x="786147" y="3157761"/>
            <a:ext cx="2105099" cy="323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Example text.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0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 ahead and replace it with your own text. Go ahead and replace it with your own text. This is an example text.</a:t>
            </a:r>
            <a:r>
              <a:rPr lang="en" sz="12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 ahead and replace it with your own text. Go ahead and replace it with your own text. Go ahead and replace it with your own text. </a:t>
            </a:r>
          </a:p>
        </p:txBody>
      </p:sp>
      <p:sp>
        <p:nvSpPr>
          <p:cNvPr id="189" name="Shape 189"/>
          <p:cNvSpPr/>
          <p:nvPr/>
        </p:nvSpPr>
        <p:spPr>
          <a:xfrm>
            <a:off x="6286512" y="3157761"/>
            <a:ext cx="2105099" cy="323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Example text.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0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 ahead and replace it with your own text. Go ahead and replace it with your own text. This is an example text.</a:t>
            </a:r>
            <a:r>
              <a:rPr lang="en" sz="12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 ahead and replace it with your own text. Go ahead and replace it with your own text. Go ahead and replace it with your own text. 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0" y="6344950"/>
            <a:ext cx="9144000" cy="44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highlight>
                  <a:srgbClr val="0091EA"/>
                </a:highlight>
                <a:latin typeface="Roboto Slab"/>
                <a:ea typeface="Roboto Slab"/>
                <a:cs typeface="Roboto Slab"/>
                <a:sym typeface="Roboto Slab"/>
              </a:rPr>
              <a:t>Diagram featured by </a:t>
            </a:r>
            <a:r>
              <a:rPr lang="en" u="sng">
                <a:solidFill>
                  <a:srgbClr val="FFFFFF"/>
                </a:solidFill>
                <a:highlight>
                  <a:srgbClr val="0091EA"/>
                </a:highlight>
                <a:latin typeface="Roboto Slab"/>
                <a:ea typeface="Roboto Slab"/>
                <a:cs typeface="Roboto Slab"/>
                <a:sym typeface="Roboto Slab"/>
                <a:hlinkClick r:id="rId3"/>
              </a:rPr>
              <a:t>poweredtemplate.com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196" name="Shape 196"/>
          <p:cNvGraphicFramePr/>
          <p:nvPr/>
        </p:nvGraphicFramePr>
        <p:xfrm>
          <a:off x="952500" y="2085975"/>
          <a:ext cx="7239000" cy="2672100"/>
        </p:xfrm>
        <a:graphic>
          <a:graphicData uri="http://schemas.openxmlformats.org/drawingml/2006/table">
            <a:tbl>
              <a:tblPr>
                <a:noFill/>
                <a:tableStyleId>{BECAEA6D-255B-4AE6-BC4B-661FB70828A4}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80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Yellow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Blue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Orange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24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16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Shape 2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18616"/>
            <a:ext cx="9143999" cy="4620767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Maps</a:t>
            </a:r>
          </a:p>
        </p:txBody>
      </p:sp>
      <p:sp>
        <p:nvSpPr>
          <p:cNvPr id="203" name="Shape 203"/>
          <p:cNvSpPr/>
          <p:nvPr/>
        </p:nvSpPr>
        <p:spPr>
          <a:xfrm>
            <a:off x="1714675" y="2238575"/>
            <a:ext cx="701999" cy="2700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office</a:t>
            </a:r>
          </a:p>
        </p:txBody>
      </p:sp>
      <p:grpSp>
        <p:nvGrpSpPr>
          <p:cNvPr id="204" name="Shape 204"/>
          <p:cNvGrpSpPr/>
          <p:nvPr/>
        </p:nvGrpSpPr>
        <p:grpSpPr>
          <a:xfrm>
            <a:off x="724272" y="2585914"/>
            <a:ext cx="240435" cy="240435"/>
            <a:chOff x="3683125" y="481100"/>
            <a:chExt cx="270000" cy="270000"/>
          </a:xfrm>
        </p:grpSpPr>
        <p:sp>
          <p:nvSpPr>
            <p:cNvPr id="205" name="Shape 205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07" name="Shape 207"/>
          <p:cNvGrpSpPr/>
          <p:nvPr/>
        </p:nvGrpSpPr>
        <p:grpSpPr>
          <a:xfrm>
            <a:off x="2416672" y="4562239"/>
            <a:ext cx="240435" cy="240435"/>
            <a:chOff x="3683125" y="481100"/>
            <a:chExt cx="270000" cy="270000"/>
          </a:xfrm>
        </p:grpSpPr>
        <p:sp>
          <p:nvSpPr>
            <p:cNvPr id="208" name="Shape 208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10" name="Shape 210"/>
          <p:cNvGrpSpPr/>
          <p:nvPr/>
        </p:nvGrpSpPr>
        <p:grpSpPr>
          <a:xfrm>
            <a:off x="3744722" y="2388114"/>
            <a:ext cx="240435" cy="240435"/>
            <a:chOff x="3683125" y="481100"/>
            <a:chExt cx="270000" cy="270000"/>
          </a:xfrm>
        </p:grpSpPr>
        <p:sp>
          <p:nvSpPr>
            <p:cNvPr id="211" name="Shape 211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13" name="Shape 213"/>
          <p:cNvGrpSpPr/>
          <p:nvPr/>
        </p:nvGrpSpPr>
        <p:grpSpPr>
          <a:xfrm>
            <a:off x="4180822" y="3354389"/>
            <a:ext cx="240435" cy="240435"/>
            <a:chOff x="3683125" y="481100"/>
            <a:chExt cx="270000" cy="270000"/>
          </a:xfrm>
        </p:grpSpPr>
        <p:sp>
          <p:nvSpPr>
            <p:cNvPr id="214" name="Shape 214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16" name="Shape 216"/>
          <p:cNvGrpSpPr/>
          <p:nvPr/>
        </p:nvGrpSpPr>
        <p:grpSpPr>
          <a:xfrm>
            <a:off x="6846222" y="2956039"/>
            <a:ext cx="240435" cy="240435"/>
            <a:chOff x="3683125" y="481100"/>
            <a:chExt cx="270000" cy="270000"/>
          </a:xfrm>
        </p:grpSpPr>
        <p:sp>
          <p:nvSpPr>
            <p:cNvPr id="217" name="Shape 217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19" name="Shape 219"/>
          <p:cNvGrpSpPr/>
          <p:nvPr/>
        </p:nvGrpSpPr>
        <p:grpSpPr>
          <a:xfrm>
            <a:off x="7598472" y="4863789"/>
            <a:ext cx="240435" cy="240435"/>
            <a:chOff x="3683125" y="481100"/>
            <a:chExt cx="270000" cy="270000"/>
          </a:xfrm>
        </p:grpSpPr>
        <p:sp>
          <p:nvSpPr>
            <p:cNvPr id="220" name="Shape 220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ctrTitle" idx="4294967295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9600" b="1"/>
              <a:t>89,526,124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subTitle" idx="4294967295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Whoa! That’s a big number, aren’t you proud?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ctrTitle" idx="4294967295"/>
          </p:nvPr>
        </p:nvSpPr>
        <p:spPr>
          <a:xfrm>
            <a:off x="1515900" y="864000"/>
            <a:ext cx="5998800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/>
              <a:t>89,526,124$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subTitle" idx="4294967295"/>
          </p:nvPr>
        </p:nvSpPr>
        <p:spPr>
          <a:xfrm>
            <a:off x="1515900" y="1729346"/>
            <a:ext cx="5998800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That’s a lot of money</a:t>
            </a:r>
          </a:p>
        </p:txBody>
      </p:sp>
      <p:sp>
        <p:nvSpPr>
          <p:cNvPr id="234" name="Shape 234"/>
          <p:cNvSpPr txBox="1">
            <a:spLocks noGrp="1"/>
          </p:cNvSpPr>
          <p:nvPr>
            <p:ph type="ctrTitle" idx="4294967295"/>
          </p:nvPr>
        </p:nvSpPr>
        <p:spPr>
          <a:xfrm>
            <a:off x="1515900" y="4369203"/>
            <a:ext cx="5998800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/>
              <a:t>100%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subTitle" idx="4294967295"/>
          </p:nvPr>
        </p:nvSpPr>
        <p:spPr>
          <a:xfrm>
            <a:off x="1515900" y="5234550"/>
            <a:ext cx="5998800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Total success!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ctrTitle" idx="4294967295"/>
          </p:nvPr>
        </p:nvSpPr>
        <p:spPr>
          <a:xfrm>
            <a:off x="1515900" y="2616601"/>
            <a:ext cx="5998800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/>
              <a:t>185,244</a:t>
            </a:r>
            <a:r>
              <a:rPr lang="en" sz="4800"/>
              <a:t> users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subTitle" idx="4294967295"/>
          </p:nvPr>
        </p:nvSpPr>
        <p:spPr>
          <a:xfrm>
            <a:off x="1515900" y="3481948"/>
            <a:ext cx="5998800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And a lot of users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/>
        </p:nvSpPr>
        <p:spPr>
          <a:xfrm>
            <a:off x="839750" y="1924400"/>
            <a:ext cx="2236200" cy="2235899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sp>
        <p:nvSpPr>
          <p:cNvPr id="244" name="Shape 244"/>
          <p:cNvSpPr/>
          <p:nvPr/>
        </p:nvSpPr>
        <p:spPr>
          <a:xfrm>
            <a:off x="1036199" y="2120850"/>
            <a:ext cx="1842900" cy="1842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</a:t>
            </a:r>
          </a:p>
        </p:txBody>
      </p:sp>
      <p:sp>
        <p:nvSpPr>
          <p:cNvPr id="245" name="Shape 245"/>
          <p:cNvSpPr/>
          <p:nvPr/>
        </p:nvSpPr>
        <p:spPr>
          <a:xfrm>
            <a:off x="3506750" y="3219800"/>
            <a:ext cx="2399699" cy="2399399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3717575" y="3430625"/>
            <a:ext cx="1977900" cy="1977900"/>
          </a:xfrm>
          <a:prstGeom prst="ellipse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second</a:t>
            </a:r>
          </a:p>
        </p:txBody>
      </p:sp>
      <p:sp>
        <p:nvSpPr>
          <p:cNvPr id="247" name="Shape 247"/>
          <p:cNvSpPr/>
          <p:nvPr/>
        </p:nvSpPr>
        <p:spPr>
          <a:xfrm>
            <a:off x="6000368" y="1086200"/>
            <a:ext cx="2649299" cy="26490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6233170" y="1318851"/>
            <a:ext cx="2183700" cy="2183700"/>
          </a:xfrm>
          <a:prstGeom prst="ellipse">
            <a:avLst/>
          </a:prstGeom>
          <a:noFill/>
          <a:ln w="76200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last</a:t>
            </a:r>
          </a:p>
        </p:txBody>
      </p:sp>
      <p:cxnSp>
        <p:nvCxnSpPr>
          <p:cNvPr id="249" name="Shape 249"/>
          <p:cNvCxnSpPr/>
          <p:nvPr/>
        </p:nvCxnSpPr>
        <p:spPr>
          <a:xfrm>
            <a:off x="2804800" y="3437100"/>
            <a:ext cx="980999" cy="6000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0" name="Shape 250"/>
          <p:cNvCxnSpPr/>
          <p:nvPr/>
        </p:nvCxnSpPr>
        <p:spPr>
          <a:xfrm rot="10800000" flipH="1">
            <a:off x="5520450" y="2991325"/>
            <a:ext cx="859199" cy="859199"/>
          </a:xfrm>
          <a:prstGeom prst="straightConnector1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786150" y="2057400"/>
            <a:ext cx="2419799" cy="155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2"/>
          </p:nvPr>
        </p:nvSpPr>
        <p:spPr>
          <a:xfrm>
            <a:off x="3329988" y="2057400"/>
            <a:ext cx="2419799" cy="155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3"/>
          </p:nvPr>
        </p:nvSpPr>
        <p:spPr>
          <a:xfrm>
            <a:off x="5873826" y="2057400"/>
            <a:ext cx="2419799" cy="155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786150" y="4267200"/>
            <a:ext cx="2419799" cy="146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60" name="Shape 260"/>
          <p:cNvSpPr txBox="1">
            <a:spLocks noGrp="1"/>
          </p:cNvSpPr>
          <p:nvPr>
            <p:ph type="body" idx="2"/>
          </p:nvPr>
        </p:nvSpPr>
        <p:spPr>
          <a:xfrm>
            <a:off x="3329988" y="4267200"/>
            <a:ext cx="2419799" cy="146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61" name="Shape 261"/>
          <p:cNvSpPr txBox="1">
            <a:spLocks noGrp="1"/>
          </p:cNvSpPr>
          <p:nvPr>
            <p:ph type="body" idx="3"/>
          </p:nvPr>
        </p:nvSpPr>
        <p:spPr>
          <a:xfrm>
            <a:off x="5873826" y="4267200"/>
            <a:ext cx="2419799" cy="146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grpSp>
        <p:nvGrpSpPr>
          <p:cNvPr id="262" name="Shape 262"/>
          <p:cNvGrpSpPr/>
          <p:nvPr/>
        </p:nvGrpSpPr>
        <p:grpSpPr>
          <a:xfrm>
            <a:off x="921696" y="1777648"/>
            <a:ext cx="304008" cy="326513"/>
            <a:chOff x="616425" y="2329600"/>
            <a:chExt cx="361700" cy="388475"/>
          </a:xfrm>
        </p:grpSpPr>
        <p:sp>
          <p:nvSpPr>
            <p:cNvPr id="263" name="Shape 263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271" name="Shape 271"/>
          <p:cNvGrpSpPr/>
          <p:nvPr/>
        </p:nvGrpSpPr>
        <p:grpSpPr>
          <a:xfrm>
            <a:off x="5980786" y="3978258"/>
            <a:ext cx="435021" cy="323445"/>
            <a:chOff x="5247525" y="3007275"/>
            <a:chExt cx="517575" cy="384825"/>
          </a:xfrm>
        </p:grpSpPr>
        <p:sp>
          <p:nvSpPr>
            <p:cNvPr id="272" name="Shape 272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274" name="Shape 274"/>
          <p:cNvGrpSpPr/>
          <p:nvPr/>
        </p:nvGrpSpPr>
        <p:grpSpPr>
          <a:xfrm>
            <a:off x="965716" y="3968773"/>
            <a:ext cx="215966" cy="342398"/>
            <a:chOff x="6718575" y="2318625"/>
            <a:chExt cx="256950" cy="407375"/>
          </a:xfrm>
        </p:grpSpPr>
        <p:sp>
          <p:nvSpPr>
            <p:cNvPr id="275" name="Shape 27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76" name="Shape 27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283" name="Shape 283"/>
          <p:cNvGrpSpPr/>
          <p:nvPr/>
        </p:nvGrpSpPr>
        <p:grpSpPr>
          <a:xfrm>
            <a:off x="3407119" y="3922984"/>
            <a:ext cx="452420" cy="433992"/>
            <a:chOff x="5233525" y="4954450"/>
            <a:chExt cx="538275" cy="516350"/>
          </a:xfrm>
        </p:grpSpPr>
        <p:sp>
          <p:nvSpPr>
            <p:cNvPr id="284" name="Shape 284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9" name="Shape 289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0" name="Shape 290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1" name="Shape 291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2" name="Shape 292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295" name="Shape 295"/>
          <p:cNvGrpSpPr/>
          <p:nvPr/>
        </p:nvGrpSpPr>
        <p:grpSpPr>
          <a:xfrm>
            <a:off x="3453692" y="1777657"/>
            <a:ext cx="359271" cy="376691"/>
            <a:chOff x="5961125" y="1623900"/>
            <a:chExt cx="427450" cy="448175"/>
          </a:xfrm>
        </p:grpSpPr>
        <p:sp>
          <p:nvSpPr>
            <p:cNvPr id="296" name="Shape 296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03" name="Shape 303"/>
          <p:cNvGrpSpPr/>
          <p:nvPr/>
        </p:nvGrpSpPr>
        <p:grpSpPr>
          <a:xfrm>
            <a:off x="6040970" y="1803252"/>
            <a:ext cx="345970" cy="325504"/>
            <a:chOff x="5972700" y="2330200"/>
            <a:chExt cx="411625" cy="387275"/>
          </a:xfrm>
        </p:grpSpPr>
        <p:sp>
          <p:nvSpPr>
            <p:cNvPr id="304" name="Shape 30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ctrTitle" idx="4294967295"/>
          </p:nvPr>
        </p:nvSpPr>
        <p:spPr>
          <a:xfrm>
            <a:off x="533400" y="1882525"/>
            <a:ext cx="40158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6000" b="1" dirty="0"/>
              <a:t>The idea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subTitle" idx="4294967295"/>
          </p:nvPr>
        </p:nvSpPr>
        <p:spPr>
          <a:xfrm>
            <a:off x="533400" y="3405748"/>
            <a:ext cx="40158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dirty="0"/>
              <a:t>Competition decreases revenue, or does it?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en-US" dirty="0"/>
              <a:t>The average American watches a movie every 2 months</a:t>
            </a:r>
          </a:p>
        </p:txBody>
      </p:sp>
      <p:cxnSp>
        <p:nvCxnSpPr>
          <p:cNvPr id="107" name="Shape 107"/>
          <p:cNvCxnSpPr/>
          <p:nvPr/>
        </p:nvCxnSpPr>
        <p:spPr>
          <a:xfrm rot="10800000" flipH="1">
            <a:off x="6282450" y="705374"/>
            <a:ext cx="121500" cy="518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8" name="Shape 108"/>
          <p:cNvCxnSpPr/>
          <p:nvPr/>
        </p:nvCxnSpPr>
        <p:spPr>
          <a:xfrm flipH="1">
            <a:off x="7133575" y="1483475"/>
            <a:ext cx="332399" cy="2675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9" name="Shape 109"/>
          <p:cNvCxnSpPr>
            <a:endCxn id="104" idx="6"/>
          </p:cNvCxnSpPr>
          <p:nvPr/>
        </p:nvCxnSpPr>
        <p:spPr>
          <a:xfrm flipH="1">
            <a:off x="7330800" y="2440125"/>
            <a:ext cx="1124100" cy="7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0" name="Shape 110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2" name="Shape 731"/>
          <p:cNvGrpSpPr/>
          <p:nvPr/>
        </p:nvGrpSpPr>
        <p:grpSpPr>
          <a:xfrm>
            <a:off x="5696452" y="1787381"/>
            <a:ext cx="828147" cy="1312965"/>
            <a:chOff x="6718575" y="2318625"/>
            <a:chExt cx="256950" cy="407375"/>
          </a:xfrm>
        </p:grpSpPr>
        <p:sp>
          <p:nvSpPr>
            <p:cNvPr id="13" name="Shape 73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14" name="Shape 73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15" name="Shape 73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16" name="Shape 73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17" name="Shape 73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18" name="Shape 73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19" name="Shape 73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20" name="Shape 73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b="1">
                <a:solidFill>
                  <a:srgbClr val="FFFFFF"/>
                </a:solidFill>
              </a:endParaRPr>
            </a:p>
          </p:txBody>
        </p:sp>
      </p:grpSp>
      <p:sp>
        <p:nvSpPr>
          <p:cNvPr id="21" name="Shape 106"/>
          <p:cNvSpPr txBox="1">
            <a:spLocks/>
          </p:cNvSpPr>
          <p:nvPr/>
        </p:nvSpPr>
        <p:spPr>
          <a:xfrm>
            <a:off x="4551951" y="5391948"/>
            <a:ext cx="1839299" cy="373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◎"/>
              <a:defRPr sz="3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◉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ctr">
              <a:spcBef>
                <a:spcPts val="0"/>
              </a:spcBef>
              <a:buFont typeface="Source Sans Pro"/>
              <a:buNone/>
            </a:pPr>
            <a:r>
              <a:rPr lang="en-US" sz="1200" dirty="0"/>
              <a:t>L.E.K Box Office Research</a:t>
            </a:r>
          </a:p>
        </p:txBody>
      </p:sp>
    </p:spTree>
    <p:extLst>
      <p:ext uri="{BB962C8B-B14F-4D97-AF65-F5344CB8AC3E}">
        <p14:creationId xmlns:p14="http://schemas.microsoft.com/office/powerpoint/2010/main" val="1890880456"/>
      </p:ext>
    </p:extLst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Shape 3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237" y="-304800"/>
            <a:ext cx="6867525" cy="569595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457200" y="5407123"/>
            <a:ext cx="8229600" cy="49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copy&amp;paste graphs from </a:t>
            </a:r>
            <a:r>
              <a:rPr lang="en" u="sng">
                <a:hlinkClick r:id="rId4"/>
              </a:rPr>
              <a:t>Google Sheets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/>
        </p:nvSpPr>
        <p:spPr>
          <a:xfrm>
            <a:off x="5385337" y="653112"/>
            <a:ext cx="2766775" cy="5551775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7" name="Shape 317"/>
          <p:cNvSpPr txBox="1">
            <a:spLocks noGrp="1"/>
          </p:cNvSpPr>
          <p:nvPr>
            <p:ph type="body" idx="4294967295"/>
          </p:nvPr>
        </p:nvSpPr>
        <p:spPr>
          <a:xfrm>
            <a:off x="457200" y="894850"/>
            <a:ext cx="4101900" cy="4698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Android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</a:p>
        </p:txBody>
      </p:sp>
      <p:sp>
        <p:nvSpPr>
          <p:cNvPr id="318" name="Shape 318"/>
          <p:cNvSpPr/>
          <p:nvPr/>
        </p:nvSpPr>
        <p:spPr>
          <a:xfrm>
            <a:off x="5504225" y="1118675"/>
            <a:ext cx="2528999" cy="44748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/>
        </p:nvSpPr>
        <p:spPr>
          <a:xfrm>
            <a:off x="5523467" y="839912"/>
            <a:ext cx="2483749" cy="5226869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5715000" y="1572650"/>
            <a:ext cx="2131800" cy="37614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sp>
        <p:nvSpPr>
          <p:cNvPr id="325" name="Shape 325"/>
          <p:cNvSpPr txBox="1">
            <a:spLocks noGrp="1"/>
          </p:cNvSpPr>
          <p:nvPr>
            <p:ph type="body" idx="4294967295"/>
          </p:nvPr>
        </p:nvSpPr>
        <p:spPr>
          <a:xfrm>
            <a:off x="457200" y="894850"/>
            <a:ext cx="4101900" cy="4698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iPhone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/>
        </p:nvSpPr>
        <p:spPr>
          <a:xfrm>
            <a:off x="4787662" y="718129"/>
            <a:ext cx="3839439" cy="5429936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5042175" y="1207850"/>
            <a:ext cx="3331799" cy="44505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sp>
        <p:nvSpPr>
          <p:cNvPr id="332" name="Shape 332"/>
          <p:cNvSpPr txBox="1">
            <a:spLocks noGrp="1"/>
          </p:cNvSpPr>
          <p:nvPr>
            <p:ph type="body" idx="4294967295"/>
          </p:nvPr>
        </p:nvSpPr>
        <p:spPr>
          <a:xfrm>
            <a:off x="457200" y="894850"/>
            <a:ext cx="4101900" cy="4698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Tablet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/>
        </p:nvSpPr>
        <p:spPr>
          <a:xfrm>
            <a:off x="2001837" y="591612"/>
            <a:ext cx="5140316" cy="4001794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2213050" y="804150"/>
            <a:ext cx="4717800" cy="30075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4294967295"/>
          </p:nvPr>
        </p:nvSpPr>
        <p:spPr>
          <a:xfrm>
            <a:off x="457200" y="4231525"/>
            <a:ext cx="8192399" cy="219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Desktop project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Special thanks to all the people who made and released these awesome resources for free: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r>
              <a:rPr lang="en" sz="2400"/>
              <a:t> &amp; </a:t>
            </a:r>
            <a:r>
              <a:rPr lang="en" sz="2400" u="sng">
                <a:hlinkClick r:id="rId5"/>
              </a:rPr>
              <a:t>Death to the Stock Photo</a:t>
            </a:r>
            <a:r>
              <a:rPr lang="en" sz="2400"/>
              <a:t> (</a:t>
            </a:r>
            <a:r>
              <a:rPr lang="en" sz="2400" u="sng">
                <a:hlinkClick r:id="rId6"/>
              </a:rPr>
              <a:t>license</a:t>
            </a:r>
            <a:r>
              <a:rPr lang="en" sz="2400"/>
              <a:t>)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786150" y="1600200"/>
            <a:ext cx="7466099" cy="3552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This presentations uses the following typographies and colors: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Titles: </a:t>
            </a:r>
            <a:r>
              <a:rPr lang="en" sz="1800" b="1"/>
              <a:t>Roboto Slab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Body copy: </a:t>
            </a:r>
            <a:r>
              <a:rPr lang="en" sz="1800" b="1"/>
              <a:t>Source Sans Pro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https://www.google.com/fonts#UsePlace:use/Collection:Source+Sans+Pro:400,700,400italic,700italic|Roboto+Slab:400,700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Click on the “arrow button” that appears on the top right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Blue </a:t>
            </a:r>
            <a:r>
              <a:rPr lang="en" sz="1800" b="1">
                <a:solidFill>
                  <a:srgbClr val="0091EA"/>
                </a:solidFill>
              </a:rPr>
              <a:t>#0091ea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Dark gray </a:t>
            </a:r>
            <a:r>
              <a:rPr lang="en" sz="1800" b="1"/>
              <a:t>#263238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Medium gray </a:t>
            </a:r>
            <a:r>
              <a:rPr lang="en" sz="1800" b="1">
                <a:solidFill>
                  <a:srgbClr val="607D8B"/>
                </a:solidFill>
              </a:rPr>
              <a:t>#607d8b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Light gray </a:t>
            </a:r>
            <a:r>
              <a:rPr lang="en" sz="1800" b="1">
                <a:solidFill>
                  <a:srgbClr val="CFD8DC"/>
                </a:solidFill>
                <a:highlight>
                  <a:srgbClr val="263238"/>
                </a:highlight>
              </a:rPr>
              <a:t>#cfd8dc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3680300" y="5885225"/>
            <a:ext cx="5160300" cy="9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i="1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i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endParaRPr sz="1200" i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60" name="Shape 3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6175" y="3488087"/>
            <a:ext cx="847725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FD8DC"/>
        </a:soli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/>
        </p:nvSpPr>
        <p:spPr>
          <a:xfrm>
            <a:off x="6324775" y="1222050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263238"/>
              </a:buClr>
              <a:buSzPct val="1000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263238"/>
              </a:buClr>
              <a:buSzPct val="1000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66" name="Shape 366"/>
          <p:cNvGrpSpPr/>
          <p:nvPr/>
        </p:nvGrpSpPr>
        <p:grpSpPr>
          <a:xfrm>
            <a:off x="424946" y="1242994"/>
            <a:ext cx="342902" cy="447293"/>
            <a:chOff x="590250" y="244200"/>
            <a:chExt cx="407975" cy="532175"/>
          </a:xfrm>
        </p:grpSpPr>
        <p:sp>
          <p:nvSpPr>
            <p:cNvPr id="367" name="Shape 367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68" name="Shape 36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69" name="Shape 369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0" name="Shape 370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1" name="Shape 371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2" name="Shape 37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3" name="Shape 373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4" name="Shape 374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5" name="Shape 375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6" name="Shape 376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7" name="Shape 377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8" name="Shape 37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9" name="Shape 379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0" name="Shape 380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81" name="Shape 381"/>
          <p:cNvGrpSpPr/>
          <p:nvPr/>
        </p:nvGrpSpPr>
        <p:grpSpPr>
          <a:xfrm>
            <a:off x="977638" y="1309015"/>
            <a:ext cx="372593" cy="310144"/>
            <a:chOff x="1247825" y="322750"/>
            <a:chExt cx="443300" cy="369000"/>
          </a:xfrm>
        </p:grpSpPr>
        <p:sp>
          <p:nvSpPr>
            <p:cNvPr id="382" name="Shape 382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3" name="Shape 383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4" name="Shape 384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5" name="Shape 385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6" name="Shape 386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87" name="Shape 387"/>
          <p:cNvGrpSpPr/>
          <p:nvPr/>
        </p:nvGrpSpPr>
        <p:grpSpPr>
          <a:xfrm>
            <a:off x="1550817" y="1307481"/>
            <a:ext cx="356203" cy="313212"/>
            <a:chOff x="1929775" y="320925"/>
            <a:chExt cx="423800" cy="372650"/>
          </a:xfrm>
        </p:grpSpPr>
        <p:sp>
          <p:nvSpPr>
            <p:cNvPr id="388" name="Shape 388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9" name="Shape 389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0" name="Shape 390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1" name="Shape 391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2" name="Shape 392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93" name="Shape 393"/>
          <p:cNvSpPr/>
          <p:nvPr/>
        </p:nvSpPr>
        <p:spPr>
          <a:xfrm>
            <a:off x="2148119" y="1296228"/>
            <a:ext cx="291716" cy="335737"/>
          </a:xfrm>
          <a:custGeom>
            <a:avLst/>
            <a:gdLst/>
            <a:ahLst/>
            <a:cxnLst/>
            <a:rect l="0" t="0" r="0" b="0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94" name="Shape 394"/>
          <p:cNvSpPr/>
          <p:nvPr/>
        </p:nvSpPr>
        <p:spPr>
          <a:xfrm>
            <a:off x="2733087" y="1297258"/>
            <a:ext cx="251792" cy="333678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395" name="Shape 395"/>
          <p:cNvGrpSpPr/>
          <p:nvPr/>
        </p:nvGrpSpPr>
        <p:grpSpPr>
          <a:xfrm>
            <a:off x="3820461" y="1272159"/>
            <a:ext cx="336767" cy="383835"/>
            <a:chOff x="4630125" y="278900"/>
            <a:chExt cx="400675" cy="456675"/>
          </a:xfrm>
        </p:grpSpPr>
        <p:sp>
          <p:nvSpPr>
            <p:cNvPr id="396" name="Shape 396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9" name="Shape 399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00" name="Shape 400"/>
          <p:cNvSpPr/>
          <p:nvPr/>
        </p:nvSpPr>
        <p:spPr>
          <a:xfrm>
            <a:off x="4361051" y="1295724"/>
            <a:ext cx="385894" cy="336746"/>
          </a:xfrm>
          <a:custGeom>
            <a:avLst/>
            <a:gdLst/>
            <a:ahLst/>
            <a:cxnLst/>
            <a:rect l="0" t="0" r="0" b="0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01" name="Shape 401"/>
          <p:cNvGrpSpPr/>
          <p:nvPr/>
        </p:nvGrpSpPr>
        <p:grpSpPr>
          <a:xfrm>
            <a:off x="430073" y="1818715"/>
            <a:ext cx="342881" cy="418127"/>
            <a:chOff x="596350" y="929175"/>
            <a:chExt cx="407950" cy="497475"/>
          </a:xfrm>
        </p:grpSpPr>
        <p:sp>
          <p:nvSpPr>
            <p:cNvPr id="402" name="Shape 40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4" name="Shape 40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5" name="Shape 40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7" name="Shape 40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8" name="Shape 40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09" name="Shape 409"/>
          <p:cNvGrpSpPr/>
          <p:nvPr/>
        </p:nvGrpSpPr>
        <p:grpSpPr>
          <a:xfrm>
            <a:off x="1554389" y="1879631"/>
            <a:ext cx="349059" cy="298881"/>
            <a:chOff x="1934025" y="1001650"/>
            <a:chExt cx="415300" cy="355600"/>
          </a:xfrm>
        </p:grpSpPr>
        <p:sp>
          <p:nvSpPr>
            <p:cNvPr id="410" name="Shape 410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1" name="Shape 411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2" name="Shape 412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3" name="Shape 413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14" name="Shape 414"/>
          <p:cNvSpPr/>
          <p:nvPr/>
        </p:nvSpPr>
        <p:spPr>
          <a:xfrm>
            <a:off x="2118448" y="1854573"/>
            <a:ext cx="351076" cy="349038"/>
          </a:xfrm>
          <a:custGeom>
            <a:avLst/>
            <a:gdLst/>
            <a:ahLst/>
            <a:cxnLst/>
            <a:rect l="0" t="0" r="0" b="0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15" name="Shape 415"/>
          <p:cNvSpPr/>
          <p:nvPr/>
        </p:nvSpPr>
        <p:spPr>
          <a:xfrm>
            <a:off x="2683958" y="1871972"/>
            <a:ext cx="350068" cy="314241"/>
          </a:xfrm>
          <a:custGeom>
            <a:avLst/>
            <a:gdLst/>
            <a:ahLst/>
            <a:cxnLst/>
            <a:rect l="0" t="0" r="0" b="0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16" name="Shape 416"/>
          <p:cNvSpPr/>
          <p:nvPr/>
        </p:nvSpPr>
        <p:spPr>
          <a:xfrm>
            <a:off x="3254070" y="1874535"/>
            <a:ext cx="339835" cy="309114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17" name="Shape 417"/>
          <p:cNvSpPr/>
          <p:nvPr/>
        </p:nvSpPr>
        <p:spPr>
          <a:xfrm>
            <a:off x="3830339" y="1877603"/>
            <a:ext cx="317309" cy="30297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18" name="Shape 418"/>
          <p:cNvGrpSpPr/>
          <p:nvPr/>
        </p:nvGrpSpPr>
        <p:grpSpPr>
          <a:xfrm>
            <a:off x="4378784" y="1857105"/>
            <a:ext cx="350068" cy="350572"/>
            <a:chOff x="5294400" y="974850"/>
            <a:chExt cx="416500" cy="417100"/>
          </a:xfrm>
        </p:grpSpPr>
        <p:sp>
          <p:nvSpPr>
            <p:cNvPr id="419" name="Shape 419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0" t="0" r="0" b="0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0" name="Shape 420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0" t="0" r="0" b="0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21" name="Shape 421"/>
          <p:cNvGrpSpPr/>
          <p:nvPr/>
        </p:nvGrpSpPr>
        <p:grpSpPr>
          <a:xfrm>
            <a:off x="4901806" y="1817707"/>
            <a:ext cx="433992" cy="422729"/>
            <a:chOff x="5916675" y="927975"/>
            <a:chExt cx="516350" cy="502950"/>
          </a:xfrm>
        </p:grpSpPr>
        <p:sp>
          <p:nvSpPr>
            <p:cNvPr id="422" name="Shape 422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3" name="Shape 423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24" name="Shape 424"/>
          <p:cNvGrpSpPr/>
          <p:nvPr/>
        </p:nvGrpSpPr>
        <p:grpSpPr>
          <a:xfrm>
            <a:off x="403450" y="2467119"/>
            <a:ext cx="391000" cy="264085"/>
            <a:chOff x="564675" y="1700625"/>
            <a:chExt cx="465200" cy="314200"/>
          </a:xfrm>
        </p:grpSpPr>
        <p:sp>
          <p:nvSpPr>
            <p:cNvPr id="425" name="Shape 425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0" t="0" r="0" b="0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6" name="Shape 426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0" t="0" r="0" b="0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7" name="Shape 427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28" name="Shape 428"/>
          <p:cNvGrpSpPr/>
          <p:nvPr/>
        </p:nvGrpSpPr>
        <p:grpSpPr>
          <a:xfrm>
            <a:off x="968435" y="2402632"/>
            <a:ext cx="391000" cy="382826"/>
            <a:chOff x="1236875" y="1623900"/>
            <a:chExt cx="465200" cy="455475"/>
          </a:xfrm>
        </p:grpSpPr>
        <p:sp>
          <p:nvSpPr>
            <p:cNvPr id="429" name="Shape 429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0" name="Shape 430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1" name="Shape 431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2" name="Shape 432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3" name="Shape 433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4" name="Shape 434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5" name="Shape 435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36" name="Shape 436"/>
          <p:cNvGrpSpPr/>
          <p:nvPr/>
        </p:nvGrpSpPr>
        <p:grpSpPr>
          <a:xfrm>
            <a:off x="1545690" y="2410827"/>
            <a:ext cx="366457" cy="366436"/>
            <a:chOff x="1923675" y="1633650"/>
            <a:chExt cx="436000" cy="435975"/>
          </a:xfrm>
        </p:grpSpPr>
        <p:sp>
          <p:nvSpPr>
            <p:cNvPr id="437" name="Shape 437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8" name="Shape 43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9" name="Shape 43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0" name="Shape 440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1" name="Shape 441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2" name="Shape 442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43" name="Shape 443"/>
          <p:cNvGrpSpPr/>
          <p:nvPr/>
        </p:nvGrpSpPr>
        <p:grpSpPr>
          <a:xfrm>
            <a:off x="2109140" y="2409293"/>
            <a:ext cx="369504" cy="369504"/>
            <a:chOff x="2594050" y="1631825"/>
            <a:chExt cx="439625" cy="439625"/>
          </a:xfrm>
        </p:grpSpPr>
        <p:sp>
          <p:nvSpPr>
            <p:cNvPr id="444" name="Shape 44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5" name="Shape 44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6" name="Shape 44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7" name="Shape 447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48" name="Shape 448"/>
          <p:cNvSpPr/>
          <p:nvPr/>
        </p:nvSpPr>
        <p:spPr>
          <a:xfrm>
            <a:off x="2690598" y="2425714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49" name="Shape 449"/>
          <p:cNvGrpSpPr/>
          <p:nvPr/>
        </p:nvGrpSpPr>
        <p:grpSpPr>
          <a:xfrm>
            <a:off x="3273905" y="2381661"/>
            <a:ext cx="299911" cy="424767"/>
            <a:chOff x="3979850" y="1598950"/>
            <a:chExt cx="356825" cy="505375"/>
          </a:xfrm>
        </p:grpSpPr>
        <p:sp>
          <p:nvSpPr>
            <p:cNvPr id="450" name="Shape 450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1" name="Shape 451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2" name="Shape 452"/>
          <p:cNvGrpSpPr/>
          <p:nvPr/>
        </p:nvGrpSpPr>
        <p:grpSpPr>
          <a:xfrm>
            <a:off x="3791296" y="2472750"/>
            <a:ext cx="395098" cy="242589"/>
            <a:chOff x="4595425" y="1707325"/>
            <a:chExt cx="470075" cy="288625"/>
          </a:xfrm>
        </p:grpSpPr>
        <p:sp>
          <p:nvSpPr>
            <p:cNvPr id="453" name="Shape 453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4" name="Shape 454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5" name="Shape 455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0" t="0" r="0" b="0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6" name="Shape 456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7" name="Shape 457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0" t="0" r="0" b="0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8" name="Shape 458"/>
          <p:cNvGrpSpPr/>
          <p:nvPr/>
        </p:nvGrpSpPr>
        <p:grpSpPr>
          <a:xfrm>
            <a:off x="4375212" y="2413390"/>
            <a:ext cx="357233" cy="361309"/>
            <a:chOff x="5290150" y="1636700"/>
            <a:chExt cx="425025" cy="429875"/>
          </a:xfrm>
        </p:grpSpPr>
        <p:sp>
          <p:nvSpPr>
            <p:cNvPr id="459" name="Shape 459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0" t="0" r="0" b="0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0" name="Shape 460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0" t="0" r="0" b="0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61" name="Shape 461"/>
          <p:cNvGrpSpPr/>
          <p:nvPr/>
        </p:nvGrpSpPr>
        <p:grpSpPr>
          <a:xfrm>
            <a:off x="4939167" y="2402632"/>
            <a:ext cx="359271" cy="376691"/>
            <a:chOff x="5961125" y="1623900"/>
            <a:chExt cx="427450" cy="448175"/>
          </a:xfrm>
        </p:grpSpPr>
        <p:sp>
          <p:nvSpPr>
            <p:cNvPr id="462" name="Shape 462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3" name="Shape 463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4" name="Shape 464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5" name="Shape 465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6" name="Shape 466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7" name="Shape 467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8" name="Shape 46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69" name="Shape 469"/>
          <p:cNvGrpSpPr/>
          <p:nvPr/>
        </p:nvGrpSpPr>
        <p:grpSpPr>
          <a:xfrm>
            <a:off x="5491858" y="2412361"/>
            <a:ext cx="383835" cy="363369"/>
            <a:chOff x="6618700" y="1635475"/>
            <a:chExt cx="456675" cy="432325"/>
          </a:xfrm>
        </p:grpSpPr>
        <p:sp>
          <p:nvSpPr>
            <p:cNvPr id="470" name="Shape 470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0" t="0" r="0" b="0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1" name="Shape 471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0" t="0" r="0" b="0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2" name="Shape 472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0" t="0" r="0" b="0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3" name="Shape 473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0" t="0" r="0" b="0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4" name="Shape 474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0" t="0" r="0" b="0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75" name="Shape 475"/>
          <p:cNvGrpSpPr/>
          <p:nvPr/>
        </p:nvGrpSpPr>
        <p:grpSpPr>
          <a:xfrm>
            <a:off x="446946" y="2995773"/>
            <a:ext cx="304008" cy="326513"/>
            <a:chOff x="616425" y="2329600"/>
            <a:chExt cx="361700" cy="388475"/>
          </a:xfrm>
        </p:grpSpPr>
        <p:sp>
          <p:nvSpPr>
            <p:cNvPr id="476" name="Shape 476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7" name="Shape 477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8" name="Shape 47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9" name="Shape 47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0" name="Shape 480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1" name="Shape 481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2" name="Shape 482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3" name="Shape 483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84" name="Shape 484"/>
          <p:cNvGrpSpPr/>
          <p:nvPr/>
        </p:nvGrpSpPr>
        <p:grpSpPr>
          <a:xfrm>
            <a:off x="1003757" y="2998840"/>
            <a:ext cx="320377" cy="320377"/>
            <a:chOff x="1278900" y="2333250"/>
            <a:chExt cx="381175" cy="381175"/>
          </a:xfrm>
        </p:grpSpPr>
        <p:sp>
          <p:nvSpPr>
            <p:cNvPr id="485" name="Shape 485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6" name="Shape 486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7" name="Shape 487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8" name="Shape 48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89" name="Shape 489"/>
          <p:cNvGrpSpPr/>
          <p:nvPr/>
        </p:nvGrpSpPr>
        <p:grpSpPr>
          <a:xfrm>
            <a:off x="1568720" y="2998840"/>
            <a:ext cx="320398" cy="320377"/>
            <a:chOff x="1951075" y="2333250"/>
            <a:chExt cx="381200" cy="381175"/>
          </a:xfrm>
        </p:grpSpPr>
        <p:sp>
          <p:nvSpPr>
            <p:cNvPr id="490" name="Shape 490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1" name="Shape 491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3" name="Shape 493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94" name="Shape 494"/>
          <p:cNvGrpSpPr/>
          <p:nvPr/>
        </p:nvGrpSpPr>
        <p:grpSpPr>
          <a:xfrm>
            <a:off x="2133704" y="2998840"/>
            <a:ext cx="320377" cy="320377"/>
            <a:chOff x="2623275" y="2333250"/>
            <a:chExt cx="381175" cy="381175"/>
          </a:xfrm>
        </p:grpSpPr>
        <p:sp>
          <p:nvSpPr>
            <p:cNvPr id="495" name="Shape 495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6" name="Shape 496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7" name="Shape 497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8" name="Shape 498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0" t="0" r="0" b="0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99" name="Shape 499"/>
          <p:cNvGrpSpPr/>
          <p:nvPr/>
        </p:nvGrpSpPr>
        <p:grpSpPr>
          <a:xfrm>
            <a:off x="2773408" y="2943578"/>
            <a:ext cx="170936" cy="426826"/>
            <a:chOff x="3384375" y="2267500"/>
            <a:chExt cx="203375" cy="507825"/>
          </a:xfrm>
        </p:grpSpPr>
        <p:sp>
          <p:nvSpPr>
            <p:cNvPr id="500" name="Shape 500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0" t="0" r="0" b="0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1" name="Shape 501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0" t="0" r="0" b="0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02" name="Shape 502"/>
          <p:cNvGrpSpPr/>
          <p:nvPr/>
        </p:nvGrpSpPr>
        <p:grpSpPr>
          <a:xfrm>
            <a:off x="3918716" y="2997811"/>
            <a:ext cx="140237" cy="318339"/>
            <a:chOff x="4747025" y="2332025"/>
            <a:chExt cx="166850" cy="378750"/>
          </a:xfrm>
        </p:grpSpPr>
        <p:sp>
          <p:nvSpPr>
            <p:cNvPr id="503" name="Shape 503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0" t="0" r="0" b="0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4" name="Shape 504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0" t="0" r="0" b="0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05" name="Shape 505"/>
          <p:cNvGrpSpPr/>
          <p:nvPr/>
        </p:nvGrpSpPr>
        <p:grpSpPr>
          <a:xfrm>
            <a:off x="3351189" y="2945616"/>
            <a:ext cx="145343" cy="422729"/>
            <a:chOff x="4071800" y="2269925"/>
            <a:chExt cx="172925" cy="502950"/>
          </a:xfrm>
        </p:grpSpPr>
        <p:sp>
          <p:nvSpPr>
            <p:cNvPr id="506" name="Shape 506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0" t="0" r="0" b="0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7" name="Shape 507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0" t="0" r="0" b="0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08" name="Shape 508"/>
          <p:cNvSpPr/>
          <p:nvPr/>
        </p:nvSpPr>
        <p:spPr>
          <a:xfrm>
            <a:off x="4393810" y="2990216"/>
            <a:ext cx="320377" cy="337775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09" name="Shape 509"/>
          <p:cNvGrpSpPr/>
          <p:nvPr/>
        </p:nvGrpSpPr>
        <p:grpSpPr>
          <a:xfrm>
            <a:off x="4948895" y="2996277"/>
            <a:ext cx="345970" cy="325504"/>
            <a:chOff x="5972700" y="2330200"/>
            <a:chExt cx="411625" cy="387275"/>
          </a:xfrm>
        </p:grpSpPr>
        <p:sp>
          <p:nvSpPr>
            <p:cNvPr id="510" name="Shape 51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1" name="Shape 51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12" name="Shape 512"/>
          <p:cNvGrpSpPr/>
          <p:nvPr/>
        </p:nvGrpSpPr>
        <p:grpSpPr>
          <a:xfrm>
            <a:off x="544192" y="3524405"/>
            <a:ext cx="109538" cy="399195"/>
            <a:chOff x="732125" y="2958550"/>
            <a:chExt cx="130325" cy="474950"/>
          </a:xfrm>
        </p:grpSpPr>
        <p:sp>
          <p:nvSpPr>
            <p:cNvPr id="513" name="Shape 513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4" name="Shape 514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5" name="Shape 515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6" name="Shape 516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7" name="Shape 517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8" name="Shape 518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9" name="Shape 519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0" name="Shape 520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21" name="Shape 521"/>
          <p:cNvSpPr/>
          <p:nvPr/>
        </p:nvSpPr>
        <p:spPr>
          <a:xfrm>
            <a:off x="1561112" y="3508635"/>
            <a:ext cx="335737" cy="430924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22" name="Shape 522"/>
          <p:cNvSpPr/>
          <p:nvPr/>
        </p:nvSpPr>
        <p:spPr>
          <a:xfrm>
            <a:off x="1039604" y="3508635"/>
            <a:ext cx="248745" cy="430924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23" name="Shape 523"/>
          <p:cNvGrpSpPr/>
          <p:nvPr/>
        </p:nvGrpSpPr>
        <p:grpSpPr>
          <a:xfrm>
            <a:off x="2099937" y="3537202"/>
            <a:ext cx="387932" cy="367466"/>
            <a:chOff x="2583100" y="2973775"/>
            <a:chExt cx="461550" cy="437200"/>
          </a:xfrm>
        </p:grpSpPr>
        <p:sp>
          <p:nvSpPr>
            <p:cNvPr id="524" name="Shape 524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5" name="Shape 525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26" name="Shape 526"/>
          <p:cNvSpPr/>
          <p:nvPr/>
        </p:nvSpPr>
        <p:spPr>
          <a:xfrm>
            <a:off x="3810881" y="3545996"/>
            <a:ext cx="356203" cy="356203"/>
          </a:xfrm>
          <a:custGeom>
            <a:avLst/>
            <a:gdLst/>
            <a:ahLst/>
            <a:cxnLst/>
            <a:rect l="0" t="0" r="0" b="0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27" name="Shape 527"/>
          <p:cNvGrpSpPr/>
          <p:nvPr/>
        </p:nvGrpSpPr>
        <p:grpSpPr>
          <a:xfrm>
            <a:off x="4339386" y="3565358"/>
            <a:ext cx="435021" cy="323445"/>
            <a:chOff x="5247525" y="3007275"/>
            <a:chExt cx="517575" cy="384825"/>
          </a:xfrm>
        </p:grpSpPr>
        <p:sp>
          <p:nvSpPr>
            <p:cNvPr id="528" name="Shape 52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9" name="Shape 52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0" name="Shape 530"/>
          <p:cNvGrpSpPr/>
          <p:nvPr/>
        </p:nvGrpSpPr>
        <p:grpSpPr>
          <a:xfrm>
            <a:off x="3250371" y="3546931"/>
            <a:ext cx="342881" cy="350068"/>
            <a:chOff x="3951850" y="2985350"/>
            <a:chExt cx="407950" cy="416500"/>
          </a:xfrm>
        </p:grpSpPr>
        <p:sp>
          <p:nvSpPr>
            <p:cNvPr id="531" name="Shape 531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2" name="Shape 53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3" name="Shape 53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4" name="Shape 53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5" name="Shape 535"/>
          <p:cNvGrpSpPr/>
          <p:nvPr/>
        </p:nvGrpSpPr>
        <p:grpSpPr>
          <a:xfrm>
            <a:off x="407044" y="4136478"/>
            <a:ext cx="397136" cy="305017"/>
            <a:chOff x="568950" y="3686775"/>
            <a:chExt cx="472500" cy="362900"/>
          </a:xfrm>
        </p:grpSpPr>
        <p:sp>
          <p:nvSpPr>
            <p:cNvPr id="536" name="Shape 536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7" name="Shape 537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8" name="Shape 538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39" name="Shape 539"/>
          <p:cNvSpPr/>
          <p:nvPr/>
        </p:nvSpPr>
        <p:spPr>
          <a:xfrm>
            <a:off x="4983885" y="3529627"/>
            <a:ext cx="270220" cy="388962"/>
          </a:xfrm>
          <a:custGeom>
            <a:avLst/>
            <a:gdLst/>
            <a:ahLst/>
            <a:cxnLst/>
            <a:rect l="0" t="0" r="0" b="0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40" name="Shape 540"/>
          <p:cNvGrpSpPr/>
          <p:nvPr/>
        </p:nvGrpSpPr>
        <p:grpSpPr>
          <a:xfrm>
            <a:off x="975096" y="4162071"/>
            <a:ext cx="377699" cy="253852"/>
            <a:chOff x="1244800" y="3717225"/>
            <a:chExt cx="449375" cy="302025"/>
          </a:xfrm>
        </p:grpSpPr>
        <p:sp>
          <p:nvSpPr>
            <p:cNvPr id="541" name="Shape 541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0" t="0" r="0" b="0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2" name="Shape 542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3" name="Shape 543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4" name="Shape 544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0" t="0" r="0" b="0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5" name="Shape 545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0" t="0" r="0" b="0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6" name="Shape 546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0" t="0" r="0" b="0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47" name="Shape 547"/>
          <p:cNvGrpSpPr/>
          <p:nvPr/>
        </p:nvGrpSpPr>
        <p:grpSpPr>
          <a:xfrm>
            <a:off x="1545186" y="4142614"/>
            <a:ext cx="367466" cy="287114"/>
            <a:chOff x="1923075" y="3694075"/>
            <a:chExt cx="437200" cy="341600"/>
          </a:xfrm>
        </p:grpSpPr>
        <p:sp>
          <p:nvSpPr>
            <p:cNvPr id="548" name="Shape 548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9" name="Shape 549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0" name="Shape 550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0" t="0" r="0" b="0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1" name="Shape 551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0" t="0" r="0" b="0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2" name="Shape 552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0" t="0" r="0" b="0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3" name="Shape 553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0" t="0" r="0" b="0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4" name="Shape 554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0" t="0" r="0" b="0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5" name="Shape 555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0" t="0" r="0" b="0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6" name="Shape 556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0" t="0" r="0" b="0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57" name="Shape 557"/>
          <p:cNvGrpSpPr/>
          <p:nvPr/>
        </p:nvGrpSpPr>
        <p:grpSpPr>
          <a:xfrm>
            <a:off x="2113742" y="4138012"/>
            <a:ext cx="360301" cy="295813"/>
            <a:chOff x="2599525" y="3688600"/>
            <a:chExt cx="428675" cy="351950"/>
          </a:xfrm>
        </p:grpSpPr>
        <p:sp>
          <p:nvSpPr>
            <p:cNvPr id="558" name="Shape 558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9" name="Shape 559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0" name="Shape 560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1" name="Shape 561"/>
          <p:cNvGrpSpPr/>
          <p:nvPr/>
        </p:nvGrpSpPr>
        <p:grpSpPr>
          <a:xfrm>
            <a:off x="2696124" y="4117546"/>
            <a:ext cx="333699" cy="329076"/>
            <a:chOff x="3292425" y="3664250"/>
            <a:chExt cx="397025" cy="391525"/>
          </a:xfrm>
        </p:grpSpPr>
        <p:sp>
          <p:nvSpPr>
            <p:cNvPr id="562" name="Shape 562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3" name="Shape 563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4" name="Shape 564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5" name="Shape 565"/>
          <p:cNvGrpSpPr/>
          <p:nvPr/>
        </p:nvGrpSpPr>
        <p:grpSpPr>
          <a:xfrm>
            <a:off x="3233981" y="4160012"/>
            <a:ext cx="369525" cy="268182"/>
            <a:chOff x="3932350" y="3714775"/>
            <a:chExt cx="439650" cy="319075"/>
          </a:xfrm>
        </p:grpSpPr>
        <p:sp>
          <p:nvSpPr>
            <p:cNvPr id="566" name="Shape 566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7" name="Shape 567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8" name="Shape 56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9" name="Shape 56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0" name="Shape 570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71" name="Shape 571"/>
          <p:cNvGrpSpPr/>
          <p:nvPr/>
        </p:nvGrpSpPr>
        <p:grpSpPr>
          <a:xfrm>
            <a:off x="3798965" y="4160012"/>
            <a:ext cx="369504" cy="268182"/>
            <a:chOff x="4604550" y="3714775"/>
            <a:chExt cx="439625" cy="319075"/>
          </a:xfrm>
        </p:grpSpPr>
        <p:sp>
          <p:nvSpPr>
            <p:cNvPr id="572" name="Shape 572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3" name="Shape 573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74" name="Shape 574"/>
          <p:cNvGrpSpPr/>
          <p:nvPr/>
        </p:nvGrpSpPr>
        <p:grpSpPr>
          <a:xfrm>
            <a:off x="4377250" y="4132381"/>
            <a:ext cx="353136" cy="313737"/>
            <a:chOff x="5292575" y="3681900"/>
            <a:chExt cx="420150" cy="373275"/>
          </a:xfrm>
        </p:grpSpPr>
        <p:sp>
          <p:nvSpPr>
            <p:cNvPr id="575" name="Shape 575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6" name="Shape 576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7" name="Shape 57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8" name="Shape 57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9" name="Shape 57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0" name="Shape 580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1" name="Shape 581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82" name="Shape 582"/>
          <p:cNvGrpSpPr/>
          <p:nvPr/>
        </p:nvGrpSpPr>
        <p:grpSpPr>
          <a:xfrm>
            <a:off x="4922273" y="4092457"/>
            <a:ext cx="393059" cy="393059"/>
            <a:chOff x="5941025" y="3634400"/>
            <a:chExt cx="467650" cy="467650"/>
          </a:xfrm>
        </p:grpSpPr>
        <p:sp>
          <p:nvSpPr>
            <p:cNvPr id="583" name="Shape 583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4" name="Shape 584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5" name="Shape 585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6" name="Shape 586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7" name="Shape 587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8" name="Shape 588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89" name="Shape 589"/>
          <p:cNvGrpSpPr/>
          <p:nvPr/>
        </p:nvGrpSpPr>
        <p:grpSpPr>
          <a:xfrm>
            <a:off x="5512346" y="4117546"/>
            <a:ext cx="342881" cy="342902"/>
            <a:chOff x="6643075" y="3664250"/>
            <a:chExt cx="407950" cy="407975"/>
          </a:xfrm>
        </p:grpSpPr>
        <p:sp>
          <p:nvSpPr>
            <p:cNvPr id="590" name="Shape 590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1" name="Shape 591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2" name="Shape 592"/>
          <p:cNvGrpSpPr/>
          <p:nvPr/>
        </p:nvGrpSpPr>
        <p:grpSpPr>
          <a:xfrm>
            <a:off x="413179" y="4668200"/>
            <a:ext cx="371564" cy="371543"/>
            <a:chOff x="576250" y="4319400"/>
            <a:chExt cx="442075" cy="442050"/>
          </a:xfrm>
        </p:grpSpPr>
        <p:sp>
          <p:nvSpPr>
            <p:cNvPr id="593" name="Shape 593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4" name="Shape 594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5" name="Shape 595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6" name="Shape 596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97" name="Shape 597"/>
          <p:cNvSpPr/>
          <p:nvPr/>
        </p:nvSpPr>
        <p:spPr>
          <a:xfrm>
            <a:off x="962843" y="4740497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98" name="Shape 598"/>
          <p:cNvSpPr/>
          <p:nvPr/>
        </p:nvSpPr>
        <p:spPr>
          <a:xfrm>
            <a:off x="3253566" y="4683677"/>
            <a:ext cx="340843" cy="340864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99" name="Shape 599"/>
          <p:cNvSpPr/>
          <p:nvPr/>
        </p:nvSpPr>
        <p:spPr>
          <a:xfrm>
            <a:off x="2688560" y="4705174"/>
            <a:ext cx="340843" cy="297873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00" name="Shape 600"/>
          <p:cNvSpPr/>
          <p:nvPr/>
        </p:nvSpPr>
        <p:spPr>
          <a:xfrm>
            <a:off x="3817037" y="4682143"/>
            <a:ext cx="343911" cy="343932"/>
          </a:xfrm>
          <a:custGeom>
            <a:avLst/>
            <a:gdLst/>
            <a:ahLst/>
            <a:cxnLst/>
            <a:rect l="0" t="0" r="0" b="0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601" name="Shape 601"/>
          <p:cNvGrpSpPr/>
          <p:nvPr/>
        </p:nvGrpSpPr>
        <p:grpSpPr>
          <a:xfrm>
            <a:off x="4356784" y="4687132"/>
            <a:ext cx="394068" cy="325504"/>
            <a:chOff x="5268225" y="4341925"/>
            <a:chExt cx="468850" cy="387275"/>
          </a:xfrm>
        </p:grpSpPr>
        <p:sp>
          <p:nvSpPr>
            <p:cNvPr id="602" name="Shape 602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3" name="Shape 603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4" name="Shape 604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5" name="Shape 605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6" name="Shape 606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7" name="Shape 607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8" name="Shape 608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9" name="Shape 609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10" name="Shape 610"/>
          <p:cNvGrpSpPr/>
          <p:nvPr/>
        </p:nvGrpSpPr>
        <p:grpSpPr>
          <a:xfrm>
            <a:off x="4941730" y="4676899"/>
            <a:ext cx="354144" cy="354144"/>
            <a:chOff x="5964175" y="4329750"/>
            <a:chExt cx="421350" cy="421350"/>
          </a:xfrm>
        </p:grpSpPr>
        <p:sp>
          <p:nvSpPr>
            <p:cNvPr id="611" name="Shape 611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0" t="0" r="0" b="0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2" name="Shape 612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0" t="0" r="0" b="0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13" name="Shape 613"/>
          <p:cNvGrpSpPr/>
          <p:nvPr/>
        </p:nvGrpSpPr>
        <p:grpSpPr>
          <a:xfrm>
            <a:off x="977638" y="5241883"/>
            <a:ext cx="372593" cy="360301"/>
            <a:chOff x="1247825" y="5001950"/>
            <a:chExt cx="443300" cy="428675"/>
          </a:xfrm>
        </p:grpSpPr>
        <p:sp>
          <p:nvSpPr>
            <p:cNvPr id="614" name="Shape 614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0" t="0" r="0" b="0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5" name="Shape 615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0" t="0" r="0" b="0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6" name="Shape 616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0" t="0" r="0" b="0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7" name="Shape 617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8" name="Shape 618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9" name="Shape 619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0" t="0" r="0" b="0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20" name="Shape 620"/>
          <p:cNvGrpSpPr/>
          <p:nvPr/>
        </p:nvGrpSpPr>
        <p:grpSpPr>
          <a:xfrm>
            <a:off x="1575885" y="5223959"/>
            <a:ext cx="306068" cy="389991"/>
            <a:chOff x="1959600" y="4980625"/>
            <a:chExt cx="364150" cy="464000"/>
          </a:xfrm>
        </p:grpSpPr>
        <p:sp>
          <p:nvSpPr>
            <p:cNvPr id="621" name="Shape 621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0" t="0" r="0" b="0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2" name="Shape 622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0" t="0" r="0" b="0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3" name="Shape 623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0" t="0" r="0" b="0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4" name="Shape 624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5" name="Shape 625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6" name="Shape 626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7" name="Shape 627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28" name="Shape 628"/>
          <p:cNvGrpSpPr/>
          <p:nvPr/>
        </p:nvGrpSpPr>
        <p:grpSpPr>
          <a:xfrm>
            <a:off x="2118365" y="5238815"/>
            <a:ext cx="351076" cy="360805"/>
            <a:chOff x="2605025" y="4998300"/>
            <a:chExt cx="417700" cy="429275"/>
          </a:xfrm>
        </p:grpSpPr>
        <p:sp>
          <p:nvSpPr>
            <p:cNvPr id="629" name="Shape 629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0" t="0" r="0" b="0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0" name="Shape 630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0" t="0" r="0" b="0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1" name="Shape 631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0" t="0" r="0" b="0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32" name="Shape 632"/>
          <p:cNvGrpSpPr/>
          <p:nvPr/>
        </p:nvGrpSpPr>
        <p:grpSpPr>
          <a:xfrm>
            <a:off x="2649056" y="5241883"/>
            <a:ext cx="419661" cy="349542"/>
            <a:chOff x="3236425" y="5001950"/>
            <a:chExt cx="499300" cy="415875"/>
          </a:xfrm>
        </p:grpSpPr>
        <p:sp>
          <p:nvSpPr>
            <p:cNvPr id="633" name="Shape 633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0" t="0" r="0" b="0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4" name="Shape 634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0" t="0" r="0" b="0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5" name="Shape 635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0" t="0" r="0" b="0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6" name="Shape 636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7" name="Shape 637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8" name="Shape 638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0" t="0" r="0" b="0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39" name="Shape 639"/>
          <p:cNvGrpSpPr/>
          <p:nvPr/>
        </p:nvGrpSpPr>
        <p:grpSpPr>
          <a:xfrm>
            <a:off x="3264176" y="5223959"/>
            <a:ext cx="319368" cy="380263"/>
            <a:chOff x="3968275" y="4980625"/>
            <a:chExt cx="379975" cy="452425"/>
          </a:xfrm>
        </p:grpSpPr>
        <p:sp>
          <p:nvSpPr>
            <p:cNvPr id="640" name="Shape 640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0" t="0" r="0" b="0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1" name="Shape 641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0" t="0" r="0" b="0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2" name="Shape 642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0" t="0" r="0" b="0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3" name="Shape 643"/>
          <p:cNvGrpSpPr/>
          <p:nvPr/>
        </p:nvGrpSpPr>
        <p:grpSpPr>
          <a:xfrm>
            <a:off x="4919709" y="5308913"/>
            <a:ext cx="404322" cy="220084"/>
            <a:chOff x="5937975" y="5081700"/>
            <a:chExt cx="481050" cy="261850"/>
          </a:xfrm>
        </p:grpSpPr>
        <p:sp>
          <p:nvSpPr>
            <p:cNvPr id="644" name="Shape 644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0" t="0" r="0" b="0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5" name="Shape 645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0" t="0" r="0" b="0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6" name="Shape 646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0" t="0" r="0" b="0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7" name="Shape 647"/>
          <p:cNvGrpSpPr/>
          <p:nvPr/>
        </p:nvGrpSpPr>
        <p:grpSpPr>
          <a:xfrm>
            <a:off x="5537918" y="5266446"/>
            <a:ext cx="290182" cy="333678"/>
            <a:chOff x="6673500" y="5031175"/>
            <a:chExt cx="345250" cy="397000"/>
          </a:xfrm>
        </p:grpSpPr>
        <p:sp>
          <p:nvSpPr>
            <p:cNvPr id="648" name="Shape 648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0" t="0" r="0" b="0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9" name="Shape 649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0" t="0" r="0" b="0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0" name="Shape 650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0" t="0" r="0" b="0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1" name="Shape 651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0" t="0" r="0" b="0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2" name="Shape 652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0" t="0" r="0" b="0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53" name="Shape 653"/>
          <p:cNvGrpSpPr/>
          <p:nvPr/>
        </p:nvGrpSpPr>
        <p:grpSpPr>
          <a:xfrm>
            <a:off x="3229905" y="1291092"/>
            <a:ext cx="387932" cy="345970"/>
            <a:chOff x="3927500" y="301425"/>
            <a:chExt cx="461550" cy="411625"/>
          </a:xfrm>
        </p:grpSpPr>
        <p:sp>
          <p:nvSpPr>
            <p:cNvPr id="654" name="Shape 654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5" name="Shape 655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6" name="Shape 656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7" name="Shape 657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8" name="Shape 658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9" name="Shape 659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0" name="Shape 660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1" name="Shape 661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2" name="Shape 662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3" name="Shape 663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4" name="Shape 664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5" name="Shape 665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6" name="Shape 666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7" name="Shape 667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8" name="Shape 668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9" name="Shape 669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0" name="Shape 670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1" name="Shape 671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2" name="Shape 672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3" name="Shape 673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4" name="Shape 674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5" name="Shape 675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6" name="Shape 676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7" name="Shape 677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8" name="Shape 678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9" name="Shape 679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0" name="Shape 680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81" name="Shape 681"/>
          <p:cNvGrpSpPr/>
          <p:nvPr/>
        </p:nvGrpSpPr>
        <p:grpSpPr>
          <a:xfrm>
            <a:off x="5517452" y="1297753"/>
            <a:ext cx="332669" cy="332669"/>
            <a:chOff x="6649150" y="309350"/>
            <a:chExt cx="395800" cy="395800"/>
          </a:xfrm>
        </p:grpSpPr>
        <p:sp>
          <p:nvSpPr>
            <p:cNvPr id="682" name="Shape 682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3" name="Shape 683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4" name="Shape 684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5" name="Shape 685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6" name="Shape 686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7" name="Shape 687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8" name="Shape 688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9" name="Shape 689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0" name="Shape 690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1" name="Shape 691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2" name="Shape 692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3" name="Shape 693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4" name="Shape 694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5" name="Shape 695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6" name="Shape 696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7" name="Shape 697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8" name="Shape 698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9" name="Shape 699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0" name="Shape 700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1" name="Shape 701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2" name="Shape 702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3" name="Shape 703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4" name="Shape 704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05" name="Shape 705"/>
          <p:cNvGrpSpPr/>
          <p:nvPr/>
        </p:nvGrpSpPr>
        <p:grpSpPr>
          <a:xfrm>
            <a:off x="4949904" y="1305422"/>
            <a:ext cx="337796" cy="319873"/>
            <a:chOff x="5973900" y="318475"/>
            <a:chExt cx="401900" cy="380575"/>
          </a:xfrm>
        </p:grpSpPr>
        <p:sp>
          <p:nvSpPr>
            <p:cNvPr id="706" name="Shape 706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7" name="Shape 707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8" name="Shape 70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9" name="Shape 709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0" name="Shape 710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1" name="Shape 711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2" name="Shape 712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3" name="Shape 713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4" name="Shape 714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5" name="Shape 715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6" name="Shape 716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7" name="Shape 717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8" name="Shape 71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9" name="Shape 719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20" name="Shape 720"/>
          <p:cNvGrpSpPr/>
          <p:nvPr/>
        </p:nvGrpSpPr>
        <p:grpSpPr>
          <a:xfrm>
            <a:off x="995057" y="1818715"/>
            <a:ext cx="342881" cy="418127"/>
            <a:chOff x="1268550" y="929175"/>
            <a:chExt cx="407950" cy="497475"/>
          </a:xfrm>
        </p:grpSpPr>
        <p:sp>
          <p:nvSpPr>
            <p:cNvPr id="721" name="Shape 721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2" name="Shape 722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3" name="Shape 723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24" name="Shape 724"/>
          <p:cNvGrpSpPr/>
          <p:nvPr/>
        </p:nvGrpSpPr>
        <p:grpSpPr>
          <a:xfrm>
            <a:off x="5481121" y="1834580"/>
            <a:ext cx="405331" cy="388962"/>
            <a:chOff x="6605925" y="948050"/>
            <a:chExt cx="482250" cy="462775"/>
          </a:xfrm>
        </p:grpSpPr>
        <p:sp>
          <p:nvSpPr>
            <p:cNvPr id="725" name="Shape 725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0" t="0" r="0" b="0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6" name="Shape 726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0" t="0" r="0" b="0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7" name="Shape 727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0" t="0" r="0" b="0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8" name="Shape 728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0" t="0" r="0" b="0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9" name="Shape 729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0" name="Shape 730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31" name="Shape 731"/>
          <p:cNvGrpSpPr/>
          <p:nvPr/>
        </p:nvGrpSpPr>
        <p:grpSpPr>
          <a:xfrm>
            <a:off x="5575803" y="2986548"/>
            <a:ext cx="215966" cy="342398"/>
            <a:chOff x="6718575" y="2318625"/>
            <a:chExt cx="256950" cy="407375"/>
          </a:xfrm>
        </p:grpSpPr>
        <p:sp>
          <p:nvSpPr>
            <p:cNvPr id="732" name="Shape 73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3" name="Shape 73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4" name="Shape 73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5" name="Shape 73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6" name="Shape 73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7" name="Shape 73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8" name="Shape 73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9" name="Shape 73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40" name="Shape 740"/>
          <p:cNvGrpSpPr/>
          <p:nvPr/>
        </p:nvGrpSpPr>
        <p:grpSpPr>
          <a:xfrm>
            <a:off x="2677192" y="3613456"/>
            <a:ext cx="363369" cy="221114"/>
            <a:chOff x="3269900" y="3064500"/>
            <a:chExt cx="432325" cy="263075"/>
          </a:xfrm>
        </p:grpSpPr>
        <p:sp>
          <p:nvSpPr>
            <p:cNvPr id="741" name="Shape 741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2" name="Shape 742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3" name="Shape 743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44" name="Shape 744"/>
          <p:cNvGrpSpPr/>
          <p:nvPr/>
        </p:nvGrpSpPr>
        <p:grpSpPr>
          <a:xfrm>
            <a:off x="5551219" y="3545901"/>
            <a:ext cx="265114" cy="372593"/>
            <a:chOff x="6689325" y="2984125"/>
            <a:chExt cx="315425" cy="443300"/>
          </a:xfrm>
        </p:grpSpPr>
        <p:sp>
          <p:nvSpPr>
            <p:cNvPr id="745" name="Shape 745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0" t="0" r="0" b="0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6" name="Shape 746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0" t="0" r="0" b="0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7" name="Shape 747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8" name="Shape 748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9" name="Shape 749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0" name="Shape 750"/>
          <p:cNvGrpSpPr/>
          <p:nvPr/>
        </p:nvGrpSpPr>
        <p:grpSpPr>
          <a:xfrm>
            <a:off x="1599944" y="4640568"/>
            <a:ext cx="256415" cy="414534"/>
            <a:chOff x="1988225" y="4286525"/>
            <a:chExt cx="305075" cy="493200"/>
          </a:xfrm>
        </p:grpSpPr>
        <p:sp>
          <p:nvSpPr>
            <p:cNvPr id="751" name="Shape 751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0" t="0" r="0" b="0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2" name="Shape 752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3" name="Shape 753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0" t="0" r="0" b="0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4" name="Shape 754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0" t="0" r="0" b="0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5" name="Shape 755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0" t="0" r="0" b="0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6" name="Shape 756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7" name="Shape 757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8" name="Shape 758"/>
          <p:cNvGrpSpPr/>
          <p:nvPr/>
        </p:nvGrpSpPr>
        <p:grpSpPr>
          <a:xfrm>
            <a:off x="2143937" y="4669733"/>
            <a:ext cx="309640" cy="392030"/>
            <a:chOff x="2635450" y="4321225"/>
            <a:chExt cx="368400" cy="466425"/>
          </a:xfrm>
        </p:grpSpPr>
        <p:sp>
          <p:nvSpPr>
            <p:cNvPr id="759" name="Shape 759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0" name="Shape 760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1" name="Shape 761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2" name="Shape 762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3" name="Shape 763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4" name="Shape 764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65" name="Shape 765"/>
          <p:cNvGrpSpPr/>
          <p:nvPr/>
        </p:nvGrpSpPr>
        <p:grpSpPr>
          <a:xfrm>
            <a:off x="5512346" y="4660005"/>
            <a:ext cx="342881" cy="383835"/>
            <a:chOff x="6643075" y="4309650"/>
            <a:chExt cx="407950" cy="456675"/>
          </a:xfrm>
        </p:grpSpPr>
        <p:sp>
          <p:nvSpPr>
            <p:cNvPr id="766" name="Shape 766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7" name="Shape 767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8" name="Shape 768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9" name="Shape 769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0" t="0" r="0" b="0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0" name="Shape 770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0" t="0" r="0" b="0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1" name="Shape 771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0" t="0" r="0" b="0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2" name="Shape 772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0" t="0" r="0" b="0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3" name="Shape 773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0" t="0" r="0" b="0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4" name="Shape 774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0" t="0" r="0" b="0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5" name="Shape 775"/>
          <p:cNvGrpSpPr/>
          <p:nvPr/>
        </p:nvGrpSpPr>
        <p:grpSpPr>
          <a:xfrm>
            <a:off x="4327619" y="5201959"/>
            <a:ext cx="452420" cy="433992"/>
            <a:chOff x="5233525" y="4954450"/>
            <a:chExt cx="538275" cy="516350"/>
          </a:xfrm>
        </p:grpSpPr>
        <p:sp>
          <p:nvSpPr>
            <p:cNvPr id="776" name="Shape 776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7" name="Shape 777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8" name="Shape 77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9" name="Shape 77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0" name="Shape 780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1" name="Shape 781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2" name="Shape 78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3" name="Shape 783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4" name="Shape 784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5" name="Shape 785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6" name="Shape 786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87" name="Shape 787"/>
          <p:cNvGrpSpPr/>
          <p:nvPr/>
        </p:nvGrpSpPr>
        <p:grpSpPr>
          <a:xfrm>
            <a:off x="3758537" y="5209629"/>
            <a:ext cx="460615" cy="418653"/>
            <a:chOff x="4556450" y="4963575"/>
            <a:chExt cx="548025" cy="498100"/>
          </a:xfrm>
        </p:grpSpPr>
        <p:sp>
          <p:nvSpPr>
            <p:cNvPr id="788" name="Shape 788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9" name="Shape 789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0" name="Shape 790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1" name="Shape 791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2" name="Shape 792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3" name="Shape 793"/>
          <p:cNvGrpSpPr/>
          <p:nvPr/>
        </p:nvGrpSpPr>
        <p:grpSpPr>
          <a:xfrm>
            <a:off x="375819" y="5300213"/>
            <a:ext cx="445254" cy="246182"/>
            <a:chOff x="531800" y="5071350"/>
            <a:chExt cx="529750" cy="292900"/>
          </a:xfrm>
        </p:grpSpPr>
        <p:sp>
          <p:nvSpPr>
            <p:cNvPr id="794" name="Shape 794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5" name="Shape 795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6" name="Shape 796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7" name="Shape 797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8" name="Shape 79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9" name="Shape 79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0" name="Shape 800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01" name="Shape 801"/>
          <p:cNvGrpSpPr/>
          <p:nvPr/>
        </p:nvGrpSpPr>
        <p:grpSpPr>
          <a:xfrm>
            <a:off x="7320094" y="2713375"/>
            <a:ext cx="433992" cy="422729"/>
            <a:chOff x="5916675" y="927975"/>
            <a:chExt cx="516350" cy="502950"/>
          </a:xfrm>
        </p:grpSpPr>
        <p:sp>
          <p:nvSpPr>
            <p:cNvPr id="802" name="Shape 802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04" name="Shape 804"/>
          <p:cNvGrpSpPr/>
          <p:nvPr/>
        </p:nvGrpSpPr>
        <p:grpSpPr>
          <a:xfrm>
            <a:off x="6436114" y="3419276"/>
            <a:ext cx="1079481" cy="1051467"/>
            <a:chOff x="5916675" y="927975"/>
            <a:chExt cx="516350" cy="502950"/>
          </a:xfrm>
        </p:grpSpPr>
        <p:sp>
          <p:nvSpPr>
            <p:cNvPr id="805" name="Shape 805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07" name="Shape 807"/>
          <p:cNvGrpSpPr/>
          <p:nvPr/>
        </p:nvGrpSpPr>
        <p:grpSpPr>
          <a:xfrm>
            <a:off x="6436256" y="2713375"/>
            <a:ext cx="433992" cy="422729"/>
            <a:chOff x="5916675" y="927975"/>
            <a:chExt cx="516350" cy="502950"/>
          </a:xfrm>
        </p:grpSpPr>
        <p:sp>
          <p:nvSpPr>
            <p:cNvPr id="808" name="Shape 80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10" name="Shape 810"/>
          <p:cNvSpPr/>
          <p:nvPr/>
        </p:nvSpPr>
        <p:spPr>
          <a:xfrm>
            <a:off x="7512255" y="2949752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1" name="Shape 811"/>
          <p:cNvSpPr/>
          <p:nvPr/>
        </p:nvSpPr>
        <p:spPr>
          <a:xfrm>
            <a:off x="6628417" y="2949752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2" name="Shape 812"/>
          <p:cNvSpPr/>
          <p:nvPr/>
        </p:nvSpPr>
        <p:spPr>
          <a:xfrm>
            <a:off x="6913953" y="4007290"/>
            <a:ext cx="1000561" cy="565193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0091EA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 b="1" dirty="0"/>
              <a:t>Approach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57200">
              <a:spcBef>
                <a:spcPts val="1200"/>
              </a:spcBef>
            </a:pPr>
            <a:r>
              <a:rPr lang="en-US" sz="2000" dirty="0"/>
              <a:t>Given the time and budget constraints…</a:t>
            </a:r>
          </a:p>
          <a:p>
            <a:pPr marL="457200" lvl="0" indent="-457200">
              <a:spcBef>
                <a:spcPts val="1200"/>
              </a:spcBef>
            </a:pPr>
            <a:r>
              <a:rPr lang="en-US" sz="2000" dirty="0"/>
              <a:t>Data collection through web scraping	</a:t>
            </a:r>
          </a:p>
          <a:p>
            <a:pPr marL="457200" lvl="0" indent="-457200">
              <a:spcBef>
                <a:spcPts val="1200"/>
              </a:spcBef>
            </a:pPr>
            <a:r>
              <a:rPr lang="en-US" sz="2000" dirty="0"/>
              <a:t>Modeling through linear regression</a:t>
            </a:r>
          </a:p>
          <a:p>
            <a:pPr marL="457200" lvl="0" indent="-457200">
              <a:spcBef>
                <a:spcPts val="1200"/>
              </a:spcBef>
            </a:pP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3640310924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 b="1" dirty="0"/>
              <a:t>Data Munging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86150" y="1687130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57200" rtl="0">
              <a:spcBef>
                <a:spcPts val="1200"/>
              </a:spcBef>
            </a:pPr>
            <a:r>
              <a:rPr lang="en" sz="2000" dirty="0"/>
              <a:t>Data: Movies from 2009 to 2015</a:t>
            </a:r>
          </a:p>
          <a:p>
            <a:pPr marL="457200" lvl="0" indent="-457200" rtl="0">
              <a:spcBef>
                <a:spcPts val="1200"/>
              </a:spcBef>
            </a:pPr>
            <a:r>
              <a:rPr lang="en" sz="2000" dirty="0"/>
              <a:t>Data source: BoxOfficeMojo</a:t>
            </a:r>
          </a:p>
          <a:p>
            <a:pPr marL="457200" lvl="0" indent="-457200" rtl="0">
              <a:spcBef>
                <a:spcPts val="1200"/>
              </a:spcBef>
            </a:pPr>
            <a:r>
              <a:rPr lang="en" sz="2000" dirty="0"/>
              <a:t>Webpages scraped: 4,400</a:t>
            </a:r>
          </a:p>
          <a:p>
            <a:pPr marL="457200" indent="-457200">
              <a:spcBef>
                <a:spcPts val="1200"/>
              </a:spcBef>
            </a:pPr>
            <a:r>
              <a:rPr lang="en-US" sz="2000" dirty="0"/>
              <a:t>Missing data treatment: Complete cases only</a:t>
            </a:r>
          </a:p>
          <a:p>
            <a:pPr marL="457200" indent="-457200">
              <a:spcBef>
                <a:spcPts val="1200"/>
              </a:spcBef>
            </a:pPr>
            <a:r>
              <a:rPr lang="en-US" sz="2000" dirty="0"/>
              <a:t>Filter out: removed blockbusters, foreign movies, any movie with box office gross and budget below US$1 million</a:t>
            </a:r>
          </a:p>
          <a:p>
            <a:pPr marL="457200" indent="-457200">
              <a:spcBef>
                <a:spcPts val="1200"/>
              </a:spcBef>
            </a:pPr>
            <a:r>
              <a:rPr lang="en-US" sz="2000" dirty="0"/>
              <a:t>Centered “# of theaters” and “# of days in release” variables to address severe multicollinearity</a:t>
            </a:r>
          </a:p>
          <a:p>
            <a:pPr marL="457200" indent="-457200">
              <a:spcBef>
                <a:spcPts val="1200"/>
              </a:spcBef>
            </a:pPr>
            <a:r>
              <a:rPr lang="en-US" sz="2000" dirty="0"/>
              <a:t>Collapsed “genre” and “distributor” categorical variables</a:t>
            </a:r>
          </a:p>
          <a:p>
            <a:pPr marL="457200" indent="-457200">
              <a:spcBef>
                <a:spcPts val="1200"/>
              </a:spcBef>
            </a:pPr>
            <a:r>
              <a:rPr lang="en" sz="2000" dirty="0"/>
              <a:t>Final # of observations: 730</a:t>
            </a:r>
          </a:p>
        </p:txBody>
      </p:sp>
    </p:spTree>
    <p:extLst>
      <p:ext uri="{BB962C8B-B14F-4D97-AF65-F5344CB8AC3E}">
        <p14:creationId xmlns:p14="http://schemas.microsoft.com/office/powerpoint/2010/main" val="3487506447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 b="1" dirty="0"/>
              <a:t>Beware of the Outliers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86149" y="1687130"/>
            <a:ext cx="4055306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57200">
              <a:spcBef>
                <a:spcPts val="1200"/>
              </a:spcBef>
            </a:pPr>
            <a:r>
              <a:rPr lang="en-US" sz="2000" dirty="0"/>
              <a:t>Distributed by Kenn </a:t>
            </a:r>
            <a:r>
              <a:rPr lang="en-US" sz="1600" dirty="0"/>
              <a:t>(</a:t>
            </a:r>
            <a:r>
              <a:rPr lang="en-US" sz="1600" dirty="0" err="1"/>
              <a:t>Viselman</a:t>
            </a:r>
            <a:r>
              <a:rPr lang="en-US" sz="1600" dirty="0"/>
              <a:t>)</a:t>
            </a:r>
            <a:endParaRPr lang="en-US" sz="2000" dirty="0"/>
          </a:p>
          <a:p>
            <a:pPr marL="457200" lvl="0" indent="-457200">
              <a:spcBef>
                <a:spcPts val="1200"/>
              </a:spcBef>
            </a:pPr>
            <a:r>
              <a:rPr lang="en-US" sz="2000" dirty="0"/>
              <a:t>Domestic gross of US$1 million</a:t>
            </a:r>
          </a:p>
          <a:p>
            <a:pPr marL="457200" lvl="0" indent="-457200">
              <a:spcBef>
                <a:spcPts val="1200"/>
              </a:spcBef>
            </a:pPr>
            <a:r>
              <a:rPr lang="en-US" sz="2000" dirty="0"/>
              <a:t>Budget of US$20 million</a:t>
            </a:r>
          </a:p>
          <a:p>
            <a:pPr marL="457200" lvl="0" indent="-457200">
              <a:spcBef>
                <a:spcPts val="1200"/>
              </a:spcBef>
            </a:pPr>
            <a:r>
              <a:rPr lang="en-US" sz="2000" dirty="0"/>
              <a:t>While not statistically significant, OLS shows that getting Kenn as the distributor increases domestic box office gross by US$48 million relative to “Other Distributors”</a:t>
            </a:r>
          </a:p>
          <a:p>
            <a:pPr marL="457200" lvl="0" indent="-457200">
              <a:spcBef>
                <a:spcPts val="1200"/>
              </a:spcBef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455" y="1758950"/>
            <a:ext cx="2937916" cy="4406874"/>
          </a:xfrm>
          <a:prstGeom prst="rect">
            <a:avLst/>
          </a:prstGeom>
        </p:spPr>
      </p:pic>
      <p:sp>
        <p:nvSpPr>
          <p:cNvPr id="5" name="Shape 106"/>
          <p:cNvSpPr txBox="1">
            <a:spLocks/>
          </p:cNvSpPr>
          <p:nvPr/>
        </p:nvSpPr>
        <p:spPr>
          <a:xfrm>
            <a:off x="2900951" y="5791972"/>
            <a:ext cx="1839299" cy="373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◎"/>
              <a:defRPr sz="3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◉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ctr">
              <a:spcBef>
                <a:spcPts val="0"/>
              </a:spcBef>
              <a:buFont typeface="Source Sans Pro"/>
              <a:buNone/>
            </a:pPr>
            <a:r>
              <a:rPr lang="en-US" sz="1200" dirty="0"/>
              <a:t>Source: </a:t>
            </a:r>
            <a:r>
              <a:rPr lang="en-US" sz="1200" dirty="0" err="1"/>
              <a:t>BoxOfficeMojo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24122465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 b="1" dirty="0"/>
              <a:t>Regression Model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86150" y="1402866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57200" rtl="0">
              <a:spcBef>
                <a:spcPts val="600"/>
              </a:spcBef>
            </a:pPr>
            <a:r>
              <a:rPr lang="en" sz="2000" dirty="0"/>
              <a:t>Evaluated OLS and Elastic Net Regression</a:t>
            </a:r>
          </a:p>
          <a:p>
            <a:pPr marL="457200" indent="-457200">
              <a:spcBef>
                <a:spcPts val="600"/>
              </a:spcBef>
            </a:pPr>
            <a:r>
              <a:rPr lang="en" sz="2000" dirty="0"/>
              <a:t>Used 100% of data since focus in on coefficient</a:t>
            </a:r>
          </a:p>
          <a:p>
            <a:pPr marL="457200" lvl="0" indent="-457200" rtl="0">
              <a:spcBef>
                <a:spcPts val="600"/>
              </a:spcBef>
              <a:spcAft>
                <a:spcPts val="600"/>
              </a:spcAft>
            </a:pPr>
            <a:r>
              <a:rPr lang="en" sz="2000" dirty="0"/>
              <a:t>Model equation:</a:t>
            </a:r>
          </a:p>
          <a:p>
            <a:pPr lvl="0" algn="ctr" rtl="0">
              <a:spcBef>
                <a:spcPts val="600"/>
              </a:spcBef>
              <a:buNone/>
            </a:pPr>
            <a:r>
              <a:rPr lang="en-US" sz="2000" b="1" i="1" dirty="0"/>
              <a:t>a</a:t>
            </a:r>
            <a:r>
              <a:rPr lang="en" sz="2000" b="1" i="1" dirty="0"/>
              <a:t>dj. dom. </a:t>
            </a:r>
            <a:r>
              <a:rPr lang="en-US" sz="2000" b="1" i="1" dirty="0"/>
              <a:t>g</a:t>
            </a:r>
            <a:r>
              <a:rPr lang="en" sz="2000" b="1" i="1" dirty="0"/>
              <a:t>ross =  1 + adj. budget + runtime + # days in release + max # of theaters (C) + (max # of theaters (C))</a:t>
            </a:r>
            <a:r>
              <a:rPr lang="en" sz="2000" b="1" i="1" baseline="30000" dirty="0"/>
              <a:t>2</a:t>
            </a:r>
            <a:r>
              <a:rPr lang="en" sz="2000" b="1" i="1" dirty="0"/>
              <a:t> + density + genre + distributor + month</a:t>
            </a:r>
          </a:p>
        </p:txBody>
      </p:sp>
      <p:graphicFrame>
        <p:nvGraphicFramePr>
          <p:cNvPr id="4" name="Shape 196"/>
          <p:cNvGraphicFramePr/>
          <p:nvPr>
            <p:extLst>
              <p:ext uri="{D42A27DB-BD31-4B8C-83A1-F6EECF244321}">
                <p14:modId xmlns:p14="http://schemas.microsoft.com/office/powerpoint/2010/main" val="1539502814"/>
              </p:ext>
            </p:extLst>
          </p:nvPr>
        </p:nvGraphicFramePr>
        <p:xfrm>
          <a:off x="952500" y="3738593"/>
          <a:ext cx="7239000" cy="2004075"/>
        </p:xfrm>
        <a:graphic>
          <a:graphicData uri="http://schemas.openxmlformats.org/drawingml/2006/table">
            <a:tbl>
              <a:tblPr>
                <a:noFill/>
                <a:tableStyleId>{BECAEA6D-255B-4AE6-BC4B-661FB70828A4}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80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R</a:t>
                      </a:r>
                      <a:r>
                        <a:rPr lang="en" baseline="30000" dirty="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Adj. R</a:t>
                      </a:r>
                      <a:r>
                        <a:rPr lang="en" baseline="30000" dirty="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Density</a:t>
                      </a:r>
                      <a:r>
                        <a:rPr lang="en" baseline="0" dirty="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 Coefficient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baseline="0" dirty="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p-value</a:t>
                      </a:r>
                      <a:endParaRPr lang="en" dirty="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Ordinary Least Squares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73%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73%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6%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Elastic Net Regression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72%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72%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21%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8970445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ctrTitle" idx="4294967295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9000" b="1" dirty="0"/>
              <a:t>US$ 2,200,000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subTitle" idx="4294967295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less revenue for every same-genre movie that will be released within 30 days Luther Film’s movie release date </a:t>
            </a:r>
            <a:r>
              <a:rPr lang="en" sz="1400" dirty="0"/>
              <a:t>(p &lt; 0.06)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566852772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1215300" y="2102568"/>
            <a:ext cx="6713399" cy="1093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Luther Films should consider releasing the movie in June, a month earlier, to catch the spring/summer rush and potentially increase revenue by </a:t>
            </a:r>
            <a:r>
              <a:rPr lang="en-US" b="1" dirty="0">
                <a:solidFill>
                  <a:srgbClr val="00B0F0"/>
                </a:solidFill>
              </a:rPr>
              <a:t>US$15 million</a:t>
            </a:r>
            <a:r>
              <a:rPr lang="en-US" dirty="0"/>
              <a:t> </a:t>
            </a:r>
            <a:r>
              <a:rPr lang="en-US" sz="1400" dirty="0"/>
              <a:t>(p &lt; 0.08)</a:t>
            </a:r>
            <a:endParaRPr lang="en" sz="2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815886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1509</Words>
  <Application>Microsoft Office PowerPoint</Application>
  <PresentationFormat>On-screen Show (4:3)</PresentationFormat>
  <Paragraphs>190</Paragraphs>
  <Slides>37</Slides>
  <Notes>37</Notes>
  <HiddenSlides>26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Calibri</vt:lpstr>
      <vt:lpstr>Arial</vt:lpstr>
      <vt:lpstr>Roboto Slab</vt:lpstr>
      <vt:lpstr>Source Sans Pro</vt:lpstr>
      <vt:lpstr>Cordelia template</vt:lpstr>
      <vt:lpstr>Project Luther Too many movies?</vt:lpstr>
      <vt:lpstr>Situation</vt:lpstr>
      <vt:lpstr>The idea</vt:lpstr>
      <vt:lpstr>Approach</vt:lpstr>
      <vt:lpstr>Data Munging</vt:lpstr>
      <vt:lpstr>Beware of the Outliers</vt:lpstr>
      <vt:lpstr>Regression Model</vt:lpstr>
      <vt:lpstr>US$ 2,200,000</vt:lpstr>
      <vt:lpstr>PowerPoint Presentation</vt:lpstr>
      <vt:lpstr>Other Ideas</vt:lpstr>
      <vt:lpstr>Thanks!</vt:lpstr>
      <vt:lpstr>Instructions for use</vt:lpstr>
      <vt:lpstr>Hello!</vt:lpstr>
      <vt:lpstr>1. Transition headline</vt:lpstr>
      <vt:lpstr>1. Transition headline</vt:lpstr>
      <vt:lpstr>PowerPoint Presentation</vt:lpstr>
      <vt:lpstr>Big concept</vt:lpstr>
      <vt:lpstr>You can also split your content</vt:lpstr>
      <vt:lpstr>In two or three columns</vt:lpstr>
      <vt:lpstr>A picture is worth a thousand words</vt:lpstr>
      <vt:lpstr>PowerPoint Presentation</vt:lpstr>
      <vt:lpstr>Use charts to explain your ideas</vt:lpstr>
      <vt:lpstr>Or diagrams to explain complex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Credits</vt:lpstr>
      <vt:lpstr>Presentation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Kenn Daniel So</cp:lastModifiedBy>
  <cp:revision>47</cp:revision>
  <dcterms:modified xsi:type="dcterms:W3CDTF">2016-04-29T06:23:33Z</dcterms:modified>
</cp:coreProperties>
</file>