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322" r:id="rId3"/>
    <p:sldId id="325" r:id="rId4"/>
    <p:sldId id="323" r:id="rId5"/>
    <p:sldId id="324" r:id="rId6"/>
    <p:sldId id="257" r:id="rId7"/>
    <p:sldId id="331" r:id="rId8"/>
    <p:sldId id="330" r:id="rId9"/>
    <p:sldId id="329" r:id="rId10"/>
    <p:sldId id="328" r:id="rId11"/>
    <p:sldId id="326" r:id="rId12"/>
    <p:sldId id="327" r:id="rId13"/>
    <p:sldId id="258" r:id="rId14"/>
    <p:sldId id="271" r:id="rId15"/>
    <p:sldId id="318" r:id="rId16"/>
    <p:sldId id="317" r:id="rId17"/>
    <p:sldId id="316" r:id="rId18"/>
    <p:sldId id="288" r:id="rId19"/>
    <p:sldId id="289" r:id="rId20"/>
    <p:sldId id="290" r:id="rId21"/>
    <p:sldId id="312" r:id="rId22"/>
    <p:sldId id="260" r:id="rId23"/>
    <p:sldId id="291" r:id="rId24"/>
    <p:sldId id="292" r:id="rId25"/>
    <p:sldId id="293" r:id="rId26"/>
    <p:sldId id="313" r:id="rId27"/>
    <p:sldId id="261" r:id="rId28"/>
    <p:sldId id="294" r:id="rId29"/>
    <p:sldId id="295" r:id="rId30"/>
    <p:sldId id="319" r:id="rId31"/>
    <p:sldId id="273" r:id="rId32"/>
    <p:sldId id="296" r:id="rId33"/>
    <p:sldId id="297" r:id="rId34"/>
    <p:sldId id="262" r:id="rId35"/>
    <p:sldId id="320" r:id="rId36"/>
    <p:sldId id="272" r:id="rId37"/>
    <p:sldId id="321" r:id="rId38"/>
    <p:sldId id="314" r:id="rId39"/>
    <p:sldId id="264" r:id="rId40"/>
    <p:sldId id="298" r:id="rId41"/>
    <p:sldId id="299" r:id="rId42"/>
    <p:sldId id="266" r:id="rId43"/>
    <p:sldId id="300" r:id="rId44"/>
    <p:sldId id="301" r:id="rId45"/>
    <p:sldId id="274" r:id="rId46"/>
    <p:sldId id="302" r:id="rId47"/>
    <p:sldId id="267" r:id="rId48"/>
    <p:sldId id="275" r:id="rId49"/>
    <p:sldId id="276" r:id="rId50"/>
    <p:sldId id="303" r:id="rId51"/>
    <p:sldId id="277" r:id="rId52"/>
    <p:sldId id="304" r:id="rId53"/>
    <p:sldId id="278" r:id="rId54"/>
    <p:sldId id="280" r:id="rId55"/>
    <p:sldId id="281" r:id="rId56"/>
    <p:sldId id="282" r:id="rId57"/>
    <p:sldId id="315" r:id="rId58"/>
    <p:sldId id="283" r:id="rId59"/>
    <p:sldId id="305" r:id="rId60"/>
    <p:sldId id="306" r:id="rId61"/>
    <p:sldId id="269" r:id="rId62"/>
    <p:sldId id="307" r:id="rId63"/>
    <p:sldId id="287" r:id="rId64"/>
    <p:sldId id="311" r:id="rId65"/>
    <p:sldId id="284" r:id="rId66"/>
    <p:sldId id="308" r:id="rId67"/>
    <p:sldId id="309" r:id="rId68"/>
    <p:sldId id="310" r:id="rId69"/>
    <p:sldId id="285" r:id="rId70"/>
    <p:sldId id="286" r:id="rId7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082" y="-45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0080625" cy="7559675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983171" y="6192555"/>
            <a:ext cx="8139173" cy="592175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354" y="1121044"/>
            <a:ext cx="7915157" cy="53259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2068" y="1112953"/>
            <a:ext cx="7915157" cy="532599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848344" y="773901"/>
            <a:ext cx="625994" cy="625927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660102" y="826395"/>
            <a:ext cx="624933" cy="624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119" y="1978583"/>
            <a:ext cx="6309726" cy="2015131"/>
          </a:xfrm>
        </p:spPr>
        <p:txBody>
          <a:bodyPr anchor="b"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118" y="4118934"/>
            <a:ext cx="6297281" cy="1679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4201" y="5905753"/>
            <a:ext cx="1338153" cy="402483"/>
          </a:xfrm>
        </p:spPr>
        <p:txBody>
          <a:bodyPr/>
          <a:lstStyle/>
          <a:p>
            <a:fld id="{2FE7D661-1836-44F7-8FAF-35E8F866ECD3}" type="datetime1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4303" y="5905753"/>
            <a:ext cx="5550567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0427" y="5905753"/>
            <a:ext cx="610772" cy="402483"/>
          </a:xfrm>
        </p:spPr>
        <p:txBody>
          <a:bodyPr/>
          <a:lstStyle>
            <a:lvl1pPr algn="ctr">
              <a:defRPr/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5" y="1020402"/>
            <a:ext cx="1577432" cy="525133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1199" y="1219505"/>
            <a:ext cx="5709244" cy="48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989" y="2468558"/>
            <a:ext cx="6894649" cy="1501435"/>
          </a:xfrm>
        </p:spPr>
        <p:txBody>
          <a:bodyPr anchor="b"/>
          <a:lstStyle>
            <a:lvl1pPr algn="ctr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434" y="4106492"/>
            <a:ext cx="6869760" cy="1443493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31449" y="2338458"/>
            <a:ext cx="3528219" cy="3971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41119" y="2336150"/>
            <a:ext cx="3528219" cy="3974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7443" y="2339456"/>
            <a:ext cx="3240618" cy="90412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672" y="2339455"/>
            <a:ext cx="3245961" cy="907161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31449" y="3245621"/>
            <a:ext cx="3558461" cy="306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20956" y="3246111"/>
            <a:ext cx="3558461" cy="306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0080625" cy="7559675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96932" y="6677865"/>
            <a:ext cx="8512529" cy="592175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926622" y="667080"/>
            <a:ext cx="4177044" cy="630777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929426" y="665251"/>
            <a:ext cx="4177044" cy="630777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825946" y="635890"/>
            <a:ext cx="4177044" cy="630777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826612" y="635013"/>
            <a:ext cx="4177044" cy="630777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613980" y="324029"/>
            <a:ext cx="625994" cy="625927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922908" y="367218"/>
            <a:ext cx="624933" cy="624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222570" y="2226723"/>
            <a:ext cx="3378759" cy="1656820"/>
          </a:xfrm>
        </p:spPr>
        <p:txBody>
          <a:bodyPr anchor="b">
            <a:normAutofit/>
          </a:bodyPr>
          <a:lstStyle>
            <a:lvl1pPr algn="ctr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5351519" y="1268757"/>
            <a:ext cx="3330213" cy="509874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265728" y="3994511"/>
            <a:ext cx="3361191" cy="231530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991282" y="6487864"/>
            <a:ext cx="1338153" cy="402483"/>
          </a:xfrm>
        </p:spPr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008233" y="6425681"/>
            <a:ext cx="3883430" cy="402483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8331413" y="6500308"/>
            <a:ext cx="610772" cy="402483"/>
          </a:xfrm>
        </p:spPr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0080625" cy="7559675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96932" y="6677865"/>
            <a:ext cx="8512529" cy="592175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825946" y="635890"/>
            <a:ext cx="4177044" cy="630777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821375" y="634679"/>
            <a:ext cx="4177044" cy="630777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926622" y="667080"/>
            <a:ext cx="4177044" cy="630777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922097" y="665710"/>
            <a:ext cx="4177044" cy="630777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613980" y="324029"/>
            <a:ext cx="625994" cy="625927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922908" y="367218"/>
            <a:ext cx="624933" cy="624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219756" y="2227584"/>
            <a:ext cx="3377009" cy="1653049"/>
          </a:xfrm>
        </p:spPr>
        <p:txBody>
          <a:bodyPr anchor="b">
            <a:normAutofit/>
          </a:bodyPr>
          <a:lstStyle>
            <a:lvl1pPr algn="ctr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5400383" y="1330794"/>
            <a:ext cx="3212332" cy="5003861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270159" y="3991509"/>
            <a:ext cx="3356848" cy="23183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995954" y="6491242"/>
            <a:ext cx="1338153" cy="402483"/>
          </a:xfrm>
        </p:spPr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008250" y="6427639"/>
            <a:ext cx="3659014" cy="402483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8336678" y="6503686"/>
            <a:ext cx="610772" cy="402483"/>
          </a:xfrm>
        </p:spPr>
        <p:txBody>
          <a:bodyPr/>
          <a:lstStyle/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0080625" cy="7559675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93043" y="6690312"/>
            <a:ext cx="8732343" cy="592175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6450" y="634173"/>
            <a:ext cx="8484526" cy="62997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6450" y="635013"/>
            <a:ext cx="8484526" cy="6299729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99437" y="301032"/>
            <a:ext cx="625994" cy="625927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946344" y="328637"/>
            <a:ext cx="624933" cy="624999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187" y="901233"/>
            <a:ext cx="7678699" cy="1325517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901" y="2336089"/>
            <a:ext cx="6831106" cy="3972535"/>
          </a:xfrm>
          <a:prstGeom prst="rect">
            <a:avLst/>
          </a:prstGeom>
        </p:spPr>
        <p:txBody>
          <a:bodyPr vert="horz" lIns="100794" tIns="50397" rIns="100794" bIns="50397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15736" y="6403515"/>
            <a:ext cx="133815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063" y="6403515"/>
            <a:ext cx="610767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5866" y="6403515"/>
            <a:ext cx="6107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5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algn="r"/>
            <a:fld id="{0D019D31-2455-4937-B685-431AD3A9DFF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298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7475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0652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29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7007" indent="-251986" algn="l" defTabSz="1007943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/Configuration" TargetMode="External"/><Relationship Id="rId2" Type="http://schemas.openxmlformats.org/officeDocument/2006/relationships/hyperlink" Target="http://cloud.spring.io/spring-cloud-netflix/spring-cloud-netfli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yholesoftware.com/2016/02/01/hystrix-to-prevent-hysterix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dmonson@keyholesoftware.co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1460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Arial"/>
              </a:rPr>
              <a:t>Hystrix</a:t>
            </a:r>
            <a:r>
              <a:rPr lang="en-US" sz="4400" dirty="0">
                <a:latin typeface="Arial"/>
              </a:rPr>
              <a:t> to Prevent </a:t>
            </a:r>
            <a:r>
              <a:rPr lang="en-US" sz="4400" dirty="0" err="1">
                <a:latin typeface="Arial"/>
              </a:rPr>
              <a:t>Hysterix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dirty="0">
                <a:latin typeface="Arial"/>
              </a:rPr>
              <a:t>Dallas Monson</a:t>
            </a:r>
            <a:endParaRPr dirty="0"/>
          </a:p>
          <a:p>
            <a:pPr algn="ctr"/>
            <a:r>
              <a:rPr lang="en-US" sz="2000" dirty="0">
                <a:latin typeface="Arial"/>
              </a:rPr>
              <a:t>Architecture and Software Consultant</a:t>
            </a:r>
            <a:endParaRPr sz="2000" dirty="0"/>
          </a:p>
          <a:p>
            <a:pPr algn="ctr"/>
            <a:r>
              <a:rPr lang="en-US" sz="2000" dirty="0">
                <a:latin typeface="Arial"/>
              </a:rPr>
              <a:t>Keyhole Software</a:t>
            </a:r>
            <a:endParaRPr sz="2000" dirty="0"/>
          </a:p>
        </p:txBody>
      </p:sp>
      <p:pic>
        <p:nvPicPr>
          <p:cNvPr id="6146" name="Picture 2" descr="Quality Consulting. Knowledge Transf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4922837"/>
            <a:ext cx="2857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smtClean="0">
                <a:latin typeface="Arial"/>
              </a:rPr>
              <a:t>Not Really – but sort of…</a:t>
            </a:r>
          </a:p>
          <a:p>
            <a:pPr algn="ctr"/>
            <a:r>
              <a:rPr lang="en-US" sz="4400" b="1" dirty="0" smtClean="0">
                <a:latin typeface="Arial"/>
              </a:rPr>
              <a:t>Open Circuit - Log</a:t>
            </a:r>
            <a:endParaRPr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76" y="2243754"/>
            <a:ext cx="7100888" cy="406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8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smtClean="0">
                <a:latin typeface="Arial"/>
              </a:rPr>
              <a:t>Not Really – but sort of…</a:t>
            </a:r>
          </a:p>
          <a:p>
            <a:pPr algn="ctr"/>
            <a:r>
              <a:rPr lang="en-US" sz="4400" b="1" dirty="0" smtClean="0">
                <a:latin typeface="Arial"/>
              </a:rPr>
              <a:t>Closed Circuit Dashboard</a:t>
            </a:r>
            <a:endParaRPr b="1" dirty="0"/>
          </a:p>
        </p:txBody>
      </p:sp>
      <p:pic>
        <p:nvPicPr>
          <p:cNvPr id="4098" name="Picture 2" descr="Hystrix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82" y="2998787"/>
            <a:ext cx="5629275" cy="3676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smtClean="0">
                <a:latin typeface="Arial"/>
              </a:rPr>
              <a:t>Not Really – but sort of…</a:t>
            </a:r>
          </a:p>
          <a:p>
            <a:pPr algn="ctr"/>
            <a:r>
              <a:rPr lang="en-US" sz="4400" b="1" dirty="0" smtClean="0">
                <a:latin typeface="Arial"/>
              </a:rPr>
              <a:t>Open Circuit Dashboard</a:t>
            </a:r>
            <a:endParaRPr b="1" dirty="0"/>
          </a:p>
        </p:txBody>
      </p:sp>
      <p:pic>
        <p:nvPicPr>
          <p:cNvPr id="7170" name="Picture 2" descr="http://cdn-ak.f.st-hatena.com/images/fotolife/k/krrrr/20160102/201601021816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2" y="2484437"/>
            <a:ext cx="5717195" cy="40980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9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Outline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  - Already Done!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and Level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Taxonomy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SOA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 patterns drive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Configuring 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Spring application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Code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and Considerations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Introductions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589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About me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Engineering and Architecture for 17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yrs.</a:t>
            </a:r>
          </a:p>
        </p:txBody>
      </p:sp>
    </p:spTree>
    <p:extLst>
      <p:ext uri="{BB962C8B-B14F-4D97-AF65-F5344CB8AC3E}">
        <p14:creationId xmlns:p14="http://schemas.microsoft.com/office/powerpoint/2010/main" val="3113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About me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Engineering and Architecture for 17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yrs.</a:t>
            </a: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and Architecture Consultant at Keyhole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placed as Technical Architect at YRC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globaltranz.com/wp-content/uploads/2015/01/33ebf1_c1caa2b20ce4462796d065b59ca2c24c.png_srb_p_400_200_75_22_0.50_1.2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55123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uality Consulting. Knowledge Transf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6" y="5368391"/>
            <a:ext cx="2857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About me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Engineering and Architecture for 17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yrs.</a:t>
            </a: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and Architecture Consultant at Keyhole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placed as Technical Architect at YRC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all flavor of Architect 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Solution, Technical, Enterprise,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globaltranz.com/wp-content/uploads/2015/01/33ebf1_c1caa2b20ce4462796d065b59ca2c24c.png_srb_p_400_200_75_22_0.50_1.2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55123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uality Consulting. Knowledge Transf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6" y="5368391"/>
            <a:ext cx="2857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About me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Engineering and Architecture for 17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yrs.</a:t>
            </a: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and Architecture Consultant at Keyhole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placed as Technical Architect at YRC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all flavor of Architect 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Solution, Technical, Enterprise,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 OS: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 Mint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globaltranz.com/wp-content/uploads/2015/01/33ebf1_c1caa2b20ce4462796d065b59ca2c24c.png_srb_p_400_200_75_22_0.50_1.2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55123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uality Consulting. Knowledge Transf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6" y="5368391"/>
            <a:ext cx="2857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About me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Engineering and Architecture for 17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yrs.</a:t>
            </a: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and Architecture Consultant at Keyhole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placed as Technical Architect at YRC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all flavor of Architect 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Solution, Technical, Enterprise,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 OS: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 Mint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 IDE: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globaltranz.com/wp-content/uploads/2015/01/33ebf1_c1caa2b20ce4462796d065b59ca2c24c.png_srb_p_400_200_75_22_0.50_1.2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55123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uality Consulting. Knowledge Transf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6" y="5368391"/>
            <a:ext cx="2857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Quick Shout Outs!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Who is to blame for this?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364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About me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Engineering and Architecture for 17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yrs.</a:t>
            </a: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and Architecture Consultant at Keyhole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placed as Technical Architect at YRC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all flavor of Architect </a:t>
            </a: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Solution, Technical, Enterprise,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 OS: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 Mint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 IDE: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 Food: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SzPct val="4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Norwegian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Meatballs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globaltranz.com/wp-content/uploads/2015/01/33ebf1_c1caa2b20ce4462796d065b59ca2c24c.png_srb_p_400_200_75_22_0.50_1.2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55123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uality Consulting. Knowledge Transf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6" y="5368391"/>
            <a:ext cx="2857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Level Set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1001712" y="1910357"/>
            <a:ext cx="8001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800" b="1" dirty="0" smtClean="0">
                <a:latin typeface="Arial"/>
              </a:rPr>
              <a:t>Assumptions I am making:</a:t>
            </a:r>
          </a:p>
        </p:txBody>
      </p:sp>
    </p:spTree>
    <p:extLst>
      <p:ext uri="{BB962C8B-B14F-4D97-AF65-F5344CB8AC3E}">
        <p14:creationId xmlns:p14="http://schemas.microsoft.com/office/powerpoint/2010/main" val="42899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Level Set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1001712" y="1910357"/>
            <a:ext cx="8001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800" b="1" dirty="0" smtClean="0">
                <a:latin typeface="Arial"/>
              </a:rPr>
              <a:t>Assumptions I am making: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</a:rPr>
              <a:t>Everyone </a:t>
            </a:r>
            <a:r>
              <a:rPr lang="en-US" sz="2800" dirty="0">
                <a:latin typeface="Arial"/>
              </a:rPr>
              <a:t>understands Dependency </a:t>
            </a:r>
            <a:r>
              <a:rPr lang="en-US" sz="2800" dirty="0" smtClean="0">
                <a:latin typeface="Arial"/>
              </a:rPr>
              <a:t>Injection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Level Set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1001712" y="1910357"/>
            <a:ext cx="8001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800" b="1" dirty="0" smtClean="0">
                <a:latin typeface="Arial"/>
              </a:rPr>
              <a:t>Assumptions I am making: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</a:rPr>
              <a:t>Everyone </a:t>
            </a:r>
            <a:r>
              <a:rPr lang="en-US" sz="2800" dirty="0">
                <a:latin typeface="Arial"/>
              </a:rPr>
              <a:t>understands Dependency Injection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Everyone understands </a:t>
            </a:r>
            <a:r>
              <a:rPr lang="en-US" sz="2800" dirty="0" smtClean="0">
                <a:latin typeface="Arial"/>
              </a:rPr>
              <a:t>Maven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95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Level Set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1001712" y="1910357"/>
            <a:ext cx="8001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800" b="1" dirty="0" smtClean="0">
                <a:latin typeface="Arial"/>
              </a:rPr>
              <a:t>Assumptions I am making: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</a:rPr>
              <a:t>Everyone </a:t>
            </a:r>
            <a:r>
              <a:rPr lang="en-US" sz="2800" dirty="0">
                <a:latin typeface="Arial"/>
              </a:rPr>
              <a:t>understands Dependency Injection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Everyone understands Maven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Everyone understands Spring </a:t>
            </a:r>
            <a:r>
              <a:rPr lang="en-US" sz="2800" dirty="0" smtClean="0">
                <a:latin typeface="Arial"/>
              </a:rPr>
              <a:t>Annotations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95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Level Set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1001712" y="1910357"/>
            <a:ext cx="8001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800" b="1" dirty="0" smtClean="0">
                <a:latin typeface="Arial"/>
              </a:rPr>
              <a:t>Assumptions I am making: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</a:rPr>
              <a:t>Everyone </a:t>
            </a:r>
            <a:r>
              <a:rPr lang="en-US" sz="2800" dirty="0">
                <a:latin typeface="Arial"/>
              </a:rPr>
              <a:t>understands Dependency Injection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Everyone understands Maven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Everyone understands Spring Annotations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If you do not understand any of the above, then  you are pretending that you do or you are already asleep and dreaming of kittens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95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So, why demo first?</a:t>
            </a:r>
            <a:endParaRPr dirty="0"/>
          </a:p>
        </p:txBody>
      </p:sp>
      <p:sp>
        <p:nvSpPr>
          <p:cNvPr id="50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>
                <a:latin typeface="Arial"/>
              </a:rPr>
              <a:t>Demos always are a crap </a:t>
            </a:r>
            <a:r>
              <a:rPr lang="en-US" sz="2400" b="1" dirty="0" smtClean="0">
                <a:latin typeface="Arial"/>
              </a:rPr>
              <a:t>shoot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8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So, why demo first?</a:t>
            </a:r>
            <a:endParaRPr dirty="0"/>
          </a:p>
        </p:txBody>
      </p:sp>
      <p:sp>
        <p:nvSpPr>
          <p:cNvPr id="50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>
                <a:latin typeface="Arial"/>
              </a:rPr>
              <a:t>Demos always are a crap </a:t>
            </a:r>
            <a:r>
              <a:rPr lang="en-US" sz="2400" b="1" dirty="0" smtClean="0">
                <a:latin typeface="Arial"/>
              </a:rPr>
              <a:t>shoot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If </a:t>
            </a:r>
            <a:r>
              <a:rPr lang="en-US" sz="2400" dirty="0">
                <a:latin typeface="Arial"/>
              </a:rPr>
              <a:t>it </a:t>
            </a:r>
            <a:r>
              <a:rPr lang="en-US" sz="2400" dirty="0" smtClean="0">
                <a:latin typeface="Arial"/>
              </a:rPr>
              <a:t>fails then </a:t>
            </a:r>
            <a:r>
              <a:rPr lang="en-US" sz="2400" dirty="0">
                <a:latin typeface="Arial"/>
              </a:rPr>
              <a:t>the expectations are set nice and </a:t>
            </a:r>
            <a:r>
              <a:rPr lang="en-US" sz="2400" dirty="0" smtClean="0">
                <a:latin typeface="Arial"/>
              </a:rPr>
              <a:t>low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So, why demo first?</a:t>
            </a:r>
            <a:endParaRPr dirty="0"/>
          </a:p>
        </p:txBody>
      </p:sp>
      <p:sp>
        <p:nvSpPr>
          <p:cNvPr id="50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>
                <a:latin typeface="Arial"/>
              </a:rPr>
              <a:t>Demos always are a crap </a:t>
            </a:r>
            <a:r>
              <a:rPr lang="en-US" sz="2400" b="1" dirty="0" smtClean="0">
                <a:latin typeface="Arial"/>
              </a:rPr>
              <a:t>shoot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If </a:t>
            </a:r>
            <a:r>
              <a:rPr lang="en-US" sz="2400" dirty="0">
                <a:latin typeface="Arial"/>
              </a:rPr>
              <a:t>it </a:t>
            </a:r>
            <a:r>
              <a:rPr lang="en-US" sz="2400" dirty="0" smtClean="0">
                <a:latin typeface="Arial"/>
              </a:rPr>
              <a:t>fails then </a:t>
            </a:r>
            <a:r>
              <a:rPr lang="en-US" sz="2400" dirty="0">
                <a:latin typeface="Arial"/>
              </a:rPr>
              <a:t>the expectations are set nice and </a:t>
            </a:r>
            <a:r>
              <a:rPr lang="en-US" sz="2400" dirty="0" smtClean="0">
                <a:latin typeface="Arial"/>
              </a:rPr>
              <a:t>low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With that over, I can focus on the engineering</a:t>
            </a:r>
            <a:endParaRPr lang="en-US" sz="24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1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So, why demo first?</a:t>
            </a:r>
            <a:endParaRPr dirty="0"/>
          </a:p>
        </p:txBody>
      </p:sp>
      <p:sp>
        <p:nvSpPr>
          <p:cNvPr id="50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>
                <a:latin typeface="Arial"/>
              </a:rPr>
              <a:t>Demos always are a crap </a:t>
            </a:r>
            <a:r>
              <a:rPr lang="en-US" sz="2400" b="1" dirty="0" smtClean="0">
                <a:latin typeface="Arial"/>
              </a:rPr>
              <a:t>shoot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If </a:t>
            </a:r>
            <a:r>
              <a:rPr lang="en-US" sz="2400" dirty="0">
                <a:latin typeface="Arial"/>
              </a:rPr>
              <a:t>it </a:t>
            </a:r>
            <a:r>
              <a:rPr lang="en-US" sz="2400" dirty="0" smtClean="0">
                <a:latin typeface="Arial"/>
              </a:rPr>
              <a:t>fails then </a:t>
            </a:r>
            <a:r>
              <a:rPr lang="en-US" sz="2400" dirty="0">
                <a:latin typeface="Arial"/>
              </a:rPr>
              <a:t>the expectations are set nice and </a:t>
            </a:r>
            <a:r>
              <a:rPr lang="en-US" sz="2400" dirty="0" smtClean="0">
                <a:latin typeface="Arial"/>
              </a:rPr>
              <a:t>low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With that over, I can focus on the engineering</a:t>
            </a:r>
            <a:endParaRPr lang="en-US" sz="24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Most people </a:t>
            </a:r>
            <a:r>
              <a:rPr lang="en-US" sz="2400" dirty="0">
                <a:latin typeface="Arial"/>
              </a:rPr>
              <a:t>are only interested in the demo anyway </a:t>
            </a:r>
            <a:br>
              <a:rPr lang="en-US" sz="2400" dirty="0">
                <a:latin typeface="Arial"/>
              </a:rPr>
            </a:br>
            <a:r>
              <a:rPr lang="en-US" sz="2400" dirty="0" smtClean="0">
                <a:latin typeface="Arial"/>
              </a:rPr>
              <a:t>so </a:t>
            </a:r>
            <a:r>
              <a:rPr lang="en-US" sz="2400" dirty="0">
                <a:latin typeface="Arial"/>
              </a:rPr>
              <a:t>my job is done and I am going out on a high </a:t>
            </a:r>
            <a:r>
              <a:rPr lang="en-US" sz="2400" dirty="0" smtClean="0">
                <a:latin typeface="Arial"/>
              </a:rPr>
              <a:t>note!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1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Quick Shout Outs!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Who is to blame for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Garmin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Hosting</a:t>
            </a:r>
          </a:p>
        </p:txBody>
      </p:sp>
      <p:pic>
        <p:nvPicPr>
          <p:cNvPr id="5" name="Picture 4" descr="http://logodatabases.com/wp-content/uploads/2012/05/gar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1" y="3856037"/>
            <a:ext cx="2965451" cy="901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8412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I thought </a:t>
            </a:r>
            <a:r>
              <a:rPr lang="en-US" sz="4400" dirty="0" err="1" smtClean="0">
                <a:latin typeface="Arial"/>
              </a:rPr>
              <a:t>Hystrix</a:t>
            </a:r>
            <a:r>
              <a:rPr lang="en-US" sz="4400" dirty="0" smtClean="0">
                <a:latin typeface="Arial"/>
              </a:rPr>
              <a:t> was for kids, </a:t>
            </a:r>
          </a:p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silly rabbit?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1001712" y="22151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4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8412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I thought </a:t>
            </a:r>
            <a:r>
              <a:rPr lang="en-US" sz="4400" dirty="0" err="1" smtClean="0">
                <a:latin typeface="Arial"/>
              </a:rPr>
              <a:t>Hystrix</a:t>
            </a:r>
            <a:r>
              <a:rPr lang="en-US" sz="4400" dirty="0" smtClean="0">
                <a:latin typeface="Arial"/>
              </a:rPr>
              <a:t> was for kids, </a:t>
            </a:r>
          </a:p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silly rabbit?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1001712" y="22151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b="1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 is a collection of open source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projects developed by Netflix that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specifically focus on durability and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reducing latency.</a:t>
            </a:r>
          </a:p>
        </p:txBody>
      </p:sp>
    </p:spTree>
    <p:extLst>
      <p:ext uri="{BB962C8B-B14F-4D97-AF65-F5344CB8AC3E}">
        <p14:creationId xmlns:p14="http://schemas.microsoft.com/office/powerpoint/2010/main" val="23468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8412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I thought </a:t>
            </a:r>
            <a:r>
              <a:rPr lang="en-US" sz="4400" dirty="0" err="1" smtClean="0">
                <a:latin typeface="Arial"/>
              </a:rPr>
              <a:t>Hystrix</a:t>
            </a:r>
            <a:r>
              <a:rPr lang="en-US" sz="4400" dirty="0" smtClean="0">
                <a:latin typeface="Arial"/>
              </a:rPr>
              <a:t> was for kids, </a:t>
            </a:r>
          </a:p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silly rabbit?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1001712" y="22151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b="1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 is a collection of open source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projects developed by Netflix that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specifically focus on durability and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reducing latency.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It does this by a combination of three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key design patterns: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Circuit Breaker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Command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Chain of Responsibility</a:t>
            </a:r>
          </a:p>
          <a:p>
            <a:pPr lvl="1">
              <a:buSzPct val="45000"/>
            </a:pP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1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8412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I thought </a:t>
            </a:r>
            <a:r>
              <a:rPr lang="en-US" sz="4400" dirty="0" err="1" smtClean="0">
                <a:latin typeface="Arial"/>
              </a:rPr>
              <a:t>Hystrix</a:t>
            </a:r>
            <a:r>
              <a:rPr lang="en-US" sz="4400" dirty="0" smtClean="0">
                <a:latin typeface="Arial"/>
              </a:rPr>
              <a:t> was for kids, </a:t>
            </a:r>
          </a:p>
          <a:p>
            <a:pPr algn="ctr">
              <a:buSzPct val="45000"/>
            </a:pPr>
            <a:r>
              <a:rPr lang="en-US" sz="4400" dirty="0" smtClean="0">
                <a:latin typeface="Arial"/>
              </a:rPr>
              <a:t>silly rabbit?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1001712" y="22151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b="1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 is a collection of open source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projects developed by Netflix that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specifically focus on durability and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reducing latency.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It does this by a combination of three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key design patterns: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Circuit Breaker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Command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Chain of Responsibility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Before we get into that, lets cover some taxonomy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941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Taxonomy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1001712" y="1769040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>
                <a:latin typeface="Arial"/>
              </a:rPr>
              <a:t>SOA: </a:t>
            </a:r>
            <a:r>
              <a:rPr lang="en-US" sz="2400" dirty="0">
                <a:latin typeface="Arial"/>
              </a:rPr>
              <a:t>Service Oriented Architecture and at a high level, defines some frameworks and patterns for services to communicate via messaging protocols</a:t>
            </a:r>
            <a:r>
              <a:rPr lang="en-US" sz="2400" dirty="0" smtClean="0">
                <a:latin typeface="Arial"/>
              </a:rPr>
              <a:t>.</a:t>
            </a:r>
          </a:p>
          <a:p>
            <a:pPr>
              <a:buSzPct val="45000"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Taxonomy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1001712" y="1769040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>
                <a:latin typeface="Arial"/>
              </a:rPr>
              <a:t>SOA: </a:t>
            </a:r>
            <a:r>
              <a:rPr lang="en-US" sz="2400" dirty="0">
                <a:latin typeface="Arial"/>
              </a:rPr>
              <a:t>Service Oriented Architecture and at a high level, defines some frameworks and patterns for services to communicate via messaging protocols</a:t>
            </a:r>
            <a:r>
              <a:rPr lang="en-US" sz="2400" dirty="0" smtClean="0">
                <a:latin typeface="Arial"/>
              </a:rPr>
              <a:t>.</a:t>
            </a:r>
          </a:p>
          <a:p>
            <a:pPr>
              <a:buSzPct val="45000"/>
            </a:pPr>
            <a:endParaRPr sz="2400" dirty="0"/>
          </a:p>
          <a:p>
            <a:pPr>
              <a:buSzPct val="45000"/>
            </a:pPr>
            <a:r>
              <a:rPr lang="en-US" sz="2400" b="1" dirty="0">
                <a:latin typeface="Arial"/>
              </a:rPr>
              <a:t>Service: </a:t>
            </a:r>
            <a:r>
              <a:rPr lang="en-US" sz="2400" dirty="0">
                <a:latin typeface="Arial"/>
              </a:rPr>
              <a:t>Services are activities that an application performs, for example maintaining a list of user and their permissions. In this example, this would be done by a user service that executes those actions to maintain the list (CRUD</a:t>
            </a:r>
            <a:r>
              <a:rPr lang="en-US" sz="2400" dirty="0" smtClean="0">
                <a:latin typeface="Arial"/>
              </a:rPr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678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Taxonomy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1001712" y="1769040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 err="1" smtClean="0">
                <a:latin typeface="Arial"/>
              </a:rPr>
              <a:t>Microservices</a:t>
            </a:r>
            <a:r>
              <a:rPr lang="en-US" sz="2400" b="1" dirty="0">
                <a:latin typeface="Arial"/>
              </a:rPr>
              <a:t>:</a:t>
            </a:r>
            <a:r>
              <a:rPr lang="en-US" sz="2400" dirty="0">
                <a:latin typeface="Arial"/>
              </a:rPr>
              <a:t> A variant on SOA that emphasizes smaller, decoupled services to focus on one activity in contrast to legacy, monolithic applications that perform all activities for an entire application in a single, tightly coupled code base</a:t>
            </a:r>
            <a:r>
              <a:rPr lang="en-US" sz="2400" dirty="0" smtClean="0">
                <a:latin typeface="Arial"/>
              </a:rPr>
              <a:t>.</a:t>
            </a:r>
          </a:p>
          <a:p>
            <a:pPr>
              <a:buSzPct val="450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06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Taxonomy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1001712" y="1769040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 err="1" smtClean="0">
                <a:latin typeface="Arial"/>
              </a:rPr>
              <a:t>Microservices</a:t>
            </a:r>
            <a:r>
              <a:rPr lang="en-US" sz="2400" b="1" dirty="0">
                <a:latin typeface="Arial"/>
              </a:rPr>
              <a:t>:</a:t>
            </a:r>
            <a:r>
              <a:rPr lang="en-US" sz="2400" dirty="0">
                <a:latin typeface="Arial"/>
              </a:rPr>
              <a:t> A variant on SOA that emphasizes smaller, decoupled services to focus on one activity in contrast to legacy, monolithic applications that perform all activities for an entire application in a single, tightly coupled code base</a:t>
            </a:r>
            <a:r>
              <a:rPr lang="en-US" sz="2400" dirty="0" smtClean="0">
                <a:latin typeface="Arial"/>
              </a:rPr>
              <a:t>.</a:t>
            </a:r>
          </a:p>
          <a:p>
            <a:pPr>
              <a:buSzPct val="45000"/>
            </a:pPr>
            <a:endParaRPr sz="2400" dirty="0"/>
          </a:p>
          <a:p>
            <a:pPr>
              <a:buSzPct val="45000"/>
            </a:pPr>
            <a:r>
              <a:rPr lang="en-US" sz="2400" b="1" dirty="0" smtClean="0">
                <a:latin typeface="Arial"/>
              </a:rPr>
              <a:t>Spring-Cloud </a:t>
            </a:r>
            <a:r>
              <a:rPr lang="en-US" sz="2400" b="1" dirty="0" err="1" smtClean="0">
                <a:latin typeface="Arial"/>
              </a:rPr>
              <a:t>Hystrix-Javanica</a:t>
            </a:r>
            <a:r>
              <a:rPr lang="en-US" sz="2400" b="1" dirty="0" smtClean="0">
                <a:latin typeface="Arial"/>
              </a:rPr>
              <a:t>: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latin typeface="Arial"/>
              </a:rPr>
              <a:t>A </a:t>
            </a:r>
            <a:r>
              <a:rPr lang="en-US" sz="2400" dirty="0" smtClean="0">
                <a:latin typeface="Arial"/>
              </a:rPr>
              <a:t>Spring implementation of the </a:t>
            </a: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 library that brings along annotation support, easy configuration and support in Spring.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531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Command Pattern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</a:rPr>
              <a:t>How does this pertain to me and my </a:t>
            </a:r>
            <a:r>
              <a:rPr lang="en-US" sz="2400" b="1" dirty="0" smtClean="0">
                <a:latin typeface="Arial"/>
              </a:rPr>
              <a:t>life?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0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Command Pattern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</a:rPr>
              <a:t>How does this pertain to me and my </a:t>
            </a:r>
            <a:r>
              <a:rPr lang="en-US" sz="2400" b="1" dirty="0" smtClean="0">
                <a:latin typeface="Arial"/>
              </a:rPr>
              <a:t>life?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The </a:t>
            </a:r>
            <a:r>
              <a:rPr lang="en-US" sz="2400" dirty="0">
                <a:latin typeface="Arial"/>
              </a:rPr>
              <a:t>Spring </a:t>
            </a:r>
            <a:r>
              <a:rPr lang="en-US" sz="2400" dirty="0" err="1">
                <a:latin typeface="Arial"/>
              </a:rPr>
              <a:t>Hystrix</a:t>
            </a:r>
            <a:r>
              <a:rPr lang="en-US" sz="2400" dirty="0">
                <a:latin typeface="Arial"/>
              </a:rPr>
              <a:t> implementation first leverages the command pattern for </a:t>
            </a:r>
            <a:r>
              <a:rPr lang="en-US" sz="2400" dirty="0" smtClean="0">
                <a:latin typeface="Arial"/>
              </a:rPr>
              <a:t>performance</a:t>
            </a:r>
            <a:endParaRPr lang="en-US" sz="24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Quick Shout Outs!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Who is to blame for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Garmin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Spring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Users Group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://logodatabases.com/wp-content/uploads/2012/05/gar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1" y="3856037"/>
            <a:ext cx="2965451" cy="901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s://upload.wikimedia.org/wikipedia/en/b/bd/GoPivota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25" y="5227637"/>
            <a:ext cx="19050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Command Pattern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</a:rPr>
              <a:t>How does this pertain to me and my </a:t>
            </a:r>
            <a:r>
              <a:rPr lang="en-US" sz="2400" b="1" dirty="0" smtClean="0">
                <a:latin typeface="Arial"/>
              </a:rPr>
              <a:t>life?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The </a:t>
            </a:r>
            <a:r>
              <a:rPr lang="en-US" sz="2400" dirty="0">
                <a:latin typeface="Arial"/>
              </a:rPr>
              <a:t>Spring </a:t>
            </a:r>
            <a:r>
              <a:rPr lang="en-US" sz="2400" dirty="0" err="1">
                <a:latin typeface="Arial"/>
              </a:rPr>
              <a:t>Hystrix</a:t>
            </a:r>
            <a:r>
              <a:rPr lang="en-US" sz="2400" dirty="0">
                <a:latin typeface="Arial"/>
              </a:rPr>
              <a:t> implementation first leverages the command pattern for </a:t>
            </a:r>
            <a:r>
              <a:rPr lang="en-US" sz="2400" dirty="0" smtClean="0">
                <a:latin typeface="Arial"/>
              </a:rPr>
              <a:t>performance</a:t>
            </a:r>
            <a:endParaRPr lang="en-US" sz="24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Command </a:t>
            </a:r>
            <a:r>
              <a:rPr lang="en-US" sz="2400" dirty="0">
                <a:latin typeface="Arial"/>
              </a:rPr>
              <a:t>pattern basically allows for service/repository/dependency calls to be wrapped in a method </a:t>
            </a:r>
            <a:r>
              <a:rPr lang="en-US" sz="2400" dirty="0" smtClean="0">
                <a:latin typeface="Arial"/>
              </a:rPr>
              <a:t>so that it is decoupled from the implementing code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7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Command Pattern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</a:rPr>
              <a:t>How does this pertain to me and my </a:t>
            </a:r>
            <a:r>
              <a:rPr lang="en-US" sz="2400" b="1" dirty="0" smtClean="0">
                <a:latin typeface="Arial"/>
              </a:rPr>
              <a:t>life?</a:t>
            </a:r>
            <a:endParaRPr lang="en-US" sz="2400" b="1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The </a:t>
            </a:r>
            <a:r>
              <a:rPr lang="en-US" sz="2400" dirty="0">
                <a:latin typeface="Arial"/>
              </a:rPr>
              <a:t>Spring </a:t>
            </a:r>
            <a:r>
              <a:rPr lang="en-US" sz="2400" dirty="0" err="1">
                <a:latin typeface="Arial"/>
              </a:rPr>
              <a:t>Hystrix</a:t>
            </a:r>
            <a:r>
              <a:rPr lang="en-US" sz="2400" dirty="0">
                <a:latin typeface="Arial"/>
              </a:rPr>
              <a:t> implementation first leverages the command pattern for </a:t>
            </a:r>
            <a:r>
              <a:rPr lang="en-US" sz="2400" dirty="0" smtClean="0">
                <a:latin typeface="Arial"/>
              </a:rPr>
              <a:t>performance</a:t>
            </a:r>
            <a:endParaRPr lang="en-US" sz="24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Command </a:t>
            </a:r>
            <a:r>
              <a:rPr lang="en-US" sz="2400" dirty="0">
                <a:latin typeface="Arial"/>
              </a:rPr>
              <a:t>pattern basically allows for service/repository/dependency calls to be wrapped in a method </a:t>
            </a:r>
            <a:r>
              <a:rPr lang="en-US" sz="2400" dirty="0" smtClean="0">
                <a:latin typeface="Arial"/>
              </a:rPr>
              <a:t>so that it is decoupled from the implementing code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Fire and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Forget!</a:t>
            </a:r>
            <a:endParaRPr lang="en-US" sz="24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7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65563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Circuit Breaker Pattern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Johnny 5 is Alive!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65563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Circuit Breaker Pattern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Johnny 5 is Alive!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Circuit Breaker is a </a:t>
            </a:r>
            <a:r>
              <a:rPr lang="en-US" sz="2400" dirty="0" err="1" smtClean="0">
                <a:latin typeface="Arial"/>
              </a:rPr>
              <a:t>Microservices</a:t>
            </a:r>
            <a:r>
              <a:rPr lang="en-US" sz="2400" dirty="0" smtClean="0">
                <a:latin typeface="Arial"/>
              </a:rPr>
              <a:t> design pattern that helps applications be more resilient and durable, especially under heavy load and with several dependencies.</a:t>
            </a: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65563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Circuit Breaker Pattern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</a:rPr>
              <a:t>Johnny 5 is Alive!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Circuit Breaker is a </a:t>
            </a:r>
            <a:r>
              <a:rPr lang="en-US" sz="2400" dirty="0" err="1" smtClean="0">
                <a:latin typeface="Arial"/>
              </a:rPr>
              <a:t>Microservices</a:t>
            </a:r>
            <a:r>
              <a:rPr lang="en-US" sz="2400" dirty="0" smtClean="0">
                <a:latin typeface="Arial"/>
              </a:rPr>
              <a:t> design pattern that helps applications be more resilient and durable, especially under heavy load and with several dependencies.</a:t>
            </a:r>
            <a:endParaRPr lang="en-US" sz="2400" dirty="0">
              <a:latin typeface="Arial"/>
            </a:endParaRP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The circuit breaker has a failure threshold that it tracks these failures against. 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Once the threshold is reached, the circuit opens. This prevents any further requests to the dependency</a:t>
            </a: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65563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Circuit Breaker Pattern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12" y="1931987"/>
            <a:ext cx="4343400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2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Chain of Responsibility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The </a:t>
            </a: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 project also allows us to implement a fallback method that gets triggered before the circuit opens, and allows the application to recover from latency issues. </a:t>
            </a: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/>
            </a:r>
            <a:br>
              <a:rPr lang="en-US" sz="2400" dirty="0" smtClean="0">
                <a:latin typeface="Arial"/>
              </a:rPr>
            </a:b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Chain of Responsibility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The </a:t>
            </a: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 project also allows us to implement a fallback method that gets triggered before the circuit opens, and allows the application to recover from latency issues. </a:t>
            </a: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/>
            </a:r>
            <a:br>
              <a:rPr lang="en-US" sz="2400" dirty="0" smtClean="0">
                <a:latin typeface="Arial"/>
              </a:rPr>
            </a:br>
            <a:endParaRPr lang="en-US" sz="2400" dirty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This fallback method is an implementation of the Chain of Responsibility pattern that allows a series of commands to hand off tasks when one is unable to complete it.</a:t>
            </a:r>
            <a:endParaRPr lang="en-US" sz="24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Chain of Responsibility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87" y="1865312"/>
            <a:ext cx="5962650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4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Configuration for </a:t>
            </a:r>
            <a:r>
              <a:rPr lang="en-US" sz="4400" dirty="0" err="1" smtClean="0">
                <a:latin typeface="Arial"/>
              </a:rPr>
              <a:t>Hystrix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 smtClean="0">
                <a:latin typeface="Arial"/>
              </a:rPr>
              <a:t>Get ready, because this is a long, arduous journey…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4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Quick Shout Outs!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925512" y="1769040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Who is to blame for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Garmin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Spring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Users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Keyhole 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Sponsoring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://logodatabases.com/wp-content/uploads/2012/05/gar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1" y="3856037"/>
            <a:ext cx="2965451" cy="901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s://upload.wikimedia.org/wikipedia/en/b/bd/GoPivota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25" y="5094286"/>
            <a:ext cx="19050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ality Consulting. Knowledge Transfer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42" y="5837237"/>
            <a:ext cx="2295488" cy="8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Configuration for </a:t>
            </a:r>
            <a:r>
              <a:rPr lang="en-US" sz="4400" dirty="0" err="1" smtClean="0">
                <a:latin typeface="Arial"/>
              </a:rPr>
              <a:t>Hystrix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 smtClean="0">
                <a:latin typeface="Arial"/>
              </a:rPr>
              <a:t>Get ready, because this is a long, arduous journey…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b="1" dirty="0">
              <a:latin typeface="Arial"/>
            </a:endParaRPr>
          </a:p>
          <a:p>
            <a:pPr>
              <a:buSzPct val="45000"/>
            </a:pPr>
            <a:r>
              <a:rPr lang="en-US" sz="2400" b="1" dirty="0" smtClean="0">
                <a:latin typeface="Arial"/>
              </a:rPr>
              <a:t>1. Add the following dependency to your pom.xml:</a:t>
            </a:r>
            <a:br>
              <a:rPr lang="en-US" sz="2400" b="1" dirty="0" smtClean="0">
                <a:latin typeface="Arial"/>
              </a:rPr>
            </a:br>
            <a:endParaRPr lang="en-US" sz="2400" b="1" dirty="0" smtClean="0">
              <a:latin typeface="Arial"/>
            </a:endParaRP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&lt;dependency&gt;</a:t>
            </a: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   &lt;</a:t>
            </a:r>
            <a:r>
              <a:rPr lang="en-US" sz="2400" dirty="0" err="1" smtClean="0">
                <a:latin typeface="Arial"/>
              </a:rPr>
              <a:t>groupId</a:t>
            </a:r>
            <a:r>
              <a:rPr lang="en-US" sz="2400" dirty="0" smtClean="0">
                <a:latin typeface="Arial"/>
              </a:rPr>
              <a:t>&gt;</a:t>
            </a:r>
            <a:r>
              <a:rPr lang="en-US" sz="2400" dirty="0" err="1" smtClean="0">
                <a:latin typeface="Arial"/>
              </a:rPr>
              <a:t>org.springframework.cloud</a:t>
            </a:r>
            <a:r>
              <a:rPr lang="en-US" sz="2400" dirty="0" smtClean="0">
                <a:latin typeface="Arial"/>
              </a:rPr>
              <a:t>&lt;/</a:t>
            </a:r>
            <a:r>
              <a:rPr lang="en-US" sz="2400" dirty="0" err="1" smtClean="0">
                <a:latin typeface="Arial"/>
              </a:rPr>
              <a:t>groupId</a:t>
            </a:r>
            <a:r>
              <a:rPr lang="en-US" sz="2400" dirty="0" smtClean="0">
                <a:latin typeface="Arial"/>
              </a:rPr>
              <a:t>&gt;</a:t>
            </a: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    &lt;</a:t>
            </a:r>
            <a:r>
              <a:rPr lang="en-US" sz="2400" dirty="0" err="1" smtClean="0">
                <a:latin typeface="Arial"/>
              </a:rPr>
              <a:t>artifactId</a:t>
            </a:r>
            <a:r>
              <a:rPr lang="en-US" sz="2400" dirty="0" smtClean="0">
                <a:latin typeface="Arial"/>
              </a:rPr>
              <a:t>&gt;spring-cloud-starter-</a:t>
            </a:r>
            <a:r>
              <a:rPr lang="en-US" sz="2400" dirty="0" err="1" smtClean="0">
                <a:latin typeface="Arial"/>
              </a:rPr>
              <a:t>hystrix</a:t>
            </a:r>
            <a:r>
              <a:rPr lang="en-US" sz="2400" dirty="0" smtClean="0">
                <a:latin typeface="Arial"/>
              </a:rPr>
              <a:t>&lt;/</a:t>
            </a:r>
            <a:r>
              <a:rPr lang="en-US" sz="2400" dirty="0" err="1" smtClean="0">
                <a:latin typeface="Arial"/>
              </a:rPr>
              <a:t>artifactId</a:t>
            </a:r>
            <a:r>
              <a:rPr lang="en-US" sz="2400" dirty="0" smtClean="0">
                <a:latin typeface="Arial"/>
              </a:rPr>
              <a:t>&gt;</a:t>
            </a: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    &lt;version&gt;1.0.0.RELEASE&lt;/version&gt;</a:t>
            </a: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58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Configuration for </a:t>
            </a:r>
            <a:r>
              <a:rPr lang="en-US" sz="4400" dirty="0" err="1" smtClean="0">
                <a:latin typeface="Arial"/>
              </a:rPr>
              <a:t>Hystrix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dirty="0" smtClean="0">
              <a:latin typeface="Arial"/>
            </a:endParaRPr>
          </a:p>
          <a:p>
            <a:pPr>
              <a:buSzPct val="45000"/>
            </a:pPr>
            <a:r>
              <a:rPr lang="en-US" sz="2400" b="1" dirty="0" smtClean="0">
                <a:latin typeface="Arial"/>
              </a:rPr>
              <a:t>2. Add the following annotations to your AppConfig.java on the </a:t>
            </a:r>
            <a:r>
              <a:rPr lang="en-US" sz="2400" b="1" dirty="0" err="1" smtClean="0">
                <a:latin typeface="Arial"/>
              </a:rPr>
              <a:t>AppConfig</a:t>
            </a:r>
            <a:r>
              <a:rPr lang="en-US" sz="2400" b="1" dirty="0" smtClean="0">
                <a:latin typeface="Arial"/>
              </a:rPr>
              <a:t> class: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@</a:t>
            </a:r>
            <a:r>
              <a:rPr lang="en-US" sz="2400" dirty="0" err="1" smtClean="0">
                <a:latin typeface="Arial"/>
              </a:rPr>
              <a:t>EnableHystrix</a:t>
            </a:r>
            <a:endParaRPr lang="en-US" sz="2400" dirty="0" smtClean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@</a:t>
            </a:r>
            <a:r>
              <a:rPr lang="en-US" sz="2400" dirty="0" err="1" smtClean="0">
                <a:latin typeface="Arial"/>
              </a:rPr>
              <a:t>EnableCircuitBreaker</a:t>
            </a:r>
            <a:endParaRPr lang="en-US" sz="2400" dirty="0" smtClean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6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Configuration for </a:t>
            </a:r>
            <a:r>
              <a:rPr lang="en-US" sz="4400" dirty="0" err="1" smtClean="0">
                <a:latin typeface="Arial"/>
              </a:rPr>
              <a:t>Hystrix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213895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US" sz="2400" dirty="0" smtClean="0">
              <a:latin typeface="Arial"/>
            </a:endParaRPr>
          </a:p>
          <a:p>
            <a:pPr>
              <a:buSzPct val="45000"/>
            </a:pPr>
            <a:r>
              <a:rPr lang="en-US" sz="2400" b="1" dirty="0" smtClean="0">
                <a:latin typeface="Arial"/>
              </a:rPr>
              <a:t>2. Add the following annotations to your AppConfig.java on the </a:t>
            </a:r>
            <a:r>
              <a:rPr lang="en-US" sz="2400" b="1" dirty="0" err="1" smtClean="0">
                <a:latin typeface="Arial"/>
              </a:rPr>
              <a:t>AppConfig</a:t>
            </a:r>
            <a:r>
              <a:rPr lang="en-US" sz="2400" b="1" dirty="0" smtClean="0">
                <a:latin typeface="Arial"/>
              </a:rPr>
              <a:t> class: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@</a:t>
            </a:r>
            <a:r>
              <a:rPr lang="en-US" sz="2400" dirty="0" err="1" smtClean="0">
                <a:latin typeface="Arial"/>
              </a:rPr>
              <a:t>EnableHystrix</a:t>
            </a:r>
            <a:endParaRPr lang="en-US" sz="2400" dirty="0" smtClean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@</a:t>
            </a:r>
            <a:r>
              <a:rPr lang="en-US" sz="2400" dirty="0" err="1" smtClean="0">
                <a:latin typeface="Arial"/>
              </a:rPr>
              <a:t>EnableCircuitBreaker</a:t>
            </a:r>
            <a:endParaRPr lang="en-US" sz="2400" dirty="0" smtClean="0">
              <a:latin typeface="Arial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  <a:p>
            <a:pPr>
              <a:buSzPct val="45000"/>
            </a:pPr>
            <a:r>
              <a:rPr lang="en-US" sz="2400" b="1" dirty="0" smtClean="0">
                <a:latin typeface="Arial"/>
              </a:rPr>
              <a:t>Whew – that was </a:t>
            </a:r>
          </a:p>
          <a:p>
            <a:pPr>
              <a:buSzPct val="45000"/>
            </a:pPr>
            <a:r>
              <a:rPr lang="en-US" sz="2400" b="1" dirty="0" smtClean="0">
                <a:latin typeface="Arial"/>
              </a:rPr>
              <a:t>rough!</a:t>
            </a:r>
            <a:endParaRPr lang="en-US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8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Sample Code</a:t>
            </a:r>
            <a:endParaRPr dirty="0"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925512" y="1874837"/>
            <a:ext cx="82296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 smtClean="0">
                <a:latin typeface="Arial"/>
              </a:rPr>
              <a:t>Fake it till you make it! Our Fake Service:</a:t>
            </a:r>
            <a:br>
              <a:rPr lang="en-US" sz="2400" b="1" dirty="0" smtClean="0">
                <a:latin typeface="Arial"/>
              </a:rPr>
            </a:br>
            <a:endParaRPr lang="en-US" sz="2400" b="1" dirty="0" smtClean="0"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2" y="2941637"/>
            <a:ext cx="600075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01" y="1779587"/>
            <a:ext cx="5953125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Separate Out Commands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3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Annotate Commands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53" y="1874837"/>
            <a:ext cx="6067425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Shape 1"/>
          <p:cNvSpPr txBox="1"/>
          <p:nvPr/>
        </p:nvSpPr>
        <p:spPr>
          <a:xfrm>
            <a:off x="504000" y="6126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Fallback Methods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703387"/>
            <a:ext cx="6086475" cy="512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Considerations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Considerations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Convention on fallback names</a:t>
            </a: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8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Considerations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Convention on fallback names</a:t>
            </a: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Arial"/>
              </a:rPr>
              <a:t>Microservices</a:t>
            </a:r>
            <a:r>
              <a:rPr lang="en-US" sz="3200" b="1" dirty="0" smtClean="0">
                <a:latin typeface="Arial"/>
              </a:rPr>
              <a:t> in order to use </a:t>
            </a:r>
            <a:r>
              <a:rPr lang="en-US" sz="3200" b="1" dirty="0" err="1" smtClean="0">
                <a:latin typeface="Arial"/>
              </a:rPr>
              <a:t>Hystrix</a:t>
            </a:r>
            <a:r>
              <a:rPr lang="en-US" sz="3200" b="1" dirty="0" smtClean="0">
                <a:latin typeface="Arial"/>
              </a:rPr>
              <a:t>?</a:t>
            </a: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974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>
                <a:latin typeface="Arial"/>
              </a:rPr>
              <a:t>DEMO </a:t>
            </a:r>
            <a:r>
              <a:rPr lang="en-US" sz="4400" b="1" dirty="0" smtClean="0">
                <a:latin typeface="Arial"/>
              </a:rPr>
              <a:t>TIME!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Considerations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Convention on fallback names</a:t>
            </a: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Arial"/>
              </a:rPr>
              <a:t>Microservices</a:t>
            </a:r>
            <a:r>
              <a:rPr lang="en-US" sz="3200" b="1" dirty="0" smtClean="0">
                <a:latin typeface="Arial"/>
              </a:rPr>
              <a:t> in order to use </a:t>
            </a:r>
            <a:r>
              <a:rPr lang="en-US" sz="3200" b="1" dirty="0" err="1" smtClean="0">
                <a:latin typeface="Arial"/>
              </a:rPr>
              <a:t>Hystrix</a:t>
            </a:r>
            <a:r>
              <a:rPr lang="en-US" sz="3200" b="1" dirty="0" smtClean="0">
                <a:latin typeface="Arial"/>
              </a:rPr>
              <a:t>?</a:t>
            </a: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Service that will not die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45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With Great Power Comes...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With Great Power Comes...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3200" b="1" dirty="0" smtClean="0">
                <a:latin typeface="Arial"/>
              </a:rPr>
              <a:t>…Gold </a:t>
            </a:r>
            <a:r>
              <a:rPr lang="en-US" sz="3200" b="1" dirty="0">
                <a:latin typeface="Arial"/>
              </a:rPr>
              <a:t>chains and Escalades!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230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Summary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Demo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of </a:t>
            </a:r>
            <a:r>
              <a:rPr lang="en-US" sz="3200" smtClean="0"/>
              <a:t>Hystrix</a:t>
            </a:r>
            <a:endParaRPr lang="en-US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Taxonomy around </a:t>
            </a:r>
            <a:r>
              <a:rPr lang="en-US" sz="3200" dirty="0" err="1" smtClean="0"/>
              <a:t>Hystrix</a:t>
            </a:r>
            <a:r>
              <a:rPr lang="en-US" sz="3200" dirty="0" smtClean="0"/>
              <a:t> and SOA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Design patterns that make up </a:t>
            </a:r>
            <a:r>
              <a:rPr lang="en-US" sz="3200" dirty="0" err="1" smtClean="0"/>
              <a:t>Hystrix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Configuring a Spring application for </a:t>
            </a:r>
            <a:r>
              <a:rPr lang="en-US" sz="3200" dirty="0" err="1" smtClean="0"/>
              <a:t>Hystrix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Sample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Considerations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Questions?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1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Questions?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Why did this take so long?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6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Questions?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Why did this take so long?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Where are the rest rooms?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Questions?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Why did this take so long?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Where are the rest rooms?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I thought beer was provided?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Questions?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Why did this take so long?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Where are the rest rooms?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I thought beer was provided?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/>
              </a:rPr>
              <a:t>Where can I get me more </a:t>
            </a:r>
            <a:r>
              <a:rPr lang="en-US" sz="3200" b="1" dirty="0" err="1" smtClean="0">
                <a:latin typeface="Arial"/>
              </a:rPr>
              <a:t>Hystrix</a:t>
            </a:r>
            <a:r>
              <a:rPr lang="en-US" sz="3200" b="1" dirty="0" smtClean="0">
                <a:latin typeface="Arial"/>
              </a:rPr>
              <a:t>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38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Resources</a:t>
            </a:r>
            <a:endParaRPr dirty="0"/>
          </a:p>
        </p:txBody>
      </p:sp>
      <p:sp>
        <p:nvSpPr>
          <p:cNvPr id="66" name="TextShape 2"/>
          <p:cNvSpPr txBox="1"/>
          <p:nvPr/>
        </p:nvSpPr>
        <p:spPr>
          <a:xfrm>
            <a:off x="1001712" y="2138957"/>
            <a:ext cx="81534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://cloud.spring.io/spring-cloud-netflix/spring-cloud-netflix.html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https://github.com/Netflix/Hystrix/wiki/Configuration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https://keyholesoftware.com/2016/02/01/hystrix-to-prevent-hysterix/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000683"/>
            <a:ext cx="9071640" cy="20933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>
                <a:latin typeface="Arial"/>
              </a:rPr>
              <a:t>DEMO </a:t>
            </a:r>
            <a:r>
              <a:rPr lang="en-US" sz="4400" b="1" dirty="0" smtClean="0">
                <a:latin typeface="Arial"/>
              </a:rPr>
              <a:t>TIME!</a:t>
            </a:r>
          </a:p>
          <a:p>
            <a:pPr algn="ctr"/>
            <a:r>
              <a:rPr lang="en-US" sz="4400" b="1" dirty="0" smtClean="0">
                <a:latin typeface="Arial"/>
              </a:rPr>
              <a:t>This is the live demo</a:t>
            </a:r>
          </a:p>
          <a:p>
            <a:pPr algn="ctr"/>
            <a:r>
              <a:rPr lang="en-US" sz="4400" b="1" dirty="0" smtClean="0">
                <a:latin typeface="Arial"/>
              </a:rPr>
              <a:t>You are looking for…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773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1460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Arial"/>
              </a:rPr>
              <a:t>Hystrix</a:t>
            </a:r>
            <a:r>
              <a:rPr lang="en-US" sz="4400" dirty="0">
                <a:latin typeface="Arial"/>
              </a:rPr>
              <a:t> to Prevent </a:t>
            </a:r>
            <a:r>
              <a:rPr lang="en-US" sz="4400" dirty="0" err="1">
                <a:latin typeface="Arial"/>
              </a:rPr>
              <a:t>Hysterix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800" b="1" dirty="0" smtClean="0">
                <a:latin typeface="Arial"/>
              </a:rPr>
              <a:t>Fin.</a:t>
            </a:r>
          </a:p>
          <a:p>
            <a:pPr algn="ctr"/>
            <a:endParaRPr lang="en-US" sz="3200" dirty="0">
              <a:latin typeface="Arial"/>
            </a:endParaRPr>
          </a:p>
          <a:p>
            <a:pPr algn="ctr"/>
            <a:r>
              <a:rPr lang="en-US" sz="3200" dirty="0" smtClean="0">
                <a:latin typeface="Arial"/>
                <a:hlinkClick r:id="rId2"/>
              </a:rPr>
              <a:t>dmonson@keyholesoftware.com</a:t>
            </a:r>
            <a:endParaRPr lang="en-US" sz="3200" dirty="0" smtClean="0">
              <a:latin typeface="Arial"/>
            </a:endParaRPr>
          </a:p>
          <a:p>
            <a:pPr algn="ctr"/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812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smtClean="0">
                <a:latin typeface="Arial"/>
              </a:rPr>
              <a:t>Not Really – but sort of…</a:t>
            </a:r>
          </a:p>
          <a:p>
            <a:pPr algn="ctr"/>
            <a:r>
              <a:rPr lang="en-US" sz="4400" b="1" dirty="0" smtClean="0">
                <a:latin typeface="Arial"/>
              </a:rPr>
              <a:t>Normal Payload - Log</a:t>
            </a:r>
            <a:endParaRPr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2255837"/>
            <a:ext cx="78815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68887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smtClean="0">
                <a:latin typeface="Arial"/>
              </a:rPr>
              <a:t>Not Really – but sort of…</a:t>
            </a:r>
          </a:p>
          <a:p>
            <a:pPr algn="ctr"/>
            <a:r>
              <a:rPr lang="en-US" sz="4400" b="1" dirty="0" smtClean="0">
                <a:latin typeface="Arial"/>
              </a:rPr>
              <a:t>Failover - Log</a:t>
            </a:r>
            <a:endParaRPr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2408237"/>
            <a:ext cx="800989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250</TotalTime>
  <Words>1442</Words>
  <Application>Microsoft Office PowerPoint</Application>
  <PresentationFormat>Custom</PresentationFormat>
  <Paragraphs>282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Pushpin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Monson, Dallas</dc:creator>
  <cp:lastModifiedBy>Monson, Dallas</cp:lastModifiedBy>
  <cp:revision>65</cp:revision>
  <dcterms:modified xsi:type="dcterms:W3CDTF">2016-04-15T18:02:00Z</dcterms:modified>
</cp:coreProperties>
</file>