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9"/>
  </p:notesMasterIdLst>
  <p:handoutMasterIdLst>
    <p:handoutMasterId r:id="rId30"/>
  </p:handoutMasterIdLst>
  <p:sldIdLst>
    <p:sldId id="277" r:id="rId2"/>
    <p:sldId id="256" r:id="rId3"/>
    <p:sldId id="278" r:id="rId4"/>
    <p:sldId id="257" r:id="rId5"/>
    <p:sldId id="258" r:id="rId6"/>
    <p:sldId id="279" r:id="rId7"/>
    <p:sldId id="259" r:id="rId8"/>
    <p:sldId id="260" r:id="rId9"/>
    <p:sldId id="275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82" r:id="rId18"/>
    <p:sldId id="266" r:id="rId19"/>
    <p:sldId id="267" r:id="rId20"/>
    <p:sldId id="268" r:id="rId21"/>
    <p:sldId id="269" r:id="rId22"/>
    <p:sldId id="270" r:id="rId23"/>
    <p:sldId id="273" r:id="rId24"/>
    <p:sldId id="272" r:id="rId25"/>
    <p:sldId id="271" r:id="rId26"/>
    <p:sldId id="276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454" autoAdjust="0"/>
  </p:normalViewPr>
  <p:slideViewPr>
    <p:cSldViewPr snapToGrid="0">
      <p:cViewPr varScale="1">
        <p:scale>
          <a:sx n="77" d="100"/>
          <a:sy n="77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592" y="-8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Configuring Spring with Java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B9000-A463-40AB-A69D-78A9BA591F8D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19337-C7D2-4A02-8A46-FC53F16AD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84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Configuring Spring with Java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3BED2-00C0-4EEF-A3CE-25BC8A674982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8A57E-6968-49E4-8707-5B38320FE4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2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286374"/>
            <a:ext cx="5486400" cy="2714625"/>
          </a:xfrm>
        </p:spPr>
        <p:txBody>
          <a:bodyPr/>
          <a:lstStyle/>
          <a:p>
            <a:r>
              <a:rPr lang="en-US" dirty="0" smtClean="0"/>
              <a:t>Thanks note</a:t>
            </a:r>
          </a:p>
          <a:p>
            <a:r>
              <a:rPr lang="en-US" dirty="0" smtClean="0"/>
              <a:t>Welcome</a:t>
            </a:r>
          </a:p>
          <a:p>
            <a:r>
              <a:rPr lang="en-US" dirty="0" smtClean="0"/>
              <a:t>About me</a:t>
            </a:r>
          </a:p>
          <a:p>
            <a:r>
              <a:rPr lang="en-US" dirty="0" smtClean="0"/>
              <a:t>Why – Refer to Spring</a:t>
            </a:r>
            <a:r>
              <a:rPr lang="en-US" baseline="0" dirty="0" smtClean="0"/>
              <a:t> under the hood by Frank..</a:t>
            </a:r>
          </a:p>
          <a:p>
            <a:r>
              <a:rPr lang="en-US" dirty="0" smtClean="0"/>
              <a:t>Used quiet</a:t>
            </a:r>
            <a:r>
              <a:rPr lang="en-US" baseline="0" dirty="0" smtClean="0"/>
              <a:t> a few projects, web apps with security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19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29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 min</a:t>
            </a:r>
          </a:p>
          <a:p>
            <a:r>
              <a:rPr lang="en-US" dirty="0" smtClean="0"/>
              <a:t>See java-</a:t>
            </a:r>
            <a:r>
              <a:rPr lang="en-US" dirty="0" err="1" smtClean="0"/>
              <a:t>config</a:t>
            </a:r>
            <a:r>
              <a:rPr lang="en-US" dirty="0" smtClean="0"/>
              <a:t>-property –3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26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</a:t>
            </a:r>
          </a:p>
          <a:p>
            <a:r>
              <a:rPr lang="en-US" dirty="0" smtClean="0"/>
              <a:t>Servlet</a:t>
            </a:r>
            <a:r>
              <a:rPr lang="en-US" baseline="0" dirty="0" smtClean="0"/>
              <a:t> 3.0 is required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java-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-</a:t>
            </a:r>
            <a:r>
              <a:rPr lang="en-US" baseline="0" dirty="0" err="1" smtClean="0"/>
              <a:t>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3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none" dirty="0" smtClean="0"/>
              <a:t>23 min</a:t>
            </a:r>
          </a:p>
          <a:p>
            <a:endParaRPr lang="en-US" i="0" u="none" dirty="0" smtClean="0"/>
          </a:p>
          <a:p>
            <a:r>
              <a:rPr lang="en-US" i="0" u="none" dirty="0" smtClean="0"/>
              <a:t>See java-</a:t>
            </a:r>
            <a:r>
              <a:rPr lang="en-US" i="0" u="none" dirty="0" err="1" smtClean="0"/>
              <a:t>config</a:t>
            </a:r>
            <a:r>
              <a:rPr lang="en-US" i="0" u="none" dirty="0" smtClean="0"/>
              <a:t>-</a:t>
            </a:r>
            <a:r>
              <a:rPr lang="en-US" i="0" u="none" dirty="0" err="1" smtClean="0"/>
              <a:t>mvc</a:t>
            </a:r>
            <a:r>
              <a:rPr lang="en-US" i="0" u="none" dirty="0" smtClean="0"/>
              <a:t>-security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42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none" dirty="0" smtClean="0"/>
              <a:t>26 min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34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none" dirty="0" smtClean="0"/>
              <a:t>28 min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47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none" dirty="0" smtClean="0"/>
              <a:t>29 min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74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none" dirty="0" smtClean="0"/>
              <a:t>30 min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70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none" dirty="0" smtClean="0"/>
              <a:t>31 min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19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none" dirty="0" smtClean="0"/>
              <a:t>32 min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74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</a:t>
            </a:r>
            <a:r>
              <a:rPr lang="en-US" baseline="0" dirty="0" smtClean="0"/>
              <a:t> theory</a:t>
            </a:r>
          </a:p>
          <a:p>
            <a:r>
              <a:rPr lang="en-US" baseline="0" dirty="0" smtClean="0"/>
              <a:t>Most part with working code examples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34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none" dirty="0" smtClean="0"/>
              <a:t>34 min</a:t>
            </a:r>
          </a:p>
          <a:p>
            <a:endParaRPr lang="en-US" i="0" u="none" dirty="0" smtClean="0"/>
          </a:p>
          <a:p>
            <a:r>
              <a:rPr lang="en-US" i="0" u="none" dirty="0" smtClean="0"/>
              <a:t>java-</a:t>
            </a:r>
            <a:r>
              <a:rPr lang="en-US" i="0" u="none" dirty="0" err="1" smtClean="0"/>
              <a:t>config</a:t>
            </a:r>
            <a:r>
              <a:rPr lang="en-US" i="0" u="none" dirty="0" smtClean="0"/>
              <a:t>-</a:t>
            </a:r>
            <a:r>
              <a:rPr lang="en-US" i="0" u="none" dirty="0" err="1" smtClean="0"/>
              <a:t>bootweb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71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none" dirty="0" smtClean="0"/>
              <a:t>38 min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9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Re-factor is key for better quality of the code.</a:t>
            </a:r>
          </a:p>
          <a:p>
            <a:r>
              <a:rPr lang="en-US" dirty="0" smtClean="0"/>
              <a:t>XML Config is centralized</a:t>
            </a:r>
            <a:r>
              <a:rPr lang="en-US" baseline="0" dirty="0" smtClean="0"/>
              <a:t> but seldom we use XML file</a:t>
            </a:r>
          </a:p>
          <a:p>
            <a:r>
              <a:rPr lang="en-US" b="1" baseline="0" dirty="0" smtClean="0"/>
              <a:t>XML</a:t>
            </a:r>
          </a:p>
          <a:p>
            <a:r>
              <a:rPr lang="en-US" baseline="0" dirty="0" smtClean="0"/>
              <a:t>XML Config doesn’t pollute Java class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4 min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7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Online example</a:t>
            </a:r>
            <a:r>
              <a:rPr lang="en-US" baseline="0" dirty="0" smtClean="0"/>
              <a:t> with Java Config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Spring user guides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Can not imagine Spring Boot with XML</a:t>
            </a:r>
          </a:p>
          <a:p>
            <a:pPr marL="0" indent="0">
              <a:buFontTx/>
              <a:buNone/>
            </a:pPr>
            <a:r>
              <a:rPr lang="en-US" dirty="0" smtClean="0"/>
              <a:t>Don’t be left behind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5 min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4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Early use</a:t>
            </a:r>
            <a:r>
              <a:rPr lang="en-US" baseline="0" dirty="0" smtClean="0"/>
              <a:t> of Java Config can be frustrating.</a:t>
            </a:r>
            <a:endParaRPr lang="en-US" dirty="0" smtClean="0"/>
          </a:p>
          <a:p>
            <a:r>
              <a:rPr lang="en-US" dirty="0" smtClean="0"/>
              <a:t>Spring is getting much smarter – BOOT</a:t>
            </a:r>
          </a:p>
          <a:p>
            <a:r>
              <a:rPr lang="en-US" dirty="0" smtClean="0"/>
              <a:t>Have</a:t>
            </a:r>
            <a:r>
              <a:rPr lang="en-US" baseline="0" dirty="0" smtClean="0"/>
              <a:t> packaged in jar file and deploy to shared lib?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r>
              <a:rPr lang="en-US" dirty="0" smtClean="0"/>
              <a:t>6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0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@Configuration</a:t>
            </a:r>
            <a:r>
              <a:rPr lang="en-US" baseline="0" dirty="0" smtClean="0"/>
              <a:t> == &lt;beans&gt;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7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60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@Bean == &lt;bean&gt;</a:t>
            </a:r>
          </a:p>
          <a:p>
            <a:endParaRPr lang="en-US" dirty="0" smtClean="0"/>
          </a:p>
          <a:p>
            <a:r>
              <a:rPr lang="en-US" dirty="0" smtClean="0"/>
              <a:t>8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3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</a:t>
            </a:r>
            <a:r>
              <a:rPr lang="en-US" baseline="0" dirty="0" smtClean="0"/>
              <a:t> project “java-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-standalone”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9 min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Project demo – 3 min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6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 as primary – Legacy apps trying to slowly convert</a:t>
            </a:r>
            <a:r>
              <a:rPr lang="en-US" baseline="0" dirty="0" smtClean="0"/>
              <a:t> Java Config</a:t>
            </a:r>
          </a:p>
          <a:p>
            <a:r>
              <a:rPr lang="en-US" baseline="0" dirty="0" smtClean="0"/>
              <a:t>See java-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-mixed-xml - 2</a:t>
            </a:r>
          </a:p>
          <a:p>
            <a:endParaRPr lang="en-US" dirty="0" smtClean="0"/>
          </a:p>
          <a:p>
            <a:r>
              <a:rPr lang="en-US" dirty="0" smtClean="0"/>
              <a:t>Java as Primary – All new app with Java Config but needed to use some 3</a:t>
            </a:r>
            <a:r>
              <a:rPr lang="en-US" baseline="30000" dirty="0" smtClean="0"/>
              <a:t>rd</a:t>
            </a:r>
            <a:r>
              <a:rPr lang="en-US" dirty="0" smtClean="0"/>
              <a:t> party code which uses XML Config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See java-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-mixed-java - 2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12 min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8A57E-6968-49E4-8707-5B38320FE4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2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8041-623D-49F8-8FB3-018D8C4AB275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F326553D-E2AE-4168-8BE9-5133D307B9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15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5116-697D-43F9-AE2F-24FCF007AFB4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0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95D-3C7E-419B-8C18-0D774FDB05BB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801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4EBF-7027-4015-9B14-BB4491590B9B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28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F95A-9E18-4B03-A3BF-BDB253BC4499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53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3BAC-1B04-40D9-9095-333471FB895E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19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CB93-6F94-4279-945E-64C79C5730BB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7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7526-9087-441B-8C4C-EC2E5CA31C69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0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41BE-88C0-40ED-8EB4-C6798932A48E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F326553D-E2AE-4168-8BE9-5133D307B9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8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E1B1-7902-41A1-B903-92BA049958F9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9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67A1-26EC-4D03-8E2C-16D01742F675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29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B094-4970-4310-B200-C354054F77BF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570-43AF-44A5-9A2C-C97FA661B8F8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1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20A-7E33-4434-AE27-5AFCB277474F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7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9E43-5CFA-4A83-B97C-F125CD297F4D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1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20E-52A0-470F-9C1B-69597D4FDC6B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5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F157-952C-450B-9404-C59300EAEDC4}" type="datetime1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1"/>
                </a:solidFill>
              </a:defRPr>
            </a:lvl1pPr>
          </a:lstStyle>
          <a:p>
            <a:fld id="{F326553D-E2AE-4168-8BE9-5133D307B9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0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kc-spring/events/21866112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http://i.imgur.com/rqeuHu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248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683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@Configuration classes must be non-final</a:t>
            </a:r>
          </a:p>
          <a:p>
            <a:r>
              <a:rPr lang="en-US" dirty="0"/>
              <a:t>@Configuration classes must be </a:t>
            </a:r>
            <a:r>
              <a:rPr lang="en-US" dirty="0" smtClean="0"/>
              <a:t>non-local</a:t>
            </a:r>
          </a:p>
          <a:p>
            <a:r>
              <a:rPr lang="en-US" dirty="0" smtClean="0"/>
              <a:t>Must have default constructor</a:t>
            </a:r>
          </a:p>
          <a:p>
            <a:endParaRPr lang="en-US" dirty="0"/>
          </a:p>
          <a:p>
            <a:r>
              <a:rPr lang="en-US" dirty="0" smtClean="0"/>
              <a:t>Can nest @Configuration</a:t>
            </a:r>
          </a:p>
          <a:p>
            <a:r>
              <a:rPr lang="en-US" dirty="0" smtClean="0"/>
              <a:t>Support for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1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Scope, </a:t>
            </a:r>
            <a:r>
              <a:rPr lang="en-US" b="1" i="1" dirty="0" err="1"/>
              <a:t>DependsOn</a:t>
            </a:r>
            <a:r>
              <a:rPr lang="en-US" b="1" i="1" dirty="0"/>
              <a:t>, Primary, and </a:t>
            </a:r>
            <a:r>
              <a:rPr lang="en-US" b="1" i="1" dirty="0" smtClean="0"/>
              <a:t>Lazy as annotation</a:t>
            </a:r>
          </a:p>
          <a:p>
            <a:endParaRPr lang="en-US" b="1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8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Standalone </a:t>
            </a:r>
            <a:r>
              <a:rPr lang="en-US" dirty="0" smtClean="0"/>
              <a:t>Application..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@Bean</a:t>
            </a:r>
          </a:p>
          <a:p>
            <a:pPr lvl="1"/>
            <a:r>
              <a:rPr lang="en-US" dirty="0" smtClean="0"/>
              <a:t>Indicates Spring that the ‘method’ annotated with @Bean is a bean definition.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instantiation, configuration, and </a:t>
            </a:r>
            <a:r>
              <a:rPr lang="en-US" dirty="0" smtClean="0"/>
              <a:t>initialization logic</a:t>
            </a:r>
            <a:endParaRPr lang="en-US" dirty="0"/>
          </a:p>
          <a:p>
            <a:pPr lvl="1"/>
            <a:r>
              <a:rPr lang="en-US" dirty="0" smtClean="0"/>
              <a:t>Equivalent to &lt;bean&gt; tag in XML equivalent configuration.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3886926"/>
            <a:ext cx="7913329" cy="21544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Configuration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CommerceAppConfig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600" b="1" dirty="0">
                <a:solidFill>
                  <a:srgbClr val="0070C0"/>
                </a:solidFill>
              </a:rPr>
              <a:t>@</a:t>
            </a:r>
            <a:r>
              <a:rPr lang="en-US" sz="1600" b="1" dirty="0" smtClean="0">
                <a:solidFill>
                  <a:srgbClr val="0070C0"/>
                </a:solidFill>
              </a:rPr>
              <a:t>Bean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name="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",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initMethod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="setup")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@Scope("prototype") //shutdown method is not called on prototype scope</a:t>
            </a:r>
          </a:p>
          <a:p>
            <a:pPr lvl="1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ProductService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productService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	return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new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ProductService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9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Standalone </a:t>
            </a:r>
            <a:r>
              <a:rPr lang="en-US" dirty="0" smtClean="0"/>
              <a:t>Application…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8101"/>
          </a:xfrm>
        </p:spPr>
        <p:txBody>
          <a:bodyPr/>
          <a:lstStyle/>
          <a:p>
            <a:r>
              <a:rPr lang="en-US" dirty="0" smtClean="0"/>
              <a:t>Building container programmatically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0894" y="2587842"/>
            <a:ext cx="8678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AnnotationConfigApplicationContext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AnnotationConfigApplicationContext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ctx.register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CommerceAppConfig.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CustomerAppConfig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ctx.register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PaymentAppConfig.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ctx.refresh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0894" y="4787554"/>
            <a:ext cx="8678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AnnotationConfigApplicationContext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AnnotationConfigApplicationContext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//Creating container with Java Based configuration, any class with @Configuration or @Component or any JSR 330 annotation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.scan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com.sug.demo.config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.refresh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//Important to call refresh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0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7655"/>
            <a:ext cx="8876778" cy="5235879"/>
          </a:xfrm>
        </p:spPr>
        <p:txBody>
          <a:bodyPr/>
          <a:lstStyle/>
          <a:p>
            <a:r>
              <a:rPr lang="en-US" dirty="0" smtClean="0"/>
              <a:t>XML as primary</a:t>
            </a:r>
          </a:p>
          <a:p>
            <a:pPr lvl="1"/>
            <a:r>
              <a:rPr lang="en-US" dirty="0" smtClean="0"/>
              <a:t>Legacy applications is slowly been converted to complete Java Config</a:t>
            </a:r>
          </a:p>
          <a:p>
            <a:pPr lvl="1"/>
            <a:r>
              <a:rPr lang="en-US" dirty="0" smtClean="0"/>
              <a:t>Third party library only support Java Configuration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Java as Primary</a:t>
            </a:r>
          </a:p>
          <a:p>
            <a:pPr lvl="1"/>
            <a:r>
              <a:rPr lang="en-US" dirty="0" smtClean="0"/>
              <a:t>New application with all in Java Config and trying to use a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which uses XML Config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2559934"/>
            <a:ext cx="887677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FBF"/>
                </a:solidFill>
                <a:latin typeface="Consolas" panose="020B0609020204030204" pitchFamily="49" charset="0"/>
              </a:rPr>
              <a:t>&lt;!-- Required so @Configuration annotated classes are found --&gt;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context:annotation-config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com.sug.demo.config.CommerceAppConfig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i="1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com.sug.demo.config.PaymentAppConfig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i="1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customerService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com.sug.demo.service.CustomerService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i="1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5062871"/>
            <a:ext cx="887677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ImportResource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classpath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:/application-context.xml"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PaymentAppConfig.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CommerceAppConfig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smtClean="0">
                <a:solidFill>
                  <a:srgbClr val="646464"/>
                </a:solidFill>
                <a:latin typeface="Consolas" panose="020B0609020204030204" pitchFamily="49" charset="0"/>
              </a:rPr>
              <a:t>Bean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ProductService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ProductService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29216"/>
            <a:ext cx="8876778" cy="4484318"/>
          </a:xfrm>
        </p:spPr>
        <p:txBody>
          <a:bodyPr/>
          <a:lstStyle/>
          <a:p>
            <a:r>
              <a:rPr lang="en-US" dirty="0" smtClean="0"/>
              <a:t>Public method with name “close” or “shutdown” are enlisted as </a:t>
            </a:r>
            <a:r>
              <a:rPr lang="en-US" dirty="0" err="1" smtClean="0"/>
              <a:t>destryMethod</a:t>
            </a:r>
            <a:r>
              <a:rPr lang="en-US" dirty="0" smtClean="0"/>
              <a:t>, so make sure you don’t unintentionally name a method which gets called.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4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29216"/>
            <a:ext cx="8876778" cy="4484318"/>
          </a:xfrm>
        </p:spPr>
        <p:txBody>
          <a:bodyPr/>
          <a:lstStyle/>
          <a:p>
            <a:r>
              <a:rPr lang="en-US" dirty="0" smtClean="0"/>
              <a:t>Externalize and </a:t>
            </a:r>
            <a:r>
              <a:rPr lang="en-US" dirty="0" err="1" smtClean="0"/>
              <a:t>environmentalize</a:t>
            </a:r>
            <a:r>
              <a:rPr lang="en-US" dirty="0" smtClean="0"/>
              <a:t> the configurations</a:t>
            </a:r>
          </a:p>
          <a:p>
            <a:r>
              <a:rPr lang="en-US" dirty="0" smtClean="0"/>
              <a:t>Load one or more property file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/>
              <a:t>PropertySource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652" y="3308793"/>
            <a:ext cx="9268332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PropertySource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classpath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:/payment-system-${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env.name:dev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}.properties"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classpath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:/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banks.properties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CommerceAppConfigMulitple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Environment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env1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smtClean="0">
                <a:solidFill>
                  <a:srgbClr val="646464"/>
                </a:solidFill>
                <a:latin typeface="Consolas" panose="020B0609020204030204" pitchFamily="49" charset="0"/>
              </a:rPr>
              <a:t>Bean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PaymentService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paymentService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env1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.getProperty(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payment.system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env1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.getProperty(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payment.system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env1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.getProperty(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"payment.system.url"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01665" y="4224085"/>
            <a:ext cx="8472337" cy="133913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153" rIns="152352" bIns="1587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public static </a:t>
            </a:r>
            <a:r>
              <a:rPr lang="en-US" sz="14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PropertyPlaceHolderConfiurer</a:t>
            </a:r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propertyConfigurer</a:t>
            </a:r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PropertySourcesPlaceholderConfigurer</a:t>
            </a:r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pc = new </a:t>
            </a:r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PropertySourcesPlaceholderConfigurer</a:t>
            </a:r>
            <a:r>
              <a:rPr 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return </a:t>
            </a:r>
            <a:r>
              <a:rPr 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pc;</a:t>
            </a:r>
          </a:p>
          <a:p>
            <a:r>
              <a:rPr lang="en-US" sz="14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}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687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29216"/>
            <a:ext cx="8876778" cy="4484318"/>
          </a:xfrm>
        </p:spPr>
        <p:txBody>
          <a:bodyPr/>
          <a:lstStyle/>
          <a:p>
            <a:r>
              <a:rPr lang="en-US" dirty="0" smtClean="0"/>
              <a:t>Can java configuration replace web.xml?</a:t>
            </a:r>
          </a:p>
          <a:p>
            <a:r>
              <a:rPr lang="en-US" dirty="0" err="1" smtClean="0"/>
              <a:t>WebApplicationInitializer</a:t>
            </a:r>
            <a:endParaRPr lang="en-US" dirty="0" smtClean="0"/>
          </a:p>
          <a:p>
            <a:pPr lvl="1"/>
            <a:r>
              <a:rPr lang="en-US" dirty="0" smtClean="0"/>
              <a:t>Build web application context programmatically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EnableWebMvc</a:t>
            </a:r>
            <a:r>
              <a:rPr lang="en-US" dirty="0" smtClean="0"/>
              <a:t> for MVC configuration </a:t>
            </a:r>
            <a:r>
              <a:rPr lang="en-US" dirty="0" err="1" smtClean="0"/>
              <a:t>eq</a:t>
            </a:r>
            <a:r>
              <a:rPr lang="en-US" dirty="0" smtClean="0"/>
              <a:t> to </a:t>
            </a:r>
            <a:r>
              <a:rPr lang="en-US" dirty="0"/>
              <a:t>&lt;</a:t>
            </a:r>
            <a:r>
              <a:rPr lang="en-US" dirty="0" err="1"/>
              <a:t>mvc:annotation-driven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WebMvcConfigurer</a:t>
            </a:r>
            <a:r>
              <a:rPr lang="en-US" dirty="0" smtClean="0"/>
              <a:t> to customize default configurations or extend </a:t>
            </a:r>
            <a:r>
              <a:rPr lang="en-US" dirty="0" err="1" smtClean="0"/>
              <a:t>WebMvcConfigurerAdapter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Add formatters</a:t>
            </a:r>
          </a:p>
          <a:p>
            <a:pPr lvl="1"/>
            <a:r>
              <a:rPr lang="en-US" dirty="0" smtClean="0"/>
              <a:t>Add Message convertors</a:t>
            </a:r>
          </a:p>
          <a:p>
            <a:pPr lvl="1"/>
            <a:r>
              <a:rPr lang="en-US" dirty="0" smtClean="0"/>
              <a:t>Add Interceptors </a:t>
            </a:r>
          </a:p>
          <a:p>
            <a:pPr lvl="1"/>
            <a:r>
              <a:rPr lang="en-US" dirty="0" smtClean="0"/>
              <a:t>Add View controllers</a:t>
            </a:r>
          </a:p>
          <a:p>
            <a:pPr lvl="1"/>
            <a:r>
              <a:rPr lang="en-US" dirty="0" smtClean="0"/>
              <a:t>Add view resolvers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29216"/>
            <a:ext cx="8876778" cy="4484318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 smtClean="0"/>
              <a:t>EnableWebSecurity</a:t>
            </a:r>
            <a:endParaRPr lang="en-US" dirty="0" smtClean="0"/>
          </a:p>
          <a:p>
            <a:pPr lvl="1"/>
            <a:r>
              <a:rPr lang="en-US" dirty="0" smtClean="0"/>
              <a:t>Creates </a:t>
            </a:r>
            <a:r>
              <a:rPr lang="en-US" dirty="0" err="1" smtClean="0"/>
              <a:t>springSecurityFilterChain</a:t>
            </a:r>
            <a:endParaRPr lang="en-US" dirty="0" smtClean="0"/>
          </a:p>
          <a:p>
            <a:pPr lvl="1"/>
            <a:r>
              <a:rPr lang="en-US" dirty="0" smtClean="0"/>
              <a:t>Creates a login page</a:t>
            </a:r>
          </a:p>
          <a:p>
            <a:pPr lvl="1"/>
            <a:r>
              <a:rPr lang="en-US" dirty="0" smtClean="0"/>
              <a:t>Allow to register authentication model</a:t>
            </a:r>
          </a:p>
          <a:p>
            <a:r>
              <a:rPr lang="en-US" dirty="0" err="1"/>
              <a:t>AbstractSecurityWebApplicationInitializer</a:t>
            </a:r>
            <a:r>
              <a:rPr lang="en-US" dirty="0"/>
              <a:t> </a:t>
            </a:r>
          </a:p>
          <a:p>
            <a:pPr lvl="1"/>
            <a:r>
              <a:rPr lang="en-US" dirty="0" smtClean="0"/>
              <a:t>Register the </a:t>
            </a:r>
            <a:r>
              <a:rPr lang="en-US" dirty="0" err="1" smtClean="0"/>
              <a:t>springSecurityFilterChain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418" y="1290843"/>
            <a:ext cx="75523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0" strike="noStrike" dirty="0" smtClean="0">
                <a:solidFill>
                  <a:srgbClr val="4C9C76"/>
                </a:solidFill>
                <a:effectLst/>
                <a:latin typeface="Whitney"/>
                <a:hlinkClick r:id="rId3"/>
              </a:rPr>
              <a:t>Configuring Spring with Java</a:t>
            </a:r>
            <a:endParaRPr lang="en-US" sz="4000" b="1" i="0" dirty="0">
              <a:effectLst/>
              <a:latin typeface="Whitne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97757" y="1998729"/>
            <a:ext cx="26693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Anand Natarajan</a:t>
            </a:r>
            <a:endParaRPr lang="en-US" sz="2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32417" y="2460394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trike="sngStrike" dirty="0" smtClean="0"/>
              <a:t>2/4/2015</a:t>
            </a:r>
            <a:endParaRPr lang="en-US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6512990" y="2737393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5/6/2015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0371" y="2144585"/>
            <a:ext cx="9064669" cy="28931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&lt;beans&gt;</a:t>
            </a:r>
          </a:p>
          <a:p>
            <a:r>
              <a:rPr lang="en-US" sz="1600" dirty="0"/>
              <a:t>  &lt;bean id="</a:t>
            </a:r>
            <a:r>
              <a:rPr lang="en-US" sz="1600" dirty="0" err="1"/>
              <a:t>myDataSource</a:t>
            </a:r>
            <a:r>
              <a:rPr lang="en-US" sz="1600" dirty="0"/>
              <a:t>" class="</a:t>
            </a:r>
            <a:r>
              <a:rPr lang="en-US" sz="1600" dirty="0" err="1"/>
              <a:t>org.apache.commons.dbcp.BasicDataSource</a:t>
            </a:r>
            <a:r>
              <a:rPr lang="en-US" sz="1600" dirty="0"/>
              <a:t>"&gt;</a:t>
            </a:r>
          </a:p>
          <a:p>
            <a:r>
              <a:rPr lang="en-US" sz="1600" dirty="0"/>
              <a:t>    &lt;property name="</a:t>
            </a:r>
            <a:r>
              <a:rPr lang="en-US" sz="1600" dirty="0" err="1"/>
              <a:t>driverClassName</a:t>
            </a:r>
            <a:r>
              <a:rPr lang="en-US" sz="1600" dirty="0"/>
              <a:t>" value="</a:t>
            </a:r>
            <a:r>
              <a:rPr lang="en-US" sz="1600" dirty="0" err="1"/>
              <a:t>oracle.jdbc.driver.OracleDriver</a:t>
            </a:r>
            <a:r>
              <a:rPr lang="en-US" sz="1600" dirty="0"/>
              <a:t>"/&gt;</a:t>
            </a:r>
          </a:p>
          <a:p>
            <a:r>
              <a:rPr lang="en-US" sz="1600" dirty="0"/>
              <a:t>    &lt;property name="</a:t>
            </a:r>
            <a:r>
              <a:rPr lang="en-US" sz="1600" dirty="0" err="1"/>
              <a:t>url</a:t>
            </a:r>
            <a:r>
              <a:rPr lang="en-US" sz="1600" dirty="0"/>
              <a:t>" value="</a:t>
            </a:r>
            <a:r>
              <a:rPr lang="en-US" sz="1600" dirty="0" err="1"/>
              <a:t>jdbc:oracle:thin</a:t>
            </a:r>
            <a:r>
              <a:rPr lang="en-US" sz="1600" dirty="0"/>
              <a:t>:@mydbhost:1521:myDBSchema"/&gt;</a:t>
            </a:r>
          </a:p>
          <a:p>
            <a:r>
              <a:rPr lang="en-US" sz="1600" dirty="0"/>
              <a:t>    &lt;property name="username" value="username"/&gt;</a:t>
            </a:r>
          </a:p>
          <a:p>
            <a:r>
              <a:rPr lang="en-US" sz="1600" dirty="0"/>
              <a:t>    &lt;property name="password" value="password"/&gt;</a:t>
            </a:r>
          </a:p>
          <a:p>
            <a:r>
              <a:rPr lang="en-US" sz="1600" dirty="0"/>
              <a:t>  &lt;/bean&gt;</a:t>
            </a:r>
          </a:p>
          <a:p>
            <a:r>
              <a:rPr lang="en-US" sz="1600" dirty="0"/>
              <a:t>  &lt;bean id="</a:t>
            </a:r>
            <a:r>
              <a:rPr lang="en-US" sz="1600" dirty="0" err="1"/>
              <a:t>myDao</a:t>
            </a:r>
            <a:r>
              <a:rPr lang="en-US" sz="1600" dirty="0"/>
              <a:t>" class="</a:t>
            </a:r>
            <a:r>
              <a:rPr lang="en-US" sz="1600" dirty="0" err="1"/>
              <a:t>com.sug.MyTestDao</a:t>
            </a:r>
            <a:r>
              <a:rPr lang="en-US" sz="1600" dirty="0"/>
              <a:t>"&gt;</a:t>
            </a:r>
          </a:p>
          <a:p>
            <a:r>
              <a:rPr lang="en-US" sz="1600" dirty="0"/>
              <a:t>    &lt;property name="</a:t>
            </a:r>
            <a:r>
              <a:rPr lang="en-US" sz="1600" dirty="0" err="1"/>
              <a:t>dataSource</a:t>
            </a:r>
            <a:r>
              <a:rPr lang="en-US" sz="1600" dirty="0"/>
              <a:t>" ref="</a:t>
            </a:r>
            <a:r>
              <a:rPr lang="en-US" sz="1600" dirty="0" err="1"/>
              <a:t>myDataSource</a:t>
            </a:r>
            <a:r>
              <a:rPr lang="en-US" sz="1600" dirty="0"/>
              <a:t>"/&gt;</a:t>
            </a:r>
          </a:p>
          <a:p>
            <a:r>
              <a:rPr lang="en-US" sz="1600" dirty="0"/>
              <a:t>  &lt;/bean&gt;</a:t>
            </a:r>
          </a:p>
          <a:p>
            <a:r>
              <a:rPr lang="en-US" sz="1600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20663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1517047"/>
            <a:ext cx="9064669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@Configuration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MyTestAppDataConfig</a:t>
            </a:r>
            <a:r>
              <a:rPr lang="en-US" sz="1600" dirty="0"/>
              <a:t> {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@Bean</a:t>
            </a:r>
          </a:p>
          <a:p>
            <a:r>
              <a:rPr lang="en-US" sz="1600" dirty="0"/>
              <a:t>  public </a:t>
            </a:r>
            <a:r>
              <a:rPr lang="en-US" sz="1600" dirty="0" err="1"/>
              <a:t>DataSource</a:t>
            </a:r>
            <a:r>
              <a:rPr lang="en-US" sz="1600" dirty="0"/>
              <a:t> </a:t>
            </a:r>
            <a:r>
              <a:rPr lang="en-US" sz="1600" dirty="0" err="1"/>
              <a:t>myDataSource</a:t>
            </a:r>
            <a:r>
              <a:rPr lang="en-US" sz="1600" dirty="0"/>
              <a:t>(){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DataSource</a:t>
            </a:r>
            <a:r>
              <a:rPr lang="en-US" sz="1600" dirty="0"/>
              <a:t> ds = new </a:t>
            </a:r>
            <a:r>
              <a:rPr lang="en-US" sz="1600" dirty="0" err="1"/>
              <a:t>org.apache.commons.dbcp.BasicDataSource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ds.setDriverClassName</a:t>
            </a:r>
            <a:r>
              <a:rPr lang="en-US" sz="1600" dirty="0"/>
              <a:t>("</a:t>
            </a:r>
            <a:r>
              <a:rPr lang="en-US" sz="1600" dirty="0" err="1"/>
              <a:t>oracle.jdbc.driver.OracleDriver</a:t>
            </a:r>
            <a:r>
              <a:rPr lang="en-US" sz="1600" dirty="0"/>
              <a:t>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ds.setUrl</a:t>
            </a:r>
            <a:r>
              <a:rPr lang="en-US" sz="1600" dirty="0"/>
              <a:t>("</a:t>
            </a:r>
            <a:r>
              <a:rPr lang="en-US" sz="1600" dirty="0" err="1"/>
              <a:t>jdbc:oracle:thin</a:t>
            </a:r>
            <a:r>
              <a:rPr lang="en-US" sz="1600" dirty="0"/>
              <a:t>:@mydbhost:1521:myDBSchema");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ds.setUsername</a:t>
            </a:r>
            <a:r>
              <a:rPr lang="en-US" sz="1600" dirty="0"/>
              <a:t>("username");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ds.setPassword</a:t>
            </a:r>
            <a:r>
              <a:rPr lang="en-US" sz="1600" dirty="0"/>
              <a:t>("password");</a:t>
            </a:r>
          </a:p>
          <a:p>
            <a:r>
              <a:rPr lang="en-US" sz="1600" dirty="0"/>
              <a:t>    return ds;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@Bean</a:t>
            </a:r>
          </a:p>
          <a:p>
            <a:r>
              <a:rPr lang="en-US" sz="1600" dirty="0"/>
              <a:t>  public </a:t>
            </a:r>
            <a:r>
              <a:rPr lang="en-US" sz="1600" dirty="0" err="1"/>
              <a:t>MyTestDao</a:t>
            </a:r>
            <a:r>
              <a:rPr lang="en-US" sz="1600" dirty="0"/>
              <a:t> </a:t>
            </a:r>
            <a:r>
              <a:rPr lang="en-US" sz="1600" dirty="0" err="1"/>
              <a:t>myDao</a:t>
            </a:r>
            <a:r>
              <a:rPr lang="en-US" sz="1600" dirty="0"/>
              <a:t>() {</a:t>
            </a:r>
          </a:p>
          <a:p>
            <a:r>
              <a:rPr lang="en-US" sz="1600" dirty="0"/>
              <a:t>    return new </a:t>
            </a:r>
            <a:r>
              <a:rPr lang="en-US" sz="1600" dirty="0" err="1"/>
              <a:t>MyTestDao</a:t>
            </a:r>
            <a:r>
              <a:rPr lang="en-US" sz="1600" dirty="0"/>
              <a:t>(</a:t>
            </a:r>
            <a:r>
              <a:rPr lang="en-US" sz="1600" dirty="0" err="1"/>
              <a:t>myDataSource</a:t>
            </a:r>
            <a:r>
              <a:rPr lang="en-US" sz="1600" dirty="0"/>
              <a:t>());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825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Message 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2585497"/>
            <a:ext cx="9064669" cy="280076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@Bean</a:t>
            </a:r>
          </a:p>
          <a:p>
            <a:r>
              <a:rPr lang="en-US" sz="1600" dirty="0"/>
              <a:t> public </a:t>
            </a:r>
            <a:r>
              <a:rPr lang="en-US" sz="1600" dirty="0" err="1"/>
              <a:t>ConnectionFactory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70C0"/>
                </a:solidFill>
              </a:rPr>
              <a:t>amqpConnectionFactory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() </a:t>
            </a:r>
            <a:r>
              <a:rPr lang="en-US" sz="1600" dirty="0"/>
              <a:t>{</a:t>
            </a:r>
          </a:p>
          <a:p>
            <a:r>
              <a:rPr lang="en-US" sz="1600" dirty="0"/>
              <a:t>     final </a:t>
            </a:r>
            <a:r>
              <a:rPr lang="en-US" sz="1600" dirty="0" err="1"/>
              <a:t>CachingConnectionFactory</a:t>
            </a:r>
            <a:r>
              <a:rPr lang="en-US" sz="1600" dirty="0"/>
              <a:t> factory = new </a:t>
            </a:r>
            <a:r>
              <a:rPr lang="en-US" sz="1600" dirty="0" err="1"/>
              <a:t>CachingConnectionFactory</a:t>
            </a:r>
            <a:r>
              <a:rPr lang="en-US" sz="1600" dirty="0"/>
              <a:t>();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factory.setUsername</a:t>
            </a:r>
            <a:r>
              <a:rPr lang="en-US" sz="1600" dirty="0"/>
              <a:t>(username);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factory.setPassword</a:t>
            </a:r>
            <a:r>
              <a:rPr lang="en-US" sz="1600" dirty="0"/>
              <a:t>(password);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factory.setHost</a:t>
            </a:r>
            <a:r>
              <a:rPr lang="en-US" sz="1600" dirty="0"/>
              <a:t>(</a:t>
            </a:r>
            <a:r>
              <a:rPr lang="en-US" sz="1600" dirty="0" err="1"/>
              <a:t>rabbitServerHost</a:t>
            </a:r>
            <a:r>
              <a:rPr lang="en-US" sz="1600" dirty="0"/>
              <a:t>);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factory.setPort</a:t>
            </a:r>
            <a:r>
              <a:rPr lang="en-US" sz="1600" dirty="0"/>
              <a:t>(port);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factory.setVirtualHost</a:t>
            </a:r>
            <a:r>
              <a:rPr lang="en-US" sz="1600" dirty="0"/>
              <a:t>(</a:t>
            </a:r>
            <a:r>
              <a:rPr lang="en-US" sz="1600" dirty="0" err="1"/>
              <a:t>vhost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     return factory;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}`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930400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 up connection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8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Message 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2585497"/>
            <a:ext cx="9064669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@Bean</a:t>
            </a:r>
          </a:p>
          <a:p>
            <a:r>
              <a:rPr lang="en-US" sz="1600" dirty="0"/>
              <a:t>public </a:t>
            </a:r>
            <a:r>
              <a:rPr lang="en-US" sz="1600" dirty="0" err="1"/>
              <a:t>RabbitTemplate</a:t>
            </a:r>
            <a:r>
              <a:rPr lang="en-US" sz="1600" dirty="0"/>
              <a:t> </a:t>
            </a:r>
            <a:r>
              <a:rPr lang="en-US" sz="1600" dirty="0" err="1"/>
              <a:t>rabbitTemplate</a:t>
            </a:r>
            <a:r>
              <a:rPr lang="en-US" sz="1600" dirty="0"/>
              <a:t>() {</a:t>
            </a:r>
          </a:p>
          <a:p>
            <a:r>
              <a:rPr lang="en-US" sz="1600" dirty="0" smtClean="0"/>
              <a:t>	return </a:t>
            </a:r>
            <a:r>
              <a:rPr lang="en-US" sz="1600" dirty="0"/>
              <a:t>new </a:t>
            </a:r>
            <a:r>
              <a:rPr lang="en-US" sz="1600" dirty="0" err="1" smtClean="0"/>
              <a:t>RabbitTemplate</a:t>
            </a:r>
            <a:r>
              <a:rPr lang="en-US" sz="1600" dirty="0" smtClean="0"/>
              <a:t>(</a:t>
            </a:r>
            <a:r>
              <a:rPr lang="en-US" sz="1600" dirty="0" err="1" smtClean="0"/>
              <a:t>amqpConnectionFactory</a:t>
            </a:r>
            <a:r>
              <a:rPr lang="en-US" sz="1600" dirty="0"/>
              <a:t>());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…</a:t>
            </a:r>
          </a:p>
          <a:p>
            <a:endParaRPr lang="en-US" sz="1600" dirty="0"/>
          </a:p>
          <a:p>
            <a:r>
              <a:rPr lang="en-US" sz="1600" dirty="0" err="1" smtClean="0"/>
              <a:t>rabbiteTemplate.convertAndSend</a:t>
            </a:r>
            <a:r>
              <a:rPr lang="en-US" sz="1600" dirty="0" smtClean="0"/>
              <a:t>(“</a:t>
            </a:r>
            <a:r>
              <a:rPr lang="en-US" sz="1600" dirty="0" err="1" smtClean="0"/>
              <a:t>exchange_name</a:t>
            </a:r>
            <a:r>
              <a:rPr lang="en-US" sz="1600" dirty="0" smtClean="0"/>
              <a:t>”, “</a:t>
            </a:r>
            <a:r>
              <a:rPr lang="en-US" sz="1600" dirty="0" err="1" smtClean="0"/>
              <a:t>routing_key”,”message</a:t>
            </a:r>
            <a:r>
              <a:rPr lang="en-US" sz="1600" dirty="0" smtClean="0"/>
              <a:t>”);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930400"/>
            <a:ext cx="30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RabbitTemplate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Message 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2585497"/>
            <a:ext cx="9064669" cy="280076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@Bean</a:t>
            </a:r>
          </a:p>
          <a:p>
            <a:r>
              <a:rPr lang="en-US" sz="1600" dirty="0" smtClean="0"/>
              <a:t>public </a:t>
            </a:r>
            <a:r>
              <a:rPr lang="en-US" sz="1600" dirty="0" err="1"/>
              <a:t>SimpleMessageListenerContainer</a:t>
            </a:r>
            <a:r>
              <a:rPr lang="en-US" sz="1600" dirty="0"/>
              <a:t> </a:t>
            </a:r>
            <a:r>
              <a:rPr lang="en-US" sz="1600" dirty="0" err="1" smtClean="0"/>
              <a:t>myMessagingListenerContainer</a:t>
            </a:r>
            <a:r>
              <a:rPr lang="en-US" sz="1600" dirty="0"/>
              <a:t>()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SimpleMessageListenerContainer</a:t>
            </a:r>
            <a:r>
              <a:rPr lang="en-US" sz="1600" dirty="0"/>
              <a:t> container = new </a:t>
            </a:r>
            <a:r>
              <a:rPr lang="en-US" sz="1600" dirty="0" err="1"/>
              <a:t>SimpleMessageListenerContainer</a:t>
            </a:r>
            <a:r>
              <a:rPr lang="en-US" sz="1600" dirty="0"/>
              <a:t>();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container.setConnectionFactory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0070C0"/>
                </a:solidFill>
              </a:rPr>
              <a:t>amqpConnectionFactory</a:t>
            </a:r>
            <a:r>
              <a:rPr lang="en-US" sz="1600" dirty="0"/>
              <a:t>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container.setQueueNames</a:t>
            </a:r>
            <a:r>
              <a:rPr lang="en-US" sz="1600" dirty="0" smtClean="0"/>
              <a:t>(“</a:t>
            </a:r>
            <a:r>
              <a:rPr lang="en-US" sz="1600" dirty="0" err="1" smtClean="0"/>
              <a:t>myTestQueue</a:t>
            </a:r>
            <a:r>
              <a:rPr lang="en-US" sz="1600" dirty="0" smtClean="0"/>
              <a:t>");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container.setMessageListener</a:t>
            </a:r>
            <a:r>
              <a:rPr lang="en-US" sz="1600" dirty="0"/>
              <a:t>(new </a:t>
            </a:r>
            <a:r>
              <a:rPr lang="en-US" sz="1600" dirty="0" err="1" smtClean="0"/>
              <a:t>MessageListenerAdapter</a:t>
            </a:r>
            <a:r>
              <a:rPr lang="en-US" sz="1600" dirty="0" smtClean="0"/>
              <a:t>(</a:t>
            </a:r>
            <a:r>
              <a:rPr lang="en-US" sz="1600" dirty="0" err="1" smtClean="0"/>
              <a:t>myMessageListener</a:t>
            </a:r>
            <a:r>
              <a:rPr lang="en-US" sz="1600" dirty="0"/>
              <a:t>()));</a:t>
            </a:r>
          </a:p>
          <a:p>
            <a:r>
              <a:rPr lang="en-US" sz="1600" dirty="0"/>
              <a:t>	Advice advice[] = new Advice[1];</a:t>
            </a:r>
          </a:p>
          <a:p>
            <a:r>
              <a:rPr lang="en-US" sz="1600" dirty="0"/>
              <a:t>	advice[0] = </a:t>
            </a:r>
            <a:r>
              <a:rPr lang="en-US" sz="1600" dirty="0" err="1"/>
              <a:t>retryAdvice</a:t>
            </a:r>
            <a:r>
              <a:rPr lang="en-US" sz="1600" dirty="0"/>
              <a:t>();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container.setAdviceChain</a:t>
            </a:r>
            <a:r>
              <a:rPr lang="en-US" sz="1600" dirty="0"/>
              <a:t>(advice);</a:t>
            </a:r>
          </a:p>
          <a:p>
            <a:r>
              <a:rPr lang="en-US" sz="1600" dirty="0"/>
              <a:t>	return container;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930400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Listener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Message 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2585497"/>
            <a:ext cx="9064669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@Bean</a:t>
            </a:r>
          </a:p>
          <a:p>
            <a:r>
              <a:rPr lang="en-US" sz="1600" dirty="0" smtClean="0"/>
              <a:t>public </a:t>
            </a:r>
            <a:r>
              <a:rPr lang="en-US" sz="1600" dirty="0" err="1"/>
              <a:t>StatefulRetryOperationsInterceptor</a:t>
            </a:r>
            <a:r>
              <a:rPr lang="en-US" sz="1600" dirty="0"/>
              <a:t> </a:t>
            </a:r>
            <a:r>
              <a:rPr lang="en-US" sz="1600" dirty="0" err="1"/>
              <a:t>retryAdvice</a:t>
            </a:r>
            <a:r>
              <a:rPr lang="en-US" sz="1600" dirty="0"/>
              <a:t>()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FixedBackOffPolicy</a:t>
            </a:r>
            <a:r>
              <a:rPr lang="en-US" sz="1600" dirty="0"/>
              <a:t> </a:t>
            </a:r>
            <a:r>
              <a:rPr lang="en-US" sz="1600" dirty="0" err="1"/>
              <a:t>backOffPolicy</a:t>
            </a:r>
            <a:r>
              <a:rPr lang="en-US" sz="1600" dirty="0"/>
              <a:t> = new </a:t>
            </a:r>
            <a:r>
              <a:rPr lang="en-US" sz="1600" dirty="0" err="1"/>
              <a:t>FixedBackOffPolicy</a:t>
            </a:r>
            <a:r>
              <a:rPr lang="en-US" sz="1600" dirty="0"/>
              <a:t>();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backOffPolicy.setBackOffPeriod</a:t>
            </a:r>
            <a:r>
              <a:rPr lang="en-US" sz="1600" dirty="0"/>
              <a:t>(5000);</a:t>
            </a:r>
          </a:p>
          <a:p>
            <a:r>
              <a:rPr lang="en-US" sz="1600" dirty="0"/>
              <a:t>	return </a:t>
            </a:r>
            <a:r>
              <a:rPr lang="en-US" sz="1600" dirty="0" smtClean="0"/>
              <a:t>	</a:t>
            </a:r>
            <a:r>
              <a:rPr lang="en-US" sz="1600" dirty="0" err="1" smtClean="0"/>
              <a:t>RetryInterceptorBuilder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.</a:t>
            </a:r>
            <a:r>
              <a:rPr lang="en-US" sz="1600" dirty="0" err="1" smtClean="0"/>
              <a:t>stateful</a:t>
            </a:r>
            <a:r>
              <a:rPr lang="en-US" sz="1600" dirty="0" smtClean="0"/>
              <a:t>()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.</a:t>
            </a:r>
            <a:r>
              <a:rPr lang="en-US" sz="1600" dirty="0" err="1"/>
              <a:t>backOffPolicy</a:t>
            </a:r>
            <a:r>
              <a:rPr lang="en-US" sz="1600" dirty="0"/>
              <a:t>(</a:t>
            </a:r>
            <a:r>
              <a:rPr lang="en-US" sz="1600" dirty="0" err="1"/>
              <a:t>backOffPolicy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.</a:t>
            </a:r>
            <a:r>
              <a:rPr lang="en-US" sz="1600" dirty="0" err="1"/>
              <a:t>maxAttempts</a:t>
            </a:r>
            <a:r>
              <a:rPr lang="en-US" sz="1600" dirty="0"/>
              <a:t>(3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.</a:t>
            </a:r>
            <a:r>
              <a:rPr lang="en-US" sz="1600" dirty="0" err="1"/>
              <a:t>recoverer</a:t>
            </a:r>
            <a:r>
              <a:rPr lang="en-US" sz="1600" dirty="0"/>
              <a:t>(new </a:t>
            </a:r>
            <a:r>
              <a:rPr lang="en-US" sz="1600" dirty="0" err="1" smtClean="0"/>
              <a:t>RejectAndDontRequeueRecoverer</a:t>
            </a:r>
            <a:r>
              <a:rPr lang="en-US" sz="1600" dirty="0" smtClean="0"/>
              <a:t>())</a:t>
            </a:r>
          </a:p>
          <a:p>
            <a:r>
              <a:rPr lang="en-US" sz="1600" dirty="0" smtClean="0"/>
              <a:t>		.</a:t>
            </a:r>
            <a:r>
              <a:rPr lang="en-US" sz="1600" dirty="0" err="1"/>
              <a:t>messageKeyGenerator</a:t>
            </a:r>
            <a:r>
              <a:rPr lang="en-US" sz="1600" dirty="0"/>
              <a:t>(</a:t>
            </a:r>
            <a:r>
              <a:rPr lang="en-US" sz="1600" dirty="0" err="1"/>
              <a:t>messageKeyGenerator</a:t>
            </a:r>
            <a:r>
              <a:rPr lang="en-US" sz="1600" dirty="0" smtClean="0"/>
              <a:t>())</a:t>
            </a:r>
          </a:p>
          <a:p>
            <a:r>
              <a:rPr lang="en-US" sz="1600" dirty="0" smtClean="0"/>
              <a:t>		.</a:t>
            </a:r>
            <a:r>
              <a:rPr lang="en-US" sz="1600" dirty="0"/>
              <a:t>build();</a:t>
            </a:r>
          </a:p>
          <a:p>
            <a:r>
              <a:rPr lang="en-US" sz="1600" dirty="0"/>
              <a:t>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334" y="1930400"/>
            <a:ext cx="290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Retry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29216"/>
            <a:ext cx="8876778" cy="4484318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Equivalent </a:t>
            </a:r>
            <a:r>
              <a:rPr lang="en-US" dirty="0"/>
              <a:t>to using @Configuration, @</a:t>
            </a:r>
            <a:r>
              <a:rPr lang="en-US" dirty="0" err="1"/>
              <a:t>EnableAutoConfiguration</a:t>
            </a:r>
            <a:r>
              <a:rPr lang="en-US" dirty="0"/>
              <a:t> and @</a:t>
            </a:r>
            <a:r>
              <a:rPr lang="en-US" dirty="0" err="1" smtClean="0"/>
              <a:t>ComponentScan</a:t>
            </a:r>
            <a:endParaRPr lang="en-US" dirty="0" smtClean="0"/>
          </a:p>
          <a:p>
            <a:r>
              <a:rPr lang="en-US" dirty="0" smtClean="0"/>
              <a:t>Spring try auto configure based on the start project dependency in the POM.</a:t>
            </a:r>
          </a:p>
          <a:p>
            <a:r>
              <a:rPr lang="en-US" dirty="0" smtClean="0"/>
              <a:t>Manages dependency jar version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7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29216"/>
            <a:ext cx="8876778" cy="4484318"/>
          </a:xfrm>
        </p:spPr>
        <p:txBody>
          <a:bodyPr/>
          <a:lstStyle/>
          <a:p>
            <a:r>
              <a:rPr lang="en-US" dirty="0" smtClean="0"/>
              <a:t>Create a package for all configuration class</a:t>
            </a:r>
          </a:p>
          <a:p>
            <a:r>
              <a:rPr lang="en-US" dirty="0" smtClean="0"/>
              <a:t>Use common suffixes such as </a:t>
            </a:r>
            <a:r>
              <a:rPr lang="en-US" dirty="0" err="1" smtClean="0"/>
              <a:t>AppConext</a:t>
            </a:r>
            <a:r>
              <a:rPr lang="en-US" dirty="0" smtClean="0"/>
              <a:t>, </a:t>
            </a:r>
            <a:r>
              <a:rPr lang="en-US" dirty="0" err="1" smtClean="0"/>
              <a:t>AppConig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Split them into multiple classes as you do in XML</a:t>
            </a:r>
          </a:p>
          <a:p>
            <a:r>
              <a:rPr lang="en-US" dirty="0" smtClean="0"/>
              <a:t>Keep the configuration classes to configuration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z="3200" b="1" smtClean="0"/>
              <a:t>27</a:t>
            </a:fld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650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64" y="2015179"/>
            <a:ext cx="9857056" cy="42087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Over 15 years of software, product development experience.</a:t>
            </a:r>
          </a:p>
          <a:p>
            <a:r>
              <a:rPr lang="en-US" sz="2400" dirty="0" smtClean="0"/>
              <a:t>Started as C Developer and got into Java developer in early 2000.</a:t>
            </a:r>
          </a:p>
          <a:p>
            <a:r>
              <a:rPr lang="en-US" sz="2400" dirty="0" smtClean="0"/>
              <a:t>Completing 6 years @ Garmin, 8 years @ Kansas City area.</a:t>
            </a:r>
          </a:p>
          <a:p>
            <a:r>
              <a:rPr lang="en-US" sz="2400" dirty="0" smtClean="0"/>
              <a:t>Enjoy challenging work environment.</a:t>
            </a:r>
          </a:p>
          <a:p>
            <a:r>
              <a:rPr lang="en-US" sz="2400" dirty="0" smtClean="0"/>
              <a:t>Have done lots of </a:t>
            </a:r>
            <a:r>
              <a:rPr lang="en-US" sz="2400" dirty="0" err="1" smtClean="0"/>
              <a:t>Webservices</a:t>
            </a:r>
            <a:r>
              <a:rPr lang="en-US" sz="2400" dirty="0" smtClean="0"/>
              <a:t> development, SOAP and REST.</a:t>
            </a:r>
          </a:p>
          <a:p>
            <a:r>
              <a:rPr lang="en-US" sz="2400" dirty="0" smtClean="0"/>
              <a:t>Love getting java profiling tools like </a:t>
            </a:r>
            <a:r>
              <a:rPr lang="en-US" sz="2400" dirty="0" err="1" smtClean="0"/>
              <a:t>AppDynamics</a:t>
            </a:r>
            <a:r>
              <a:rPr lang="en-US" sz="2400" dirty="0" smtClean="0"/>
              <a:t> and find issues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sz="2400" dirty="0" smtClean="0"/>
              <a:t>Used Spring MVC, Security, Spring JDBC, Spring AMQP, Spring REST, Spring Boot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309" y="551807"/>
            <a:ext cx="75523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Whitney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3112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9255"/>
            <a:ext cx="8596668" cy="47321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/>
              <a:t>Why consider </a:t>
            </a:r>
            <a:r>
              <a:rPr lang="en-US" sz="2000" dirty="0" smtClean="0"/>
              <a:t>Java Config?</a:t>
            </a:r>
          </a:p>
          <a:p>
            <a:r>
              <a:rPr lang="en-US" sz="2000" dirty="0" smtClean="0"/>
              <a:t>Caution</a:t>
            </a:r>
          </a:p>
          <a:p>
            <a:r>
              <a:rPr lang="en-US" sz="2000" dirty="0" smtClean="0"/>
              <a:t>Simple </a:t>
            </a:r>
            <a:r>
              <a:rPr lang="en-US" sz="2000" dirty="0"/>
              <a:t>Standalone </a:t>
            </a:r>
            <a:r>
              <a:rPr lang="en-US" sz="2000" dirty="0" smtClean="0"/>
              <a:t>Application</a:t>
            </a:r>
          </a:p>
          <a:p>
            <a:r>
              <a:rPr lang="en-US" sz="2000" dirty="0" smtClean="0"/>
              <a:t>Mixed Configuration</a:t>
            </a:r>
          </a:p>
          <a:p>
            <a:r>
              <a:rPr lang="en-US" sz="2000" dirty="0"/>
              <a:t>Web </a:t>
            </a:r>
            <a:r>
              <a:rPr lang="en-US" sz="2000" dirty="0" smtClean="0"/>
              <a:t>Application</a:t>
            </a:r>
          </a:p>
          <a:p>
            <a:r>
              <a:rPr lang="en-US" sz="2000" dirty="0"/>
              <a:t>Spring </a:t>
            </a:r>
            <a:r>
              <a:rPr lang="en-US" sz="2000" dirty="0" smtClean="0"/>
              <a:t>Security</a:t>
            </a:r>
            <a:endParaRPr lang="en-US" sz="2000" dirty="0"/>
          </a:p>
          <a:p>
            <a:r>
              <a:rPr lang="en-US" sz="2000" dirty="0" smtClean="0"/>
              <a:t>Data Access</a:t>
            </a:r>
          </a:p>
          <a:p>
            <a:r>
              <a:rPr lang="en-US" sz="2000" dirty="0"/>
              <a:t>Messaging</a:t>
            </a:r>
          </a:p>
          <a:p>
            <a:r>
              <a:rPr lang="en-US" sz="2000" dirty="0" smtClean="0"/>
              <a:t>Spring Boot</a:t>
            </a:r>
          </a:p>
          <a:p>
            <a:r>
              <a:rPr lang="en-US" sz="2000" dirty="0" smtClean="0"/>
              <a:t>Best Practices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z="3200" smtClean="0"/>
              <a:t>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66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77655"/>
            <a:ext cx="8817395" cy="5398718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Issues with XML </a:t>
            </a:r>
            <a:r>
              <a:rPr lang="en-US" sz="1900" dirty="0" smtClean="0"/>
              <a:t>based configuration</a:t>
            </a:r>
          </a:p>
          <a:p>
            <a:pPr lvl="1"/>
            <a:r>
              <a:rPr lang="en-US" sz="1900" dirty="0" smtClean="0"/>
              <a:t>Less cohesive - 2 languages mixed</a:t>
            </a:r>
          </a:p>
          <a:p>
            <a:pPr lvl="1"/>
            <a:r>
              <a:rPr lang="en-US" sz="1900" dirty="0" smtClean="0"/>
              <a:t>Verbose</a:t>
            </a:r>
          </a:p>
          <a:p>
            <a:pPr lvl="1"/>
            <a:r>
              <a:rPr lang="en-US" sz="1900" dirty="0" smtClean="0"/>
              <a:t>Namespace nightmare</a:t>
            </a:r>
          </a:p>
          <a:p>
            <a:pPr lvl="1"/>
            <a:r>
              <a:rPr lang="en-US" sz="1900" dirty="0" smtClean="0"/>
              <a:t>Error prone (some smart IDE may reduce the chances for error)</a:t>
            </a:r>
          </a:p>
          <a:p>
            <a:r>
              <a:rPr lang="en-US" sz="1900" dirty="0" smtClean="0"/>
              <a:t>Java Configuration</a:t>
            </a:r>
          </a:p>
          <a:p>
            <a:pPr lvl="1"/>
            <a:r>
              <a:rPr lang="en-US" sz="1900" dirty="0" smtClean="0"/>
              <a:t>Strongly Typed</a:t>
            </a:r>
          </a:p>
          <a:p>
            <a:pPr lvl="1"/>
            <a:r>
              <a:rPr lang="en-US" sz="1900" dirty="0" smtClean="0"/>
              <a:t>Re-factorable</a:t>
            </a:r>
          </a:p>
          <a:p>
            <a:pPr lvl="1"/>
            <a:r>
              <a:rPr lang="en-US" sz="1900" dirty="0" smtClean="0">
                <a:sym typeface="Wingdings" panose="05000000000000000000" pitchFamily="2" charset="2"/>
              </a:rPr>
              <a:t>Ability to debug </a:t>
            </a:r>
            <a:r>
              <a:rPr lang="en-US" sz="1900" dirty="0">
                <a:sym typeface="Wingdings" panose="05000000000000000000" pitchFamily="2" charset="2"/>
              </a:rPr>
              <a:t>bean creation</a:t>
            </a:r>
          </a:p>
          <a:p>
            <a:pPr lvl="1"/>
            <a:r>
              <a:rPr lang="en-US" sz="1900" dirty="0" smtClean="0"/>
              <a:t>Easy to write complex bean creation logic</a:t>
            </a:r>
          </a:p>
          <a:p>
            <a:pPr lvl="1"/>
            <a:r>
              <a:rPr lang="en-US" sz="1900" dirty="0" smtClean="0"/>
              <a:t>Unit testable </a:t>
            </a:r>
            <a:r>
              <a:rPr lang="en-US" sz="1900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1900" dirty="0" smtClean="0">
                <a:sym typeface="Wingdings" panose="05000000000000000000" pitchFamily="2" charset="2"/>
              </a:rPr>
              <a:t>Logging is possible during bean creation</a:t>
            </a:r>
          </a:p>
          <a:p>
            <a:pPr lvl="1"/>
            <a:r>
              <a:rPr lang="en-US" sz="1900" dirty="0">
                <a:sym typeface="Wingdings" panose="05000000000000000000" pitchFamily="2" charset="2"/>
              </a:rPr>
              <a:t>Easy to learn</a:t>
            </a:r>
          </a:p>
          <a:p>
            <a:pPr lvl="1"/>
            <a:r>
              <a:rPr lang="en-US" sz="1900" dirty="0">
                <a:sym typeface="Wingdings" panose="05000000000000000000" pitchFamily="2" charset="2"/>
              </a:rPr>
              <a:t>No context </a:t>
            </a:r>
            <a:r>
              <a:rPr lang="en-US" sz="1900" dirty="0" smtClean="0">
                <a:sym typeface="Wingdings" panose="05000000000000000000" pitchFamily="2" charset="2"/>
              </a:rPr>
              <a:t>switching</a:t>
            </a:r>
          </a:p>
          <a:p>
            <a:pPr lvl="1"/>
            <a:r>
              <a:rPr lang="en-US" sz="1900" dirty="0" smtClean="0">
                <a:sym typeface="Wingdings" panose="05000000000000000000" pitchFamily="2" charset="2"/>
              </a:rPr>
              <a:t>Auto Completion</a:t>
            </a:r>
            <a:endParaRPr lang="en-US" sz="14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Explicit declaration</a:t>
            </a:r>
          </a:p>
          <a:p>
            <a:pPr lvl="1"/>
            <a:r>
              <a:rPr lang="en-US" sz="2400" dirty="0" smtClean="0"/>
              <a:t>Easy to understand</a:t>
            </a:r>
          </a:p>
          <a:p>
            <a:pPr lvl="1"/>
            <a:r>
              <a:rPr lang="en-US" sz="2400" dirty="0" smtClean="0"/>
              <a:t>Most conservative approach</a:t>
            </a:r>
          </a:p>
          <a:p>
            <a:pPr lvl="1"/>
            <a:r>
              <a:rPr lang="en-US" sz="2400" dirty="0" smtClean="0"/>
              <a:t>Much closer to XML</a:t>
            </a:r>
          </a:p>
          <a:p>
            <a:r>
              <a:rPr lang="en-US" sz="2800" dirty="0" smtClean="0"/>
              <a:t>Auto wiring</a:t>
            </a:r>
          </a:p>
          <a:p>
            <a:r>
              <a:rPr lang="en-US" sz="2800" dirty="0" smtClean="0"/>
              <a:t>Component scan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8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consider </a:t>
            </a:r>
            <a:r>
              <a:rPr lang="en-US" dirty="0" smtClean="0"/>
              <a:t>moving to Java </a:t>
            </a:r>
            <a:r>
              <a:rPr lang="en-US" dirty="0"/>
              <a:t>Config?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057471" cy="388077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Spring Community is pushing</a:t>
            </a:r>
          </a:p>
          <a:p>
            <a:r>
              <a:rPr lang="en-US" sz="3000" dirty="0"/>
              <a:t>Java Config based </a:t>
            </a:r>
            <a:r>
              <a:rPr lang="en-US" sz="3000" dirty="0" smtClean="0"/>
              <a:t>example</a:t>
            </a:r>
          </a:p>
          <a:p>
            <a:r>
              <a:rPr lang="en-US" sz="3000" dirty="0" smtClean="0"/>
              <a:t>Newer spring project may not even have XML </a:t>
            </a:r>
            <a:r>
              <a:rPr lang="en-US" sz="3000" dirty="0" err="1" smtClean="0"/>
              <a:t>configs</a:t>
            </a:r>
            <a:endParaRPr lang="en-US" sz="30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543905" cy="3880773"/>
          </a:xfrm>
        </p:spPr>
        <p:txBody>
          <a:bodyPr/>
          <a:lstStyle/>
          <a:p>
            <a:r>
              <a:rPr lang="en-US" sz="2400" dirty="0" smtClean="0"/>
              <a:t>Early adapters might struggle to find examples from community.</a:t>
            </a:r>
          </a:p>
          <a:p>
            <a:r>
              <a:rPr lang="en-US" sz="2400" dirty="0" smtClean="0"/>
              <a:t>Tempting to mix XML and Java.</a:t>
            </a:r>
          </a:p>
          <a:p>
            <a:r>
              <a:rPr lang="en-US" sz="2400" dirty="0" smtClean="0"/>
              <a:t>But, its maturing.</a:t>
            </a:r>
          </a:p>
          <a:p>
            <a:r>
              <a:rPr lang="en-US" sz="2400" dirty="0" smtClean="0"/>
              <a:t>Spring is getting much smarter.</a:t>
            </a:r>
          </a:p>
          <a:p>
            <a:r>
              <a:rPr lang="en-US" sz="2400" dirty="0"/>
              <a:t>Externalizing the configuration could be </a:t>
            </a:r>
            <a:r>
              <a:rPr lang="en-US" sz="2400" dirty="0" smtClean="0"/>
              <a:t>tricky.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Standalone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@Configuration </a:t>
            </a:r>
          </a:p>
          <a:p>
            <a:pPr lvl="1"/>
            <a:r>
              <a:rPr lang="en-US" sz="1800" dirty="0" smtClean="0"/>
              <a:t>Indicate Spring that class annotated with @Configuration may have bean definitions.</a:t>
            </a:r>
          </a:p>
          <a:p>
            <a:pPr lvl="1"/>
            <a:r>
              <a:rPr lang="en-US" sz="1800" dirty="0" smtClean="0"/>
              <a:t>Equivalent to XML file</a:t>
            </a:r>
            <a:endParaRPr lang="en-US" sz="1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553D-E2AE-4168-8BE9-5133D307B97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0171" y="4423431"/>
            <a:ext cx="687586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@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Configuration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CommerceAppConfig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8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4679</TotalTime>
  <Words>1333</Words>
  <Application>Microsoft Office PowerPoint</Application>
  <PresentationFormat>Widescreen</PresentationFormat>
  <Paragraphs>392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Trebuchet MS</vt:lpstr>
      <vt:lpstr>Whitney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Agenda</vt:lpstr>
      <vt:lpstr>Introduction</vt:lpstr>
      <vt:lpstr>Cont.</vt:lpstr>
      <vt:lpstr>Why consider moving to Java Config?</vt:lpstr>
      <vt:lpstr>Caution</vt:lpstr>
      <vt:lpstr>Simple Standalone Application</vt:lpstr>
      <vt:lpstr>@Configuration</vt:lpstr>
      <vt:lpstr>@Bean</vt:lpstr>
      <vt:lpstr>Simple Standalone Application..</vt:lpstr>
      <vt:lpstr>Simple Standalone Application…</vt:lpstr>
      <vt:lpstr>Mixed Configuration</vt:lpstr>
      <vt:lpstr>Bean destruction</vt:lpstr>
      <vt:lpstr>Property file</vt:lpstr>
      <vt:lpstr>Property file</vt:lpstr>
      <vt:lpstr>Web Application</vt:lpstr>
      <vt:lpstr>Web Security</vt:lpstr>
      <vt:lpstr>Data Access Configuration</vt:lpstr>
      <vt:lpstr>Data Access Configuration</vt:lpstr>
      <vt:lpstr>Async Message Listener</vt:lpstr>
      <vt:lpstr>Async Message Listener</vt:lpstr>
      <vt:lpstr>Async Message Listener</vt:lpstr>
      <vt:lpstr>Async Message Listener</vt:lpstr>
      <vt:lpstr>Spring Boot</vt:lpstr>
      <vt:lpstr>Best Practices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Spring with Java with Anand Natarajan</dc:title>
  <dc:creator>Natarajan, Anand;Anand.Natarajan@garmin.com</dc:creator>
  <cp:lastModifiedBy>Natarajan, Anand</cp:lastModifiedBy>
  <cp:revision>312</cp:revision>
  <dcterms:created xsi:type="dcterms:W3CDTF">2015-01-17T17:15:50Z</dcterms:created>
  <dcterms:modified xsi:type="dcterms:W3CDTF">2015-05-06T01:00:24Z</dcterms:modified>
</cp:coreProperties>
</file>