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EE68673-2FD1-4CFB-BDA7-D082039CB8B8}">
  <a:tblStyle styleId="{DEE68673-2FD1-4CFB-BDA7-D082039CB8B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Keyhole Presentation Template"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609800"/>
            <a:ext cx="9144000" cy="0"/>
          </a:xfrm>
          <a:prstGeom prst="straightConnector1">
            <a:avLst/>
          </a:prstGeom>
          <a:noFill/>
          <a:ln cap="flat" cmpd="sng" w="1143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56885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34000" y="28734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1367381" y="0"/>
            <a:ext cx="649748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2" type="subTitle"/>
          </p:nvPr>
        </p:nvSpPr>
        <p:spPr>
          <a:xfrm>
            <a:off x="689325" y="40332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sz="2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3" name="Shape 6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143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1323256" y="0"/>
            <a:ext cx="649748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3447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1322805" y="0"/>
            <a:ext cx="64983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314625"/>
            <a:ext cx="72942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1938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" name="Shape 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1C4587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819125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94375"/>
            <a:ext cx="3837000" cy="2983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5" name="Shape 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keyholesoftware.com/2016/02/29/dont-hate-the-hateoas/" TargetMode="External"/><Relationship Id="rId4" Type="http://schemas.openxmlformats.org/officeDocument/2006/relationships/hyperlink" Target="https://github.com/wkorando/sug-hateoas-demo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ics.uci.edu/~fielding/pubs/dissertation/top.htm" TargetMode="External"/><Relationship Id="rId4" Type="http://schemas.openxmlformats.org/officeDocument/2006/relationships/hyperlink" Target="http://martinfowler.com/articles/richardsonMaturityModel.html" TargetMode="External"/><Relationship Id="rId5" Type="http://schemas.openxmlformats.org/officeDocument/2006/relationships/hyperlink" Target="http://www.infoq.com/articles/webber-rest-workflow" TargetMode="External"/><Relationship Id="rId6" Type="http://schemas.openxmlformats.org/officeDocument/2006/relationships/hyperlink" Target="https://www.jeffknupp.com/blog/2014/06/03/why-i-hate-hateoa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510450" y="568850"/>
            <a:ext cx="8123100" cy="1065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500">
                <a:solidFill>
                  <a:srgbClr val="000000"/>
                </a:solidFill>
              </a:rPr>
              <a:t>Don’t Hate the HATEOAS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10750" y="14041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Or How I Learned </a:t>
            </a:r>
            <a:r>
              <a:rPr lang="en" sz="2800"/>
              <a:t>T</a:t>
            </a:r>
            <a:r>
              <a:rPr lang="en" sz="2800">
                <a:solidFill>
                  <a:srgbClr val="000000"/>
                </a:solidFill>
              </a:rPr>
              <a:t>o Stop Worrying </a:t>
            </a:r>
            <a:br>
              <a:rPr lang="en" sz="2800">
                <a:solidFill>
                  <a:srgbClr val="000000"/>
                </a:solidFill>
              </a:rPr>
            </a:br>
            <a:r>
              <a:rPr lang="en" sz="2800"/>
              <a:t>A</a:t>
            </a:r>
            <a:r>
              <a:rPr lang="en" sz="2800">
                <a:solidFill>
                  <a:srgbClr val="000000"/>
                </a:solidFill>
              </a:rPr>
              <a:t>nd Love </a:t>
            </a:r>
            <a:r>
              <a:rPr lang="en" sz="2800"/>
              <a:t>T</a:t>
            </a:r>
            <a:r>
              <a:rPr lang="en" sz="2800">
                <a:solidFill>
                  <a:srgbClr val="000000"/>
                </a:solidFill>
              </a:rPr>
              <a:t>he HATEOAS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10750" y="3842150"/>
            <a:ext cx="7281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Billy Korando, Software Consultant</a:t>
            </a:r>
            <a:br>
              <a:rPr lang="en" sz="2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2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bkorando@keyholesoftware.com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10750" y="2855875"/>
            <a:ext cx="6726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Kansas City Spring User Group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March 2, 2016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050" y="3684200"/>
            <a:ext cx="28575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“Swamp” of POX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HTTP as a tunneling mechanism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POST: /viewItem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“id”: “1234”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“id” : 1234,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“description” : “TV”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POST: /orderItem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“id” : 1,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“item” :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“id” : 1234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850" y="604137"/>
            <a:ext cx="2818449" cy="39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Entities now have their own dedicated endpoint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Interacting with the RESTful service is done by manipulating a resource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84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POST: /items/1234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1.1 200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“id” : 1234,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“description” : “TV”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POST: /order/1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“item” : {</a:t>
            </a:r>
          </a:p>
          <a:p>
            <a:pPr indent="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“id” : 1234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Response: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 1.1 200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“id” : 1,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“items” : [</a:t>
            </a:r>
          </a:p>
          <a:p>
            <a:pPr indent="0" lvl="0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“item” : {</a:t>
            </a:r>
          </a:p>
          <a:p>
            <a:pPr indent="457200" lvl="0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“id” : 1234</a:t>
            </a:r>
          </a:p>
          <a:p>
            <a:pPr indent="0" lvl="0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the HTTP specification as it has been defined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Requests will now use the correct HTTP “verb” (method type)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Server will respond with the correct status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Verbs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310612" y="12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{DEE68673-2FD1-4CFB-BDA7-D082039CB8B8}</a:tableStyleId>
              </a:tblPr>
              <a:tblGrid>
                <a:gridCol w="2840925"/>
                <a:gridCol w="2840925"/>
                <a:gridCol w="2840925"/>
              </a:tblGrid>
              <a:tr h="1143700">
                <a:tc>
                  <a:txBody>
                    <a:bodyPr>
                      <a:noAutofit/>
                    </a:bodyPr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SAFE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SAFE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1143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IDEMPOTENT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GET, OPTIONS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DELETE, PUT</a:t>
                      </a:r>
                    </a:p>
                  </a:txBody>
                  <a:tcPr marT="91425" marB="91425" marR="91425" marL="91425" anchor="ctr"/>
                </a:tc>
              </a:tr>
              <a:tr h="11437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IDEMPOTENT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POST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/>
        </p:nvGraphicFramePr>
        <p:xfrm>
          <a:off x="79300" y="42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{DEE68673-2FD1-4CFB-BDA7-D082039CB8B8}</a:tableStyleId>
              </a:tblPr>
              <a:tblGrid>
                <a:gridCol w="3123375"/>
                <a:gridCol w="2944375"/>
                <a:gridCol w="2902550"/>
              </a:tblGrid>
              <a:tr h="373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GET: /items/1234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Response: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“id” : 1234,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“description” : “TV”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GET: /items/NotReal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Response: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HTTP 1.1 404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PUT: /orders/1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</a:p>
                    <a:p>
                      <a:pPr indent="0" lvl="0" marL="4572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“items” : [</a:t>
                      </a:r>
                    </a:p>
                    <a:p>
                      <a:pPr indent="0" lvl="0" marL="9144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“item” : {</a:t>
                      </a:r>
                    </a:p>
                    <a:p>
                      <a:pPr indent="457200" lvl="0" marL="9144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“id” : 1234</a:t>
                      </a:r>
                    </a:p>
                    <a:p>
                      <a:pPr indent="0" lvl="0" marL="9144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indent="0" lvl="0" marL="4572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</a:p>
                    <a:p>
                      <a:pPr lvl="0" rtl="0">
                        <a:lnSpc>
                          <a:spcPct val="138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Response: 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HTTP 1.1 226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	“items” : [</a:t>
                      </a:r>
                    </a:p>
                    <a:p>
                      <a:pPr indent="0" lvl="0" marL="9144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“item” : {</a:t>
                      </a:r>
                    </a:p>
                    <a:p>
                      <a:pPr indent="457200" lvl="0" marL="9144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“id” : 1234</a:t>
                      </a:r>
                    </a:p>
                    <a:p>
                      <a:pPr indent="0" lvl="0" marL="9144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indent="0" lvl="0" marL="45720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Shape 158"/>
          <p:cNvCxnSpPr/>
          <p:nvPr/>
        </p:nvCxnSpPr>
        <p:spPr>
          <a:xfrm flipH="1">
            <a:off x="3114050" y="193650"/>
            <a:ext cx="30900" cy="448500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/>
          <p:nvPr/>
        </p:nvCxnSpPr>
        <p:spPr>
          <a:xfrm flipH="1">
            <a:off x="6098575" y="178200"/>
            <a:ext cx="20700" cy="451590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HTTP Isn’t Enough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Client needs to understand state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Changes to how state is determined need to be made in multiple locations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Creates deployment dependencies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Hypermedia Controls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server tells us what we can do next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Shape 176"/>
          <p:cNvGraphicFramePr/>
          <p:nvPr/>
        </p:nvGraphicFramePr>
        <p:xfrm>
          <a:off x="217675" y="65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{DEE68673-2FD1-4CFB-BDA7-D082039CB8B8}</a:tableStyleId>
              </a:tblPr>
              <a:tblGrid>
                <a:gridCol w="4770975"/>
                <a:gridCol w="3953125"/>
              </a:tblGrid>
              <a:tr h="501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GET: /items/1234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Response: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HTTP 1.1 200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“id” : 1234,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“description” : “FooBar TV”,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“image” : “fooBarTv.jpg”,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“price” : 50.00,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“link” : {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“rel” : “next”,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“href” : “/orders”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POST: /orders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“id” : 1,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“items” : [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“id” : 1234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]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Response: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HTTP 1.1 201: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“id” : 1,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“items” : [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“id” : 1234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links : [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“rel” : “next”,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“href” : “/orders/1/payment”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“rel” : “self”,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“href” : “/orders/1”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]</a:t>
                      </a:r>
                    </a:p>
                    <a:p>
                      <a:pPr lvl="0" rtl="0">
                        <a:lnSpc>
                          <a:spcPct val="1125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177" name="Shape 177"/>
          <p:cNvCxnSpPr/>
          <p:nvPr/>
        </p:nvCxnSpPr>
        <p:spPr>
          <a:xfrm flipH="1">
            <a:off x="3979450" y="146825"/>
            <a:ext cx="30900" cy="4485000"/>
          </a:xfrm>
          <a:prstGeom prst="straightConnector1">
            <a:avLst/>
          </a:prstGeom>
          <a:noFill/>
          <a:ln cap="flat" cmpd="sng" w="114300">
            <a:solidFill>
              <a:srgbClr val="1C458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HATEOAS Isn’t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HATEOAS isn’t REST’s equivalent of SOAP’s WSDL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 client won’t be able to automatically step through/understand a HATEOAS service (i.e. autogen code)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is more than GET /resource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success story in constraint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Implementing HATEOAS With </a:t>
            </a:r>
            <a:br>
              <a:rPr lang="en" sz="3600"/>
            </a:br>
            <a:r>
              <a:rPr lang="en" sz="3600"/>
              <a:t>Spring-HATEOAS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22200"/>
            <a:ext cx="7620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46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for this talk: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9046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talk in blog form: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https://keyholesoftware.com/2016/02/29/dont-hate-the-hateoas/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Code: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https://github.com/wkorando/sug-hateoas-demo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 in touch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@KorandoBilly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bkorando@keyholesoftware.com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linkClick r:id="rId3"/>
              </a:rPr>
              <a:t>https://www.ics.uci.edu/~fielding/pubs/dissertation/top.htm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linkClick r:id="rId4"/>
              </a:rPr>
              <a:t>http://martinfowler.com/articles/richardsonMaturityModel.html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linkClick r:id="rId5"/>
              </a:rPr>
              <a:t>http://www.infoq.com/articles/webber-rest-workflow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linkClick r:id="rId6"/>
              </a:rPr>
              <a:t>https://www.jeffknupp.com/blog/2014/06/03/why-i-hate-hateoas/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https://www.w3.org/Protocols/rfc2616/rfc2616-sec9.html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Keys To REST’s Success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Client-Server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Stateless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Cacheable 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Uniform Interface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Layered Architecture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Client-Server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Independent evolvability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Scalability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Stateless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Durability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maintains state (not server)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Heavier network load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Cacheable</a:t>
            </a:r>
          </a:p>
        </p:txBody>
      </p: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Request can be cached by the client to increase client perceived performance and decrease server workload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75" y="1985737"/>
            <a:ext cx="33242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Uniform Interface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Where the look and feel of REST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Resources are identified in the URI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Resources are manipulated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Messages are self-descriptive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Hypermedia as the engine of application state (more on that later)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Basically this is setting up what a REST request and response looks like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4625"/>
            <a:ext cx="72942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Layered Architecture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938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Encapsulation of legacy processes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Sharing of resources (i.e. a cache)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Load balancing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600" y="1070324"/>
            <a:ext cx="4850625" cy="36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54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Richardson Maturity Model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0 - The Swamp of POX</a:t>
            </a:r>
          </a:p>
          <a:p>
            <a:pPr indent="-228600" lvl="0" marL="457200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1 - Resources</a:t>
            </a:r>
          </a:p>
          <a:p>
            <a:pPr indent="-228600" lvl="0" marL="457200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2 - Proper use of HTTP mechanics</a:t>
            </a:r>
          </a:p>
          <a:p>
            <a:pPr indent="-228600" lvl="0" marL="457200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Level 3 - Hypermedia Controls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