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1" r:id="rId4"/>
    <p:sldId id="263" r:id="rId5"/>
    <p:sldId id="267" r:id="rId6"/>
    <p:sldId id="268" r:id="rId7"/>
    <p:sldId id="262" r:id="rId8"/>
    <p:sldId id="271" r:id="rId9"/>
    <p:sldId id="264" r:id="rId10"/>
    <p:sldId id="272"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70" d="100"/>
          <a:sy n="70" d="100"/>
        </p:scale>
        <p:origin x="536" y="8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10/14/2019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10/14/2019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10/14/2019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10/14/2019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10/14/2019</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10/14/2019</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10/14/2019</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10/14/2019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10/14/2019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10/14/2019</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usa.io/" TargetMode="External"/><Relationship Id="rId2" Type="http://schemas.openxmlformats.org/officeDocument/2006/relationships/hyperlink" Target="https://www.neighborhoodscout.com/" TargetMode="External"/><Relationship Id="rId1" Type="http://schemas.openxmlformats.org/officeDocument/2006/relationships/slideLayout" Target="../slideLayouts/slideLayout7.xml"/><Relationship Id="rId4" Type="http://schemas.openxmlformats.org/officeDocument/2006/relationships/hyperlink" Target="https://www.apartments.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package" Target="../embeddings/Microsoft_Excel_Macro-Enabled_Worksheet4.xlsm"/><Relationship Id="rId3" Type="http://schemas.openxmlformats.org/officeDocument/2006/relationships/oleObject" Target="../embeddings/oleObject1.bin"/><Relationship Id="rId7" Type="http://schemas.openxmlformats.org/officeDocument/2006/relationships/package" Target="../embeddings/Microsoft_Excel_Macro-Enabled_Worksheet2.xlsm"/><Relationship Id="rId12" Type="http://schemas.openxmlformats.org/officeDocument/2006/relationships/oleObject" Target="../embeddings/oleObject4.bin"/><Relationship Id="rId17" Type="http://schemas.openxmlformats.org/officeDocument/2006/relationships/image" Target="../media/image15.wmf"/><Relationship Id="rId2" Type="http://schemas.openxmlformats.org/officeDocument/2006/relationships/slideLayout" Target="../slideLayouts/slideLayout7.xml"/><Relationship Id="rId16" Type="http://schemas.openxmlformats.org/officeDocument/2006/relationships/package" Target="../embeddings/Microsoft_Excel_Macro-Enabled_Worksheet5.xlsm"/><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image" Target="../media/image11.wmf"/><Relationship Id="rId15" Type="http://schemas.openxmlformats.org/officeDocument/2006/relationships/oleObject" Target="../embeddings/oleObject5.bin"/><Relationship Id="rId10" Type="http://schemas.openxmlformats.org/officeDocument/2006/relationships/package" Target="../embeddings/Microsoft_Excel_Macro-Enabled_Worksheet3.xlsm"/><Relationship Id="rId4" Type="http://schemas.openxmlformats.org/officeDocument/2006/relationships/package" Target="../embeddings/Microsoft_Excel_Macro-Enabled_Worksheet1.xlsm"/><Relationship Id="rId9" Type="http://schemas.openxmlformats.org/officeDocument/2006/relationships/oleObject" Target="../embeddings/oleObject3.bin"/><Relationship Id="rId1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 TargetMode="External"/><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Time_zone" TargetMode="External"/><Relationship Id="rId13" Type="http://schemas.openxmlformats.org/officeDocument/2006/relationships/hyperlink" Target="https://en.wikipedia.org/wiki/ZIP_code" TargetMode="External"/><Relationship Id="rId18" Type="http://schemas.openxmlformats.org/officeDocument/2006/relationships/image" Target="../media/image9.png"/><Relationship Id="rId26" Type="http://schemas.openxmlformats.org/officeDocument/2006/relationships/hyperlink" Target="https://tools.wmflabs.org/geohack/geohack.php?pagename=Mason,_Ohio&amp;params=39_21_29_N_84_18_43_W_type:city" TargetMode="External"/><Relationship Id="rId3" Type="http://schemas.openxmlformats.org/officeDocument/2006/relationships/hyperlink" Target="https://www.google.com/maps" TargetMode="External"/><Relationship Id="rId21" Type="http://schemas.openxmlformats.org/officeDocument/2006/relationships/hyperlink" Target="https://en.wikipedia.org/wiki/Interstate_71_in_Ohio" TargetMode="External"/><Relationship Id="rId7" Type="http://schemas.openxmlformats.org/officeDocument/2006/relationships/hyperlink" Target="https://en.wikipedia.org/wiki/List_of_counties_in_Ohio" TargetMode="External"/><Relationship Id="rId12" Type="http://schemas.openxmlformats.org/officeDocument/2006/relationships/hyperlink" Target="https://en.wikipedia.org/wiki/UTC-4" TargetMode="External"/><Relationship Id="rId17" Type="http://schemas.openxmlformats.org/officeDocument/2006/relationships/image" Target="../media/image8.png"/><Relationship Id="rId25" Type="http://schemas.openxmlformats.org/officeDocument/2006/relationships/hyperlink" Target="https://en.wikipedia.org/wiki/Cincinnati" TargetMode="External"/><Relationship Id="rId2" Type="http://schemas.openxmlformats.org/officeDocument/2006/relationships/hyperlink" Target="https://en.wikipedia.org/" TargetMode="External"/><Relationship Id="rId16" Type="http://schemas.openxmlformats.org/officeDocument/2006/relationships/hyperlink" Target="http://www.blueash.com/" TargetMode="External"/><Relationship Id="rId20" Type="http://schemas.openxmlformats.org/officeDocument/2006/relationships/hyperlink" Target="https://tools.wmflabs.org/geohack/geohack.php?pagename=Blue_Ash,_Ohio&amp;params=39_14_50_N_84_22_34_W_type:city" TargetMode="External"/><Relationship Id="rId1" Type="http://schemas.openxmlformats.org/officeDocument/2006/relationships/slideLayout" Target="../slideLayouts/slideLayout6.xml"/><Relationship Id="rId6" Type="http://schemas.openxmlformats.org/officeDocument/2006/relationships/hyperlink" Target="https://en.wikipedia.org/wiki/Ohio" TargetMode="External"/><Relationship Id="rId11" Type="http://schemas.openxmlformats.org/officeDocument/2006/relationships/hyperlink" Target="https://en.wikipedia.org/wiki/Daylight_saving_time" TargetMode="External"/><Relationship Id="rId24" Type="http://schemas.openxmlformats.org/officeDocument/2006/relationships/hyperlink" Target="https://en.wikipedia.org/wiki/Warren_County,_Ohio" TargetMode="External"/><Relationship Id="rId5" Type="http://schemas.openxmlformats.org/officeDocument/2006/relationships/hyperlink" Target="https://en.wikipedia.org/wiki/U.S._state" TargetMode="External"/><Relationship Id="rId15" Type="http://schemas.openxmlformats.org/officeDocument/2006/relationships/hyperlink" Target="https://en.wikipedia.org/wiki/Area_code_513" TargetMode="External"/><Relationship Id="rId23" Type="http://schemas.openxmlformats.org/officeDocument/2006/relationships/hyperlink" Target="https://en.wikipedia.org/wiki/Ronald_Reagan_Cross_County_Highway" TargetMode="External"/><Relationship Id="rId28" Type="http://schemas.openxmlformats.org/officeDocument/2006/relationships/hyperlink" Target="https://en.wikipedia.org/wiki/I-71" TargetMode="External"/><Relationship Id="rId10" Type="http://schemas.openxmlformats.org/officeDocument/2006/relationships/hyperlink" Target="https://en.wikipedia.org/wiki/Eastern_Time_Zone" TargetMode="External"/><Relationship Id="rId19" Type="http://schemas.openxmlformats.org/officeDocument/2006/relationships/image" Target="../media/image10.png"/><Relationship Id="rId4" Type="http://schemas.openxmlformats.org/officeDocument/2006/relationships/hyperlink" Target="https://en.wikipedia.org/wiki/List_of_sovereign_states" TargetMode="External"/><Relationship Id="rId9" Type="http://schemas.openxmlformats.org/officeDocument/2006/relationships/hyperlink" Target="https://en.wikipedia.org/wiki/UTC-5" TargetMode="External"/><Relationship Id="rId14" Type="http://schemas.openxmlformats.org/officeDocument/2006/relationships/hyperlink" Target="https://en.wikipedia.org/wiki/Telephone_numbering_plan" TargetMode="External"/><Relationship Id="rId22" Type="http://schemas.openxmlformats.org/officeDocument/2006/relationships/hyperlink" Target="https://en.wikipedia.org/wiki/Interstate_275_(Ohio%E2%80%93Indiana%E2%80%93Kentucky)" TargetMode="External"/><Relationship Id="rId27" Type="http://schemas.openxmlformats.org/officeDocument/2006/relationships/hyperlink" Target="https://en.wikipedia.org/wiki/Interstate_highw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greatschools.org/" TargetMode="External"/><Relationship Id="rId2" Type="http://schemas.openxmlformats.org/officeDocument/2006/relationships/hyperlink" Target="https://datausa.io/"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Battle of Neighborhoods</a:t>
            </a:r>
            <a:endParaRPr lang="en-US" dirty="0"/>
          </a:p>
        </p:txBody>
      </p:sp>
      <p:sp>
        <p:nvSpPr>
          <p:cNvPr id="3" name="Subtitle 2"/>
          <p:cNvSpPr>
            <a:spLocks noGrp="1"/>
          </p:cNvSpPr>
          <p:nvPr>
            <p:ph type="subTitle" idx="1"/>
          </p:nvPr>
        </p:nvSpPr>
        <p:spPr/>
        <p:txBody>
          <a:bodyPr/>
          <a:lstStyle/>
          <a:p>
            <a:r>
              <a:rPr lang="en-US" dirty="0" smtClean="0"/>
              <a:t>A comparison of two popular cities in the state of Ohio, USA</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86826463"/>
              </p:ext>
            </p:extLst>
          </p:nvPr>
        </p:nvGraphicFramePr>
        <p:xfrm>
          <a:off x="304800" y="1143000"/>
          <a:ext cx="5334000" cy="2712720"/>
        </p:xfrm>
        <a:graphic>
          <a:graphicData uri="http://schemas.openxmlformats.org/drawingml/2006/table">
            <a:tbl>
              <a:tblPr firstRow="1" bandRow="1">
                <a:tableStyleId>{C4B1156A-380E-4F78-BDF5-A606A8083BF9}</a:tableStyleId>
              </a:tblPr>
              <a:tblGrid>
                <a:gridCol w="1504263"/>
                <a:gridCol w="3829737"/>
              </a:tblGrid>
              <a:tr h="351058">
                <a:tc gridSpan="2">
                  <a:txBody>
                    <a:bodyPr/>
                    <a:lstStyle/>
                    <a:p>
                      <a:pPr algn="ctr"/>
                      <a:r>
                        <a:rPr lang="en-US" sz="1600" b="1" dirty="0" smtClean="0"/>
                        <a:t>Crime &amp; Safety</a:t>
                      </a:r>
                      <a:endParaRPr lang="en-US" sz="1600" b="1" dirty="0"/>
                    </a:p>
                  </a:txBody>
                  <a:tcPr/>
                </a:tc>
                <a:tc hMerge="1">
                  <a:txBody>
                    <a:bodyPr/>
                    <a:lstStyle/>
                    <a:p>
                      <a:endParaRPr lang="en-US" dirty="0"/>
                    </a:p>
                  </a:txBody>
                  <a:tcPr/>
                </a:tc>
              </a:tr>
              <a:tr h="413274">
                <a:tc>
                  <a:txBody>
                    <a:bodyPr/>
                    <a:lstStyle/>
                    <a:p>
                      <a:r>
                        <a:rPr lang="en-US" sz="1200" b="0" dirty="0" smtClean="0"/>
                        <a:t>Source </a:t>
                      </a:r>
                    </a:p>
                  </a:txBody>
                  <a:tcPr/>
                </a:tc>
                <a:tc>
                  <a:txBody>
                    <a:bodyPr/>
                    <a:lstStyle/>
                    <a:p>
                      <a:r>
                        <a:rPr lang="en-US" sz="1200" dirty="0" smtClean="0">
                          <a:hlinkClick r:id="rId2"/>
                        </a:rPr>
                        <a:t>https://www.neighborhoodscout.com</a:t>
                      </a:r>
                      <a:endParaRPr lang="en-US" sz="1200" dirty="0" smtClean="0"/>
                    </a:p>
                  </a:txBody>
                  <a:tcPr/>
                </a:tc>
              </a:tr>
              <a:tr h="861688">
                <a:tc>
                  <a:txBody>
                    <a:bodyPr/>
                    <a:lstStyle/>
                    <a:p>
                      <a:r>
                        <a:rPr lang="en-US" sz="1200" dirty="0" smtClean="0"/>
                        <a:t>Data Summary &amp; Analysis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Since data is not available</a:t>
                      </a:r>
                      <a:r>
                        <a:rPr lang="en-US" sz="1200" baseline="0" dirty="0" smtClean="0"/>
                        <a:t> on a downloadable format, use </a:t>
                      </a:r>
                      <a:r>
                        <a:rPr lang="en-US" sz="1200" baseline="0" dirty="0" err="1" smtClean="0"/>
                        <a:t>BeautifulSoup</a:t>
                      </a:r>
                      <a:r>
                        <a:rPr lang="en-US" sz="1200" baseline="0" dirty="0" smtClean="0"/>
                        <a:t> library to extract information from the website</a:t>
                      </a:r>
                    </a:p>
                    <a:p>
                      <a:endParaRPr lang="en-US" sz="1200" dirty="0"/>
                    </a:p>
                  </a:txBody>
                  <a:tcPr/>
                </a:tc>
              </a:tr>
              <a:tr h="607985">
                <a:tc>
                  <a:txBody>
                    <a:bodyPr/>
                    <a:lstStyle/>
                    <a:p>
                      <a:r>
                        <a:rPr lang="en-US" sz="1200" dirty="0" smtClean="0"/>
                        <a:t>Approach</a:t>
                      </a:r>
                      <a:endParaRPr lang="en-US" sz="1200" dirty="0"/>
                    </a:p>
                  </a:txBody>
                  <a:tcPr/>
                </a:tc>
                <a:tc>
                  <a:txBody>
                    <a:bodyPr/>
                    <a:lstStyle/>
                    <a:p>
                      <a:pPr marL="228600" indent="-228600">
                        <a:buAutoNum type="arabicPeriod"/>
                      </a:pPr>
                      <a:r>
                        <a:rPr lang="en-US" sz="1200" baseline="0" dirty="0" smtClean="0"/>
                        <a:t>Extract Crime Index, Annual Crime Rates and Safest neighborhoods information</a:t>
                      </a:r>
                      <a:endParaRPr lang="en-US" sz="1200" dirty="0"/>
                    </a:p>
                  </a:txBody>
                  <a:tcPr/>
                </a:tc>
              </a:tr>
              <a:tr h="478715">
                <a:tc>
                  <a:txBody>
                    <a:bodyPr/>
                    <a:lstStyle/>
                    <a:p>
                      <a:r>
                        <a:rPr lang="en-US" sz="1200" dirty="0" smtClean="0"/>
                        <a:t>Visualization</a:t>
                      </a:r>
                      <a:endParaRPr lang="en-US" sz="1200" dirty="0"/>
                    </a:p>
                  </a:txBody>
                  <a:tcPr/>
                </a:tc>
                <a:tc>
                  <a:txBody>
                    <a:bodyPr/>
                    <a:lstStyle/>
                    <a:p>
                      <a:pPr marL="228600" indent="-228600">
                        <a:buFont typeface="+mj-lt"/>
                        <a:buAutoNum type="arabicPeriod"/>
                      </a:pPr>
                      <a:r>
                        <a:rPr lang="en-US" sz="1200" dirty="0" smtClean="0"/>
                        <a:t>Use Folium map and heat maps to show safest neighborhoods</a:t>
                      </a:r>
                      <a:endParaRPr lang="en-US" sz="1200" dirty="0"/>
                    </a:p>
                  </a:txBody>
                  <a:tcPr/>
                </a:tc>
              </a:tr>
            </a:tbl>
          </a:graphicData>
        </a:graphic>
      </p:graphicFrame>
      <p:sp>
        <p:nvSpPr>
          <p:cNvPr id="4" name="Title 1"/>
          <p:cNvSpPr txBox="1">
            <a:spLocks/>
          </p:cNvSpPr>
          <p:nvPr/>
        </p:nvSpPr>
        <p:spPr>
          <a:xfrm>
            <a:off x="152400" y="152400"/>
            <a:ext cx="10515600" cy="854074"/>
          </a:xfrm>
          <a:prstGeom prst="rect">
            <a:avLst/>
          </a:prstGeom>
        </p:spPr>
        <p:txBody>
          <a:bodyPr anchor="ct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 Data Requirements (Contd.)</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047907019"/>
              </p:ext>
            </p:extLst>
          </p:nvPr>
        </p:nvGraphicFramePr>
        <p:xfrm>
          <a:off x="6248400" y="1143000"/>
          <a:ext cx="5334000" cy="2712720"/>
        </p:xfrm>
        <a:graphic>
          <a:graphicData uri="http://schemas.openxmlformats.org/drawingml/2006/table">
            <a:tbl>
              <a:tblPr firstRow="1" bandRow="1">
                <a:tableStyleId>{C4B1156A-380E-4F78-BDF5-A606A8083BF9}</a:tableStyleId>
              </a:tblPr>
              <a:tblGrid>
                <a:gridCol w="1504263"/>
                <a:gridCol w="3829737"/>
              </a:tblGrid>
              <a:tr h="282539">
                <a:tc gridSpan="2">
                  <a:txBody>
                    <a:bodyPr/>
                    <a:lstStyle/>
                    <a:p>
                      <a:pPr algn="ctr"/>
                      <a:r>
                        <a:rPr lang="en-US" sz="1600" b="1" dirty="0" smtClean="0"/>
                        <a:t>Properties and Rentals</a:t>
                      </a:r>
                      <a:endParaRPr lang="en-US" sz="1600" b="1" dirty="0"/>
                    </a:p>
                  </a:txBody>
                  <a:tcPr/>
                </a:tc>
                <a:tc hMerge="1">
                  <a:txBody>
                    <a:bodyPr/>
                    <a:lstStyle/>
                    <a:p>
                      <a:endParaRPr lang="en-US" dirty="0"/>
                    </a:p>
                  </a:txBody>
                  <a:tcPr/>
                </a:tc>
              </a:tr>
              <a:tr h="385281">
                <a:tc>
                  <a:txBody>
                    <a:bodyPr/>
                    <a:lstStyle/>
                    <a:p>
                      <a:r>
                        <a:rPr lang="en-US" sz="1200" b="0" dirty="0" smtClean="0"/>
                        <a:t>Source </a:t>
                      </a:r>
                    </a:p>
                  </a:txBody>
                  <a:tcPr/>
                </a:tc>
                <a:tc>
                  <a:txBody>
                    <a:bodyPr/>
                    <a:lstStyle/>
                    <a:p>
                      <a:r>
                        <a:rPr lang="en-US" sz="1200" dirty="0" smtClean="0">
                          <a:hlinkClick r:id="rId3"/>
                        </a:rPr>
                        <a:t>https://datausa.io</a:t>
                      </a:r>
                      <a:endParaRPr lang="en-US" sz="1200" dirty="0" smtClean="0"/>
                    </a:p>
                    <a:p>
                      <a:r>
                        <a:rPr lang="en-US" sz="1200" dirty="0" smtClean="0">
                          <a:hlinkClick r:id="rId4"/>
                        </a:rPr>
                        <a:t>https://www.apartments.com</a:t>
                      </a:r>
                      <a:endParaRPr lang="en-US" sz="1200" dirty="0" smtClean="0"/>
                    </a:p>
                  </a:txBody>
                  <a:tcPr/>
                </a:tc>
              </a:tr>
              <a:tr h="385281">
                <a:tc>
                  <a:txBody>
                    <a:bodyPr/>
                    <a:lstStyle/>
                    <a:p>
                      <a:r>
                        <a:rPr lang="en-US" sz="1200" dirty="0" smtClean="0"/>
                        <a:t>Data Summary &amp; Analysis</a:t>
                      </a:r>
                      <a:endParaRPr lang="en-US" sz="1200" dirty="0"/>
                    </a:p>
                  </a:txBody>
                  <a:tcPr/>
                </a:tc>
                <a:tc>
                  <a:txBody>
                    <a:bodyPr/>
                    <a:lstStyle/>
                    <a:p>
                      <a:r>
                        <a:rPr lang="en-US" sz="1200" dirty="0" smtClean="0"/>
                        <a:t>Use source</a:t>
                      </a:r>
                      <a:r>
                        <a:rPr lang="en-US" sz="1200" baseline="0" dirty="0" smtClean="0"/>
                        <a:t> #1 to understand the median property value and source #2 to find rentals in neighborhood</a:t>
                      </a:r>
                    </a:p>
                  </a:txBody>
                  <a:tcPr/>
                </a:tc>
              </a:tr>
              <a:tr h="847618">
                <a:tc>
                  <a:txBody>
                    <a:bodyPr/>
                    <a:lstStyle/>
                    <a:p>
                      <a:r>
                        <a:rPr lang="en-US" sz="1200" dirty="0" smtClean="0"/>
                        <a:t>Approach</a:t>
                      </a:r>
                      <a:endParaRPr lang="en-US" sz="1200" dirty="0"/>
                    </a:p>
                  </a:txBody>
                  <a:tcPr/>
                </a:tc>
                <a:tc>
                  <a:txBody>
                    <a:bodyPr/>
                    <a:lstStyle/>
                    <a:p>
                      <a:pPr marL="228600" indent="-228600">
                        <a:buAutoNum type="arabicPeriod"/>
                      </a:pPr>
                      <a:r>
                        <a:rPr lang="en-US" sz="1200" kern="1200" baseline="0" dirty="0" smtClean="0">
                          <a:solidFill>
                            <a:schemeClr val="dk1"/>
                          </a:solidFill>
                          <a:latin typeface="+mn-lt"/>
                          <a:ea typeface="+mn-ea"/>
                          <a:cs typeface="+mn-cs"/>
                        </a:rPr>
                        <a:t>Data from source #1 is straight forward and can be utilized to visualize the property values in the city.</a:t>
                      </a:r>
                    </a:p>
                    <a:p>
                      <a:pPr marL="228600" indent="-228600">
                        <a:buAutoNum type="arabicPeriod"/>
                      </a:pPr>
                      <a:r>
                        <a:rPr lang="en-US" sz="1200" kern="1200" baseline="0" dirty="0" smtClean="0">
                          <a:solidFill>
                            <a:schemeClr val="dk1"/>
                          </a:solidFill>
                          <a:latin typeface="+mn-lt"/>
                          <a:ea typeface="+mn-ea"/>
                          <a:cs typeface="+mn-cs"/>
                        </a:rPr>
                        <a:t>For data from source #2, use </a:t>
                      </a:r>
                      <a:r>
                        <a:rPr lang="en-US" sz="1200" baseline="0" dirty="0" err="1" smtClean="0"/>
                        <a:t>BeautifulSoup</a:t>
                      </a:r>
                      <a:r>
                        <a:rPr lang="en-US" sz="1200" baseline="0" dirty="0" smtClean="0"/>
                        <a:t> library to extract information from the website</a:t>
                      </a:r>
                      <a:endParaRPr lang="en-US" sz="1200" kern="1200" baseline="0" dirty="0" smtClean="0">
                        <a:solidFill>
                          <a:schemeClr val="dk1"/>
                        </a:solidFill>
                        <a:latin typeface="+mn-lt"/>
                        <a:ea typeface="+mn-ea"/>
                        <a:cs typeface="+mn-cs"/>
                      </a:endParaRPr>
                    </a:p>
                  </a:txBody>
                  <a:tcPr/>
                </a:tc>
              </a:tr>
              <a:tr h="385281">
                <a:tc>
                  <a:txBody>
                    <a:bodyPr/>
                    <a:lstStyle/>
                    <a:p>
                      <a:r>
                        <a:rPr lang="en-US" sz="1200" dirty="0" smtClean="0"/>
                        <a:t>Visualization</a:t>
                      </a:r>
                      <a:endParaRPr lang="en-US" sz="1200" dirty="0"/>
                    </a:p>
                  </a:txBody>
                  <a:tcPr/>
                </a:tc>
                <a:tc>
                  <a:txBody>
                    <a:bodyPr/>
                    <a:lstStyle/>
                    <a:p>
                      <a:pPr marL="228600" indent="-228600">
                        <a:buFont typeface="+mj-lt"/>
                        <a:buAutoNum type="arabicPeriod"/>
                      </a:pPr>
                      <a:r>
                        <a:rPr lang="en-US" sz="1200" dirty="0" smtClean="0"/>
                        <a:t>Use bar</a:t>
                      </a:r>
                      <a:r>
                        <a:rPr lang="en-US" sz="1200" baseline="0" dirty="0" smtClean="0"/>
                        <a:t> charts and histogram to depict property values and folium maps for rentals</a:t>
                      </a:r>
                      <a:endParaRPr lang="en-US" sz="12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60007539"/>
              </p:ext>
            </p:extLst>
          </p:nvPr>
        </p:nvGraphicFramePr>
        <p:xfrm>
          <a:off x="304800" y="3992246"/>
          <a:ext cx="5334000" cy="2385166"/>
        </p:xfrm>
        <a:graphic>
          <a:graphicData uri="http://schemas.openxmlformats.org/drawingml/2006/table">
            <a:tbl>
              <a:tblPr firstRow="1" bandRow="1">
                <a:tableStyleId>{C4B1156A-380E-4F78-BDF5-A606A8083BF9}</a:tableStyleId>
              </a:tblPr>
              <a:tblGrid>
                <a:gridCol w="1504263"/>
                <a:gridCol w="3829737"/>
              </a:tblGrid>
              <a:tr h="289446">
                <a:tc gridSpan="2">
                  <a:txBody>
                    <a:bodyPr/>
                    <a:lstStyle/>
                    <a:p>
                      <a:pPr algn="ctr"/>
                      <a:r>
                        <a:rPr lang="en-US" sz="1600" b="1" dirty="0" smtClean="0"/>
                        <a:t>Occupations</a:t>
                      </a:r>
                      <a:endParaRPr lang="en-US" sz="1600" b="1" dirty="0"/>
                    </a:p>
                  </a:txBody>
                  <a:tcPr/>
                </a:tc>
                <a:tc hMerge="1">
                  <a:txBody>
                    <a:bodyPr/>
                    <a:lstStyle/>
                    <a:p>
                      <a:endParaRPr lang="en-US" dirty="0"/>
                    </a:p>
                  </a:txBody>
                  <a:tcPr/>
                </a:tc>
              </a:tr>
              <a:tr h="394700">
                <a:tc>
                  <a:txBody>
                    <a:bodyPr/>
                    <a:lstStyle/>
                    <a:p>
                      <a:r>
                        <a:rPr lang="en-US" sz="1200" b="0" dirty="0" smtClean="0"/>
                        <a:t>Source </a:t>
                      </a:r>
                    </a:p>
                  </a:txBody>
                  <a:tcPr/>
                </a:tc>
                <a:tc>
                  <a:txBody>
                    <a:bodyPr/>
                    <a:lstStyle/>
                    <a:p>
                      <a:r>
                        <a:rPr lang="en-US" sz="1200" dirty="0" smtClean="0">
                          <a:hlinkClick r:id="rId3"/>
                        </a:rPr>
                        <a:t>https://datausa.io</a:t>
                      </a:r>
                      <a:endParaRPr lang="en-US" sz="1200" dirty="0" smtClean="0"/>
                    </a:p>
                  </a:txBody>
                  <a:tcPr/>
                </a:tc>
              </a:tr>
              <a:tr h="557906">
                <a:tc>
                  <a:txBody>
                    <a:bodyPr/>
                    <a:lstStyle/>
                    <a:p>
                      <a:r>
                        <a:rPr lang="en-US" sz="1200" dirty="0" smtClean="0"/>
                        <a:t>Data Summary &amp; Analysis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Group, Subgroup and Occupation columns from data source</a:t>
                      </a:r>
                      <a:endParaRPr lang="en-US" sz="1200" dirty="0"/>
                    </a:p>
                  </a:txBody>
                  <a:tcPr/>
                </a:tc>
              </a:tr>
              <a:tr h="580660">
                <a:tc>
                  <a:txBody>
                    <a:bodyPr/>
                    <a:lstStyle/>
                    <a:p>
                      <a:r>
                        <a:rPr lang="en-US" sz="1200" dirty="0" smtClean="0"/>
                        <a:t>Approach</a:t>
                      </a:r>
                      <a:endParaRPr lang="en-US" sz="1200" dirty="0"/>
                    </a:p>
                  </a:txBody>
                  <a:tcPr/>
                </a:tc>
                <a:tc>
                  <a:txBody>
                    <a:bodyPr/>
                    <a:lstStyle/>
                    <a:p>
                      <a:pPr marL="228600" indent="-228600">
                        <a:buAutoNum type="arabicPeriod"/>
                      </a:pPr>
                      <a:r>
                        <a:rPr lang="en-US" sz="1200" baseline="0" dirty="0" smtClean="0"/>
                        <a:t>Since the data available is structured and straightforward, there is no need to apply any techniques to extract or cleanse data</a:t>
                      </a:r>
                      <a:endParaRPr lang="en-US" sz="1200" dirty="0"/>
                    </a:p>
                  </a:txBody>
                  <a:tcPr/>
                </a:tc>
              </a:tr>
              <a:tr h="394700">
                <a:tc>
                  <a:txBody>
                    <a:bodyPr/>
                    <a:lstStyle/>
                    <a:p>
                      <a:r>
                        <a:rPr lang="en-US" sz="1200" dirty="0" smtClean="0"/>
                        <a:t>Visualization</a:t>
                      </a:r>
                      <a:endParaRPr lang="en-US" sz="1200" dirty="0"/>
                    </a:p>
                  </a:txBody>
                  <a:tcPr/>
                </a:tc>
                <a:tc>
                  <a:txBody>
                    <a:bodyPr/>
                    <a:lstStyle/>
                    <a:p>
                      <a:pPr marL="228600" indent="-228600">
                        <a:buFont typeface="+mj-lt"/>
                        <a:buAutoNum type="arabicPeriod"/>
                      </a:pPr>
                      <a:r>
                        <a:rPr lang="en-US" sz="1200" dirty="0" smtClean="0"/>
                        <a:t>Word cloud</a:t>
                      </a:r>
                      <a:r>
                        <a:rPr lang="en-US" sz="1200" baseline="0" dirty="0" smtClean="0"/>
                        <a:t> and/or bar charts to display employment by different occupations</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39283937"/>
              </p:ext>
            </p:extLst>
          </p:nvPr>
        </p:nvGraphicFramePr>
        <p:xfrm>
          <a:off x="6233160" y="3992246"/>
          <a:ext cx="5334000" cy="2345420"/>
        </p:xfrm>
        <a:graphic>
          <a:graphicData uri="http://schemas.openxmlformats.org/drawingml/2006/table">
            <a:tbl>
              <a:tblPr firstRow="1" bandRow="1">
                <a:tableStyleId>{C4B1156A-380E-4F78-BDF5-A606A8083BF9}</a:tableStyleId>
              </a:tblPr>
              <a:tblGrid>
                <a:gridCol w="1504263"/>
                <a:gridCol w="3829737"/>
              </a:tblGrid>
              <a:tr h="289446">
                <a:tc gridSpan="2">
                  <a:txBody>
                    <a:bodyPr/>
                    <a:lstStyle/>
                    <a:p>
                      <a:pPr algn="ctr"/>
                      <a:r>
                        <a:rPr lang="en-US" sz="1600" b="1" dirty="0" smtClean="0"/>
                        <a:t>Restaurants</a:t>
                      </a:r>
                      <a:endParaRPr lang="en-US" sz="1600" b="1" dirty="0"/>
                    </a:p>
                  </a:txBody>
                  <a:tcPr/>
                </a:tc>
                <a:tc hMerge="1">
                  <a:txBody>
                    <a:bodyPr/>
                    <a:lstStyle/>
                    <a:p>
                      <a:endParaRPr lang="en-US" dirty="0"/>
                    </a:p>
                  </a:txBody>
                  <a:tcPr/>
                </a:tc>
              </a:tr>
              <a:tr h="394700">
                <a:tc>
                  <a:txBody>
                    <a:bodyPr/>
                    <a:lstStyle/>
                    <a:p>
                      <a:r>
                        <a:rPr lang="en-US" sz="1200" b="0" dirty="0" smtClean="0"/>
                        <a:t>Source </a:t>
                      </a:r>
                    </a:p>
                  </a:txBody>
                  <a:tcPr/>
                </a:tc>
                <a:tc>
                  <a:txBody>
                    <a:bodyPr/>
                    <a:lstStyle/>
                    <a:p>
                      <a:r>
                        <a:rPr lang="en-US" sz="1200" dirty="0" smtClean="0"/>
                        <a:t>Foursquare </a:t>
                      </a:r>
                    </a:p>
                  </a:txBody>
                  <a:tcPr/>
                </a:tc>
              </a:tr>
              <a:tr h="557906">
                <a:tc>
                  <a:txBody>
                    <a:bodyPr/>
                    <a:lstStyle/>
                    <a:p>
                      <a:r>
                        <a:rPr lang="en-US" sz="1200" dirty="0" smtClean="0"/>
                        <a:t>Data Summary &amp; Analysis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Since data is not available</a:t>
                      </a:r>
                      <a:r>
                        <a:rPr lang="en-US" sz="1200" baseline="0" dirty="0" smtClean="0"/>
                        <a:t> on a downloadable format, use Foursquare API to download restaurant information</a:t>
                      </a:r>
                      <a:endParaRPr lang="en-US" sz="1200" dirty="0"/>
                    </a:p>
                  </a:txBody>
                  <a:tcPr/>
                </a:tc>
              </a:tr>
              <a:tr h="580660">
                <a:tc>
                  <a:txBody>
                    <a:bodyPr/>
                    <a:lstStyle/>
                    <a:p>
                      <a:r>
                        <a:rPr lang="en-US" sz="1200" dirty="0" smtClean="0"/>
                        <a:t>Approach</a:t>
                      </a:r>
                      <a:endParaRPr lang="en-US" sz="1200" dirty="0"/>
                    </a:p>
                  </a:txBody>
                  <a:tcPr/>
                </a:tc>
                <a:tc>
                  <a:txBody>
                    <a:bodyPr/>
                    <a:lstStyle/>
                    <a:p>
                      <a:pPr marL="0" indent="0">
                        <a:buNone/>
                      </a:pPr>
                      <a:r>
                        <a:rPr lang="en-US" sz="1200" dirty="0" smtClean="0"/>
                        <a:t>Using maps, depict all restaurants and then group by different categories</a:t>
                      </a:r>
                      <a:endParaRPr lang="en-US" sz="1200" dirty="0"/>
                    </a:p>
                  </a:txBody>
                  <a:tcPr/>
                </a:tc>
              </a:tr>
              <a:tr h="394700">
                <a:tc>
                  <a:txBody>
                    <a:bodyPr/>
                    <a:lstStyle/>
                    <a:p>
                      <a:r>
                        <a:rPr lang="en-US" sz="1200" dirty="0" smtClean="0"/>
                        <a:t>Visualization</a:t>
                      </a:r>
                      <a:endParaRPr lang="en-US" sz="1200" dirty="0"/>
                    </a:p>
                  </a:txBody>
                  <a:tcPr/>
                </a:tc>
                <a:tc>
                  <a:txBody>
                    <a:bodyPr/>
                    <a:lstStyle/>
                    <a:p>
                      <a:pPr marL="228600" indent="-228600">
                        <a:buFont typeface="+mj-lt"/>
                        <a:buAutoNum type="arabicPeriod"/>
                      </a:pPr>
                      <a:r>
                        <a:rPr lang="en-US" sz="1200" dirty="0" smtClean="0"/>
                        <a:t>Use Bar and/or</a:t>
                      </a:r>
                      <a:r>
                        <a:rPr lang="en-US" sz="1200" baseline="0" dirty="0" smtClean="0"/>
                        <a:t> Pie charts for visualization</a:t>
                      </a:r>
                    </a:p>
                  </a:txBody>
                  <a:tcPr/>
                </a:tc>
              </a:tr>
            </a:tbl>
          </a:graphicData>
        </a:graphic>
      </p:graphicFrame>
    </p:spTree>
    <p:extLst>
      <p:ext uri="{BB962C8B-B14F-4D97-AF65-F5344CB8AC3E}">
        <p14:creationId xmlns:p14="http://schemas.microsoft.com/office/powerpoint/2010/main" val="29358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Appendix</a:t>
            </a:r>
            <a:endParaRPr lang="en-US" dirty="0"/>
          </a:p>
        </p:txBody>
      </p:sp>
    </p:spTree>
    <p:extLst>
      <p:ext uri="{BB962C8B-B14F-4D97-AF65-F5344CB8AC3E}">
        <p14:creationId xmlns:p14="http://schemas.microsoft.com/office/powerpoint/2010/main" val="31533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10515600" cy="854074"/>
          </a:xfrm>
          <a:prstGeom prst="rect">
            <a:avLst/>
          </a:prstGeom>
        </p:spPr>
        <p:txBody>
          <a:bodyPr anchor="ct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mtClean="0"/>
              <a:t>Sample Data </a:t>
            </a:r>
            <a:r>
              <a:rPr lang="en-US" dirty="0" smtClean="0"/>
              <a:t>downloaded from different sources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30757979"/>
              </p:ext>
            </p:extLst>
          </p:nvPr>
        </p:nvGraphicFramePr>
        <p:xfrm>
          <a:off x="228600" y="1143000"/>
          <a:ext cx="1600200" cy="1295400"/>
        </p:xfrm>
        <a:graphic>
          <a:graphicData uri="http://schemas.openxmlformats.org/presentationml/2006/ole">
            <mc:AlternateContent xmlns:mc="http://schemas.openxmlformats.org/markup-compatibility/2006">
              <mc:Choice xmlns:v="urn:schemas-microsoft-com:vml" Requires="v">
                <p:oleObj spid="_x0000_s3117" name="Macro-Enabled Worksheet" showAsIcon="1" r:id="rId4" imgW="914400" imgH="806400" progId="Excel.SheetMacroEnabled.12">
                  <p:embed/>
                </p:oleObj>
              </mc:Choice>
              <mc:Fallback>
                <p:oleObj name="Macro-Enabled Worksheet" showAsIcon="1" r:id="rId4" imgW="914400" imgH="806400" progId="Excel.SheetMacroEnabled.12">
                  <p:embed/>
                  <p:pic>
                    <p:nvPicPr>
                      <p:cNvPr id="0" name=""/>
                      <p:cNvPicPr/>
                      <p:nvPr/>
                    </p:nvPicPr>
                    <p:blipFill>
                      <a:blip r:embed="rId5"/>
                      <a:stretch>
                        <a:fillRect/>
                      </a:stretch>
                    </p:blipFill>
                    <p:spPr>
                      <a:xfrm>
                        <a:off x="228600" y="1143000"/>
                        <a:ext cx="1600200" cy="1295400"/>
                      </a:xfrm>
                      <a:prstGeom prst="rect">
                        <a:avLst/>
                      </a:prstGeom>
                      <a:solidFill>
                        <a:schemeClr val="tx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61602026"/>
              </p:ext>
            </p:extLst>
          </p:nvPr>
        </p:nvGraphicFramePr>
        <p:xfrm>
          <a:off x="2590800" y="1143000"/>
          <a:ext cx="1447800" cy="1257300"/>
        </p:xfrm>
        <a:graphic>
          <a:graphicData uri="http://schemas.openxmlformats.org/presentationml/2006/ole">
            <mc:AlternateContent xmlns:mc="http://schemas.openxmlformats.org/markup-compatibility/2006">
              <mc:Choice xmlns:v="urn:schemas-microsoft-com:vml" Requires="v">
                <p:oleObj spid="_x0000_s3118" name="Macro-Enabled Worksheet" showAsIcon="1" r:id="rId7" imgW="914400" imgH="806400" progId="Excel.SheetMacroEnabled.12">
                  <p:embed/>
                </p:oleObj>
              </mc:Choice>
              <mc:Fallback>
                <p:oleObj name="Macro-Enabled Worksheet" showAsIcon="1" r:id="rId7" imgW="914400" imgH="806400" progId="Excel.SheetMacroEnabled.12">
                  <p:embed/>
                  <p:pic>
                    <p:nvPicPr>
                      <p:cNvPr id="0" name=""/>
                      <p:cNvPicPr/>
                      <p:nvPr/>
                    </p:nvPicPr>
                    <p:blipFill>
                      <a:blip r:embed="rId8"/>
                      <a:stretch>
                        <a:fillRect/>
                      </a:stretch>
                    </p:blipFill>
                    <p:spPr>
                      <a:xfrm>
                        <a:off x="2590800" y="1143000"/>
                        <a:ext cx="1447800" cy="1257300"/>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24675573"/>
              </p:ext>
            </p:extLst>
          </p:nvPr>
        </p:nvGraphicFramePr>
        <p:xfrm>
          <a:off x="4800600" y="1143000"/>
          <a:ext cx="1371600" cy="1257300"/>
        </p:xfrm>
        <a:graphic>
          <a:graphicData uri="http://schemas.openxmlformats.org/presentationml/2006/ole">
            <mc:AlternateContent xmlns:mc="http://schemas.openxmlformats.org/markup-compatibility/2006">
              <mc:Choice xmlns:v="urn:schemas-microsoft-com:vml" Requires="v">
                <p:oleObj spid="_x0000_s3119" name="Macro-Enabled Worksheet" showAsIcon="1" r:id="rId10" imgW="914400" imgH="806400" progId="Excel.SheetMacroEnabled.12">
                  <p:embed/>
                </p:oleObj>
              </mc:Choice>
              <mc:Fallback>
                <p:oleObj name="Macro-Enabled Worksheet" showAsIcon="1" r:id="rId10" imgW="914400" imgH="806400" progId="Excel.SheetMacroEnabled.12">
                  <p:embed/>
                  <p:pic>
                    <p:nvPicPr>
                      <p:cNvPr id="0" name=""/>
                      <p:cNvPicPr/>
                      <p:nvPr/>
                    </p:nvPicPr>
                    <p:blipFill>
                      <a:blip r:embed="rId11"/>
                      <a:stretch>
                        <a:fillRect/>
                      </a:stretch>
                    </p:blipFill>
                    <p:spPr>
                      <a:xfrm>
                        <a:off x="4800600" y="1143000"/>
                        <a:ext cx="1371600" cy="1257300"/>
                      </a:xfrm>
                      <a:prstGeom prst="rect">
                        <a:avLst/>
                      </a:prstGeom>
                      <a:solidFill>
                        <a:schemeClr val="tx1"/>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08194489"/>
              </p:ext>
            </p:extLst>
          </p:nvPr>
        </p:nvGraphicFramePr>
        <p:xfrm>
          <a:off x="228600" y="3429000"/>
          <a:ext cx="1600200" cy="1295400"/>
        </p:xfrm>
        <a:graphic>
          <a:graphicData uri="http://schemas.openxmlformats.org/presentationml/2006/ole">
            <mc:AlternateContent xmlns:mc="http://schemas.openxmlformats.org/markup-compatibility/2006">
              <mc:Choice xmlns:v="urn:schemas-microsoft-com:vml" Requires="v">
                <p:oleObj spid="_x0000_s3120" name="Macro-Enabled Worksheet" showAsIcon="1" r:id="rId13" imgW="914400" imgH="806400" progId="Excel.SheetMacroEnabled.12">
                  <p:embed/>
                </p:oleObj>
              </mc:Choice>
              <mc:Fallback>
                <p:oleObj name="Macro-Enabled Worksheet" showAsIcon="1" r:id="rId13" imgW="914400" imgH="806400" progId="Excel.SheetMacroEnabled.12">
                  <p:embed/>
                  <p:pic>
                    <p:nvPicPr>
                      <p:cNvPr id="0" name=""/>
                      <p:cNvPicPr/>
                      <p:nvPr/>
                    </p:nvPicPr>
                    <p:blipFill>
                      <a:blip r:embed="rId14"/>
                      <a:stretch>
                        <a:fillRect/>
                      </a:stretch>
                    </p:blipFill>
                    <p:spPr>
                      <a:xfrm>
                        <a:off x="228600" y="3429000"/>
                        <a:ext cx="1600200" cy="1295400"/>
                      </a:xfrm>
                      <a:prstGeom prst="rect">
                        <a:avLst/>
                      </a:prstGeom>
                      <a:solidFill>
                        <a:schemeClr val="tx1"/>
                      </a:solid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7892886"/>
              </p:ext>
            </p:extLst>
          </p:nvPr>
        </p:nvGraphicFramePr>
        <p:xfrm>
          <a:off x="2627376" y="3429000"/>
          <a:ext cx="1411224" cy="1295400"/>
        </p:xfrm>
        <a:graphic>
          <a:graphicData uri="http://schemas.openxmlformats.org/presentationml/2006/ole">
            <mc:AlternateContent xmlns:mc="http://schemas.openxmlformats.org/markup-compatibility/2006">
              <mc:Choice xmlns:v="urn:schemas-microsoft-com:vml" Requires="v">
                <p:oleObj spid="_x0000_s3121" name="Macro-Enabled Worksheet" showAsIcon="1" r:id="rId16" imgW="914400" imgH="806400" progId="Excel.SheetMacroEnabled.12">
                  <p:embed/>
                </p:oleObj>
              </mc:Choice>
              <mc:Fallback>
                <p:oleObj name="Macro-Enabled Worksheet" showAsIcon="1" r:id="rId16" imgW="914400" imgH="806400" progId="Excel.SheetMacroEnabled.12">
                  <p:embed/>
                  <p:pic>
                    <p:nvPicPr>
                      <p:cNvPr id="0" name=""/>
                      <p:cNvPicPr/>
                      <p:nvPr/>
                    </p:nvPicPr>
                    <p:blipFill>
                      <a:blip r:embed="rId17"/>
                      <a:stretch>
                        <a:fillRect/>
                      </a:stretch>
                    </p:blipFill>
                    <p:spPr>
                      <a:xfrm>
                        <a:off x="2627376" y="3429000"/>
                        <a:ext cx="1411224" cy="12954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02809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Introduction</a:t>
            </a:r>
            <a:endParaRPr lang="en-US" dirty="0"/>
          </a:p>
          <a:p>
            <a:r>
              <a:rPr lang="en-US" dirty="0" smtClean="0"/>
              <a:t>Problem Statement</a:t>
            </a:r>
            <a:endParaRPr lang="en-US" dirty="0"/>
          </a:p>
          <a:p>
            <a:r>
              <a:rPr lang="en-US" dirty="0" smtClean="0"/>
              <a:t>Methodology</a:t>
            </a:r>
          </a:p>
          <a:p>
            <a:pPr lvl="1"/>
            <a:r>
              <a:rPr lang="en-US" dirty="0" smtClean="0"/>
              <a:t>Data Collection</a:t>
            </a:r>
          </a:p>
          <a:p>
            <a:pPr lvl="1"/>
            <a:r>
              <a:rPr lang="en-US" dirty="0" smtClean="0"/>
              <a:t>Data Analysis</a:t>
            </a:r>
          </a:p>
          <a:p>
            <a:pPr lvl="1"/>
            <a:r>
              <a:rPr lang="en-US" dirty="0" smtClean="0"/>
              <a:t>Approach</a:t>
            </a:r>
          </a:p>
          <a:p>
            <a:pPr lvl="1"/>
            <a:r>
              <a:rPr lang="en-US" dirty="0" smtClean="0"/>
              <a:t>Visualization</a:t>
            </a:r>
          </a:p>
          <a:p>
            <a:r>
              <a:rPr lang="en-US" dirty="0" smtClean="0"/>
              <a:t>Appendix</a:t>
            </a:r>
            <a:endParaRPr lang="en-US" dirty="0"/>
          </a:p>
          <a:p>
            <a:pPr marL="228600" lvl="1" indent="0">
              <a:buNone/>
            </a:pPr>
            <a:endParaRPr lang="en-US" dirty="0" smtClean="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Introduction</a:t>
            </a:r>
            <a:endParaRPr lang="en-US" dirty="0"/>
          </a:p>
        </p:txBody>
      </p:sp>
      <p:sp>
        <p:nvSpPr>
          <p:cNvPr id="3" name="Text Placeholder 2"/>
          <p:cNvSpPr>
            <a:spLocks noGrp="1"/>
          </p:cNvSpPr>
          <p:nvPr>
            <p:ph type="body" idx="1"/>
          </p:nvPr>
        </p:nvSpPr>
        <p:spPr>
          <a:xfrm>
            <a:off x="841248" y="4876800"/>
            <a:ext cx="9601200" cy="475488"/>
          </a:xfrm>
        </p:spPr>
        <p:txBody>
          <a:bodyPr/>
          <a:lstStyle/>
          <a:p>
            <a:r>
              <a:rPr lang="en-US" dirty="0" smtClean="0"/>
              <a:t>Let’s take a look at the State, County and City information</a:t>
            </a:r>
            <a:endParaRPr lang="en-US" dirty="0"/>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0515600" cy="854074"/>
          </a:xfrm>
        </p:spPr>
        <p:txBody>
          <a:bodyPr anchor="ctr"/>
          <a:lstStyle/>
          <a:p>
            <a:r>
              <a:rPr lang="en-US" dirty="0" smtClean="0"/>
              <a:t>The State of Ohio &amp; The two Counties</a:t>
            </a:r>
            <a:endParaRPr lang="en-US" dirty="0"/>
          </a:p>
        </p:txBody>
      </p:sp>
      <p:pic>
        <p:nvPicPr>
          <p:cNvPr id="3" name="Picture 2"/>
          <p:cNvPicPr>
            <a:picLocks noChangeAspect="1"/>
          </p:cNvPicPr>
          <p:nvPr/>
        </p:nvPicPr>
        <p:blipFill>
          <a:blip r:embed="rId2"/>
          <a:stretch>
            <a:fillRect/>
          </a:stretch>
        </p:blipFill>
        <p:spPr>
          <a:xfrm>
            <a:off x="8763001" y="1447800"/>
            <a:ext cx="2209800" cy="1295400"/>
          </a:xfrm>
          <a:prstGeom prst="rect">
            <a:avLst/>
          </a:prstGeom>
        </p:spPr>
      </p:pic>
      <p:sp>
        <p:nvSpPr>
          <p:cNvPr id="4" name="Rectangle 3"/>
          <p:cNvSpPr/>
          <p:nvPr/>
        </p:nvSpPr>
        <p:spPr>
          <a:xfrm>
            <a:off x="304800" y="1447800"/>
            <a:ext cx="7924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Ohio </a:t>
            </a:r>
            <a:r>
              <a:rPr lang="en-US" sz="1400" dirty="0">
                <a:solidFill>
                  <a:schemeClr val="bg2"/>
                </a:solidFill>
              </a:rPr>
              <a:t>is a Midwestern state in the Great Lakes region of the United States. Of the fifty states, it is the 34th largest by area, the seventh most populous, and the tenth most densely populated. The state's capital and largest city is Columbus. Ohio is bordered by Pennsylvania to the east, Michigan to the northwest, Lake Erie to the north, Indiana to the west, Kentucky on the south, and West Virginia on the southeast.</a:t>
            </a:r>
          </a:p>
        </p:txBody>
      </p:sp>
      <p:sp>
        <p:nvSpPr>
          <p:cNvPr id="8" name="TextBox 7"/>
          <p:cNvSpPr txBox="1"/>
          <p:nvPr/>
        </p:nvSpPr>
        <p:spPr>
          <a:xfrm>
            <a:off x="0" y="6581001"/>
            <a:ext cx="11734800" cy="276999"/>
          </a:xfrm>
          <a:prstGeom prst="rect">
            <a:avLst/>
          </a:prstGeom>
          <a:noFill/>
        </p:spPr>
        <p:txBody>
          <a:bodyPr wrap="square" rtlCol="0">
            <a:spAutoFit/>
          </a:bodyPr>
          <a:lstStyle/>
          <a:p>
            <a:r>
              <a:rPr lang="en-US" sz="1200" i="1" dirty="0" smtClean="0"/>
              <a:t>Source: </a:t>
            </a:r>
            <a:r>
              <a:rPr lang="en-US" sz="1200" i="1" dirty="0">
                <a:hlinkClick r:id="rId3"/>
              </a:rPr>
              <a:t>https://en.wikipedia.org</a:t>
            </a:r>
            <a:endParaRPr lang="en-US" sz="1200" i="1" dirty="0"/>
          </a:p>
        </p:txBody>
      </p:sp>
      <p:sp>
        <p:nvSpPr>
          <p:cNvPr id="9" name="Rectangle 8"/>
          <p:cNvSpPr/>
          <p:nvPr/>
        </p:nvSpPr>
        <p:spPr>
          <a:xfrm>
            <a:off x="188976" y="914400"/>
            <a:ext cx="11430000" cy="1981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304800" y="990600"/>
            <a:ext cx="2362200" cy="400110"/>
          </a:xfrm>
          <a:prstGeom prst="rect">
            <a:avLst/>
          </a:prstGeom>
          <a:noFill/>
        </p:spPr>
        <p:txBody>
          <a:bodyPr wrap="square" rtlCol="0">
            <a:spAutoFit/>
          </a:bodyPr>
          <a:lstStyle/>
          <a:p>
            <a:r>
              <a:rPr lang="en-US" sz="2000" b="1" dirty="0" smtClean="0"/>
              <a:t>About Ohio</a:t>
            </a:r>
            <a:endParaRPr lang="en-US" sz="2000" b="1" dirty="0"/>
          </a:p>
        </p:txBody>
      </p:sp>
      <p:pic>
        <p:nvPicPr>
          <p:cNvPr id="12" name="Picture 11"/>
          <p:cNvPicPr>
            <a:picLocks noChangeAspect="1"/>
          </p:cNvPicPr>
          <p:nvPr/>
        </p:nvPicPr>
        <p:blipFill>
          <a:blip r:embed="rId4"/>
          <a:stretch>
            <a:fillRect/>
          </a:stretch>
        </p:blipFill>
        <p:spPr>
          <a:xfrm>
            <a:off x="6248400" y="4536900"/>
            <a:ext cx="2895600" cy="1889760"/>
          </a:xfrm>
          <a:prstGeom prst="rect">
            <a:avLst/>
          </a:prstGeom>
        </p:spPr>
      </p:pic>
      <p:pic>
        <p:nvPicPr>
          <p:cNvPr id="13" name="Picture 12"/>
          <p:cNvPicPr>
            <a:picLocks noChangeAspect="1"/>
          </p:cNvPicPr>
          <p:nvPr/>
        </p:nvPicPr>
        <p:blipFill>
          <a:blip r:embed="rId5"/>
          <a:stretch>
            <a:fillRect/>
          </a:stretch>
        </p:blipFill>
        <p:spPr>
          <a:xfrm>
            <a:off x="304800" y="4559284"/>
            <a:ext cx="2659034" cy="1867376"/>
          </a:xfrm>
          <a:prstGeom prst="rect">
            <a:avLst/>
          </a:prstGeom>
        </p:spPr>
      </p:pic>
      <p:pic>
        <p:nvPicPr>
          <p:cNvPr id="14" name="Picture 13"/>
          <p:cNvPicPr>
            <a:picLocks noChangeAspect="1"/>
          </p:cNvPicPr>
          <p:nvPr/>
        </p:nvPicPr>
        <p:blipFill>
          <a:blip r:embed="rId6"/>
          <a:stretch>
            <a:fillRect/>
          </a:stretch>
        </p:blipFill>
        <p:spPr>
          <a:xfrm>
            <a:off x="2971801" y="4567380"/>
            <a:ext cx="2630424" cy="1859280"/>
          </a:xfrm>
          <a:prstGeom prst="rect">
            <a:avLst/>
          </a:prstGeom>
        </p:spPr>
      </p:pic>
      <p:pic>
        <p:nvPicPr>
          <p:cNvPr id="15" name="Picture 14"/>
          <p:cNvPicPr>
            <a:picLocks noChangeAspect="1"/>
          </p:cNvPicPr>
          <p:nvPr/>
        </p:nvPicPr>
        <p:blipFill>
          <a:blip r:embed="rId7"/>
          <a:stretch>
            <a:fillRect/>
          </a:stretch>
        </p:blipFill>
        <p:spPr>
          <a:xfrm>
            <a:off x="9144000" y="4536900"/>
            <a:ext cx="2401824" cy="1889760"/>
          </a:xfrm>
          <a:prstGeom prst="rect">
            <a:avLst/>
          </a:prstGeom>
        </p:spPr>
      </p:pic>
      <p:sp>
        <p:nvSpPr>
          <p:cNvPr id="16" name="Rectangle 15"/>
          <p:cNvSpPr/>
          <p:nvPr/>
        </p:nvSpPr>
        <p:spPr>
          <a:xfrm>
            <a:off x="304800" y="3010201"/>
            <a:ext cx="5297424" cy="1512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2060"/>
                </a:solidFill>
              </a:rPr>
              <a:t>Hamilton County </a:t>
            </a:r>
            <a:r>
              <a:rPr lang="en-US" sz="1200" dirty="0">
                <a:solidFill>
                  <a:srgbClr val="002060"/>
                </a:solidFill>
              </a:rPr>
              <a:t>is a county in the southwest corner of the U.S. state of Ohio. As of the 2010 census, the population was 802,374</a:t>
            </a:r>
            <a:r>
              <a:rPr lang="en-US" sz="1200" dirty="0" smtClean="0">
                <a:solidFill>
                  <a:srgbClr val="002060"/>
                </a:solidFill>
              </a:rPr>
              <a:t>. </a:t>
            </a:r>
            <a:r>
              <a:rPr lang="en-US" sz="1200" dirty="0">
                <a:solidFill>
                  <a:srgbClr val="002060"/>
                </a:solidFill>
              </a:rPr>
              <a:t>making it the third-most populous county in Ohio. The county seat and largest city is Cincinnati</a:t>
            </a:r>
            <a:r>
              <a:rPr lang="en-US" sz="1200" dirty="0" smtClean="0">
                <a:solidFill>
                  <a:srgbClr val="002060"/>
                </a:solidFill>
              </a:rPr>
              <a:t>. </a:t>
            </a:r>
            <a:r>
              <a:rPr lang="en-US" sz="1200" dirty="0">
                <a:solidFill>
                  <a:srgbClr val="002060"/>
                </a:solidFill>
              </a:rPr>
              <a:t>The county is named for the first Secretary of the Treasury, Alexander Hamilton</a:t>
            </a:r>
            <a:r>
              <a:rPr lang="en-US" sz="1200" dirty="0" smtClean="0">
                <a:solidFill>
                  <a:srgbClr val="002060"/>
                </a:solidFill>
              </a:rPr>
              <a:t>.</a:t>
            </a:r>
            <a:endParaRPr lang="en-US" sz="1200" dirty="0">
              <a:solidFill>
                <a:srgbClr val="002060"/>
              </a:solidFill>
            </a:endParaRPr>
          </a:p>
          <a:p>
            <a:r>
              <a:rPr lang="en-US" sz="1200" dirty="0">
                <a:solidFill>
                  <a:srgbClr val="002060"/>
                </a:solidFill>
              </a:rPr>
              <a:t>Hamilton County is part of the Cincinnati-Middletown, OH-KY-IN Metropolitan Statistical Area.</a:t>
            </a:r>
          </a:p>
        </p:txBody>
      </p:sp>
      <p:sp>
        <p:nvSpPr>
          <p:cNvPr id="21" name="Rectangle 20"/>
          <p:cNvSpPr/>
          <p:nvPr/>
        </p:nvSpPr>
        <p:spPr>
          <a:xfrm>
            <a:off x="6248400" y="3010201"/>
            <a:ext cx="5297424" cy="15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2060"/>
                </a:solidFill>
              </a:rPr>
              <a:t>Warren County </a:t>
            </a:r>
            <a:r>
              <a:rPr lang="en-US" sz="1200" dirty="0">
                <a:solidFill>
                  <a:srgbClr val="002060"/>
                </a:solidFill>
              </a:rPr>
              <a:t>is a county in the U.S. state of Ohio. As of the 2010 census, the population was 212,693</a:t>
            </a:r>
            <a:r>
              <a:rPr lang="en-US" sz="1200" dirty="0" smtClean="0">
                <a:solidFill>
                  <a:srgbClr val="002060"/>
                </a:solidFill>
              </a:rPr>
              <a:t>. </a:t>
            </a:r>
            <a:r>
              <a:rPr lang="en-US" sz="1200" dirty="0">
                <a:solidFill>
                  <a:srgbClr val="002060"/>
                </a:solidFill>
              </a:rPr>
              <a:t>Its county seat is Lebanon</a:t>
            </a:r>
            <a:r>
              <a:rPr lang="en-US" sz="1200" dirty="0" smtClean="0">
                <a:solidFill>
                  <a:srgbClr val="002060"/>
                </a:solidFill>
              </a:rPr>
              <a:t>. </a:t>
            </a:r>
            <a:r>
              <a:rPr lang="en-US" sz="1200" dirty="0">
                <a:solidFill>
                  <a:srgbClr val="002060"/>
                </a:solidFill>
              </a:rPr>
              <a:t>The county was created on May 1, 1803 from Hamilton County; it is named for Dr. Joseph Warren, a hero of the Revolution who sent Paul Revere and the overlooked William Dawes on their famous rides and who died at the Battle of Bunker Hill</a:t>
            </a:r>
            <a:r>
              <a:rPr lang="en-US" sz="1200" dirty="0" smtClean="0">
                <a:solidFill>
                  <a:srgbClr val="002060"/>
                </a:solidFill>
              </a:rPr>
              <a:t>.</a:t>
            </a:r>
            <a:endParaRPr lang="en-US" sz="1200" dirty="0">
              <a:solidFill>
                <a:srgbClr val="002060"/>
              </a:solidFill>
            </a:endParaRPr>
          </a:p>
          <a:p>
            <a:r>
              <a:rPr lang="en-US" sz="1200" dirty="0">
                <a:solidFill>
                  <a:srgbClr val="002060"/>
                </a:solidFill>
              </a:rPr>
              <a:t>Warren County is part of the Cincinnati, OH-KY-IN Metropolitan Statistical Area.</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0515600" cy="854074"/>
          </a:xfrm>
        </p:spPr>
        <p:txBody>
          <a:bodyPr anchor="ctr"/>
          <a:lstStyle/>
          <a:p>
            <a:r>
              <a:rPr lang="en-US" dirty="0" smtClean="0"/>
              <a:t>A Tale of two Cities – Blue Ash &amp; Mason</a:t>
            </a:r>
            <a:endParaRPr lang="en-US" dirty="0"/>
          </a:p>
        </p:txBody>
      </p:sp>
      <p:sp>
        <p:nvSpPr>
          <p:cNvPr id="8" name="TextBox 7"/>
          <p:cNvSpPr txBox="1"/>
          <p:nvPr/>
        </p:nvSpPr>
        <p:spPr>
          <a:xfrm>
            <a:off x="0" y="6581001"/>
            <a:ext cx="11734800" cy="276999"/>
          </a:xfrm>
          <a:prstGeom prst="rect">
            <a:avLst/>
          </a:prstGeom>
          <a:noFill/>
        </p:spPr>
        <p:txBody>
          <a:bodyPr wrap="square" rtlCol="0">
            <a:spAutoFit/>
          </a:bodyPr>
          <a:lstStyle/>
          <a:p>
            <a:r>
              <a:rPr lang="en-US" sz="1200" i="1" dirty="0" smtClean="0"/>
              <a:t>Source: </a:t>
            </a:r>
            <a:r>
              <a:rPr lang="en-US" sz="1200" i="1" dirty="0">
                <a:hlinkClick r:id="rId2"/>
              </a:rPr>
              <a:t>https://</a:t>
            </a:r>
            <a:r>
              <a:rPr lang="en-US" sz="1200" i="1" dirty="0" smtClean="0">
                <a:hlinkClick r:id="rId2"/>
              </a:rPr>
              <a:t>en.wikipedia.org</a:t>
            </a:r>
            <a:r>
              <a:rPr lang="en-US" sz="1200" i="1" dirty="0" smtClean="0"/>
              <a:t> and </a:t>
            </a:r>
            <a:r>
              <a:rPr lang="en-US" sz="1200" dirty="0">
                <a:hlinkClick r:id="rId3"/>
              </a:rPr>
              <a:t>https://www.google.com/maps</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2142042282"/>
              </p:ext>
            </p:extLst>
          </p:nvPr>
        </p:nvGraphicFramePr>
        <p:xfrm>
          <a:off x="7178782" y="1006469"/>
          <a:ext cx="4784618" cy="5478803"/>
        </p:xfrm>
        <a:graphic>
          <a:graphicData uri="http://schemas.openxmlformats.org/drawingml/2006/table">
            <a:tbl>
              <a:tblPr firstRow="1" firstCol="1" bandRow="1">
                <a:tableStyleId>{3B4B98B0-60AC-42C2-AFA5-B58CD77FA1E5}</a:tableStyleId>
              </a:tblPr>
              <a:tblGrid>
                <a:gridCol w="1237793"/>
                <a:gridCol w="1813805"/>
                <a:gridCol w="1733020"/>
              </a:tblGrid>
              <a:tr h="303315">
                <a:tc>
                  <a:txBody>
                    <a:bodyPr/>
                    <a:lstStyle/>
                    <a:p>
                      <a:pPr marL="0" marR="0">
                        <a:lnSpc>
                          <a:spcPts val="1440"/>
                        </a:lnSpc>
                        <a:spcBef>
                          <a:spcPts val="600"/>
                        </a:spcBef>
                        <a:spcAft>
                          <a:spcPts val="600"/>
                        </a:spcAft>
                      </a:pPr>
                      <a:r>
                        <a:rPr lang="en-US" sz="10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b="1" dirty="0">
                          <a:solidFill>
                            <a:schemeClr val="tx1"/>
                          </a:solidFill>
                          <a:effectLst/>
                        </a:rPr>
                        <a:t>CITY OF BLUE ASH</a:t>
                      </a:r>
                      <a:endParaRPr lang="en-US"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nchor="ctr"/>
                </a:tc>
                <a:tc>
                  <a:txBody>
                    <a:bodyPr/>
                    <a:lstStyle/>
                    <a:p>
                      <a:pPr marL="0" marR="0">
                        <a:lnSpc>
                          <a:spcPts val="1440"/>
                        </a:lnSpc>
                        <a:spcBef>
                          <a:spcPts val="600"/>
                        </a:spcBef>
                        <a:spcAft>
                          <a:spcPts val="600"/>
                        </a:spcAft>
                      </a:pPr>
                      <a:r>
                        <a:rPr lang="en-US" sz="1000" dirty="0">
                          <a:solidFill>
                            <a:schemeClr val="tx1"/>
                          </a:solidFill>
                          <a:effectLst/>
                        </a:rPr>
                        <a:t>CITY OF MASON</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nchor="ctr"/>
                </a:tc>
              </a:tr>
              <a:tr h="303315">
                <a:tc>
                  <a:txBody>
                    <a:bodyPr/>
                    <a:lstStyle/>
                    <a:p>
                      <a:pPr marL="0" marR="0">
                        <a:lnSpc>
                          <a:spcPts val="1440"/>
                        </a:lnSpc>
                        <a:spcBef>
                          <a:spcPts val="600"/>
                        </a:spcBef>
                        <a:spcAft>
                          <a:spcPts val="600"/>
                        </a:spcAft>
                      </a:pPr>
                      <a:r>
                        <a:rPr lang="en-US" sz="1000" u="none" strike="noStrike">
                          <a:solidFill>
                            <a:schemeClr val="tx1"/>
                          </a:solidFill>
                          <a:effectLst/>
                          <a:hlinkClick r:id="rId4" tooltip="List of sovereign states"/>
                        </a:rPr>
                        <a:t>Country</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a:solidFill>
                            <a:schemeClr val="tx1"/>
                          </a:solidFill>
                          <a:effectLst/>
                        </a:rPr>
                        <a:t>United States</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a:solidFill>
                            <a:schemeClr val="tx1"/>
                          </a:solidFill>
                          <a:effectLst/>
                        </a:rPr>
                        <a:t>United States</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270090">
                <a:tc>
                  <a:txBody>
                    <a:bodyPr/>
                    <a:lstStyle/>
                    <a:p>
                      <a:pPr marL="0" marR="0">
                        <a:lnSpc>
                          <a:spcPts val="1440"/>
                        </a:lnSpc>
                        <a:spcBef>
                          <a:spcPts val="600"/>
                        </a:spcBef>
                        <a:spcAft>
                          <a:spcPts val="600"/>
                        </a:spcAft>
                      </a:pPr>
                      <a:r>
                        <a:rPr lang="en-US" sz="1000" u="none" strike="noStrike">
                          <a:solidFill>
                            <a:schemeClr val="tx1"/>
                          </a:solidFill>
                          <a:effectLst/>
                          <a:hlinkClick r:id="rId5" tooltip="U.S. state"/>
                        </a:rPr>
                        <a:t>State</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u="none" strike="noStrike">
                          <a:solidFill>
                            <a:schemeClr val="tx1"/>
                          </a:solidFill>
                          <a:effectLst/>
                          <a:hlinkClick r:id="rId6" tooltip="Ohio"/>
                        </a:rPr>
                        <a:t>Ohio</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u="none" strike="noStrike">
                          <a:solidFill>
                            <a:schemeClr val="tx1"/>
                          </a:solidFill>
                          <a:effectLst/>
                          <a:hlinkClick r:id="rId6" tooltip="Ohio"/>
                        </a:rPr>
                        <a:t>Ohio</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270090">
                <a:tc>
                  <a:txBody>
                    <a:bodyPr/>
                    <a:lstStyle/>
                    <a:p>
                      <a:pPr marL="0" marR="0">
                        <a:lnSpc>
                          <a:spcPts val="1440"/>
                        </a:lnSpc>
                        <a:spcBef>
                          <a:spcPts val="600"/>
                        </a:spcBef>
                        <a:spcAft>
                          <a:spcPts val="600"/>
                        </a:spcAft>
                      </a:pPr>
                      <a:r>
                        <a:rPr lang="en-US" sz="1000" u="none" strike="noStrike">
                          <a:solidFill>
                            <a:schemeClr val="tx1"/>
                          </a:solidFill>
                          <a:effectLst/>
                          <a:hlinkClick r:id="rId7" tooltip="List of counties in Ohio"/>
                        </a:rPr>
                        <a:t>County</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gn="l" defTabSz="914400" rtl="0" eaLnBrk="1" latinLnBrk="0" hangingPunct="1">
                        <a:lnSpc>
                          <a:spcPts val="1440"/>
                        </a:lnSpc>
                        <a:spcBef>
                          <a:spcPts val="600"/>
                        </a:spcBef>
                        <a:spcAft>
                          <a:spcPts val="600"/>
                        </a:spcAft>
                      </a:pPr>
                      <a:r>
                        <a:rPr lang="en-US" sz="1000" u="none" strike="noStrike" kern="1200" dirty="0" smtClean="0">
                          <a:solidFill>
                            <a:schemeClr val="tx1"/>
                          </a:solidFill>
                          <a:effectLst/>
                          <a:latin typeface="+mn-lt"/>
                          <a:ea typeface="+mn-ea"/>
                          <a:cs typeface="+mn-cs"/>
                        </a:rPr>
                        <a:t>Hamilton</a:t>
                      </a:r>
                      <a:endParaRPr lang="en-US" sz="1000" u="none" strike="noStrike" kern="1200" dirty="0">
                        <a:solidFill>
                          <a:schemeClr val="tx1"/>
                        </a:solidFill>
                        <a:effectLst/>
                        <a:latin typeface="+mn-lt"/>
                        <a:ea typeface="+mn-ea"/>
                        <a:cs typeface="+mn-cs"/>
                      </a:endParaRPr>
                    </a:p>
                  </a:txBody>
                  <a:tcPr marL="87027" marR="87027" marT="0" marB="29009"/>
                </a:tc>
                <a:tc>
                  <a:txBody>
                    <a:bodyPr/>
                    <a:lstStyle/>
                    <a:p>
                      <a:pPr marL="0" marR="0" algn="l" defTabSz="914400" rtl="0" eaLnBrk="1" latinLnBrk="0" hangingPunct="1">
                        <a:lnSpc>
                          <a:spcPts val="1440"/>
                        </a:lnSpc>
                        <a:spcBef>
                          <a:spcPts val="600"/>
                        </a:spcBef>
                        <a:spcAft>
                          <a:spcPts val="600"/>
                        </a:spcAft>
                      </a:pPr>
                      <a:r>
                        <a:rPr lang="en-US" sz="1000" u="none" strike="noStrike" kern="1200" dirty="0" smtClean="0">
                          <a:solidFill>
                            <a:schemeClr val="tx1"/>
                          </a:solidFill>
                          <a:effectLst/>
                          <a:latin typeface="+mn-lt"/>
                          <a:ea typeface="+mn-ea"/>
                          <a:cs typeface="+mn-cs"/>
                        </a:rPr>
                        <a:t>Warren</a:t>
                      </a:r>
                      <a:endParaRPr lang="en-US" sz="1000" u="none" strike="noStrike" kern="1200" dirty="0">
                        <a:solidFill>
                          <a:schemeClr val="tx1"/>
                        </a:solidFill>
                        <a:effectLst/>
                        <a:latin typeface="+mn-lt"/>
                        <a:ea typeface="+mn-ea"/>
                        <a:cs typeface="+mn-cs"/>
                      </a:endParaRPr>
                    </a:p>
                  </a:txBody>
                  <a:tcPr marL="29009" marR="29009" marT="29009" marB="29009"/>
                </a:tc>
              </a:tr>
              <a:tr h="303315">
                <a:tc gridSpan="2">
                  <a:txBody>
                    <a:bodyPr/>
                    <a:lstStyle/>
                    <a:p>
                      <a:pPr marL="0" marR="0">
                        <a:lnSpc>
                          <a:spcPts val="1440"/>
                        </a:lnSpc>
                        <a:spcBef>
                          <a:spcPts val="600"/>
                        </a:spcBef>
                        <a:spcAft>
                          <a:spcPts val="600"/>
                        </a:spcAft>
                      </a:pPr>
                      <a:r>
                        <a:rPr lang="en-US" sz="1000">
                          <a:solidFill>
                            <a:schemeClr val="tx1"/>
                          </a:solidFill>
                          <a:effectLst/>
                        </a:rPr>
                        <a:t>Government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hMerge="1">
                  <a:txBody>
                    <a:bodyPr/>
                    <a:lstStyle/>
                    <a:p>
                      <a:endParaRPr lang="en-US"/>
                    </a:p>
                  </a:txBody>
                  <a:tcPr/>
                </a:tc>
                <a:tc>
                  <a:txBody>
                    <a:bodyPr/>
                    <a:lstStyle/>
                    <a:p>
                      <a:pPr marL="0" marR="0">
                        <a:lnSpc>
                          <a:spcPts val="1440"/>
                        </a:lnSpc>
                        <a:spcBef>
                          <a:spcPts val="600"/>
                        </a:spcBef>
                        <a:spcAft>
                          <a:spcPts val="600"/>
                        </a:spcAft>
                      </a:pPr>
                      <a:r>
                        <a:rPr lang="en-US" sz="10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270090">
                <a:tc>
                  <a:txBody>
                    <a:bodyPr/>
                    <a:lstStyle/>
                    <a:p>
                      <a:pPr marL="0" marR="0">
                        <a:lnSpc>
                          <a:spcPts val="1440"/>
                        </a:lnSpc>
                        <a:spcBef>
                          <a:spcPts val="600"/>
                        </a:spcBef>
                        <a:spcAft>
                          <a:spcPts val="600"/>
                        </a:spcAft>
                      </a:pPr>
                      <a:r>
                        <a:rPr lang="en-US" sz="1000">
                          <a:solidFill>
                            <a:schemeClr val="tx1"/>
                          </a:solidFill>
                          <a:effectLst/>
                        </a:rPr>
                        <a:t> • Mayor</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dirty="0">
                          <a:solidFill>
                            <a:schemeClr val="tx1"/>
                          </a:solidFill>
                          <a:effectLst/>
                        </a:rPr>
                        <a:t>Tom </a:t>
                      </a:r>
                      <a:r>
                        <a:rPr lang="en-US" sz="1000" dirty="0" err="1">
                          <a:solidFill>
                            <a:schemeClr val="tx1"/>
                          </a:solidFill>
                          <a:effectLst/>
                        </a:rPr>
                        <a:t>Adamec</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dirty="0">
                          <a:solidFill>
                            <a:schemeClr val="tx1"/>
                          </a:solidFill>
                          <a:effectLst/>
                        </a:rPr>
                        <a:t>Victor Kidd</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303315">
                <a:tc gridSpan="2">
                  <a:txBody>
                    <a:bodyPr/>
                    <a:lstStyle/>
                    <a:p>
                      <a:pPr marL="0" marR="0">
                        <a:lnSpc>
                          <a:spcPts val="1440"/>
                        </a:lnSpc>
                        <a:spcBef>
                          <a:spcPts val="600"/>
                        </a:spcBef>
                        <a:spcAft>
                          <a:spcPts val="600"/>
                        </a:spcAft>
                      </a:pPr>
                      <a:r>
                        <a:rPr lang="en-US" sz="1000">
                          <a:solidFill>
                            <a:schemeClr val="tx1"/>
                          </a:solidFill>
                          <a:effectLst/>
                        </a:rPr>
                        <a:t>Area</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hMerge="1">
                  <a:txBody>
                    <a:bodyPr/>
                    <a:lstStyle/>
                    <a:p>
                      <a:endParaRPr lang="en-US"/>
                    </a:p>
                  </a:txBody>
                  <a:tcPr/>
                </a:tc>
                <a:tc>
                  <a:txBody>
                    <a:bodyPr/>
                    <a:lstStyle/>
                    <a:p>
                      <a:pPr marL="0" marR="0">
                        <a:lnSpc>
                          <a:spcPts val="1440"/>
                        </a:lnSpc>
                        <a:spcBef>
                          <a:spcPts val="600"/>
                        </a:spcBef>
                        <a:spcAft>
                          <a:spcPts val="600"/>
                        </a:spcAft>
                      </a:pPr>
                      <a:r>
                        <a:rPr lang="en-US" sz="10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270090">
                <a:tc>
                  <a:txBody>
                    <a:bodyPr/>
                    <a:lstStyle/>
                    <a:p>
                      <a:pPr marL="0" marR="0">
                        <a:lnSpc>
                          <a:spcPts val="1440"/>
                        </a:lnSpc>
                        <a:spcBef>
                          <a:spcPts val="600"/>
                        </a:spcBef>
                        <a:spcAft>
                          <a:spcPts val="600"/>
                        </a:spcAft>
                      </a:pPr>
                      <a:r>
                        <a:rPr lang="en-US" sz="1000">
                          <a:solidFill>
                            <a:schemeClr val="tx1"/>
                          </a:solidFill>
                          <a:effectLst/>
                        </a:rPr>
                        <a:t> • Total</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a:solidFill>
                            <a:schemeClr val="tx1"/>
                          </a:solidFill>
                          <a:effectLst/>
                        </a:rPr>
                        <a:t>7.59 sq mi (19.66 km</a:t>
                      </a:r>
                      <a:r>
                        <a:rPr lang="en-US" sz="1000" baseline="30000">
                          <a:solidFill>
                            <a:schemeClr val="tx1"/>
                          </a:solidFill>
                          <a:effectLst/>
                        </a:rPr>
                        <a:t>2</a:t>
                      </a:r>
                      <a:r>
                        <a:rPr lang="en-US" sz="1000">
                          <a:solidFill>
                            <a:schemeClr val="tx1"/>
                          </a:solidFill>
                          <a:effectLst/>
                        </a:rPr>
                        <a: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a:solidFill>
                            <a:schemeClr val="tx1"/>
                          </a:solidFill>
                          <a:effectLst/>
                        </a:rPr>
                        <a:t>18.67 sq mi (48.36 km2)</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270090">
                <a:tc>
                  <a:txBody>
                    <a:bodyPr/>
                    <a:lstStyle/>
                    <a:p>
                      <a:pPr marL="0" marR="0">
                        <a:lnSpc>
                          <a:spcPts val="1440"/>
                        </a:lnSpc>
                        <a:spcBef>
                          <a:spcPts val="600"/>
                        </a:spcBef>
                        <a:spcAft>
                          <a:spcPts val="600"/>
                        </a:spcAft>
                      </a:pPr>
                      <a:r>
                        <a:rPr lang="en-US" sz="1000">
                          <a:solidFill>
                            <a:schemeClr val="tx1"/>
                          </a:solidFill>
                          <a:effectLst/>
                        </a:rPr>
                        <a:t> • Land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a:solidFill>
                            <a:schemeClr val="tx1"/>
                          </a:solidFill>
                          <a:effectLst/>
                        </a:rPr>
                        <a:t>7.58 sq mi (19.63 km</a:t>
                      </a:r>
                      <a:r>
                        <a:rPr lang="en-US" sz="1000" baseline="30000">
                          <a:solidFill>
                            <a:schemeClr val="tx1"/>
                          </a:solidFill>
                          <a:effectLst/>
                        </a:rPr>
                        <a:t>2</a:t>
                      </a:r>
                      <a:r>
                        <a:rPr lang="en-US" sz="1000">
                          <a:solidFill>
                            <a:schemeClr val="tx1"/>
                          </a:solidFill>
                          <a:effectLst/>
                        </a:rPr>
                        <a: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a:solidFill>
                            <a:schemeClr val="tx1"/>
                          </a:solidFill>
                          <a:effectLst/>
                        </a:rPr>
                        <a:t>18.63 sq mi (48.25 km2)</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270090">
                <a:tc>
                  <a:txBody>
                    <a:bodyPr/>
                    <a:lstStyle/>
                    <a:p>
                      <a:pPr marL="0" marR="0">
                        <a:lnSpc>
                          <a:spcPts val="1440"/>
                        </a:lnSpc>
                        <a:spcBef>
                          <a:spcPts val="600"/>
                        </a:spcBef>
                        <a:spcAft>
                          <a:spcPts val="600"/>
                        </a:spcAft>
                      </a:pPr>
                      <a:r>
                        <a:rPr lang="en-US" sz="1000">
                          <a:solidFill>
                            <a:schemeClr val="tx1"/>
                          </a:solidFill>
                          <a:effectLst/>
                        </a:rPr>
                        <a:t> • Water</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dirty="0">
                          <a:solidFill>
                            <a:schemeClr val="tx1"/>
                          </a:solidFill>
                          <a:effectLst/>
                        </a:rPr>
                        <a:t>0.01 </a:t>
                      </a:r>
                      <a:r>
                        <a:rPr lang="en-US" sz="1000" dirty="0" err="1">
                          <a:solidFill>
                            <a:schemeClr val="tx1"/>
                          </a:solidFill>
                          <a:effectLst/>
                        </a:rPr>
                        <a:t>sq</a:t>
                      </a:r>
                      <a:r>
                        <a:rPr lang="en-US" sz="1000" dirty="0">
                          <a:solidFill>
                            <a:schemeClr val="tx1"/>
                          </a:solidFill>
                          <a:effectLst/>
                        </a:rPr>
                        <a:t> mi (0.03 km</a:t>
                      </a:r>
                      <a:r>
                        <a:rPr lang="en-US" sz="1000" baseline="30000" dirty="0">
                          <a:solidFill>
                            <a:schemeClr val="tx1"/>
                          </a:solidFill>
                          <a:effectLst/>
                        </a:rPr>
                        <a:t>2</a:t>
                      </a:r>
                      <a:r>
                        <a:rPr lang="en-US" sz="1000" dirty="0">
                          <a:solidFill>
                            <a:schemeClr val="tx1"/>
                          </a:solidFill>
                          <a:effectLst/>
                        </a:rPr>
                        <a:t>)</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a:solidFill>
                            <a:schemeClr val="tx1"/>
                          </a:solidFill>
                          <a:effectLst/>
                        </a:rPr>
                        <a:t>0.04 sq mi (0.10 km2)</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303315">
                <a:tc>
                  <a:txBody>
                    <a:bodyPr/>
                    <a:lstStyle/>
                    <a:p>
                      <a:pPr marL="0" marR="0">
                        <a:lnSpc>
                          <a:spcPts val="1440"/>
                        </a:lnSpc>
                        <a:spcBef>
                          <a:spcPts val="600"/>
                        </a:spcBef>
                        <a:spcAft>
                          <a:spcPts val="600"/>
                        </a:spcAft>
                      </a:pPr>
                      <a:r>
                        <a:rPr lang="en-US" sz="1000">
                          <a:solidFill>
                            <a:schemeClr val="tx1"/>
                          </a:solidFill>
                          <a:effectLst/>
                        </a:rPr>
                        <a:t>Elevation</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a:solidFill>
                            <a:schemeClr val="tx1"/>
                          </a:solidFill>
                          <a:effectLst/>
                        </a:rPr>
                        <a:t>846 ft (258 m)</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a:solidFill>
                            <a:schemeClr val="tx1"/>
                          </a:solidFill>
                          <a:effectLst/>
                        </a:rPr>
                        <a:t>810 ft (247 m)</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506954">
                <a:tc>
                  <a:txBody>
                    <a:bodyPr/>
                    <a:lstStyle/>
                    <a:p>
                      <a:pPr marL="0" marR="0">
                        <a:lnSpc>
                          <a:spcPts val="1440"/>
                        </a:lnSpc>
                        <a:spcBef>
                          <a:spcPts val="600"/>
                        </a:spcBef>
                        <a:spcAft>
                          <a:spcPts val="600"/>
                        </a:spcAft>
                      </a:pPr>
                      <a:r>
                        <a:rPr lang="en-US" sz="1000">
                          <a:solidFill>
                            <a:schemeClr val="tx1"/>
                          </a:solidFill>
                          <a:effectLst/>
                        </a:rPr>
                        <a:t>Population (2010)</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a:solidFill>
                            <a:schemeClr val="tx1"/>
                          </a:solidFill>
                          <a:effectLst/>
                        </a:rPr>
                        <a:t>12,114</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a:solidFill>
                            <a:schemeClr val="tx1"/>
                          </a:solidFill>
                          <a:effectLst/>
                        </a:rPr>
                        <a:t>30,712</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270090">
                <a:tc>
                  <a:txBody>
                    <a:bodyPr/>
                    <a:lstStyle/>
                    <a:p>
                      <a:pPr marL="0" marR="0">
                        <a:lnSpc>
                          <a:spcPts val="1440"/>
                        </a:lnSpc>
                        <a:spcBef>
                          <a:spcPts val="600"/>
                        </a:spcBef>
                        <a:spcAft>
                          <a:spcPts val="600"/>
                        </a:spcAft>
                      </a:pPr>
                      <a:r>
                        <a:rPr lang="en-US" sz="1000">
                          <a:solidFill>
                            <a:schemeClr val="tx1"/>
                          </a:solidFill>
                          <a:effectLst/>
                        </a:rPr>
                        <a:t> • Density</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a:solidFill>
                            <a:schemeClr val="tx1"/>
                          </a:solidFill>
                          <a:effectLst/>
                        </a:rPr>
                        <a:t>1,598.2/sq mi (617.1/km</a:t>
                      </a:r>
                      <a:r>
                        <a:rPr lang="en-US" sz="1000" baseline="30000">
                          <a:solidFill>
                            <a:schemeClr val="tx1"/>
                          </a:solidFill>
                          <a:effectLst/>
                        </a:rPr>
                        <a:t>2</a:t>
                      </a:r>
                      <a:r>
                        <a:rPr lang="en-US" sz="1000">
                          <a:solidFill>
                            <a:schemeClr val="tx1"/>
                          </a:solidFill>
                          <a:effectLst/>
                        </a:rPr>
                        <a: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a:solidFill>
                            <a:schemeClr val="tx1"/>
                          </a:solidFill>
                          <a:effectLst/>
                        </a:rPr>
                        <a:t>1,648.5/sq mi (636.5/km2)</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303315">
                <a:tc>
                  <a:txBody>
                    <a:bodyPr/>
                    <a:lstStyle/>
                    <a:p>
                      <a:pPr marL="0" marR="0">
                        <a:lnSpc>
                          <a:spcPts val="1440"/>
                        </a:lnSpc>
                        <a:spcBef>
                          <a:spcPts val="600"/>
                        </a:spcBef>
                        <a:spcAft>
                          <a:spcPts val="600"/>
                        </a:spcAft>
                      </a:pPr>
                      <a:r>
                        <a:rPr lang="en-US" sz="1000" u="none" strike="noStrike">
                          <a:solidFill>
                            <a:schemeClr val="tx1"/>
                          </a:solidFill>
                          <a:effectLst/>
                          <a:hlinkClick r:id="rId8" tooltip="Time zone"/>
                        </a:rPr>
                        <a:t>Time zone</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u="none" strike="noStrike">
                          <a:solidFill>
                            <a:schemeClr val="tx1"/>
                          </a:solidFill>
                          <a:effectLst/>
                          <a:hlinkClick r:id="rId9" tooltip="UTC-5"/>
                        </a:rPr>
                        <a:t>UTC-5</a:t>
                      </a:r>
                      <a:r>
                        <a:rPr lang="en-US" sz="1000">
                          <a:solidFill>
                            <a:schemeClr val="tx1"/>
                          </a:solidFill>
                          <a:effectLst/>
                        </a:rPr>
                        <a:t> (</a:t>
                      </a:r>
                      <a:r>
                        <a:rPr lang="en-US" sz="1000" u="none" strike="noStrike">
                          <a:solidFill>
                            <a:schemeClr val="tx1"/>
                          </a:solidFill>
                          <a:effectLst/>
                          <a:hlinkClick r:id="rId10" tooltip="Eastern Time Zone"/>
                        </a:rPr>
                        <a:t>Eastern (EST)</a:t>
                      </a:r>
                      <a:r>
                        <a:rPr lang="en-US" sz="1000">
                          <a:solidFill>
                            <a:schemeClr val="tx1"/>
                          </a:solidFill>
                          <a:effectLst/>
                        </a:rPr>
                        <a: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u="none" strike="noStrike">
                          <a:solidFill>
                            <a:schemeClr val="tx1"/>
                          </a:solidFill>
                          <a:effectLst/>
                          <a:hlinkClick r:id="rId9" tooltip="UTC-5"/>
                        </a:rPr>
                        <a:t>UTC-5</a:t>
                      </a:r>
                      <a:r>
                        <a:rPr lang="en-US" sz="1000">
                          <a:solidFill>
                            <a:schemeClr val="tx1"/>
                          </a:solidFill>
                          <a:effectLst/>
                        </a:rPr>
                        <a:t> (</a:t>
                      </a:r>
                      <a:r>
                        <a:rPr lang="en-US" sz="1000" u="none" strike="noStrike">
                          <a:solidFill>
                            <a:schemeClr val="tx1"/>
                          </a:solidFill>
                          <a:effectLst/>
                          <a:hlinkClick r:id="rId10" tooltip="Eastern Time Zone"/>
                        </a:rPr>
                        <a:t>Eastern (EST)</a:t>
                      </a:r>
                      <a:r>
                        <a:rPr lang="en-US" sz="1000">
                          <a:solidFill>
                            <a:schemeClr val="tx1"/>
                          </a:solidFill>
                          <a:effectLst/>
                        </a:rPr>
                        <a: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376337">
                <a:tc>
                  <a:txBody>
                    <a:bodyPr/>
                    <a:lstStyle/>
                    <a:p>
                      <a:pPr marL="0" marR="0">
                        <a:lnSpc>
                          <a:spcPts val="1440"/>
                        </a:lnSpc>
                        <a:spcBef>
                          <a:spcPts val="600"/>
                        </a:spcBef>
                        <a:spcAft>
                          <a:spcPts val="600"/>
                        </a:spcAft>
                      </a:pPr>
                      <a:r>
                        <a:rPr lang="en-US" sz="1000">
                          <a:solidFill>
                            <a:schemeClr val="tx1"/>
                          </a:solidFill>
                          <a:effectLst/>
                        </a:rPr>
                        <a:t> • Summer (</a:t>
                      </a:r>
                      <a:r>
                        <a:rPr lang="en-US" sz="1000" u="none" strike="noStrike">
                          <a:solidFill>
                            <a:schemeClr val="tx1"/>
                          </a:solidFill>
                          <a:effectLst/>
                          <a:hlinkClick r:id="rId11" tooltip="Daylight saving time"/>
                        </a:rPr>
                        <a:t>DST</a:t>
                      </a:r>
                      <a:r>
                        <a:rPr lang="en-US" sz="1000">
                          <a:solidFill>
                            <a:schemeClr val="tx1"/>
                          </a:solidFill>
                          <a:effectLst/>
                        </a:rPr>
                        <a: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u="none" strike="noStrike">
                          <a:solidFill>
                            <a:schemeClr val="tx1"/>
                          </a:solidFill>
                          <a:effectLst/>
                          <a:hlinkClick r:id="rId12" tooltip="UTC-4"/>
                        </a:rPr>
                        <a:t>UTC-4</a:t>
                      </a:r>
                      <a:r>
                        <a:rPr lang="en-US" sz="1000">
                          <a:solidFill>
                            <a:schemeClr val="tx1"/>
                          </a:solidFill>
                          <a:effectLst/>
                        </a:rPr>
                        <a:t> (EDT)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u="none" strike="noStrike">
                          <a:solidFill>
                            <a:schemeClr val="tx1"/>
                          </a:solidFill>
                          <a:effectLst/>
                          <a:hlinkClick r:id="rId12" tooltip="UTC-4"/>
                        </a:rPr>
                        <a:t>UTC-4</a:t>
                      </a:r>
                      <a:r>
                        <a:rPr lang="en-US" sz="1000">
                          <a:solidFill>
                            <a:schemeClr val="tx1"/>
                          </a:solidFill>
                          <a:effectLst/>
                        </a:rPr>
                        <a:t> (EDT)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303315">
                <a:tc>
                  <a:txBody>
                    <a:bodyPr/>
                    <a:lstStyle/>
                    <a:p>
                      <a:pPr marL="0" marR="0">
                        <a:lnSpc>
                          <a:spcPts val="1440"/>
                        </a:lnSpc>
                        <a:spcBef>
                          <a:spcPts val="600"/>
                        </a:spcBef>
                        <a:spcAft>
                          <a:spcPts val="600"/>
                        </a:spcAft>
                      </a:pPr>
                      <a:r>
                        <a:rPr lang="en-US" sz="1000" u="none" strike="noStrike">
                          <a:solidFill>
                            <a:schemeClr val="tx1"/>
                          </a:solidFill>
                          <a:effectLst/>
                          <a:hlinkClick r:id="rId13" tooltip="ZIP code"/>
                        </a:rPr>
                        <a:t>ZIP code</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a:solidFill>
                            <a:schemeClr val="tx1"/>
                          </a:solidFill>
                          <a:effectLst/>
                        </a:rPr>
                        <a:t>45242</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a:solidFill>
                            <a:schemeClr val="tx1"/>
                          </a:solidFill>
                          <a:effectLst/>
                        </a:rPr>
                        <a:t>45040</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270090">
                <a:tc>
                  <a:txBody>
                    <a:bodyPr/>
                    <a:lstStyle/>
                    <a:p>
                      <a:pPr marL="0" marR="0">
                        <a:lnSpc>
                          <a:spcPts val="1440"/>
                        </a:lnSpc>
                        <a:spcBef>
                          <a:spcPts val="600"/>
                        </a:spcBef>
                        <a:spcAft>
                          <a:spcPts val="600"/>
                        </a:spcAft>
                      </a:pPr>
                      <a:r>
                        <a:rPr lang="en-US" sz="1000" u="none" strike="noStrike">
                          <a:solidFill>
                            <a:schemeClr val="tx1"/>
                          </a:solidFill>
                          <a:effectLst/>
                          <a:hlinkClick r:id="rId14" tooltip="Telephone numbering plan"/>
                        </a:rPr>
                        <a:t>Area code(s)</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a:lnSpc>
                          <a:spcPts val="1440"/>
                        </a:lnSpc>
                        <a:spcBef>
                          <a:spcPts val="600"/>
                        </a:spcBef>
                        <a:spcAft>
                          <a:spcPts val="600"/>
                        </a:spcAft>
                      </a:pPr>
                      <a:r>
                        <a:rPr lang="en-US" sz="1000" u="none" strike="noStrike" dirty="0">
                          <a:solidFill>
                            <a:schemeClr val="tx1"/>
                          </a:solidFill>
                          <a:effectLst/>
                          <a:hlinkClick r:id="rId15" tooltip="Area code 513"/>
                        </a:rPr>
                        <a:t>513</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0" marB="29009"/>
                </a:tc>
                <a:tc>
                  <a:txBody>
                    <a:bodyPr/>
                    <a:lstStyle/>
                    <a:p>
                      <a:pPr marL="0" marR="0" lvl="0" indent="0" algn="l" defTabSz="914400" rtl="0" eaLnBrk="1" fontAlgn="auto" latinLnBrk="0" hangingPunct="1">
                        <a:lnSpc>
                          <a:spcPts val="1440"/>
                        </a:lnSpc>
                        <a:spcBef>
                          <a:spcPts val="600"/>
                        </a:spcBef>
                        <a:spcAft>
                          <a:spcPts val="600"/>
                        </a:spcAft>
                        <a:buClrTx/>
                        <a:buSzTx/>
                        <a:buFontTx/>
                        <a:buNone/>
                        <a:tabLst/>
                        <a:defRPr/>
                      </a:pPr>
                      <a:r>
                        <a:rPr lang="en-US" sz="1000" u="none" strike="noStrike" dirty="0" smtClean="0">
                          <a:solidFill>
                            <a:schemeClr val="tx1"/>
                          </a:solidFill>
                          <a:effectLst/>
                          <a:hlinkClick r:id="rId15" tooltip="Area code 513"/>
                        </a:rPr>
                        <a:t>513</a:t>
                      </a:r>
                      <a:endParaRPr lang="en-US" sz="1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r h="303315">
                <a:tc>
                  <a:txBody>
                    <a:bodyPr/>
                    <a:lstStyle/>
                    <a:p>
                      <a:pPr marL="0" marR="0">
                        <a:lnSpc>
                          <a:spcPts val="1440"/>
                        </a:lnSpc>
                        <a:spcBef>
                          <a:spcPts val="600"/>
                        </a:spcBef>
                        <a:spcAft>
                          <a:spcPts val="600"/>
                        </a:spcAft>
                      </a:pPr>
                      <a:r>
                        <a:rPr lang="en-US" sz="1000">
                          <a:solidFill>
                            <a:schemeClr val="tx1"/>
                          </a:solidFill>
                          <a:effectLst/>
                        </a:rPr>
                        <a:t>Website</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u="none" strike="noStrike" dirty="0">
                          <a:solidFill>
                            <a:schemeClr val="tx1"/>
                          </a:solidFill>
                          <a:effectLst/>
                          <a:hlinkClick r:id="rId16"/>
                        </a:rPr>
                        <a:t>www.blueash.com</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27" marR="87027" marT="58018" marB="29009"/>
                </a:tc>
                <a:tc>
                  <a:txBody>
                    <a:bodyPr/>
                    <a:lstStyle/>
                    <a:p>
                      <a:pPr marL="0" marR="0">
                        <a:lnSpc>
                          <a:spcPts val="1440"/>
                        </a:lnSpc>
                        <a:spcBef>
                          <a:spcPts val="600"/>
                        </a:spcBef>
                        <a:spcAft>
                          <a:spcPts val="600"/>
                        </a:spcAft>
                      </a:pPr>
                      <a:r>
                        <a:rPr lang="en-US" sz="1000" dirty="0">
                          <a:solidFill>
                            <a:schemeClr val="tx1"/>
                          </a:solidFill>
                          <a:effectLst/>
                        </a:rPr>
                        <a:t>www.imaginemason.org</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9009" marR="29009" marT="29009" marB="29009"/>
                </a:tc>
              </a:tr>
            </a:tbl>
          </a:graphicData>
        </a:graphic>
      </p:graphicFrame>
      <p:pic>
        <p:nvPicPr>
          <p:cNvPr id="11" name="Picture 10"/>
          <p:cNvPicPr>
            <a:picLocks noChangeAspect="1"/>
          </p:cNvPicPr>
          <p:nvPr/>
        </p:nvPicPr>
        <p:blipFill>
          <a:blip r:embed="rId17"/>
          <a:stretch>
            <a:fillRect/>
          </a:stretch>
        </p:blipFill>
        <p:spPr>
          <a:xfrm>
            <a:off x="228600" y="4724399"/>
            <a:ext cx="2057399" cy="1764268"/>
          </a:xfrm>
          <a:prstGeom prst="rect">
            <a:avLst/>
          </a:prstGeom>
        </p:spPr>
      </p:pic>
      <p:pic>
        <p:nvPicPr>
          <p:cNvPr id="17" name="Picture 16"/>
          <p:cNvPicPr>
            <a:picLocks noChangeAspect="1"/>
          </p:cNvPicPr>
          <p:nvPr/>
        </p:nvPicPr>
        <p:blipFill>
          <a:blip r:embed="rId18"/>
          <a:stretch>
            <a:fillRect/>
          </a:stretch>
        </p:blipFill>
        <p:spPr>
          <a:xfrm>
            <a:off x="2590800" y="4724400"/>
            <a:ext cx="2209800" cy="1764267"/>
          </a:xfrm>
          <a:prstGeom prst="rect">
            <a:avLst/>
          </a:prstGeom>
        </p:spPr>
      </p:pic>
      <p:pic>
        <p:nvPicPr>
          <p:cNvPr id="19" name="Picture 18"/>
          <p:cNvPicPr>
            <a:picLocks noChangeAspect="1"/>
          </p:cNvPicPr>
          <p:nvPr/>
        </p:nvPicPr>
        <p:blipFill>
          <a:blip r:embed="rId19"/>
          <a:stretch>
            <a:fillRect/>
          </a:stretch>
        </p:blipFill>
        <p:spPr>
          <a:xfrm>
            <a:off x="5105400" y="4724399"/>
            <a:ext cx="1981200" cy="1770364"/>
          </a:xfrm>
          <a:prstGeom prst="rect">
            <a:avLst/>
          </a:prstGeom>
        </p:spPr>
      </p:pic>
      <p:sp>
        <p:nvSpPr>
          <p:cNvPr id="20" name="TextBox 19"/>
          <p:cNvSpPr txBox="1"/>
          <p:nvPr/>
        </p:nvSpPr>
        <p:spPr>
          <a:xfrm>
            <a:off x="419099" y="4370455"/>
            <a:ext cx="1676400" cy="307777"/>
          </a:xfrm>
          <a:prstGeom prst="rect">
            <a:avLst/>
          </a:prstGeom>
          <a:noFill/>
        </p:spPr>
        <p:txBody>
          <a:bodyPr wrap="square" rtlCol="0">
            <a:spAutoFit/>
          </a:bodyPr>
          <a:lstStyle/>
          <a:p>
            <a:r>
              <a:rPr lang="en-US" sz="1400" dirty="0" smtClean="0"/>
              <a:t>Map of Blue Ash</a:t>
            </a:r>
            <a:endParaRPr lang="en-US" sz="1400" dirty="0"/>
          </a:p>
        </p:txBody>
      </p:sp>
      <p:sp>
        <p:nvSpPr>
          <p:cNvPr id="22" name="TextBox 21"/>
          <p:cNvSpPr txBox="1"/>
          <p:nvPr/>
        </p:nvSpPr>
        <p:spPr>
          <a:xfrm>
            <a:off x="2986258" y="4370454"/>
            <a:ext cx="1676400" cy="307777"/>
          </a:xfrm>
          <a:prstGeom prst="rect">
            <a:avLst/>
          </a:prstGeom>
          <a:noFill/>
        </p:spPr>
        <p:txBody>
          <a:bodyPr wrap="square" rtlCol="0">
            <a:spAutoFit/>
          </a:bodyPr>
          <a:lstStyle/>
          <a:p>
            <a:r>
              <a:rPr lang="en-US" sz="1400" dirty="0" smtClean="0"/>
              <a:t>Map of Mason</a:t>
            </a:r>
            <a:endParaRPr lang="en-US" sz="1400" dirty="0"/>
          </a:p>
        </p:txBody>
      </p:sp>
      <p:sp>
        <p:nvSpPr>
          <p:cNvPr id="23" name="TextBox 22"/>
          <p:cNvSpPr txBox="1"/>
          <p:nvPr/>
        </p:nvSpPr>
        <p:spPr>
          <a:xfrm>
            <a:off x="5097740" y="4262732"/>
            <a:ext cx="2233442" cy="523220"/>
          </a:xfrm>
          <a:prstGeom prst="rect">
            <a:avLst/>
          </a:prstGeom>
          <a:noFill/>
        </p:spPr>
        <p:txBody>
          <a:bodyPr wrap="square" rtlCol="0">
            <a:spAutoFit/>
          </a:bodyPr>
          <a:lstStyle/>
          <a:p>
            <a:r>
              <a:rPr lang="en-US" sz="1400" dirty="0" smtClean="0"/>
              <a:t>Distance between the two cities</a:t>
            </a:r>
            <a:endParaRPr lang="en-US" sz="1400" dirty="0"/>
          </a:p>
        </p:txBody>
      </p:sp>
      <p:sp>
        <p:nvSpPr>
          <p:cNvPr id="24" name="Rectangle 23"/>
          <p:cNvSpPr/>
          <p:nvPr/>
        </p:nvSpPr>
        <p:spPr>
          <a:xfrm>
            <a:off x="228600" y="1006471"/>
            <a:ext cx="6858000" cy="32842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t>Blue Ash </a:t>
            </a:r>
            <a:r>
              <a:rPr lang="en-US" sz="1600" dirty="0"/>
              <a:t>is a city in Hamilton County, Ohio, United States, and is an inner suburb of Cincinnati, which is located to the </a:t>
            </a:r>
            <a:r>
              <a:rPr lang="en-US" sz="1600" dirty="0" smtClean="0"/>
              <a:t>south. </a:t>
            </a:r>
            <a:r>
              <a:rPr lang="en-US" sz="1600" dirty="0"/>
              <a:t>Blue Ash is </a:t>
            </a:r>
            <a:r>
              <a:rPr lang="en-US" sz="1600" dirty="0" smtClean="0"/>
              <a:t>located at</a:t>
            </a:r>
            <a:r>
              <a:rPr lang="en-US" sz="1600" dirty="0"/>
              <a:t> </a:t>
            </a:r>
            <a:r>
              <a:rPr lang="en-US" sz="1600" dirty="0">
                <a:hlinkClick r:id="rId20"/>
              </a:rPr>
              <a:t>39°14′50″N </a:t>
            </a:r>
            <a:r>
              <a:rPr lang="en-US" sz="1600" dirty="0" smtClean="0">
                <a:hlinkClick r:id="rId20"/>
              </a:rPr>
              <a:t>84°22′34″W</a:t>
            </a:r>
            <a:r>
              <a:rPr lang="en-US" sz="1600" dirty="0" smtClean="0"/>
              <a:t>. </a:t>
            </a:r>
            <a:r>
              <a:rPr lang="en-US" sz="1600" dirty="0"/>
              <a:t>Blue Ash can be reached by </a:t>
            </a:r>
            <a:r>
              <a:rPr lang="en-US" sz="1600" dirty="0">
                <a:hlinkClick r:id="rId21" tooltip="Interstate 71 in Ohio"/>
              </a:rPr>
              <a:t>Interstate 71</a:t>
            </a:r>
            <a:r>
              <a:rPr lang="en-US" sz="1600" dirty="0"/>
              <a:t> to the east, </a:t>
            </a:r>
            <a:r>
              <a:rPr lang="en-US" sz="1600" dirty="0">
                <a:hlinkClick r:id="rId22" tooltip="Interstate 275 (Ohio–Indiana–Kentucky)"/>
              </a:rPr>
              <a:t>Interstate 275</a:t>
            </a:r>
            <a:r>
              <a:rPr lang="en-US" sz="1600" dirty="0"/>
              <a:t> to the north, and </a:t>
            </a:r>
            <a:r>
              <a:rPr lang="en-US" sz="1600" dirty="0">
                <a:hlinkClick r:id="rId23" tooltip="Ronald Reagan Cross County Highway"/>
              </a:rPr>
              <a:t>Ronald Reagan Cross County Highway</a:t>
            </a:r>
            <a:r>
              <a:rPr lang="en-US" sz="1600" dirty="0"/>
              <a:t> to the south</a:t>
            </a:r>
            <a:r>
              <a:rPr lang="en-US" sz="1600" dirty="0" smtClean="0"/>
              <a:t>.</a:t>
            </a:r>
          </a:p>
          <a:p>
            <a:endParaRPr lang="en-US" sz="1600" dirty="0" smtClean="0"/>
          </a:p>
          <a:p>
            <a:endParaRPr lang="en-US" sz="1600" dirty="0" smtClean="0"/>
          </a:p>
          <a:p>
            <a:r>
              <a:rPr lang="en-US" sz="1600" b="1" dirty="0"/>
              <a:t>Mason</a:t>
            </a:r>
            <a:r>
              <a:rPr lang="en-US" sz="1600" dirty="0"/>
              <a:t> is a city in southwestern </a:t>
            </a:r>
            <a:r>
              <a:rPr lang="en-US" sz="1600" dirty="0">
                <a:hlinkClick r:id="rId24" tooltip="Warren County, Ohio"/>
              </a:rPr>
              <a:t>Warren County</a:t>
            </a:r>
            <a:r>
              <a:rPr lang="en-US" sz="1600" dirty="0"/>
              <a:t>, </a:t>
            </a:r>
            <a:r>
              <a:rPr lang="en-US" sz="1600" dirty="0">
                <a:hlinkClick r:id="rId6" tooltip="Ohio"/>
              </a:rPr>
              <a:t>Ohio</a:t>
            </a:r>
            <a:r>
              <a:rPr lang="en-US" sz="1600" dirty="0"/>
              <a:t>, United States, approximately 22 miles (35 km) from downtown </a:t>
            </a:r>
            <a:r>
              <a:rPr lang="en-US" sz="1600" dirty="0" smtClean="0">
                <a:hlinkClick r:id="rId25" tooltip="Cincinnati"/>
              </a:rPr>
              <a:t>Cincinnati</a:t>
            </a:r>
            <a:r>
              <a:rPr lang="en-US" sz="1600" dirty="0" smtClean="0"/>
              <a:t>. </a:t>
            </a:r>
            <a:r>
              <a:rPr lang="en-US" sz="1600" dirty="0"/>
              <a:t>Mason is located at </a:t>
            </a:r>
            <a:r>
              <a:rPr lang="en-US" sz="1600" dirty="0">
                <a:hlinkClick r:id="rId26"/>
              </a:rPr>
              <a:t>39°21′29″N </a:t>
            </a:r>
            <a:r>
              <a:rPr lang="en-US" sz="1600" dirty="0" smtClean="0">
                <a:hlinkClick r:id="rId26"/>
              </a:rPr>
              <a:t>84°18′43″W</a:t>
            </a:r>
            <a:r>
              <a:rPr lang="en-US" sz="1600" dirty="0" smtClean="0"/>
              <a:t>. </a:t>
            </a:r>
            <a:r>
              <a:rPr lang="en-US" sz="1600" dirty="0"/>
              <a:t>Mason is served by one </a:t>
            </a:r>
            <a:r>
              <a:rPr lang="en-US" sz="1600" dirty="0">
                <a:hlinkClick r:id="rId27" tooltip="Interstate highway"/>
              </a:rPr>
              <a:t>interstate</a:t>
            </a:r>
            <a:r>
              <a:rPr lang="en-US" sz="1600" dirty="0"/>
              <a:t>, </a:t>
            </a:r>
            <a:r>
              <a:rPr lang="en-US" sz="1600" dirty="0">
                <a:hlinkClick r:id="rId28" tooltip="I-71"/>
              </a:rPr>
              <a:t>I-71</a:t>
            </a:r>
            <a:endParaRPr lang="en-US" sz="1600" dirty="0"/>
          </a:p>
          <a:p>
            <a:endParaRPr lang="en-US" sz="1400" dirty="0"/>
          </a:p>
        </p:txBody>
      </p:sp>
    </p:spTree>
    <p:extLst>
      <p:ext uri="{BB962C8B-B14F-4D97-AF65-F5344CB8AC3E}">
        <p14:creationId xmlns:p14="http://schemas.microsoft.com/office/powerpoint/2010/main" val="391234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Problem Statement</a:t>
            </a:r>
            <a:endParaRPr lang="en-US" dirty="0"/>
          </a:p>
        </p:txBody>
      </p:sp>
      <p:sp>
        <p:nvSpPr>
          <p:cNvPr id="3" name="Text Placeholder 2"/>
          <p:cNvSpPr>
            <a:spLocks noGrp="1"/>
          </p:cNvSpPr>
          <p:nvPr>
            <p:ph type="body" idx="1"/>
          </p:nvPr>
        </p:nvSpPr>
        <p:spPr>
          <a:xfrm>
            <a:off x="841248" y="4876800"/>
            <a:ext cx="9601200" cy="475488"/>
          </a:xfrm>
        </p:spPr>
        <p:txBody>
          <a:bodyPr>
            <a:noAutofit/>
          </a:bodyPr>
          <a:lstStyle/>
          <a:p>
            <a:r>
              <a:rPr lang="en-US" sz="2000" b="1" dirty="0"/>
              <a:t>Every problem has in it the seeds of its own </a:t>
            </a:r>
            <a:r>
              <a:rPr lang="en-US" sz="2000" b="1" dirty="0" smtClean="0"/>
              <a:t>solution - </a:t>
            </a:r>
            <a:r>
              <a:rPr lang="en-US" sz="1600" i="1" dirty="0"/>
              <a:t>Norman Vincent </a:t>
            </a:r>
            <a:r>
              <a:rPr lang="en-US" sz="1600" i="1" dirty="0" smtClean="0"/>
              <a:t>Peale</a:t>
            </a:r>
            <a:endParaRPr lang="en-US" sz="1600" dirty="0"/>
          </a:p>
        </p:txBody>
      </p:sp>
    </p:spTree>
    <p:extLst>
      <p:ext uri="{BB962C8B-B14F-4D97-AF65-F5344CB8AC3E}">
        <p14:creationId xmlns:p14="http://schemas.microsoft.com/office/powerpoint/2010/main" val="370804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52400" y="152400"/>
            <a:ext cx="10515600" cy="854074"/>
          </a:xfrm>
        </p:spPr>
        <p:txBody>
          <a:bodyPr anchor="ctr"/>
          <a:lstStyle/>
          <a:p>
            <a:r>
              <a:rPr lang="en-US" dirty="0" smtClean="0"/>
              <a:t>The best choice to make</a:t>
            </a:r>
            <a:endParaRPr lang="en-US" dirty="0"/>
          </a:p>
        </p:txBody>
      </p:sp>
      <p:sp>
        <p:nvSpPr>
          <p:cNvPr id="10" name="TextBox 9"/>
          <p:cNvSpPr txBox="1"/>
          <p:nvPr/>
        </p:nvSpPr>
        <p:spPr>
          <a:xfrm>
            <a:off x="165100" y="1038224"/>
            <a:ext cx="9753600" cy="5078313"/>
          </a:xfrm>
          <a:prstGeom prst="rect">
            <a:avLst/>
          </a:prstGeom>
          <a:noFill/>
        </p:spPr>
        <p:txBody>
          <a:bodyPr wrap="square" rtlCol="0">
            <a:spAutoFit/>
          </a:bodyPr>
          <a:lstStyle/>
          <a:p>
            <a:r>
              <a:rPr lang="en-US" b="1" dirty="0" smtClean="0"/>
              <a:t>Background: </a:t>
            </a:r>
          </a:p>
          <a:p>
            <a:r>
              <a:rPr lang="en-US" dirty="0" smtClean="0"/>
              <a:t>When a family moves from one location to another due to change of job or host of other reasons, they would be eager to find out more about the place they are moving to, including schools, rentals, property, commute, safety, </a:t>
            </a:r>
            <a:r>
              <a:rPr lang="en-US" dirty="0"/>
              <a:t>restaurants</a:t>
            </a:r>
            <a:r>
              <a:rPr lang="en-US" dirty="0" smtClean="0"/>
              <a:t> etc.</a:t>
            </a:r>
          </a:p>
          <a:p>
            <a:endParaRPr lang="en-US" dirty="0"/>
          </a:p>
          <a:p>
            <a:r>
              <a:rPr lang="en-US" b="1" dirty="0" smtClean="0"/>
              <a:t>Problem Statement:</a:t>
            </a:r>
          </a:p>
          <a:p>
            <a:r>
              <a:rPr lang="en-US" dirty="0" smtClean="0"/>
              <a:t>Let’s help families that are moving to suburbs of Cincinnati, Ohio to make a choice between the </a:t>
            </a:r>
            <a:r>
              <a:rPr lang="en-US" u="sng" dirty="0" smtClean="0"/>
              <a:t>two</a:t>
            </a:r>
            <a:r>
              <a:rPr lang="en-US" dirty="0" smtClean="0"/>
              <a:t> of the </a:t>
            </a:r>
            <a:r>
              <a:rPr lang="en-US" u="sng" dirty="0" smtClean="0"/>
              <a:t>top ten</a:t>
            </a:r>
            <a:r>
              <a:rPr lang="en-US" dirty="0" smtClean="0"/>
              <a:t> suburbs - the city of </a:t>
            </a:r>
            <a:r>
              <a:rPr lang="en-US" b="1" i="1" u="sng" dirty="0" smtClean="0"/>
              <a:t>Blue Ash </a:t>
            </a:r>
            <a:r>
              <a:rPr lang="en-US" dirty="0" smtClean="0"/>
              <a:t>Vs the city of </a:t>
            </a:r>
            <a:r>
              <a:rPr lang="en-US" b="1" i="1" u="sng" dirty="0" smtClean="0"/>
              <a:t>Mason</a:t>
            </a:r>
            <a:r>
              <a:rPr lang="en-US" dirty="0" smtClean="0"/>
              <a:t>.</a:t>
            </a:r>
          </a:p>
          <a:p>
            <a:endParaRPr lang="en-US" dirty="0"/>
          </a:p>
          <a:p>
            <a:r>
              <a:rPr lang="en-US" b="1" dirty="0" smtClean="0"/>
              <a:t>Summary:</a:t>
            </a:r>
          </a:p>
          <a:p>
            <a:r>
              <a:rPr lang="en-US" dirty="0" smtClean="0"/>
              <a:t>Let’s analyze, visualize and evaluate the cities based on the following key parameters:</a:t>
            </a:r>
          </a:p>
          <a:p>
            <a:pPr marL="285750" indent="-285750">
              <a:buFont typeface="Wingdings" panose="05000000000000000000" pitchFamily="2" charset="2"/>
              <a:buChar char="q"/>
            </a:pPr>
            <a:r>
              <a:rPr lang="en-US" dirty="0" smtClean="0"/>
              <a:t>Education</a:t>
            </a:r>
          </a:p>
          <a:p>
            <a:pPr marL="285750" indent="-285750">
              <a:buFont typeface="Wingdings" panose="05000000000000000000" pitchFamily="2" charset="2"/>
              <a:buChar char="q"/>
            </a:pPr>
            <a:r>
              <a:rPr lang="en-US" dirty="0" smtClean="0"/>
              <a:t>Healthcare</a:t>
            </a:r>
          </a:p>
          <a:p>
            <a:pPr marL="285750" indent="-285750">
              <a:buFont typeface="Wingdings" panose="05000000000000000000" pitchFamily="2" charset="2"/>
              <a:buChar char="q"/>
            </a:pPr>
            <a:r>
              <a:rPr lang="en-US" dirty="0" smtClean="0"/>
              <a:t>Crime &amp; Safety</a:t>
            </a:r>
          </a:p>
          <a:p>
            <a:pPr marL="285750" indent="-285750">
              <a:buFont typeface="Wingdings" panose="05000000000000000000" pitchFamily="2" charset="2"/>
              <a:buChar char="q"/>
            </a:pPr>
            <a:r>
              <a:rPr lang="en-US" dirty="0" smtClean="0"/>
              <a:t>Occupations</a:t>
            </a:r>
          </a:p>
          <a:p>
            <a:pPr marL="285750" indent="-285750">
              <a:buFont typeface="Wingdings" panose="05000000000000000000" pitchFamily="2" charset="2"/>
              <a:buChar char="q"/>
            </a:pPr>
            <a:r>
              <a:rPr lang="en-US" dirty="0" smtClean="0"/>
              <a:t>Properties and Rentals</a:t>
            </a:r>
          </a:p>
          <a:p>
            <a:pPr marL="285750" indent="-285750">
              <a:buFont typeface="Wingdings" panose="05000000000000000000" pitchFamily="2" charset="2"/>
              <a:buChar char="q"/>
            </a:pPr>
            <a:r>
              <a:rPr lang="en-US" dirty="0" smtClean="0"/>
              <a:t>Restaurants</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Methodology</a:t>
            </a:r>
            <a:endParaRPr lang="en-US" dirty="0"/>
          </a:p>
        </p:txBody>
      </p:sp>
      <p:sp>
        <p:nvSpPr>
          <p:cNvPr id="3" name="Text Placeholder 2"/>
          <p:cNvSpPr>
            <a:spLocks noGrp="1"/>
          </p:cNvSpPr>
          <p:nvPr>
            <p:ph type="body" idx="1"/>
          </p:nvPr>
        </p:nvSpPr>
        <p:spPr>
          <a:xfrm>
            <a:off x="841248" y="4876800"/>
            <a:ext cx="9601200" cy="475488"/>
          </a:xfrm>
        </p:spPr>
        <p:txBody>
          <a:bodyPr>
            <a:noAutofit/>
          </a:bodyPr>
          <a:lstStyle/>
          <a:p>
            <a:r>
              <a:rPr lang="en-US" sz="2000" b="1" dirty="0" smtClean="0"/>
              <a:t>Data Requirements, Collection, Analysis and Approach</a:t>
            </a:r>
            <a:endParaRPr lang="en-US" sz="1600" dirty="0"/>
          </a:p>
        </p:txBody>
      </p:sp>
    </p:spTree>
    <p:extLst>
      <p:ext uri="{BB962C8B-B14F-4D97-AF65-F5344CB8AC3E}">
        <p14:creationId xmlns:p14="http://schemas.microsoft.com/office/powerpoint/2010/main" val="129318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04746834"/>
              </p:ext>
            </p:extLst>
          </p:nvPr>
        </p:nvGraphicFramePr>
        <p:xfrm>
          <a:off x="381000" y="2057400"/>
          <a:ext cx="5334000" cy="4038599"/>
        </p:xfrm>
        <a:graphic>
          <a:graphicData uri="http://schemas.openxmlformats.org/drawingml/2006/table">
            <a:tbl>
              <a:tblPr firstRow="1" bandRow="1">
                <a:tableStyleId>{C4B1156A-380E-4F78-BDF5-A606A8083BF9}</a:tableStyleId>
              </a:tblPr>
              <a:tblGrid>
                <a:gridCol w="1504263"/>
                <a:gridCol w="3829737"/>
              </a:tblGrid>
              <a:tr h="426958">
                <a:tc gridSpan="2">
                  <a:txBody>
                    <a:bodyPr/>
                    <a:lstStyle/>
                    <a:p>
                      <a:pPr algn="ctr"/>
                      <a:r>
                        <a:rPr lang="en-US" sz="1600" b="1" dirty="0" smtClean="0"/>
                        <a:t>Education</a:t>
                      </a:r>
                      <a:endParaRPr lang="en-US" sz="1600" b="1" dirty="0"/>
                    </a:p>
                  </a:txBody>
                  <a:tcPr/>
                </a:tc>
                <a:tc hMerge="1">
                  <a:txBody>
                    <a:bodyPr/>
                    <a:lstStyle/>
                    <a:p>
                      <a:endParaRPr lang="en-US" dirty="0"/>
                    </a:p>
                  </a:txBody>
                  <a:tcPr/>
                </a:tc>
              </a:tr>
              <a:tr h="582216">
                <a:tc>
                  <a:txBody>
                    <a:bodyPr/>
                    <a:lstStyle/>
                    <a:p>
                      <a:r>
                        <a:rPr lang="en-US" sz="1200" b="0" dirty="0" smtClean="0"/>
                        <a:t>Source </a:t>
                      </a:r>
                    </a:p>
                  </a:txBody>
                  <a:tcPr/>
                </a:tc>
                <a:tc>
                  <a:txBody>
                    <a:bodyPr/>
                    <a:lstStyle/>
                    <a:p>
                      <a:r>
                        <a:rPr lang="en-US" sz="1200" dirty="0" smtClean="0">
                          <a:hlinkClick r:id="rId2"/>
                        </a:rPr>
                        <a:t>https://datausa.io</a:t>
                      </a:r>
                      <a:endParaRPr lang="en-US" sz="1200" dirty="0" smtClean="0"/>
                    </a:p>
                    <a:p>
                      <a:r>
                        <a:rPr lang="en-US" sz="1200" dirty="0" smtClean="0">
                          <a:hlinkClick r:id="rId3"/>
                        </a:rPr>
                        <a:t>https://www.greatschools.org</a:t>
                      </a:r>
                      <a:endParaRPr lang="en-US" sz="1200" dirty="0" smtClean="0"/>
                    </a:p>
                  </a:txBody>
                  <a:tcPr/>
                </a:tc>
              </a:tr>
              <a:tr h="815103">
                <a:tc>
                  <a:txBody>
                    <a:bodyPr/>
                    <a:lstStyle/>
                    <a:p>
                      <a:r>
                        <a:rPr lang="en-US" sz="1200" dirty="0" smtClean="0"/>
                        <a:t>Data Summary &amp; Analysis</a:t>
                      </a:r>
                      <a:endParaRPr lang="en-US" sz="1200" dirty="0"/>
                    </a:p>
                  </a:txBody>
                  <a:tcPr/>
                </a:tc>
                <a:tc>
                  <a:txBody>
                    <a:bodyPr/>
                    <a:lstStyle/>
                    <a:p>
                      <a:r>
                        <a:rPr lang="en-US" sz="1200" dirty="0" smtClean="0"/>
                        <a:t>The data comes from two different sources. Source #1 has details on college level education</a:t>
                      </a:r>
                      <a:r>
                        <a:rPr lang="en-US" sz="1200" baseline="0" dirty="0" smtClean="0"/>
                        <a:t> and Source #2 has details on schools within 3 miles of the city.</a:t>
                      </a:r>
                      <a:endParaRPr lang="en-US" sz="1200" dirty="0"/>
                    </a:p>
                  </a:txBody>
                  <a:tcPr/>
                </a:tc>
              </a:tr>
              <a:tr h="1632106">
                <a:tc>
                  <a:txBody>
                    <a:bodyPr/>
                    <a:lstStyle/>
                    <a:p>
                      <a:r>
                        <a:rPr lang="en-US" sz="1200" dirty="0" smtClean="0"/>
                        <a:t>Approach</a:t>
                      </a:r>
                      <a:endParaRPr lang="en-US" sz="1200" dirty="0"/>
                    </a:p>
                  </a:txBody>
                  <a:tcPr/>
                </a:tc>
                <a:tc>
                  <a:txBody>
                    <a:bodyPr/>
                    <a:lstStyle/>
                    <a:p>
                      <a:pPr marL="228600" indent="-228600">
                        <a:buAutoNum type="arabicPeriod"/>
                      </a:pPr>
                      <a:r>
                        <a:rPr lang="en-US" sz="1200" dirty="0" smtClean="0"/>
                        <a:t>Use the data from above source websites to </a:t>
                      </a:r>
                    </a:p>
                    <a:p>
                      <a:pPr marL="171450" indent="-171450">
                        <a:buFont typeface="Arial" panose="020B0604020202020204" pitchFamily="34" charset="0"/>
                        <a:buChar char="•"/>
                      </a:pPr>
                      <a:r>
                        <a:rPr lang="en-US" sz="1200" dirty="0" smtClean="0"/>
                        <a:t>Capture concentrations for various degree</a:t>
                      </a:r>
                      <a:r>
                        <a:rPr lang="en-US" sz="1200" baseline="0" dirty="0" smtClean="0"/>
                        <a:t> programs</a:t>
                      </a:r>
                      <a:r>
                        <a:rPr lang="en-US" sz="1200" dirty="0" smtClean="0"/>
                        <a:t> and courses</a:t>
                      </a:r>
                    </a:p>
                    <a:p>
                      <a:pPr marL="171450" indent="-171450">
                        <a:buFont typeface="Arial" panose="020B0604020202020204" pitchFamily="34" charset="0"/>
                        <a:buChar char="•"/>
                      </a:pPr>
                      <a:r>
                        <a:rPr lang="en-US" sz="1200" dirty="0" smtClean="0"/>
                        <a:t>School rating for</a:t>
                      </a:r>
                      <a:r>
                        <a:rPr lang="en-US" sz="1200" baseline="0" dirty="0" smtClean="0"/>
                        <a:t> elementary, middle and high schools.</a:t>
                      </a:r>
                      <a:endParaRPr lang="en-US" sz="1200" dirty="0" smtClean="0"/>
                    </a:p>
                    <a:p>
                      <a:r>
                        <a:rPr lang="en-US" sz="1200" dirty="0" smtClean="0"/>
                        <a:t>2. Use Foursquare</a:t>
                      </a:r>
                      <a:r>
                        <a:rPr lang="en-US" sz="1200" baseline="0" dirty="0" smtClean="0"/>
                        <a:t> API to plot the location on map</a:t>
                      </a:r>
                    </a:p>
                    <a:p>
                      <a:r>
                        <a:rPr lang="en-US" sz="1200" baseline="0" dirty="0" smtClean="0"/>
                        <a:t>3. Use </a:t>
                      </a:r>
                      <a:r>
                        <a:rPr lang="en-US" sz="1200" baseline="0" dirty="0" err="1" smtClean="0"/>
                        <a:t>BeautifulSoup</a:t>
                      </a:r>
                      <a:r>
                        <a:rPr lang="en-US" sz="1200" baseline="0" dirty="0" smtClean="0"/>
                        <a:t> library to extract information from </a:t>
                      </a:r>
                      <a:r>
                        <a:rPr lang="en-US" sz="1200" baseline="0" dirty="0" err="1" smtClean="0"/>
                        <a:t>greatschools</a:t>
                      </a:r>
                      <a:r>
                        <a:rPr lang="en-US" sz="1200" baseline="0" dirty="0" smtClean="0"/>
                        <a:t> website</a:t>
                      </a:r>
                      <a:endParaRPr lang="en-US" sz="1200" dirty="0"/>
                    </a:p>
                  </a:txBody>
                  <a:tcPr/>
                </a:tc>
              </a:tr>
              <a:tr h="582216">
                <a:tc>
                  <a:txBody>
                    <a:bodyPr/>
                    <a:lstStyle/>
                    <a:p>
                      <a:r>
                        <a:rPr lang="en-US" sz="1200" dirty="0" smtClean="0"/>
                        <a:t>Visualization</a:t>
                      </a:r>
                      <a:endParaRPr lang="en-US" sz="1200" dirty="0"/>
                    </a:p>
                  </a:txBody>
                  <a:tcPr/>
                </a:tc>
                <a:tc>
                  <a:txBody>
                    <a:bodyPr/>
                    <a:lstStyle/>
                    <a:p>
                      <a:pPr marL="228600" indent="-228600">
                        <a:buFont typeface="+mj-lt"/>
                        <a:buAutoNum type="arabicPeriod"/>
                      </a:pPr>
                      <a:r>
                        <a:rPr lang="en-US" sz="1200" dirty="0" smtClean="0"/>
                        <a:t>Word cloud</a:t>
                      </a:r>
                      <a:r>
                        <a:rPr lang="en-US" sz="1200" baseline="0" dirty="0" smtClean="0"/>
                        <a:t> to display degree concentrations</a:t>
                      </a:r>
                    </a:p>
                    <a:p>
                      <a:pPr marL="228600" indent="-228600">
                        <a:buFont typeface="+mj-lt"/>
                        <a:buAutoNum type="arabicPeriod"/>
                      </a:pPr>
                      <a:r>
                        <a:rPr lang="en-US" sz="1200" baseline="0" dirty="0" smtClean="0"/>
                        <a:t>Histogram and bar charts for school ratings</a:t>
                      </a:r>
                      <a:endParaRPr lang="en-US" sz="1200" dirty="0"/>
                    </a:p>
                  </a:txBody>
                  <a:tcPr/>
                </a:tc>
              </a:tr>
            </a:tbl>
          </a:graphicData>
        </a:graphic>
      </p:graphicFrame>
      <p:sp>
        <p:nvSpPr>
          <p:cNvPr id="4" name="Title 1"/>
          <p:cNvSpPr txBox="1">
            <a:spLocks/>
          </p:cNvSpPr>
          <p:nvPr/>
        </p:nvSpPr>
        <p:spPr>
          <a:xfrm>
            <a:off x="152400" y="152400"/>
            <a:ext cx="10515600" cy="854074"/>
          </a:xfrm>
          <a:prstGeom prst="rect">
            <a:avLst/>
          </a:prstGeom>
        </p:spPr>
        <p:txBody>
          <a:bodyPr anchor="ct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 Data Requirements</a:t>
            </a:r>
            <a:endParaRPr lang="en-US" dirty="0"/>
          </a:p>
        </p:txBody>
      </p:sp>
      <p:sp>
        <p:nvSpPr>
          <p:cNvPr id="6" name="TextBox 5"/>
          <p:cNvSpPr txBox="1"/>
          <p:nvPr/>
        </p:nvSpPr>
        <p:spPr>
          <a:xfrm>
            <a:off x="304800" y="1006474"/>
            <a:ext cx="11430000" cy="646331"/>
          </a:xfrm>
          <a:prstGeom prst="rect">
            <a:avLst/>
          </a:prstGeom>
          <a:noFill/>
        </p:spPr>
        <p:txBody>
          <a:bodyPr wrap="square" rtlCol="0">
            <a:spAutoFit/>
          </a:bodyPr>
          <a:lstStyle/>
          <a:p>
            <a:r>
              <a:rPr lang="en-US" dirty="0" smtClean="0"/>
              <a:t>Let’s see how data for each parameters listed on slide#7 will be sourced, analyzed and visualized to help make a decision</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582816670"/>
              </p:ext>
            </p:extLst>
          </p:nvPr>
        </p:nvGraphicFramePr>
        <p:xfrm>
          <a:off x="6172200" y="2057400"/>
          <a:ext cx="5334000" cy="4038600"/>
        </p:xfrm>
        <a:graphic>
          <a:graphicData uri="http://schemas.openxmlformats.org/drawingml/2006/table">
            <a:tbl>
              <a:tblPr firstRow="1" bandRow="1">
                <a:tableStyleId>{C4B1156A-380E-4F78-BDF5-A606A8083BF9}</a:tableStyleId>
              </a:tblPr>
              <a:tblGrid>
                <a:gridCol w="1504263"/>
                <a:gridCol w="3829737"/>
              </a:tblGrid>
              <a:tr h="424808">
                <a:tc gridSpan="2">
                  <a:txBody>
                    <a:bodyPr/>
                    <a:lstStyle/>
                    <a:p>
                      <a:pPr algn="ctr"/>
                      <a:r>
                        <a:rPr lang="en-US" sz="1600" b="1" dirty="0" smtClean="0"/>
                        <a:t>Healthcare</a:t>
                      </a:r>
                      <a:endParaRPr lang="en-US" sz="1600" b="1" dirty="0"/>
                    </a:p>
                  </a:txBody>
                  <a:tcPr/>
                </a:tc>
                <a:tc hMerge="1">
                  <a:txBody>
                    <a:bodyPr/>
                    <a:lstStyle/>
                    <a:p>
                      <a:endParaRPr lang="en-US" dirty="0"/>
                    </a:p>
                  </a:txBody>
                  <a:tcPr/>
                </a:tc>
              </a:tr>
              <a:tr h="579285">
                <a:tc>
                  <a:txBody>
                    <a:bodyPr/>
                    <a:lstStyle/>
                    <a:p>
                      <a:r>
                        <a:rPr lang="en-US" sz="1200" b="0" dirty="0" smtClean="0"/>
                        <a:t>Source </a:t>
                      </a:r>
                    </a:p>
                  </a:txBody>
                  <a:tcPr/>
                </a:tc>
                <a:tc>
                  <a:txBody>
                    <a:bodyPr/>
                    <a:lstStyle/>
                    <a:p>
                      <a:r>
                        <a:rPr lang="en-US" sz="1200" dirty="0" smtClean="0">
                          <a:hlinkClick r:id="rId2"/>
                        </a:rPr>
                        <a:t>https://datausa.io</a:t>
                      </a:r>
                      <a:endParaRPr lang="en-US" sz="1200" dirty="0" smtClean="0"/>
                    </a:p>
                  </a:txBody>
                  <a:tcPr/>
                </a:tc>
              </a:tr>
              <a:tr h="859706">
                <a:tc>
                  <a:txBody>
                    <a:bodyPr/>
                    <a:lstStyle/>
                    <a:p>
                      <a:r>
                        <a:rPr lang="en-US" sz="1200" dirty="0" smtClean="0"/>
                        <a:t>Data Summary &amp; Analysis</a:t>
                      </a:r>
                      <a:endParaRPr lang="en-US" sz="1200" dirty="0"/>
                    </a:p>
                  </a:txBody>
                  <a:tcPr/>
                </a:tc>
                <a:tc>
                  <a:txBody>
                    <a:bodyPr/>
                    <a:lstStyle/>
                    <a:p>
                      <a:r>
                        <a:rPr lang="en-US" sz="1200" dirty="0" smtClean="0"/>
                        <a:t>Use Foursquare API to download list of all hospitals and other clinics information. Use datausa.io website to download clinicians to patient</a:t>
                      </a:r>
                      <a:r>
                        <a:rPr lang="en-US" sz="1200" baseline="0" dirty="0" smtClean="0"/>
                        <a:t> ratio information</a:t>
                      </a:r>
                    </a:p>
                  </a:txBody>
                  <a:tcPr/>
                </a:tc>
              </a:tr>
              <a:tr h="1506141">
                <a:tc>
                  <a:txBody>
                    <a:bodyPr/>
                    <a:lstStyle/>
                    <a:p>
                      <a:r>
                        <a:rPr lang="en-US" sz="1200" dirty="0" smtClean="0"/>
                        <a:t>Approach</a:t>
                      </a:r>
                      <a:endParaRPr lang="en-US" sz="1200" dirty="0"/>
                    </a:p>
                  </a:txBody>
                  <a:tcPr/>
                </a:tc>
                <a:tc>
                  <a:txBody>
                    <a:bodyPr/>
                    <a:lstStyle/>
                    <a:p>
                      <a:r>
                        <a:rPr lang="en-US" sz="1200" dirty="0" smtClean="0"/>
                        <a:t>From the above</a:t>
                      </a:r>
                      <a:r>
                        <a:rPr lang="en-US" sz="1200" baseline="0" dirty="0" smtClean="0"/>
                        <a:t> data source, assess </a:t>
                      </a:r>
                    </a:p>
                    <a:p>
                      <a:pPr marL="228600" indent="-228600">
                        <a:buAutoNum type="arabicPeriod"/>
                      </a:pPr>
                      <a:r>
                        <a:rPr lang="en-US" sz="1200" dirty="0" smtClean="0"/>
                        <a:t>Number of hospitals, primary and urgent care clinics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t>Clinicians to patient ratio</a:t>
                      </a:r>
                    </a:p>
                    <a:p>
                      <a:r>
                        <a:rPr lang="en-US" sz="1200" dirty="0" smtClean="0"/>
                        <a:t>3.  Use Foursquare</a:t>
                      </a:r>
                      <a:r>
                        <a:rPr lang="en-US" sz="1200" baseline="0" dirty="0" smtClean="0"/>
                        <a:t> API to plot the location on map with venue category = </a:t>
                      </a:r>
                      <a:r>
                        <a:rPr lang="en-US" sz="1200" kern="1200" baseline="0" dirty="0" smtClean="0">
                          <a:solidFill>
                            <a:schemeClr val="dk1"/>
                          </a:solidFill>
                          <a:latin typeface="+mn-lt"/>
                          <a:ea typeface="+mn-ea"/>
                          <a:cs typeface="+mn-cs"/>
                        </a:rPr>
                        <a:t>4bf58dd8d48988d196941735</a:t>
                      </a:r>
                    </a:p>
                  </a:txBody>
                  <a:tcPr/>
                </a:tc>
              </a:tr>
              <a:tr h="668660">
                <a:tc>
                  <a:txBody>
                    <a:bodyPr/>
                    <a:lstStyle/>
                    <a:p>
                      <a:r>
                        <a:rPr lang="en-US" sz="1200" dirty="0" smtClean="0"/>
                        <a:t>Visualization</a:t>
                      </a:r>
                      <a:endParaRPr lang="en-US" sz="1200" dirty="0"/>
                    </a:p>
                  </a:txBody>
                  <a:tcPr/>
                </a:tc>
                <a:tc>
                  <a:txBody>
                    <a:bodyPr/>
                    <a:lstStyle/>
                    <a:p>
                      <a:pPr marL="228600" indent="-228600">
                        <a:buFont typeface="+mj-lt"/>
                        <a:buAutoNum type="arabicPeriod"/>
                      </a:pPr>
                      <a:r>
                        <a:rPr lang="en-US" sz="1200" dirty="0" smtClean="0"/>
                        <a:t>Use line plots to depict</a:t>
                      </a:r>
                      <a:r>
                        <a:rPr lang="en-US" sz="1200" baseline="0" dirty="0" smtClean="0"/>
                        <a:t> ratio data</a:t>
                      </a:r>
                    </a:p>
                    <a:p>
                      <a:pPr marL="228600" indent="-228600">
                        <a:buFont typeface="+mj-lt"/>
                        <a:buAutoNum type="arabicPeriod"/>
                      </a:pPr>
                      <a:r>
                        <a:rPr lang="en-US" sz="1200" baseline="0" dirty="0" smtClean="0"/>
                        <a:t>Use maps and charts to depict hospital and clinics data</a:t>
                      </a:r>
                      <a:endParaRPr lang="en-US" sz="1200" dirty="0"/>
                    </a:p>
                  </a:txBody>
                  <a:tcPr/>
                </a:tc>
              </a:tr>
            </a:tbl>
          </a:graphicData>
        </a:graphic>
      </p:graphicFrame>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4600</TotalTime>
  <Words>1084</Words>
  <Application>Microsoft Office PowerPoint</Application>
  <PresentationFormat>Widescreen</PresentationFormat>
  <Paragraphs>173</Paragraphs>
  <Slides>12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Century Schoolbook</vt:lpstr>
      <vt:lpstr>Times New Roman</vt:lpstr>
      <vt:lpstr>Wingdings</vt:lpstr>
      <vt:lpstr>CITY SKETCH 16X9</vt:lpstr>
      <vt:lpstr>Macro-Enabled Worksheet</vt:lpstr>
      <vt:lpstr>The Battle of Neighborhoods</vt:lpstr>
      <vt:lpstr>Table of Contents</vt:lpstr>
      <vt:lpstr>Introduction</vt:lpstr>
      <vt:lpstr>The State of Ohio &amp; The two Counties</vt:lpstr>
      <vt:lpstr>A Tale of two Cities – Blue Ash &amp; Mason</vt:lpstr>
      <vt:lpstr>Problem Statement</vt:lpstr>
      <vt:lpstr>The best choice to make</vt:lpstr>
      <vt:lpstr>Methodology</vt:lpstr>
      <vt:lpstr>PowerPoint Presentation</vt:lpstr>
      <vt:lpstr>PowerPoint Presentation</vt:lpstr>
      <vt:lpstr>Appendix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chandrasekar_k</dc:creator>
  <cp:lastModifiedBy>chandrasekar_k</cp:lastModifiedBy>
  <cp:revision>108</cp:revision>
  <dcterms:created xsi:type="dcterms:W3CDTF">2019-10-11T14:44:11Z</dcterms:created>
  <dcterms:modified xsi:type="dcterms:W3CDTF">2019-10-14T19:26:05Z</dcterms:modified>
</cp:coreProperties>
</file>