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0" r:id="rId7"/>
    <p:sldId id="261" r:id="rId8"/>
    <p:sldId id="266"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p:restoredTop sz="94660"/>
  </p:normalViewPr>
  <p:slideViewPr>
    <p:cSldViewPr snapToGrid="0" snapToObjects="1">
      <p:cViewPr varScale="1">
        <p:scale>
          <a:sx n="111" d="100"/>
          <a:sy n="111" d="100"/>
        </p:scale>
        <p:origin x="240" y="9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2/28/19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2/28/19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2/28/19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2/28/19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2/28/19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2/28/19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pi.foursquare.com/v2/venues/explor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FB5B-FD41-5244-B698-63743FE73E86}"/>
              </a:ext>
            </a:extLst>
          </p:cNvPr>
          <p:cNvSpPr>
            <a:spLocks noGrp="1"/>
          </p:cNvSpPr>
          <p:nvPr>
            <p:ph type="ctrTitle"/>
          </p:nvPr>
        </p:nvSpPr>
        <p:spPr/>
        <p:txBody>
          <a:bodyPr/>
          <a:lstStyle/>
          <a:p>
            <a:r>
              <a:rPr lang="en-US" dirty="0"/>
              <a:t>Recommendation of Alternative Restaurants</a:t>
            </a:r>
          </a:p>
        </p:txBody>
      </p:sp>
      <p:sp>
        <p:nvSpPr>
          <p:cNvPr id="3" name="Subtitle 2">
            <a:extLst>
              <a:ext uri="{FF2B5EF4-FFF2-40B4-BE49-F238E27FC236}">
                <a16:creationId xmlns:a16="http://schemas.microsoft.com/office/drawing/2014/main" id="{7241489C-FE28-CE46-8836-35334F4A2982}"/>
              </a:ext>
            </a:extLst>
          </p:cNvPr>
          <p:cNvSpPr>
            <a:spLocks noGrp="1"/>
          </p:cNvSpPr>
          <p:nvPr>
            <p:ph type="subTitle" idx="1"/>
          </p:nvPr>
        </p:nvSpPr>
        <p:spPr/>
        <p:txBody>
          <a:bodyPr/>
          <a:lstStyle/>
          <a:p>
            <a:r>
              <a:rPr lang="en-CA" dirty="0"/>
              <a:t>Capstone Project - The Battle of Neighborhoods</a:t>
            </a:r>
          </a:p>
          <a:p>
            <a:endParaRPr lang="en-US" dirty="0"/>
          </a:p>
        </p:txBody>
      </p:sp>
    </p:spTree>
    <p:extLst>
      <p:ext uri="{BB962C8B-B14F-4D97-AF65-F5344CB8AC3E}">
        <p14:creationId xmlns:p14="http://schemas.microsoft.com/office/powerpoint/2010/main" val="402437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0F627-9736-944A-A785-AB1FEAAF4182}"/>
              </a:ext>
            </a:extLst>
          </p:cNvPr>
          <p:cNvSpPr>
            <a:spLocks noGrp="1"/>
          </p:cNvSpPr>
          <p:nvPr>
            <p:ph type="title"/>
          </p:nvPr>
        </p:nvSpPr>
        <p:spPr/>
        <p:txBody>
          <a:bodyPr/>
          <a:lstStyle/>
          <a:p>
            <a:r>
              <a:rPr lang="en-US" dirty="0"/>
              <a:t>Limitation Faced with the free </a:t>
            </a:r>
            <a:r>
              <a:rPr lang="en-US" dirty="0" err="1"/>
              <a:t>FourSquare</a:t>
            </a:r>
            <a:r>
              <a:rPr lang="en-US" dirty="0"/>
              <a:t> account</a:t>
            </a:r>
          </a:p>
        </p:txBody>
      </p:sp>
      <p:sp>
        <p:nvSpPr>
          <p:cNvPr id="3" name="Content Placeholder 2">
            <a:extLst>
              <a:ext uri="{FF2B5EF4-FFF2-40B4-BE49-F238E27FC236}">
                <a16:creationId xmlns:a16="http://schemas.microsoft.com/office/drawing/2014/main" id="{05C6E00D-3EB4-5341-8F2B-4729819FE9E9}"/>
              </a:ext>
            </a:extLst>
          </p:cNvPr>
          <p:cNvSpPr>
            <a:spLocks noGrp="1"/>
          </p:cNvSpPr>
          <p:nvPr>
            <p:ph idx="1"/>
          </p:nvPr>
        </p:nvSpPr>
        <p:spPr/>
        <p:txBody>
          <a:bodyPr/>
          <a:lstStyle/>
          <a:p>
            <a:r>
              <a:rPr lang="en-US" dirty="0"/>
              <a:t>The explore API only returned 100 venues</a:t>
            </a:r>
          </a:p>
          <a:p>
            <a:r>
              <a:rPr lang="en-US" dirty="0"/>
              <a:t>Information like visits count are also</a:t>
            </a:r>
          </a:p>
          <a:p>
            <a:r>
              <a:rPr lang="en-US" dirty="0"/>
              <a:t>Only 50 calls per day to get the details of a venue</a:t>
            </a:r>
          </a:p>
          <a:p>
            <a:pPr lvl="1"/>
            <a:r>
              <a:rPr lang="en-US" dirty="0"/>
              <a:t>To work around this limitation the intermediate result is stored in csv so the result can be used for the rest of the day</a:t>
            </a:r>
          </a:p>
        </p:txBody>
      </p:sp>
    </p:spTree>
    <p:extLst>
      <p:ext uri="{BB962C8B-B14F-4D97-AF65-F5344CB8AC3E}">
        <p14:creationId xmlns:p14="http://schemas.microsoft.com/office/powerpoint/2010/main" val="2276552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E1FD-9801-A940-8F5A-2B8C4A4506C3}"/>
              </a:ext>
            </a:extLst>
          </p:cNvPr>
          <p:cNvSpPr>
            <a:spLocks noGrp="1"/>
          </p:cNvSpPr>
          <p:nvPr>
            <p:ph type="title"/>
          </p:nvPr>
        </p:nvSpPr>
        <p:spPr/>
        <p:txBody>
          <a:bodyPr/>
          <a:lstStyle/>
          <a:p>
            <a:r>
              <a:rPr lang="en-US" dirty="0"/>
              <a:t>Potential Improvements</a:t>
            </a:r>
          </a:p>
        </p:txBody>
      </p:sp>
      <p:sp>
        <p:nvSpPr>
          <p:cNvPr id="3" name="Content Placeholder 2">
            <a:extLst>
              <a:ext uri="{FF2B5EF4-FFF2-40B4-BE49-F238E27FC236}">
                <a16:creationId xmlns:a16="http://schemas.microsoft.com/office/drawing/2014/main" id="{854002A3-55C1-8246-A062-D46534FC242C}"/>
              </a:ext>
            </a:extLst>
          </p:cNvPr>
          <p:cNvSpPr>
            <a:spLocks noGrp="1"/>
          </p:cNvSpPr>
          <p:nvPr>
            <p:ph idx="1"/>
          </p:nvPr>
        </p:nvSpPr>
        <p:spPr/>
        <p:txBody>
          <a:bodyPr/>
          <a:lstStyle/>
          <a:p>
            <a:r>
              <a:rPr lang="en-CA" dirty="0"/>
              <a:t>Some ideas of collecting more features include:</a:t>
            </a:r>
          </a:p>
          <a:p>
            <a:pPr lvl="1"/>
            <a:r>
              <a:rPr lang="en-CA" dirty="0"/>
              <a:t>get an more accurate picture of how busy a </a:t>
            </a:r>
            <a:r>
              <a:rPr lang="en-CA" dirty="0" err="1"/>
              <a:t>restaruant</a:t>
            </a:r>
            <a:r>
              <a:rPr lang="en-CA" dirty="0"/>
              <a:t> is from the "visit counts" of the paid </a:t>
            </a:r>
            <a:r>
              <a:rPr lang="en-CA" dirty="0" err="1"/>
              <a:t>FourSquare</a:t>
            </a:r>
            <a:r>
              <a:rPr lang="en-CA" dirty="0"/>
              <a:t> account.</a:t>
            </a:r>
          </a:p>
          <a:p>
            <a:pPr lvl="1"/>
            <a:r>
              <a:rPr lang="en-CA" dirty="0"/>
              <a:t>Use image </a:t>
            </a:r>
            <a:r>
              <a:rPr lang="en-CA" dirty="0" err="1"/>
              <a:t>recognization</a:t>
            </a:r>
            <a:r>
              <a:rPr lang="en-CA" dirty="0"/>
              <a:t> services to see what kinds of dishes people take photos of</a:t>
            </a:r>
          </a:p>
          <a:p>
            <a:pPr lvl="1"/>
            <a:r>
              <a:rPr lang="en-CA" dirty="0"/>
              <a:t>Use natural language processing to see what dishes the restaurants offer in the menu posted</a:t>
            </a:r>
          </a:p>
          <a:p>
            <a:r>
              <a:rPr lang="en-CA" dirty="0"/>
              <a:t>The data set size is also smaller due to the limitation of the </a:t>
            </a:r>
            <a:r>
              <a:rPr lang="en-CA" dirty="0" err="1"/>
              <a:t>FourSquare</a:t>
            </a:r>
            <a:r>
              <a:rPr lang="en-CA" dirty="0"/>
              <a:t> free account. It can be solved by using the paid account. The process would be exactly the same.</a:t>
            </a:r>
          </a:p>
          <a:p>
            <a:endParaRPr lang="en-US" dirty="0"/>
          </a:p>
        </p:txBody>
      </p:sp>
    </p:spTree>
    <p:extLst>
      <p:ext uri="{BB962C8B-B14F-4D97-AF65-F5344CB8AC3E}">
        <p14:creationId xmlns:p14="http://schemas.microsoft.com/office/powerpoint/2010/main" val="155184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EFCF-7CFE-D745-BD13-0274087E0053}"/>
              </a:ext>
            </a:extLst>
          </p:cNvPr>
          <p:cNvSpPr>
            <a:spLocks noGrp="1"/>
          </p:cNvSpPr>
          <p:nvPr>
            <p:ph type="title"/>
          </p:nvPr>
        </p:nvSpPr>
        <p:spPr/>
        <p:txBody>
          <a:bodyPr/>
          <a:lstStyle/>
          <a:p>
            <a:r>
              <a:rPr lang="en-US" dirty="0"/>
              <a:t>Use case</a:t>
            </a:r>
            <a:br>
              <a:rPr lang="en-US" dirty="0"/>
            </a:br>
            <a:endParaRPr lang="en-US" dirty="0"/>
          </a:p>
        </p:txBody>
      </p:sp>
      <p:sp>
        <p:nvSpPr>
          <p:cNvPr id="3" name="Content Placeholder 2">
            <a:extLst>
              <a:ext uri="{FF2B5EF4-FFF2-40B4-BE49-F238E27FC236}">
                <a16:creationId xmlns:a16="http://schemas.microsoft.com/office/drawing/2014/main" id="{8EC11228-530F-5049-B243-A479BFBF24B0}"/>
              </a:ext>
            </a:extLst>
          </p:cNvPr>
          <p:cNvSpPr>
            <a:spLocks noGrp="1"/>
          </p:cNvSpPr>
          <p:nvPr>
            <p:ph idx="1"/>
          </p:nvPr>
        </p:nvSpPr>
        <p:spPr/>
        <p:txBody>
          <a:bodyPr/>
          <a:lstStyle/>
          <a:p>
            <a:r>
              <a:rPr lang="en-CA" dirty="0"/>
              <a:t>Nowadays it is very common for people to research for a restaurant online before a meal and/or make reservation. What if the restaurant has no table when you visit or make reservation? You start the search all over again. The goal of this project is to provide an algorithm to recommend an alternate restaurants that are the "closest" to your first choice.</a:t>
            </a:r>
            <a:endParaRPr lang="en-US" dirty="0"/>
          </a:p>
        </p:txBody>
      </p:sp>
    </p:spTree>
    <p:extLst>
      <p:ext uri="{BB962C8B-B14F-4D97-AF65-F5344CB8AC3E}">
        <p14:creationId xmlns:p14="http://schemas.microsoft.com/office/powerpoint/2010/main" val="2716339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590C4-91A1-0F4E-B844-1852C50FDB75}"/>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E540986F-BC4D-0842-ABE2-99917092D38C}"/>
              </a:ext>
            </a:extLst>
          </p:cNvPr>
          <p:cNvSpPr>
            <a:spLocks noGrp="1"/>
          </p:cNvSpPr>
          <p:nvPr>
            <p:ph idx="1"/>
          </p:nvPr>
        </p:nvSpPr>
        <p:spPr/>
        <p:txBody>
          <a:bodyPr/>
          <a:lstStyle/>
          <a:p>
            <a:pPr marL="0" indent="0">
              <a:buNone/>
            </a:pPr>
            <a:r>
              <a:rPr lang="en-CA" dirty="0"/>
              <a:t>The audience of this project can be any website or application that suggests restaurants. (e.g. </a:t>
            </a:r>
            <a:r>
              <a:rPr lang="en-CA" dirty="0" err="1"/>
              <a:t>Opentable</a:t>
            </a:r>
            <a:r>
              <a:rPr lang="en-CA" dirty="0"/>
              <a:t>, Yelps </a:t>
            </a:r>
            <a:r>
              <a:rPr lang="en-CA" dirty="0" err="1"/>
              <a:t>etc</a:t>
            </a:r>
            <a:r>
              <a:rPr lang="en-CA" dirty="0"/>
              <a:t>) The following can be the use cases of the algorithm:</a:t>
            </a:r>
          </a:p>
          <a:p>
            <a:r>
              <a:rPr lang="en-CA" dirty="0"/>
              <a:t>Booking is not available when the user </a:t>
            </a:r>
            <a:r>
              <a:rPr lang="en-CA" dirty="0" err="1"/>
              <a:t>trys</a:t>
            </a:r>
            <a:r>
              <a:rPr lang="en-CA" dirty="0"/>
              <a:t> to make a reservation online</a:t>
            </a:r>
          </a:p>
          <a:p>
            <a:r>
              <a:rPr lang="en-CA" dirty="0"/>
              <a:t>No table is available when the user visits and the user wants to look for an alternative restaurant A naive approach is to just list all the restaurants nearby sorted by the distance. However it can do better by recommending one that is the "closest" to the original one, in terms of location, type of cuisine and pricing etc. The smarter the recommendations are the more pleasant the experience will be for the user of the website or application.</a:t>
            </a:r>
          </a:p>
          <a:p>
            <a:endParaRPr lang="en-US" dirty="0"/>
          </a:p>
        </p:txBody>
      </p:sp>
    </p:spTree>
    <p:extLst>
      <p:ext uri="{BB962C8B-B14F-4D97-AF65-F5344CB8AC3E}">
        <p14:creationId xmlns:p14="http://schemas.microsoft.com/office/powerpoint/2010/main" val="1267378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3598B-0BCC-B645-9887-6F4897E6BE8B}"/>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395575AC-57BF-CD4F-9D17-66018F139CC3}"/>
              </a:ext>
            </a:extLst>
          </p:cNvPr>
          <p:cNvSpPr>
            <a:spLocks noGrp="1"/>
          </p:cNvSpPr>
          <p:nvPr>
            <p:ph idx="1"/>
          </p:nvPr>
        </p:nvSpPr>
        <p:spPr/>
        <p:txBody>
          <a:bodyPr/>
          <a:lstStyle/>
          <a:p>
            <a:r>
              <a:rPr lang="en-US" dirty="0"/>
              <a:t>The source of data will be </a:t>
            </a:r>
            <a:r>
              <a:rPr lang="en-US" dirty="0" err="1"/>
              <a:t>FourSquare</a:t>
            </a:r>
            <a:endParaRPr lang="en-US" dirty="0"/>
          </a:p>
          <a:p>
            <a:r>
              <a:rPr lang="en-US" dirty="0"/>
              <a:t>Features will include name, location, category, pricing and how busy a restaurant is</a:t>
            </a:r>
          </a:p>
          <a:p>
            <a:r>
              <a:rPr lang="en-US" dirty="0"/>
              <a:t>APIs used are:</a:t>
            </a:r>
            <a:br>
              <a:rPr lang="en-US" dirty="0"/>
            </a:br>
            <a:r>
              <a:rPr lang="en-CA" dirty="0">
                <a:hlinkClick r:id="rId2"/>
              </a:rPr>
              <a:t>https://api.foursquare.com/v2/venues/explore</a:t>
            </a:r>
            <a:br>
              <a:rPr lang="en-CA" dirty="0"/>
            </a:br>
            <a:r>
              <a:rPr lang="en-CA" dirty="0"/>
              <a:t>https://</a:t>
            </a:r>
            <a:r>
              <a:rPr lang="en-CA" dirty="0" err="1"/>
              <a:t>api.foursquare.com</a:t>
            </a:r>
            <a:r>
              <a:rPr lang="en-CA" dirty="0"/>
              <a:t>/v2/venues/{</a:t>
            </a:r>
            <a:r>
              <a:rPr lang="en-CA" dirty="0" err="1"/>
              <a:t>venue_id</a:t>
            </a:r>
            <a:r>
              <a:rPr lang="en-CA" dirty="0"/>
              <a:t>}</a:t>
            </a:r>
            <a:endParaRPr lang="en-US" dirty="0"/>
          </a:p>
        </p:txBody>
      </p:sp>
    </p:spTree>
    <p:extLst>
      <p:ext uri="{BB962C8B-B14F-4D97-AF65-F5344CB8AC3E}">
        <p14:creationId xmlns:p14="http://schemas.microsoft.com/office/powerpoint/2010/main" val="4211825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564DC-C489-5B44-A8F9-10777E5A9BB7}"/>
              </a:ext>
            </a:extLst>
          </p:cNvPr>
          <p:cNvSpPr>
            <a:spLocks noGrp="1"/>
          </p:cNvSpPr>
          <p:nvPr>
            <p:ph type="title"/>
          </p:nvPr>
        </p:nvSpPr>
        <p:spPr/>
        <p:txBody>
          <a:bodyPr/>
          <a:lstStyle/>
          <a:p>
            <a:r>
              <a:rPr lang="en-US" dirty="0" err="1"/>
              <a:t>Methdology</a:t>
            </a:r>
            <a:endParaRPr lang="en-US" dirty="0"/>
          </a:p>
        </p:txBody>
      </p:sp>
      <p:sp>
        <p:nvSpPr>
          <p:cNvPr id="3" name="Content Placeholder 2">
            <a:extLst>
              <a:ext uri="{FF2B5EF4-FFF2-40B4-BE49-F238E27FC236}">
                <a16:creationId xmlns:a16="http://schemas.microsoft.com/office/drawing/2014/main" id="{B151AFF7-7565-D841-8F9A-0F8C5B06B496}"/>
              </a:ext>
            </a:extLst>
          </p:cNvPr>
          <p:cNvSpPr>
            <a:spLocks noGrp="1"/>
          </p:cNvSpPr>
          <p:nvPr>
            <p:ph idx="1"/>
          </p:nvPr>
        </p:nvSpPr>
        <p:spPr/>
        <p:txBody>
          <a:bodyPr/>
          <a:lstStyle/>
          <a:p>
            <a:r>
              <a:rPr lang="en-US" dirty="0"/>
              <a:t>Clustering will be done for the restaurants in the area.  The most similar ones will be in the same cluster.</a:t>
            </a:r>
          </a:p>
        </p:txBody>
      </p:sp>
    </p:spTree>
    <p:extLst>
      <p:ext uri="{BB962C8B-B14F-4D97-AF65-F5344CB8AC3E}">
        <p14:creationId xmlns:p14="http://schemas.microsoft.com/office/powerpoint/2010/main" val="400179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00B5-5D10-E54C-961D-4F33A42822D0}"/>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8BA835F6-035C-DF4F-BA11-5A1C867AE26E}"/>
              </a:ext>
            </a:extLst>
          </p:cNvPr>
          <p:cNvSpPr>
            <a:spLocks noGrp="1"/>
          </p:cNvSpPr>
          <p:nvPr>
            <p:ph idx="1"/>
          </p:nvPr>
        </p:nvSpPr>
        <p:spPr/>
        <p:txBody>
          <a:bodyPr/>
          <a:lstStyle/>
          <a:p>
            <a:pPr marL="0" indent="0">
              <a:buNone/>
            </a:pPr>
            <a:r>
              <a:rPr lang="en-US" dirty="0"/>
              <a:t>K-means clustering is used </a:t>
            </a:r>
            <a:r>
              <a:rPr lang="en-CA" dirty="0"/>
              <a:t>because:</a:t>
            </a:r>
          </a:p>
          <a:p>
            <a:r>
              <a:rPr lang="en-CA" dirty="0"/>
              <a:t>It is Easy to implement</a:t>
            </a:r>
          </a:p>
          <a:p>
            <a:r>
              <a:rPr lang="en-CA" dirty="0"/>
              <a:t>With a large number of variables, K-Means may be computationally faster than hierarchical clustering (if K is small).</a:t>
            </a:r>
          </a:p>
          <a:p>
            <a:r>
              <a:rPr lang="en-CA" dirty="0"/>
              <a:t>K-Means may produce higher clusters than hierarchical clustering</a:t>
            </a:r>
          </a:p>
          <a:p>
            <a:endParaRPr lang="en-CA" dirty="0"/>
          </a:p>
          <a:p>
            <a:pPr marL="0" indent="0">
              <a:buNone/>
            </a:pPr>
            <a:r>
              <a:rPr lang="en-CA" dirty="0"/>
              <a:t>Pandas </a:t>
            </a:r>
            <a:r>
              <a:rPr lang="en-CA" dirty="0" err="1"/>
              <a:t>get_dummies</a:t>
            </a:r>
            <a:r>
              <a:rPr lang="en-CA" dirty="0"/>
              <a:t> was used to do the one-hot encoding and </a:t>
            </a:r>
            <a:r>
              <a:rPr lang="en-CA" dirty="0" err="1"/>
              <a:t>sklearn.preprocessing</a:t>
            </a:r>
            <a:r>
              <a:rPr lang="en-CA" dirty="0"/>
              <a:t> </a:t>
            </a:r>
            <a:r>
              <a:rPr lang="en-CA" dirty="0" err="1"/>
              <a:t>StandardScaler</a:t>
            </a:r>
            <a:r>
              <a:rPr lang="en-CA" dirty="0"/>
              <a:t> was used to normalize the numeric features.</a:t>
            </a:r>
          </a:p>
          <a:p>
            <a:endParaRPr lang="en-US" dirty="0"/>
          </a:p>
        </p:txBody>
      </p:sp>
    </p:spTree>
    <p:extLst>
      <p:ext uri="{BB962C8B-B14F-4D97-AF65-F5344CB8AC3E}">
        <p14:creationId xmlns:p14="http://schemas.microsoft.com/office/powerpoint/2010/main" val="3530895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94C8E-CDAD-8B45-ABB3-FB127883CA2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2D8FB940-BF90-2A40-9698-8DADD74BF4AF}"/>
              </a:ext>
            </a:extLst>
          </p:cNvPr>
          <p:cNvSpPr>
            <a:spLocks noGrp="1"/>
          </p:cNvSpPr>
          <p:nvPr>
            <p:ph idx="1"/>
          </p:nvPr>
        </p:nvSpPr>
        <p:spPr/>
        <p:txBody>
          <a:bodyPr/>
          <a:lstStyle/>
          <a:p>
            <a:pPr marL="0" indent="0">
              <a:buNone/>
            </a:pPr>
            <a:r>
              <a:rPr lang="en-CA" dirty="0"/>
              <a:t>Here are the clusters of the restaurants:</a:t>
            </a:r>
          </a:p>
          <a:p>
            <a:r>
              <a:rPr lang="en-CA" b="1" dirty="0"/>
              <a:t>Cluster 1 (Mainstream restaurants)</a:t>
            </a:r>
          </a:p>
          <a:p>
            <a:r>
              <a:rPr lang="en-CA" b="1" dirty="0"/>
              <a:t>Cluster 2 (Cheap sandwich places)</a:t>
            </a:r>
          </a:p>
          <a:p>
            <a:r>
              <a:rPr lang="en-CA" b="1" dirty="0"/>
              <a:t>Cluster 3 (Mexican Restaurants)</a:t>
            </a:r>
          </a:p>
          <a:p>
            <a:endParaRPr lang="en-CA" b="1" dirty="0"/>
          </a:p>
          <a:p>
            <a:endParaRPr lang="en-US" dirty="0"/>
          </a:p>
        </p:txBody>
      </p:sp>
    </p:spTree>
    <p:extLst>
      <p:ext uri="{BB962C8B-B14F-4D97-AF65-F5344CB8AC3E}">
        <p14:creationId xmlns:p14="http://schemas.microsoft.com/office/powerpoint/2010/main" val="1183468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BA91A-76BC-4F49-BF09-FF3D78C04A4C}"/>
              </a:ext>
            </a:extLst>
          </p:cNvPr>
          <p:cNvSpPr>
            <a:spLocks noGrp="1"/>
          </p:cNvSpPr>
          <p:nvPr>
            <p:ph type="title"/>
          </p:nvPr>
        </p:nvSpPr>
        <p:spPr/>
        <p:txBody>
          <a:bodyPr/>
          <a:lstStyle/>
          <a:p>
            <a:r>
              <a:rPr lang="en-US" dirty="0"/>
              <a:t>Clustered Result</a:t>
            </a:r>
            <a:br>
              <a:rPr lang="en-US" dirty="0"/>
            </a:br>
            <a:endParaRPr lang="en-US" dirty="0"/>
          </a:p>
        </p:txBody>
      </p:sp>
      <p:pic>
        <p:nvPicPr>
          <p:cNvPr id="5" name="Content Placeholder 4" descr="A close up of a map&#10;&#10;Description automatically generated">
            <a:extLst>
              <a:ext uri="{FF2B5EF4-FFF2-40B4-BE49-F238E27FC236}">
                <a16:creationId xmlns:a16="http://schemas.microsoft.com/office/drawing/2014/main" id="{27F6B261-87C5-3847-89F5-9DC270E45601}"/>
              </a:ext>
            </a:extLst>
          </p:cNvPr>
          <p:cNvPicPr>
            <a:picLocks noGrp="1" noChangeAspect="1"/>
          </p:cNvPicPr>
          <p:nvPr>
            <p:ph idx="1"/>
          </p:nvPr>
        </p:nvPicPr>
        <p:blipFill>
          <a:blip r:embed="rId2"/>
          <a:stretch>
            <a:fillRect/>
          </a:stretch>
        </p:blipFill>
        <p:spPr>
          <a:xfrm>
            <a:off x="1581368" y="2052638"/>
            <a:ext cx="7991040" cy="4195762"/>
          </a:xfrm>
        </p:spPr>
      </p:pic>
    </p:spTree>
    <p:extLst>
      <p:ext uri="{BB962C8B-B14F-4D97-AF65-F5344CB8AC3E}">
        <p14:creationId xmlns:p14="http://schemas.microsoft.com/office/powerpoint/2010/main" val="957133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E0140C3-DA97-C84A-A1D9-B19A98CC5D11}"/>
              </a:ext>
            </a:extLst>
          </p:cNvPr>
          <p:cNvGraphicFramePr>
            <a:graphicFrameLocks noGrp="1"/>
          </p:cNvGraphicFramePr>
          <p:nvPr>
            <p:ph idx="1"/>
            <p:extLst>
              <p:ext uri="{D42A27DB-BD31-4B8C-83A1-F6EECF244321}">
                <p14:modId xmlns:p14="http://schemas.microsoft.com/office/powerpoint/2010/main" val="3875817310"/>
              </p:ext>
            </p:extLst>
          </p:nvPr>
        </p:nvGraphicFramePr>
        <p:xfrm>
          <a:off x="444594" y="1941748"/>
          <a:ext cx="11541216" cy="4195759"/>
        </p:xfrm>
        <a:graphic>
          <a:graphicData uri="http://schemas.openxmlformats.org/drawingml/2006/table">
            <a:tbl>
              <a:tblPr/>
              <a:tblGrid>
                <a:gridCol w="961768">
                  <a:extLst>
                    <a:ext uri="{9D8B030D-6E8A-4147-A177-3AD203B41FA5}">
                      <a16:colId xmlns:a16="http://schemas.microsoft.com/office/drawing/2014/main" val="3224101783"/>
                    </a:ext>
                  </a:extLst>
                </a:gridCol>
                <a:gridCol w="961768">
                  <a:extLst>
                    <a:ext uri="{9D8B030D-6E8A-4147-A177-3AD203B41FA5}">
                      <a16:colId xmlns:a16="http://schemas.microsoft.com/office/drawing/2014/main" val="2150037330"/>
                    </a:ext>
                  </a:extLst>
                </a:gridCol>
                <a:gridCol w="961768">
                  <a:extLst>
                    <a:ext uri="{9D8B030D-6E8A-4147-A177-3AD203B41FA5}">
                      <a16:colId xmlns:a16="http://schemas.microsoft.com/office/drawing/2014/main" val="1454747644"/>
                    </a:ext>
                  </a:extLst>
                </a:gridCol>
                <a:gridCol w="961768">
                  <a:extLst>
                    <a:ext uri="{9D8B030D-6E8A-4147-A177-3AD203B41FA5}">
                      <a16:colId xmlns:a16="http://schemas.microsoft.com/office/drawing/2014/main" val="175205411"/>
                    </a:ext>
                  </a:extLst>
                </a:gridCol>
                <a:gridCol w="961768">
                  <a:extLst>
                    <a:ext uri="{9D8B030D-6E8A-4147-A177-3AD203B41FA5}">
                      <a16:colId xmlns:a16="http://schemas.microsoft.com/office/drawing/2014/main" val="4289983025"/>
                    </a:ext>
                  </a:extLst>
                </a:gridCol>
                <a:gridCol w="961768">
                  <a:extLst>
                    <a:ext uri="{9D8B030D-6E8A-4147-A177-3AD203B41FA5}">
                      <a16:colId xmlns:a16="http://schemas.microsoft.com/office/drawing/2014/main" val="2292767185"/>
                    </a:ext>
                  </a:extLst>
                </a:gridCol>
                <a:gridCol w="961768">
                  <a:extLst>
                    <a:ext uri="{9D8B030D-6E8A-4147-A177-3AD203B41FA5}">
                      <a16:colId xmlns:a16="http://schemas.microsoft.com/office/drawing/2014/main" val="1886223571"/>
                    </a:ext>
                  </a:extLst>
                </a:gridCol>
                <a:gridCol w="961768">
                  <a:extLst>
                    <a:ext uri="{9D8B030D-6E8A-4147-A177-3AD203B41FA5}">
                      <a16:colId xmlns:a16="http://schemas.microsoft.com/office/drawing/2014/main" val="815222571"/>
                    </a:ext>
                  </a:extLst>
                </a:gridCol>
                <a:gridCol w="961768">
                  <a:extLst>
                    <a:ext uri="{9D8B030D-6E8A-4147-A177-3AD203B41FA5}">
                      <a16:colId xmlns:a16="http://schemas.microsoft.com/office/drawing/2014/main" val="969521366"/>
                    </a:ext>
                  </a:extLst>
                </a:gridCol>
                <a:gridCol w="961768">
                  <a:extLst>
                    <a:ext uri="{9D8B030D-6E8A-4147-A177-3AD203B41FA5}">
                      <a16:colId xmlns:a16="http://schemas.microsoft.com/office/drawing/2014/main" val="3915824469"/>
                    </a:ext>
                  </a:extLst>
                </a:gridCol>
                <a:gridCol w="961768">
                  <a:extLst>
                    <a:ext uri="{9D8B030D-6E8A-4147-A177-3AD203B41FA5}">
                      <a16:colId xmlns:a16="http://schemas.microsoft.com/office/drawing/2014/main" val="3167605368"/>
                    </a:ext>
                  </a:extLst>
                </a:gridCol>
                <a:gridCol w="961768">
                  <a:extLst>
                    <a:ext uri="{9D8B030D-6E8A-4147-A177-3AD203B41FA5}">
                      <a16:colId xmlns:a16="http://schemas.microsoft.com/office/drawing/2014/main" val="1660148694"/>
                    </a:ext>
                  </a:extLst>
                </a:gridCol>
              </a:tblGrid>
              <a:tr h="392409">
                <a:tc>
                  <a:txBody>
                    <a:bodyPr/>
                    <a:lstStyle/>
                    <a:p>
                      <a:endParaRPr lang="en-CA" sz="600"/>
                    </a:p>
                  </a:txBody>
                  <a:tcPr marL="30185" marR="30185" marT="15093" marB="15093" anchor="ctr">
                    <a:lnL>
                      <a:noFill/>
                    </a:lnL>
                    <a:lnR>
                      <a:noFill/>
                    </a:lnR>
                    <a:lnT>
                      <a:noFill/>
                    </a:lnT>
                    <a:lnB>
                      <a:noFill/>
                    </a:lnB>
                  </a:tcPr>
                </a:tc>
                <a:tc>
                  <a:txBody>
                    <a:bodyPr/>
                    <a:lstStyle/>
                    <a:p>
                      <a:r>
                        <a:rPr lang="en-CA" sz="600"/>
                        <a:t>index</a:t>
                      </a:r>
                    </a:p>
                  </a:txBody>
                  <a:tcPr marL="30185" marR="30185" marT="15093" marB="15093" anchor="ctr">
                    <a:lnL>
                      <a:noFill/>
                    </a:lnL>
                    <a:lnR>
                      <a:noFill/>
                    </a:lnR>
                    <a:lnT>
                      <a:noFill/>
                    </a:lnT>
                    <a:lnB>
                      <a:noFill/>
                    </a:lnB>
                  </a:tcPr>
                </a:tc>
                <a:tc>
                  <a:txBody>
                    <a:bodyPr/>
                    <a:lstStyle/>
                    <a:p>
                      <a:r>
                        <a:rPr lang="en-CA" sz="600"/>
                        <a:t>Cluster Labels</a:t>
                      </a:r>
                    </a:p>
                  </a:txBody>
                  <a:tcPr marL="30185" marR="30185" marT="15093" marB="15093" anchor="ctr">
                    <a:lnL>
                      <a:noFill/>
                    </a:lnL>
                    <a:lnR>
                      <a:noFill/>
                    </a:lnR>
                    <a:lnT>
                      <a:noFill/>
                    </a:lnT>
                    <a:lnB>
                      <a:noFill/>
                    </a:lnB>
                  </a:tcPr>
                </a:tc>
                <a:tc>
                  <a:txBody>
                    <a:bodyPr/>
                    <a:lstStyle/>
                    <a:p>
                      <a:r>
                        <a:rPr lang="en-CA" sz="600"/>
                        <a:t>id</a:t>
                      </a:r>
                    </a:p>
                  </a:txBody>
                  <a:tcPr marL="30185" marR="30185" marT="15093" marB="15093" anchor="ctr">
                    <a:lnL>
                      <a:noFill/>
                    </a:lnL>
                    <a:lnR>
                      <a:noFill/>
                    </a:lnR>
                    <a:lnT>
                      <a:noFill/>
                    </a:lnT>
                    <a:lnB>
                      <a:noFill/>
                    </a:lnB>
                  </a:tcPr>
                </a:tc>
                <a:tc>
                  <a:txBody>
                    <a:bodyPr/>
                    <a:lstStyle/>
                    <a:p>
                      <a:r>
                        <a:rPr lang="en-CA" sz="600"/>
                        <a:t>name</a:t>
                      </a:r>
                    </a:p>
                  </a:txBody>
                  <a:tcPr marL="30185" marR="30185" marT="15093" marB="15093" anchor="ctr">
                    <a:lnL>
                      <a:noFill/>
                    </a:lnL>
                    <a:lnR>
                      <a:noFill/>
                    </a:lnR>
                    <a:lnT>
                      <a:noFill/>
                    </a:lnT>
                    <a:lnB>
                      <a:noFill/>
                    </a:lnB>
                  </a:tcPr>
                </a:tc>
                <a:tc>
                  <a:txBody>
                    <a:bodyPr/>
                    <a:lstStyle/>
                    <a:p>
                      <a:r>
                        <a:rPr lang="en-CA" sz="600"/>
                        <a:t>categories</a:t>
                      </a:r>
                    </a:p>
                  </a:txBody>
                  <a:tcPr marL="30185" marR="30185" marT="15093" marB="15093" anchor="ctr">
                    <a:lnL>
                      <a:noFill/>
                    </a:lnL>
                    <a:lnR>
                      <a:noFill/>
                    </a:lnR>
                    <a:lnT>
                      <a:noFill/>
                    </a:lnT>
                    <a:lnB>
                      <a:noFill/>
                    </a:lnB>
                  </a:tcPr>
                </a:tc>
                <a:tc>
                  <a:txBody>
                    <a:bodyPr/>
                    <a:lstStyle/>
                    <a:p>
                      <a:r>
                        <a:rPr lang="en-CA" sz="600"/>
                        <a:t>lat</a:t>
                      </a:r>
                    </a:p>
                  </a:txBody>
                  <a:tcPr marL="30185" marR="30185" marT="15093" marB="15093" anchor="ctr">
                    <a:lnL>
                      <a:noFill/>
                    </a:lnL>
                    <a:lnR>
                      <a:noFill/>
                    </a:lnR>
                    <a:lnT>
                      <a:noFill/>
                    </a:lnT>
                    <a:lnB>
                      <a:noFill/>
                    </a:lnB>
                  </a:tcPr>
                </a:tc>
                <a:tc>
                  <a:txBody>
                    <a:bodyPr/>
                    <a:lstStyle/>
                    <a:p>
                      <a:r>
                        <a:rPr lang="en-CA" sz="600"/>
                        <a:t>lng</a:t>
                      </a:r>
                    </a:p>
                  </a:txBody>
                  <a:tcPr marL="30185" marR="30185" marT="15093" marB="15093" anchor="ctr">
                    <a:lnL>
                      <a:noFill/>
                    </a:lnL>
                    <a:lnR>
                      <a:noFill/>
                    </a:lnR>
                    <a:lnT>
                      <a:noFill/>
                    </a:lnT>
                    <a:lnB>
                      <a:noFill/>
                    </a:lnB>
                  </a:tcPr>
                </a:tc>
                <a:tc>
                  <a:txBody>
                    <a:bodyPr/>
                    <a:lstStyle/>
                    <a:p>
                      <a:r>
                        <a:rPr lang="en-CA" sz="600"/>
                        <a:t>tipCount</a:t>
                      </a:r>
                    </a:p>
                  </a:txBody>
                  <a:tcPr marL="30185" marR="30185" marT="15093" marB="15093" anchor="ctr">
                    <a:lnL>
                      <a:noFill/>
                    </a:lnL>
                    <a:lnR>
                      <a:noFill/>
                    </a:lnR>
                    <a:lnT>
                      <a:noFill/>
                    </a:lnT>
                    <a:lnB>
                      <a:noFill/>
                    </a:lnB>
                  </a:tcPr>
                </a:tc>
                <a:tc>
                  <a:txBody>
                    <a:bodyPr/>
                    <a:lstStyle/>
                    <a:p>
                      <a:r>
                        <a:rPr lang="en-CA" sz="600"/>
                        <a:t>priceTier</a:t>
                      </a:r>
                    </a:p>
                  </a:txBody>
                  <a:tcPr marL="30185" marR="30185" marT="15093" marB="15093" anchor="ctr">
                    <a:lnL>
                      <a:noFill/>
                    </a:lnL>
                    <a:lnR>
                      <a:noFill/>
                    </a:lnR>
                    <a:lnT>
                      <a:noFill/>
                    </a:lnT>
                    <a:lnB>
                      <a:noFill/>
                    </a:lnB>
                  </a:tcPr>
                </a:tc>
                <a:tc>
                  <a:txBody>
                    <a:bodyPr/>
                    <a:lstStyle/>
                    <a:p>
                      <a:r>
                        <a:rPr lang="en-CA" sz="600"/>
                        <a:t>rating</a:t>
                      </a:r>
                    </a:p>
                  </a:txBody>
                  <a:tcPr marL="30185" marR="30185" marT="15093" marB="15093" anchor="ctr">
                    <a:lnL>
                      <a:noFill/>
                    </a:lnL>
                    <a:lnR>
                      <a:noFill/>
                    </a:lnR>
                    <a:lnT>
                      <a:noFill/>
                    </a:lnT>
                    <a:lnB>
                      <a:noFill/>
                    </a:lnB>
                  </a:tcPr>
                </a:tc>
                <a:tc>
                  <a:txBody>
                    <a:bodyPr/>
                    <a:lstStyle/>
                    <a:p>
                      <a:r>
                        <a:rPr lang="en-CA" sz="600"/>
                        <a:t>distance</a:t>
                      </a:r>
                    </a:p>
                  </a:txBody>
                  <a:tcPr marL="30185" marR="30185" marT="15093" marB="15093" anchor="ctr">
                    <a:lnL>
                      <a:noFill/>
                    </a:lnL>
                    <a:lnR>
                      <a:noFill/>
                    </a:lnR>
                    <a:lnT>
                      <a:noFill/>
                    </a:lnT>
                    <a:lnB>
                      <a:noFill/>
                    </a:lnB>
                  </a:tcPr>
                </a:tc>
                <a:extLst>
                  <a:ext uri="{0D108BD9-81ED-4DB2-BD59-A6C34878D82A}">
                    <a16:rowId xmlns:a16="http://schemas.microsoft.com/office/drawing/2014/main" val="3851211536"/>
                  </a:ext>
                </a:extLst>
              </a:tr>
              <a:tr h="664077">
                <a:tc>
                  <a:txBody>
                    <a:bodyPr/>
                    <a:lstStyle/>
                    <a:p>
                      <a:r>
                        <a:rPr lang="en-CA" sz="600"/>
                        <a:t>8</a:t>
                      </a:r>
                    </a:p>
                  </a:txBody>
                  <a:tcPr marL="30185" marR="30185" marT="15093" marB="15093" anchor="ctr">
                    <a:lnL>
                      <a:noFill/>
                    </a:lnL>
                    <a:lnR>
                      <a:noFill/>
                    </a:lnR>
                    <a:lnT>
                      <a:noFill/>
                    </a:lnT>
                    <a:lnB>
                      <a:noFill/>
                    </a:lnB>
                  </a:tcPr>
                </a:tc>
                <a:tc>
                  <a:txBody>
                    <a:bodyPr/>
                    <a:lstStyle/>
                    <a:p>
                      <a:r>
                        <a:rPr lang="en-CA" sz="600"/>
                        <a:t>9</a:t>
                      </a:r>
                    </a:p>
                  </a:txBody>
                  <a:tcPr marL="30185" marR="30185" marT="15093" marB="15093" anchor="ctr">
                    <a:lnL>
                      <a:noFill/>
                    </a:lnL>
                    <a:lnR>
                      <a:noFill/>
                    </a:lnR>
                    <a:lnT>
                      <a:noFill/>
                    </a:lnT>
                    <a:lnB>
                      <a:noFill/>
                    </a:lnB>
                  </a:tcPr>
                </a:tc>
                <a:tc>
                  <a:txBody>
                    <a:bodyPr/>
                    <a:lstStyle/>
                    <a:p>
                      <a:r>
                        <a:rPr lang="en-CA" sz="600"/>
                        <a:t>0</a:t>
                      </a:r>
                    </a:p>
                  </a:txBody>
                  <a:tcPr marL="30185" marR="30185" marT="15093" marB="15093" anchor="ctr">
                    <a:lnL>
                      <a:noFill/>
                    </a:lnL>
                    <a:lnR>
                      <a:noFill/>
                    </a:lnR>
                    <a:lnT>
                      <a:noFill/>
                    </a:lnT>
                    <a:lnB>
                      <a:noFill/>
                    </a:lnB>
                  </a:tcPr>
                </a:tc>
                <a:tc>
                  <a:txBody>
                    <a:bodyPr/>
                    <a:lstStyle/>
                    <a:p>
                      <a:r>
                        <a:rPr lang="en-CA" sz="600"/>
                        <a:t>4ad4c05df964a52059f620e3</a:t>
                      </a:r>
                    </a:p>
                  </a:txBody>
                  <a:tcPr marL="30185" marR="30185" marT="15093" marB="15093" anchor="ctr">
                    <a:lnL>
                      <a:noFill/>
                    </a:lnL>
                    <a:lnR>
                      <a:noFill/>
                    </a:lnR>
                    <a:lnT>
                      <a:noFill/>
                    </a:lnT>
                    <a:lnB>
                      <a:noFill/>
                    </a:lnB>
                  </a:tcPr>
                </a:tc>
                <a:tc>
                  <a:txBody>
                    <a:bodyPr/>
                    <a:lstStyle/>
                    <a:p>
                      <a:r>
                        <a:rPr lang="en-CA" sz="600"/>
                        <a:t>Canoe</a:t>
                      </a:r>
                    </a:p>
                  </a:txBody>
                  <a:tcPr marL="30185" marR="30185" marT="15093" marB="15093" anchor="ctr">
                    <a:lnL>
                      <a:noFill/>
                    </a:lnL>
                    <a:lnR>
                      <a:noFill/>
                    </a:lnR>
                    <a:lnT>
                      <a:noFill/>
                    </a:lnT>
                    <a:lnB>
                      <a:noFill/>
                    </a:lnB>
                  </a:tcPr>
                </a:tc>
                <a:tc>
                  <a:txBody>
                    <a:bodyPr/>
                    <a:lstStyle/>
                    <a:p>
                      <a:r>
                        <a:rPr lang="en-CA" sz="600"/>
                        <a:t>Restaurant</a:t>
                      </a:r>
                    </a:p>
                  </a:txBody>
                  <a:tcPr marL="30185" marR="30185" marT="15093" marB="15093" anchor="ctr">
                    <a:lnL>
                      <a:noFill/>
                    </a:lnL>
                    <a:lnR>
                      <a:noFill/>
                    </a:lnR>
                    <a:lnT>
                      <a:noFill/>
                    </a:lnT>
                    <a:lnB>
                      <a:noFill/>
                    </a:lnB>
                  </a:tcPr>
                </a:tc>
                <a:tc>
                  <a:txBody>
                    <a:bodyPr/>
                    <a:lstStyle/>
                    <a:p>
                      <a:r>
                        <a:rPr lang="en-CA" sz="600"/>
                        <a:t>43.647452</a:t>
                      </a:r>
                    </a:p>
                  </a:txBody>
                  <a:tcPr marL="30185" marR="30185" marT="15093" marB="15093" anchor="ctr">
                    <a:lnL>
                      <a:noFill/>
                    </a:lnL>
                    <a:lnR>
                      <a:noFill/>
                    </a:lnR>
                    <a:lnT>
                      <a:noFill/>
                    </a:lnT>
                    <a:lnB>
                      <a:noFill/>
                    </a:lnB>
                  </a:tcPr>
                </a:tc>
                <a:tc>
                  <a:txBody>
                    <a:bodyPr/>
                    <a:lstStyle/>
                    <a:p>
                      <a:r>
                        <a:rPr lang="en-CA" sz="600"/>
                        <a:t>-79.381320</a:t>
                      </a:r>
                    </a:p>
                  </a:txBody>
                  <a:tcPr marL="30185" marR="30185" marT="15093" marB="15093" anchor="ctr">
                    <a:lnL>
                      <a:noFill/>
                    </a:lnL>
                    <a:lnR>
                      <a:noFill/>
                    </a:lnR>
                    <a:lnT>
                      <a:noFill/>
                    </a:lnT>
                    <a:lnB>
                      <a:noFill/>
                    </a:lnB>
                  </a:tcPr>
                </a:tc>
                <a:tc>
                  <a:txBody>
                    <a:bodyPr/>
                    <a:lstStyle/>
                    <a:p>
                      <a:r>
                        <a:rPr lang="en-CA" sz="600"/>
                        <a:t>74.0</a:t>
                      </a:r>
                    </a:p>
                  </a:txBody>
                  <a:tcPr marL="30185" marR="30185" marT="15093" marB="15093" anchor="ctr">
                    <a:lnL>
                      <a:noFill/>
                    </a:lnL>
                    <a:lnR>
                      <a:noFill/>
                    </a:lnR>
                    <a:lnT>
                      <a:noFill/>
                    </a:lnT>
                    <a:lnB>
                      <a:noFill/>
                    </a:lnB>
                  </a:tcPr>
                </a:tc>
                <a:tc>
                  <a:txBody>
                    <a:bodyPr/>
                    <a:lstStyle/>
                    <a:p>
                      <a:r>
                        <a:rPr lang="en-CA" sz="600"/>
                        <a:t>3.0</a:t>
                      </a:r>
                    </a:p>
                  </a:txBody>
                  <a:tcPr marL="30185" marR="30185" marT="15093" marB="15093" anchor="ctr">
                    <a:lnL>
                      <a:noFill/>
                    </a:lnL>
                    <a:lnR>
                      <a:noFill/>
                    </a:lnR>
                    <a:lnT>
                      <a:noFill/>
                    </a:lnT>
                    <a:lnB>
                      <a:noFill/>
                    </a:lnB>
                  </a:tcPr>
                </a:tc>
                <a:tc>
                  <a:txBody>
                    <a:bodyPr/>
                    <a:lstStyle/>
                    <a:p>
                      <a:r>
                        <a:rPr lang="en-CA" sz="600"/>
                        <a:t>9.1</a:t>
                      </a:r>
                    </a:p>
                  </a:txBody>
                  <a:tcPr marL="30185" marR="30185" marT="15093" marB="15093" anchor="ctr">
                    <a:lnL>
                      <a:noFill/>
                    </a:lnL>
                    <a:lnR>
                      <a:noFill/>
                    </a:lnR>
                    <a:lnT>
                      <a:noFill/>
                    </a:lnT>
                    <a:lnB>
                      <a:noFill/>
                    </a:lnB>
                  </a:tcPr>
                </a:tc>
                <a:tc>
                  <a:txBody>
                    <a:bodyPr/>
                    <a:lstStyle/>
                    <a:p>
                      <a:r>
                        <a:rPr lang="en-CA" sz="600"/>
                        <a:t>0.000000</a:t>
                      </a:r>
                    </a:p>
                  </a:txBody>
                  <a:tcPr marL="30185" marR="30185" marT="15093" marB="15093" anchor="ctr">
                    <a:lnL>
                      <a:noFill/>
                    </a:lnL>
                    <a:lnR>
                      <a:noFill/>
                    </a:lnR>
                    <a:lnT>
                      <a:noFill/>
                    </a:lnT>
                    <a:lnB>
                      <a:noFill/>
                    </a:lnB>
                  </a:tcPr>
                </a:tc>
                <a:extLst>
                  <a:ext uri="{0D108BD9-81ED-4DB2-BD59-A6C34878D82A}">
                    <a16:rowId xmlns:a16="http://schemas.microsoft.com/office/drawing/2014/main" val="69015819"/>
                  </a:ext>
                </a:extLst>
              </a:tr>
              <a:tr h="664077">
                <a:tc>
                  <a:txBody>
                    <a:bodyPr/>
                    <a:lstStyle/>
                    <a:p>
                      <a:r>
                        <a:rPr lang="en-CA" sz="600"/>
                        <a:t>12</a:t>
                      </a:r>
                    </a:p>
                  </a:txBody>
                  <a:tcPr marL="30185" marR="30185" marT="15093" marB="15093" anchor="ctr">
                    <a:lnL>
                      <a:noFill/>
                    </a:lnL>
                    <a:lnR>
                      <a:noFill/>
                    </a:lnR>
                    <a:lnT>
                      <a:noFill/>
                    </a:lnT>
                    <a:lnB>
                      <a:noFill/>
                    </a:lnB>
                  </a:tcPr>
                </a:tc>
                <a:tc>
                  <a:txBody>
                    <a:bodyPr/>
                    <a:lstStyle/>
                    <a:p>
                      <a:r>
                        <a:rPr lang="en-CA" sz="600"/>
                        <a:t>14</a:t>
                      </a:r>
                    </a:p>
                  </a:txBody>
                  <a:tcPr marL="30185" marR="30185" marT="15093" marB="15093" anchor="ctr">
                    <a:lnL>
                      <a:noFill/>
                    </a:lnL>
                    <a:lnR>
                      <a:noFill/>
                    </a:lnR>
                    <a:lnT>
                      <a:noFill/>
                    </a:lnT>
                    <a:lnB>
                      <a:noFill/>
                    </a:lnB>
                  </a:tcPr>
                </a:tc>
                <a:tc>
                  <a:txBody>
                    <a:bodyPr/>
                    <a:lstStyle/>
                    <a:p>
                      <a:r>
                        <a:rPr lang="en-CA" sz="600"/>
                        <a:t>0</a:t>
                      </a:r>
                    </a:p>
                  </a:txBody>
                  <a:tcPr marL="30185" marR="30185" marT="15093" marB="15093" anchor="ctr">
                    <a:lnL>
                      <a:noFill/>
                    </a:lnL>
                    <a:lnR>
                      <a:noFill/>
                    </a:lnR>
                    <a:lnT>
                      <a:noFill/>
                    </a:lnT>
                    <a:lnB>
                      <a:noFill/>
                    </a:lnB>
                  </a:tcPr>
                </a:tc>
                <a:tc>
                  <a:txBody>
                    <a:bodyPr/>
                    <a:lstStyle/>
                    <a:p>
                      <a:r>
                        <a:rPr lang="en-CA" sz="600"/>
                        <a:t>52138db911d22803b334c641</a:t>
                      </a:r>
                    </a:p>
                  </a:txBody>
                  <a:tcPr marL="30185" marR="30185" marT="15093" marB="15093" anchor="ctr">
                    <a:lnL>
                      <a:noFill/>
                    </a:lnL>
                    <a:lnR>
                      <a:noFill/>
                    </a:lnR>
                    <a:lnT>
                      <a:noFill/>
                    </a:lnT>
                    <a:lnB>
                      <a:noFill/>
                    </a:lnB>
                  </a:tcPr>
                </a:tc>
                <a:tc>
                  <a:txBody>
                    <a:bodyPr/>
                    <a:lstStyle/>
                    <a:p>
                      <a:r>
                        <a:rPr lang="en-CA" sz="600"/>
                        <a:t>Mos Mos Coffee</a:t>
                      </a:r>
                    </a:p>
                  </a:txBody>
                  <a:tcPr marL="30185" marR="30185" marT="15093" marB="15093" anchor="ctr">
                    <a:lnL>
                      <a:noFill/>
                    </a:lnL>
                    <a:lnR>
                      <a:noFill/>
                    </a:lnR>
                    <a:lnT>
                      <a:noFill/>
                    </a:lnT>
                    <a:lnB>
                      <a:noFill/>
                    </a:lnB>
                  </a:tcPr>
                </a:tc>
                <a:tc>
                  <a:txBody>
                    <a:bodyPr/>
                    <a:lstStyle/>
                    <a:p>
                      <a:r>
                        <a:rPr lang="en-CA" sz="600"/>
                        <a:t>Caf\u00e9</a:t>
                      </a:r>
                    </a:p>
                  </a:txBody>
                  <a:tcPr marL="30185" marR="30185" marT="15093" marB="15093" anchor="ctr">
                    <a:lnL>
                      <a:noFill/>
                    </a:lnL>
                    <a:lnR>
                      <a:noFill/>
                    </a:lnR>
                    <a:lnT>
                      <a:noFill/>
                    </a:lnT>
                    <a:lnB>
                      <a:noFill/>
                    </a:lnB>
                  </a:tcPr>
                </a:tc>
                <a:tc>
                  <a:txBody>
                    <a:bodyPr/>
                    <a:lstStyle/>
                    <a:p>
                      <a:r>
                        <a:rPr lang="en-CA" sz="600"/>
                        <a:t>43.648159</a:t>
                      </a:r>
                    </a:p>
                  </a:txBody>
                  <a:tcPr marL="30185" marR="30185" marT="15093" marB="15093" anchor="ctr">
                    <a:lnL>
                      <a:noFill/>
                    </a:lnL>
                    <a:lnR>
                      <a:noFill/>
                    </a:lnR>
                    <a:lnT>
                      <a:noFill/>
                    </a:lnT>
                    <a:lnB>
                      <a:noFill/>
                    </a:lnB>
                  </a:tcPr>
                </a:tc>
                <a:tc>
                  <a:txBody>
                    <a:bodyPr/>
                    <a:lstStyle/>
                    <a:p>
                      <a:r>
                        <a:rPr lang="en-CA" sz="600"/>
                        <a:t>-79.378745</a:t>
                      </a:r>
                    </a:p>
                  </a:txBody>
                  <a:tcPr marL="30185" marR="30185" marT="15093" marB="15093" anchor="ctr">
                    <a:lnL>
                      <a:noFill/>
                    </a:lnL>
                    <a:lnR>
                      <a:noFill/>
                    </a:lnR>
                    <a:lnT>
                      <a:noFill/>
                    </a:lnT>
                    <a:lnB>
                      <a:noFill/>
                    </a:lnB>
                  </a:tcPr>
                </a:tc>
                <a:tc>
                  <a:txBody>
                    <a:bodyPr/>
                    <a:lstStyle/>
                    <a:p>
                      <a:r>
                        <a:rPr lang="en-CA" sz="600"/>
                        <a:t>11.0</a:t>
                      </a:r>
                    </a:p>
                  </a:txBody>
                  <a:tcPr marL="30185" marR="30185" marT="15093" marB="15093" anchor="ctr">
                    <a:lnL>
                      <a:noFill/>
                    </a:lnL>
                    <a:lnR>
                      <a:noFill/>
                    </a:lnR>
                    <a:lnT>
                      <a:noFill/>
                    </a:lnT>
                    <a:lnB>
                      <a:noFill/>
                    </a:lnB>
                  </a:tcPr>
                </a:tc>
                <a:tc>
                  <a:txBody>
                    <a:bodyPr/>
                    <a:lstStyle/>
                    <a:p>
                      <a:r>
                        <a:rPr lang="en-CA" sz="600"/>
                        <a:t>1.0</a:t>
                      </a:r>
                    </a:p>
                  </a:txBody>
                  <a:tcPr marL="30185" marR="30185" marT="15093" marB="15093" anchor="ctr">
                    <a:lnL>
                      <a:noFill/>
                    </a:lnL>
                    <a:lnR>
                      <a:noFill/>
                    </a:lnR>
                    <a:lnT>
                      <a:noFill/>
                    </a:lnT>
                    <a:lnB>
                      <a:noFill/>
                    </a:lnB>
                  </a:tcPr>
                </a:tc>
                <a:tc>
                  <a:txBody>
                    <a:bodyPr/>
                    <a:lstStyle/>
                    <a:p>
                      <a:r>
                        <a:rPr lang="en-CA" sz="600"/>
                        <a:t>8.8</a:t>
                      </a:r>
                    </a:p>
                  </a:txBody>
                  <a:tcPr marL="30185" marR="30185" marT="15093" marB="15093" anchor="ctr">
                    <a:lnL>
                      <a:noFill/>
                    </a:lnL>
                    <a:lnR>
                      <a:noFill/>
                    </a:lnR>
                    <a:lnT>
                      <a:noFill/>
                    </a:lnT>
                    <a:lnB>
                      <a:noFill/>
                    </a:lnB>
                  </a:tcPr>
                </a:tc>
                <a:tc>
                  <a:txBody>
                    <a:bodyPr/>
                    <a:lstStyle/>
                    <a:p>
                      <a:r>
                        <a:rPr lang="en-CA" sz="600"/>
                        <a:t>0.222147</a:t>
                      </a:r>
                    </a:p>
                  </a:txBody>
                  <a:tcPr marL="30185" marR="30185" marT="15093" marB="15093" anchor="ctr">
                    <a:lnL>
                      <a:noFill/>
                    </a:lnL>
                    <a:lnR>
                      <a:noFill/>
                    </a:lnR>
                    <a:lnT>
                      <a:noFill/>
                    </a:lnT>
                    <a:lnB>
                      <a:noFill/>
                    </a:lnB>
                  </a:tcPr>
                </a:tc>
                <a:extLst>
                  <a:ext uri="{0D108BD9-81ED-4DB2-BD59-A6C34878D82A}">
                    <a16:rowId xmlns:a16="http://schemas.microsoft.com/office/drawing/2014/main" val="4094181923"/>
                  </a:ext>
                </a:extLst>
              </a:tr>
              <a:tr h="664077">
                <a:tc>
                  <a:txBody>
                    <a:bodyPr/>
                    <a:lstStyle/>
                    <a:p>
                      <a:r>
                        <a:rPr lang="en-CA" sz="600"/>
                        <a:t>7</a:t>
                      </a:r>
                    </a:p>
                  </a:txBody>
                  <a:tcPr marL="30185" marR="30185" marT="15093" marB="15093" anchor="ctr">
                    <a:lnL>
                      <a:noFill/>
                    </a:lnL>
                    <a:lnR>
                      <a:noFill/>
                    </a:lnR>
                    <a:lnT>
                      <a:noFill/>
                    </a:lnT>
                    <a:lnB>
                      <a:noFill/>
                    </a:lnB>
                  </a:tcPr>
                </a:tc>
                <a:tc>
                  <a:txBody>
                    <a:bodyPr/>
                    <a:lstStyle/>
                    <a:p>
                      <a:r>
                        <a:rPr lang="en-CA" sz="600"/>
                        <a:t>8</a:t>
                      </a:r>
                    </a:p>
                  </a:txBody>
                  <a:tcPr marL="30185" marR="30185" marT="15093" marB="15093" anchor="ctr">
                    <a:lnL>
                      <a:noFill/>
                    </a:lnL>
                    <a:lnR>
                      <a:noFill/>
                    </a:lnR>
                    <a:lnT>
                      <a:noFill/>
                    </a:lnT>
                    <a:lnB>
                      <a:noFill/>
                    </a:lnB>
                  </a:tcPr>
                </a:tc>
                <a:tc>
                  <a:txBody>
                    <a:bodyPr/>
                    <a:lstStyle/>
                    <a:p>
                      <a:r>
                        <a:rPr lang="en-CA" sz="600"/>
                        <a:t>0</a:t>
                      </a:r>
                    </a:p>
                  </a:txBody>
                  <a:tcPr marL="30185" marR="30185" marT="15093" marB="15093" anchor="ctr">
                    <a:lnL>
                      <a:noFill/>
                    </a:lnL>
                    <a:lnR>
                      <a:noFill/>
                    </a:lnR>
                    <a:lnT>
                      <a:noFill/>
                    </a:lnT>
                    <a:lnB>
                      <a:noFill/>
                    </a:lnB>
                  </a:tcPr>
                </a:tc>
                <a:tc>
                  <a:txBody>
                    <a:bodyPr/>
                    <a:lstStyle/>
                    <a:p>
                      <a:r>
                        <a:rPr lang="en-CA" sz="600"/>
                        <a:t>514627d1e4b0dba1b85e9ba8</a:t>
                      </a:r>
                    </a:p>
                  </a:txBody>
                  <a:tcPr marL="30185" marR="30185" marT="15093" marB="15093" anchor="ctr">
                    <a:lnL>
                      <a:noFill/>
                    </a:lnL>
                    <a:lnR>
                      <a:noFill/>
                    </a:lnR>
                    <a:lnT>
                      <a:noFill/>
                    </a:lnT>
                    <a:lnB>
                      <a:noFill/>
                    </a:lnB>
                  </a:tcPr>
                </a:tc>
                <a:tc>
                  <a:txBody>
                    <a:bodyPr/>
                    <a:lstStyle/>
                    <a:p>
                      <a:r>
                        <a:rPr lang="en-CA" sz="600"/>
                        <a:t>Dineen Coffee</a:t>
                      </a:r>
                    </a:p>
                  </a:txBody>
                  <a:tcPr marL="30185" marR="30185" marT="15093" marB="15093" anchor="ctr">
                    <a:lnL>
                      <a:noFill/>
                    </a:lnL>
                    <a:lnR>
                      <a:noFill/>
                    </a:lnR>
                    <a:lnT>
                      <a:noFill/>
                    </a:lnT>
                    <a:lnB>
                      <a:noFill/>
                    </a:lnB>
                  </a:tcPr>
                </a:tc>
                <a:tc>
                  <a:txBody>
                    <a:bodyPr/>
                    <a:lstStyle/>
                    <a:p>
                      <a:r>
                        <a:rPr lang="en-CA" sz="600"/>
                        <a:t>Caf\u00e9</a:t>
                      </a:r>
                    </a:p>
                  </a:txBody>
                  <a:tcPr marL="30185" marR="30185" marT="15093" marB="15093" anchor="ctr">
                    <a:lnL>
                      <a:noFill/>
                    </a:lnL>
                    <a:lnR>
                      <a:noFill/>
                    </a:lnR>
                    <a:lnT>
                      <a:noFill/>
                    </a:lnT>
                    <a:lnB>
                      <a:noFill/>
                    </a:lnB>
                  </a:tcPr>
                </a:tc>
                <a:tc>
                  <a:txBody>
                    <a:bodyPr/>
                    <a:lstStyle/>
                    <a:p>
                      <a:r>
                        <a:rPr lang="en-CA" sz="600"/>
                        <a:t>43.650497</a:t>
                      </a:r>
                    </a:p>
                  </a:txBody>
                  <a:tcPr marL="30185" marR="30185" marT="15093" marB="15093" anchor="ctr">
                    <a:lnL>
                      <a:noFill/>
                    </a:lnL>
                    <a:lnR>
                      <a:noFill/>
                    </a:lnR>
                    <a:lnT>
                      <a:noFill/>
                    </a:lnT>
                    <a:lnB>
                      <a:noFill/>
                    </a:lnB>
                  </a:tcPr>
                </a:tc>
                <a:tc>
                  <a:txBody>
                    <a:bodyPr/>
                    <a:lstStyle/>
                    <a:p>
                      <a:r>
                        <a:rPr lang="en-CA" sz="600"/>
                        <a:t>-79.378765</a:t>
                      </a:r>
                    </a:p>
                  </a:txBody>
                  <a:tcPr marL="30185" marR="30185" marT="15093" marB="15093" anchor="ctr">
                    <a:lnL>
                      <a:noFill/>
                    </a:lnL>
                    <a:lnR>
                      <a:noFill/>
                    </a:lnR>
                    <a:lnT>
                      <a:noFill/>
                    </a:lnT>
                    <a:lnB>
                      <a:noFill/>
                    </a:lnB>
                  </a:tcPr>
                </a:tc>
                <a:tc>
                  <a:txBody>
                    <a:bodyPr/>
                    <a:lstStyle/>
                    <a:p>
                      <a:r>
                        <a:rPr lang="en-CA" sz="600"/>
                        <a:t>142.0</a:t>
                      </a:r>
                    </a:p>
                  </a:txBody>
                  <a:tcPr marL="30185" marR="30185" marT="15093" marB="15093" anchor="ctr">
                    <a:lnL>
                      <a:noFill/>
                    </a:lnL>
                    <a:lnR>
                      <a:noFill/>
                    </a:lnR>
                    <a:lnT>
                      <a:noFill/>
                    </a:lnT>
                    <a:lnB>
                      <a:noFill/>
                    </a:lnB>
                  </a:tcPr>
                </a:tc>
                <a:tc>
                  <a:txBody>
                    <a:bodyPr/>
                    <a:lstStyle/>
                    <a:p>
                      <a:r>
                        <a:rPr lang="en-CA" sz="600"/>
                        <a:t>2.0</a:t>
                      </a:r>
                    </a:p>
                  </a:txBody>
                  <a:tcPr marL="30185" marR="30185" marT="15093" marB="15093" anchor="ctr">
                    <a:lnL>
                      <a:noFill/>
                    </a:lnL>
                    <a:lnR>
                      <a:noFill/>
                    </a:lnR>
                    <a:lnT>
                      <a:noFill/>
                    </a:lnT>
                    <a:lnB>
                      <a:noFill/>
                    </a:lnB>
                  </a:tcPr>
                </a:tc>
                <a:tc>
                  <a:txBody>
                    <a:bodyPr/>
                    <a:lstStyle/>
                    <a:p>
                      <a:r>
                        <a:rPr lang="en-CA" sz="600"/>
                        <a:t>9.0</a:t>
                      </a:r>
                    </a:p>
                  </a:txBody>
                  <a:tcPr marL="30185" marR="30185" marT="15093" marB="15093" anchor="ctr">
                    <a:lnL>
                      <a:noFill/>
                    </a:lnL>
                    <a:lnR>
                      <a:noFill/>
                    </a:lnR>
                    <a:lnT>
                      <a:noFill/>
                    </a:lnT>
                    <a:lnB>
                      <a:noFill/>
                    </a:lnB>
                  </a:tcPr>
                </a:tc>
                <a:tc>
                  <a:txBody>
                    <a:bodyPr/>
                    <a:lstStyle/>
                    <a:p>
                      <a:r>
                        <a:rPr lang="en-CA" sz="600"/>
                        <a:t>0.396161</a:t>
                      </a:r>
                    </a:p>
                  </a:txBody>
                  <a:tcPr marL="30185" marR="30185" marT="15093" marB="15093" anchor="ctr">
                    <a:lnL>
                      <a:noFill/>
                    </a:lnL>
                    <a:lnR>
                      <a:noFill/>
                    </a:lnR>
                    <a:lnT>
                      <a:noFill/>
                    </a:lnT>
                    <a:lnB>
                      <a:noFill/>
                    </a:lnB>
                  </a:tcPr>
                </a:tc>
                <a:extLst>
                  <a:ext uri="{0D108BD9-81ED-4DB2-BD59-A6C34878D82A}">
                    <a16:rowId xmlns:a16="http://schemas.microsoft.com/office/drawing/2014/main" val="3592342341"/>
                  </a:ext>
                </a:extLst>
              </a:tr>
              <a:tr h="664077">
                <a:tc>
                  <a:txBody>
                    <a:bodyPr/>
                    <a:lstStyle/>
                    <a:p>
                      <a:r>
                        <a:rPr lang="en-CA" sz="600"/>
                        <a:t>5</a:t>
                      </a:r>
                    </a:p>
                  </a:txBody>
                  <a:tcPr marL="30185" marR="30185" marT="15093" marB="15093" anchor="ctr">
                    <a:lnL>
                      <a:noFill/>
                    </a:lnL>
                    <a:lnR>
                      <a:noFill/>
                    </a:lnR>
                    <a:lnT>
                      <a:noFill/>
                    </a:lnT>
                    <a:lnB>
                      <a:noFill/>
                    </a:lnB>
                  </a:tcPr>
                </a:tc>
                <a:tc>
                  <a:txBody>
                    <a:bodyPr/>
                    <a:lstStyle/>
                    <a:p>
                      <a:r>
                        <a:rPr lang="en-CA" sz="600"/>
                        <a:t>5</a:t>
                      </a:r>
                    </a:p>
                  </a:txBody>
                  <a:tcPr marL="30185" marR="30185" marT="15093" marB="15093" anchor="ctr">
                    <a:lnL>
                      <a:noFill/>
                    </a:lnL>
                    <a:lnR>
                      <a:noFill/>
                    </a:lnR>
                    <a:lnT>
                      <a:noFill/>
                    </a:lnT>
                    <a:lnB>
                      <a:noFill/>
                    </a:lnB>
                  </a:tcPr>
                </a:tc>
                <a:tc>
                  <a:txBody>
                    <a:bodyPr/>
                    <a:lstStyle/>
                    <a:p>
                      <a:r>
                        <a:rPr lang="en-CA" sz="600"/>
                        <a:t>0</a:t>
                      </a:r>
                    </a:p>
                  </a:txBody>
                  <a:tcPr marL="30185" marR="30185" marT="15093" marB="15093" anchor="ctr">
                    <a:lnL>
                      <a:noFill/>
                    </a:lnL>
                    <a:lnR>
                      <a:noFill/>
                    </a:lnR>
                    <a:lnT>
                      <a:noFill/>
                    </a:lnT>
                    <a:lnB>
                      <a:noFill/>
                    </a:lnB>
                  </a:tcPr>
                </a:tc>
                <a:tc>
                  <a:txBody>
                    <a:bodyPr/>
                    <a:lstStyle/>
                    <a:p>
                      <a:r>
                        <a:rPr lang="en-CA" sz="600"/>
                        <a:t>506db1a9e4b0a3f3b31412f0</a:t>
                      </a:r>
                    </a:p>
                  </a:txBody>
                  <a:tcPr marL="30185" marR="30185" marT="15093" marB="15093" anchor="ctr">
                    <a:lnL>
                      <a:noFill/>
                    </a:lnL>
                    <a:lnR>
                      <a:noFill/>
                    </a:lnR>
                    <a:lnT>
                      <a:noFill/>
                    </a:lnT>
                    <a:lnB>
                      <a:noFill/>
                    </a:lnB>
                  </a:tcPr>
                </a:tc>
                <a:tc>
                  <a:txBody>
                    <a:bodyPr/>
                    <a:lstStyle/>
                    <a:p>
                      <a:r>
                        <a:rPr lang="en-CA" sz="600"/>
                        <a:t>Richmond Station</a:t>
                      </a:r>
                    </a:p>
                  </a:txBody>
                  <a:tcPr marL="30185" marR="30185" marT="15093" marB="15093" anchor="ctr">
                    <a:lnL>
                      <a:noFill/>
                    </a:lnL>
                    <a:lnR>
                      <a:noFill/>
                    </a:lnR>
                    <a:lnT>
                      <a:noFill/>
                    </a:lnT>
                    <a:lnB>
                      <a:noFill/>
                    </a:lnB>
                  </a:tcPr>
                </a:tc>
                <a:tc>
                  <a:txBody>
                    <a:bodyPr/>
                    <a:lstStyle/>
                    <a:p>
                      <a:r>
                        <a:rPr lang="en-CA" sz="600"/>
                        <a:t>American Restaurant</a:t>
                      </a:r>
                    </a:p>
                  </a:txBody>
                  <a:tcPr marL="30185" marR="30185" marT="15093" marB="15093" anchor="ctr">
                    <a:lnL>
                      <a:noFill/>
                    </a:lnL>
                    <a:lnR>
                      <a:noFill/>
                    </a:lnR>
                    <a:lnT>
                      <a:noFill/>
                    </a:lnT>
                    <a:lnB>
                      <a:noFill/>
                    </a:lnB>
                  </a:tcPr>
                </a:tc>
                <a:tc>
                  <a:txBody>
                    <a:bodyPr/>
                    <a:lstStyle/>
                    <a:p>
                      <a:r>
                        <a:rPr lang="en-CA" sz="600"/>
                        <a:t>43.651569</a:t>
                      </a:r>
                    </a:p>
                  </a:txBody>
                  <a:tcPr marL="30185" marR="30185" marT="15093" marB="15093" anchor="ctr">
                    <a:lnL>
                      <a:noFill/>
                    </a:lnL>
                    <a:lnR>
                      <a:noFill/>
                    </a:lnR>
                    <a:lnT>
                      <a:noFill/>
                    </a:lnT>
                    <a:lnB>
                      <a:noFill/>
                    </a:lnB>
                  </a:tcPr>
                </a:tc>
                <a:tc>
                  <a:txBody>
                    <a:bodyPr/>
                    <a:lstStyle/>
                    <a:p>
                      <a:r>
                        <a:rPr lang="en-CA" sz="600"/>
                        <a:t>-79.379266</a:t>
                      </a:r>
                    </a:p>
                  </a:txBody>
                  <a:tcPr marL="30185" marR="30185" marT="15093" marB="15093" anchor="ctr">
                    <a:lnL>
                      <a:noFill/>
                    </a:lnL>
                    <a:lnR>
                      <a:noFill/>
                    </a:lnR>
                    <a:lnT>
                      <a:noFill/>
                    </a:lnT>
                    <a:lnB>
                      <a:noFill/>
                    </a:lnB>
                  </a:tcPr>
                </a:tc>
                <a:tc>
                  <a:txBody>
                    <a:bodyPr/>
                    <a:lstStyle/>
                    <a:p>
                      <a:r>
                        <a:rPr lang="en-CA" sz="600"/>
                        <a:t>110.0</a:t>
                      </a:r>
                    </a:p>
                  </a:txBody>
                  <a:tcPr marL="30185" marR="30185" marT="15093" marB="15093" anchor="ctr">
                    <a:lnL>
                      <a:noFill/>
                    </a:lnL>
                    <a:lnR>
                      <a:noFill/>
                    </a:lnR>
                    <a:lnT>
                      <a:noFill/>
                    </a:lnT>
                    <a:lnB>
                      <a:noFill/>
                    </a:lnB>
                  </a:tcPr>
                </a:tc>
                <a:tc>
                  <a:txBody>
                    <a:bodyPr/>
                    <a:lstStyle/>
                    <a:p>
                      <a:r>
                        <a:rPr lang="en-CA" sz="600"/>
                        <a:t>3.0</a:t>
                      </a:r>
                    </a:p>
                  </a:txBody>
                  <a:tcPr marL="30185" marR="30185" marT="15093" marB="15093" anchor="ctr">
                    <a:lnL>
                      <a:noFill/>
                    </a:lnL>
                    <a:lnR>
                      <a:noFill/>
                    </a:lnR>
                    <a:lnT>
                      <a:noFill/>
                    </a:lnT>
                    <a:lnB>
                      <a:noFill/>
                    </a:lnB>
                  </a:tcPr>
                </a:tc>
                <a:tc>
                  <a:txBody>
                    <a:bodyPr/>
                    <a:lstStyle/>
                    <a:p>
                      <a:r>
                        <a:rPr lang="en-CA" sz="600"/>
                        <a:t>9.2</a:t>
                      </a:r>
                    </a:p>
                  </a:txBody>
                  <a:tcPr marL="30185" marR="30185" marT="15093" marB="15093" anchor="ctr">
                    <a:lnL>
                      <a:noFill/>
                    </a:lnL>
                    <a:lnR>
                      <a:noFill/>
                    </a:lnR>
                    <a:lnT>
                      <a:noFill/>
                    </a:lnT>
                    <a:lnB>
                      <a:noFill/>
                    </a:lnB>
                  </a:tcPr>
                </a:tc>
                <a:tc>
                  <a:txBody>
                    <a:bodyPr/>
                    <a:lstStyle/>
                    <a:p>
                      <a:r>
                        <a:rPr lang="en-CA" sz="600"/>
                        <a:t>0.486478</a:t>
                      </a:r>
                    </a:p>
                  </a:txBody>
                  <a:tcPr marL="30185" marR="30185" marT="15093" marB="15093" anchor="ctr">
                    <a:lnL>
                      <a:noFill/>
                    </a:lnL>
                    <a:lnR>
                      <a:noFill/>
                    </a:lnR>
                    <a:lnT>
                      <a:noFill/>
                    </a:lnT>
                    <a:lnB>
                      <a:noFill/>
                    </a:lnB>
                  </a:tcPr>
                </a:tc>
                <a:extLst>
                  <a:ext uri="{0D108BD9-81ED-4DB2-BD59-A6C34878D82A}">
                    <a16:rowId xmlns:a16="http://schemas.microsoft.com/office/drawing/2014/main" val="982317726"/>
                  </a:ext>
                </a:extLst>
              </a:tr>
              <a:tr h="573521">
                <a:tc>
                  <a:txBody>
                    <a:bodyPr/>
                    <a:lstStyle/>
                    <a:p>
                      <a:r>
                        <a:rPr lang="en-CA" sz="600"/>
                        <a:t>15</a:t>
                      </a:r>
                    </a:p>
                  </a:txBody>
                  <a:tcPr marL="30185" marR="30185" marT="15093" marB="15093" anchor="ctr">
                    <a:lnL>
                      <a:noFill/>
                    </a:lnL>
                    <a:lnR>
                      <a:noFill/>
                    </a:lnR>
                    <a:lnT>
                      <a:noFill/>
                    </a:lnT>
                    <a:lnB>
                      <a:noFill/>
                    </a:lnB>
                  </a:tcPr>
                </a:tc>
                <a:tc>
                  <a:txBody>
                    <a:bodyPr/>
                    <a:lstStyle/>
                    <a:p>
                      <a:r>
                        <a:rPr lang="en-CA" sz="600"/>
                        <a:t>18</a:t>
                      </a:r>
                    </a:p>
                  </a:txBody>
                  <a:tcPr marL="30185" marR="30185" marT="15093" marB="15093" anchor="ctr">
                    <a:lnL>
                      <a:noFill/>
                    </a:lnL>
                    <a:lnR>
                      <a:noFill/>
                    </a:lnR>
                    <a:lnT>
                      <a:noFill/>
                    </a:lnT>
                    <a:lnB>
                      <a:noFill/>
                    </a:lnB>
                  </a:tcPr>
                </a:tc>
                <a:tc>
                  <a:txBody>
                    <a:bodyPr/>
                    <a:lstStyle/>
                    <a:p>
                      <a:r>
                        <a:rPr lang="en-CA" sz="600"/>
                        <a:t>0</a:t>
                      </a:r>
                    </a:p>
                  </a:txBody>
                  <a:tcPr marL="30185" marR="30185" marT="15093" marB="15093" anchor="ctr">
                    <a:lnL>
                      <a:noFill/>
                    </a:lnL>
                    <a:lnR>
                      <a:noFill/>
                    </a:lnR>
                    <a:lnT>
                      <a:noFill/>
                    </a:lnT>
                    <a:lnB>
                      <a:noFill/>
                    </a:lnB>
                  </a:tcPr>
                </a:tc>
                <a:tc>
                  <a:txBody>
                    <a:bodyPr/>
                    <a:lstStyle/>
                    <a:p>
                      <a:r>
                        <a:rPr lang="en-CA" sz="600"/>
                        <a:t>4d5effa95b276dcbc3b201c6</a:t>
                      </a:r>
                    </a:p>
                  </a:txBody>
                  <a:tcPr marL="30185" marR="30185" marT="15093" marB="15093" anchor="ctr">
                    <a:lnL>
                      <a:noFill/>
                    </a:lnL>
                    <a:lnR>
                      <a:noFill/>
                    </a:lnR>
                    <a:lnT>
                      <a:noFill/>
                    </a:lnT>
                    <a:lnB>
                      <a:noFill/>
                    </a:lnB>
                  </a:tcPr>
                </a:tc>
                <a:tc>
                  <a:txBody>
                    <a:bodyPr/>
                    <a:lstStyle/>
                    <a:p>
                      <a:r>
                        <a:rPr lang="en-CA" sz="600"/>
                        <a:t>TOCA</a:t>
                      </a:r>
                    </a:p>
                  </a:txBody>
                  <a:tcPr marL="30185" marR="30185" marT="15093" marB="15093" anchor="ctr">
                    <a:lnL>
                      <a:noFill/>
                    </a:lnL>
                    <a:lnR>
                      <a:noFill/>
                    </a:lnR>
                    <a:lnT>
                      <a:noFill/>
                    </a:lnT>
                    <a:lnB>
                      <a:noFill/>
                    </a:lnB>
                  </a:tcPr>
                </a:tc>
                <a:tc>
                  <a:txBody>
                    <a:bodyPr/>
                    <a:lstStyle/>
                    <a:p>
                      <a:r>
                        <a:rPr lang="en-CA" sz="600"/>
                        <a:t>Italian Restaurant</a:t>
                      </a:r>
                    </a:p>
                  </a:txBody>
                  <a:tcPr marL="30185" marR="30185" marT="15093" marB="15093" anchor="ctr">
                    <a:lnL>
                      <a:noFill/>
                    </a:lnL>
                    <a:lnR>
                      <a:noFill/>
                    </a:lnR>
                    <a:lnT>
                      <a:noFill/>
                    </a:lnT>
                    <a:lnB>
                      <a:noFill/>
                    </a:lnB>
                  </a:tcPr>
                </a:tc>
                <a:tc>
                  <a:txBody>
                    <a:bodyPr/>
                    <a:lstStyle/>
                    <a:p>
                      <a:r>
                        <a:rPr lang="en-CA" sz="600"/>
                        <a:t>43.645431</a:t>
                      </a:r>
                    </a:p>
                  </a:txBody>
                  <a:tcPr marL="30185" marR="30185" marT="15093" marB="15093" anchor="ctr">
                    <a:lnL>
                      <a:noFill/>
                    </a:lnL>
                    <a:lnR>
                      <a:noFill/>
                    </a:lnR>
                    <a:lnT>
                      <a:noFill/>
                    </a:lnT>
                    <a:lnB>
                      <a:noFill/>
                    </a:lnB>
                  </a:tcPr>
                </a:tc>
                <a:tc>
                  <a:txBody>
                    <a:bodyPr/>
                    <a:lstStyle/>
                    <a:p>
                      <a:r>
                        <a:rPr lang="en-CA" sz="600"/>
                        <a:t>-79.387059</a:t>
                      </a:r>
                    </a:p>
                  </a:txBody>
                  <a:tcPr marL="30185" marR="30185" marT="15093" marB="15093" anchor="ctr">
                    <a:lnL>
                      <a:noFill/>
                    </a:lnL>
                    <a:lnR>
                      <a:noFill/>
                    </a:lnR>
                    <a:lnT>
                      <a:noFill/>
                    </a:lnT>
                    <a:lnB>
                      <a:noFill/>
                    </a:lnB>
                  </a:tcPr>
                </a:tc>
                <a:tc>
                  <a:txBody>
                    <a:bodyPr/>
                    <a:lstStyle/>
                    <a:p>
                      <a:r>
                        <a:rPr lang="en-CA" sz="600"/>
                        <a:t>10.0</a:t>
                      </a:r>
                    </a:p>
                  </a:txBody>
                  <a:tcPr marL="30185" marR="30185" marT="15093" marB="15093" anchor="ctr">
                    <a:lnL>
                      <a:noFill/>
                    </a:lnL>
                    <a:lnR>
                      <a:noFill/>
                    </a:lnR>
                    <a:lnT>
                      <a:noFill/>
                    </a:lnT>
                    <a:lnB>
                      <a:noFill/>
                    </a:lnB>
                  </a:tcPr>
                </a:tc>
                <a:tc>
                  <a:txBody>
                    <a:bodyPr/>
                    <a:lstStyle/>
                    <a:p>
                      <a:r>
                        <a:rPr lang="en-CA" sz="600"/>
                        <a:t>4.0</a:t>
                      </a:r>
                    </a:p>
                  </a:txBody>
                  <a:tcPr marL="30185" marR="30185" marT="15093" marB="15093" anchor="ctr">
                    <a:lnL>
                      <a:noFill/>
                    </a:lnL>
                    <a:lnR>
                      <a:noFill/>
                    </a:lnR>
                    <a:lnT>
                      <a:noFill/>
                    </a:lnT>
                    <a:lnB>
                      <a:noFill/>
                    </a:lnB>
                  </a:tcPr>
                </a:tc>
                <a:tc>
                  <a:txBody>
                    <a:bodyPr/>
                    <a:lstStyle/>
                    <a:p>
                      <a:r>
                        <a:rPr lang="en-CA" sz="600"/>
                        <a:t>8.7</a:t>
                      </a:r>
                    </a:p>
                  </a:txBody>
                  <a:tcPr marL="30185" marR="30185" marT="15093" marB="15093" anchor="ctr">
                    <a:lnL>
                      <a:noFill/>
                    </a:lnL>
                    <a:lnR>
                      <a:noFill/>
                    </a:lnR>
                    <a:lnT>
                      <a:noFill/>
                    </a:lnT>
                    <a:lnB>
                      <a:noFill/>
                    </a:lnB>
                  </a:tcPr>
                </a:tc>
                <a:tc>
                  <a:txBody>
                    <a:bodyPr/>
                    <a:lstStyle/>
                    <a:p>
                      <a:r>
                        <a:rPr lang="en-CA" sz="600"/>
                        <a:t>0.514565</a:t>
                      </a:r>
                    </a:p>
                  </a:txBody>
                  <a:tcPr marL="30185" marR="30185" marT="15093" marB="15093" anchor="ctr">
                    <a:lnL>
                      <a:noFill/>
                    </a:lnL>
                    <a:lnR>
                      <a:noFill/>
                    </a:lnR>
                    <a:lnT>
                      <a:noFill/>
                    </a:lnT>
                    <a:lnB>
                      <a:noFill/>
                    </a:lnB>
                  </a:tcPr>
                </a:tc>
                <a:extLst>
                  <a:ext uri="{0D108BD9-81ED-4DB2-BD59-A6C34878D82A}">
                    <a16:rowId xmlns:a16="http://schemas.microsoft.com/office/drawing/2014/main" val="793788873"/>
                  </a:ext>
                </a:extLst>
              </a:tr>
              <a:tr h="573521">
                <a:tc>
                  <a:txBody>
                    <a:bodyPr/>
                    <a:lstStyle/>
                    <a:p>
                      <a:r>
                        <a:rPr lang="en-CA" sz="600"/>
                        <a:t>28</a:t>
                      </a:r>
                    </a:p>
                  </a:txBody>
                  <a:tcPr marL="30185" marR="30185" marT="15093" marB="15093" anchor="ctr">
                    <a:lnL>
                      <a:noFill/>
                    </a:lnL>
                    <a:lnR>
                      <a:noFill/>
                    </a:lnR>
                    <a:lnT>
                      <a:noFill/>
                    </a:lnT>
                    <a:lnB>
                      <a:noFill/>
                    </a:lnB>
                  </a:tcPr>
                </a:tc>
                <a:tc>
                  <a:txBody>
                    <a:bodyPr/>
                    <a:lstStyle/>
                    <a:p>
                      <a:r>
                        <a:rPr lang="en-CA" sz="600"/>
                        <a:t>32</a:t>
                      </a:r>
                    </a:p>
                  </a:txBody>
                  <a:tcPr marL="30185" marR="30185" marT="15093" marB="15093" anchor="ctr">
                    <a:lnL>
                      <a:noFill/>
                    </a:lnL>
                    <a:lnR>
                      <a:noFill/>
                    </a:lnR>
                    <a:lnT>
                      <a:noFill/>
                    </a:lnT>
                    <a:lnB>
                      <a:noFill/>
                    </a:lnB>
                  </a:tcPr>
                </a:tc>
                <a:tc>
                  <a:txBody>
                    <a:bodyPr/>
                    <a:lstStyle/>
                    <a:p>
                      <a:r>
                        <a:rPr lang="en-CA" sz="600"/>
                        <a:t>0</a:t>
                      </a:r>
                    </a:p>
                  </a:txBody>
                  <a:tcPr marL="30185" marR="30185" marT="15093" marB="15093" anchor="ctr">
                    <a:lnL>
                      <a:noFill/>
                    </a:lnL>
                    <a:lnR>
                      <a:noFill/>
                    </a:lnR>
                    <a:lnT>
                      <a:noFill/>
                    </a:lnT>
                    <a:lnB>
                      <a:noFill/>
                    </a:lnB>
                  </a:tcPr>
                </a:tc>
                <a:tc>
                  <a:txBody>
                    <a:bodyPr/>
                    <a:lstStyle/>
                    <a:p>
                      <a:r>
                        <a:rPr lang="en-CA" sz="600"/>
                        <a:t>5346c98a498ed612110d0f60</a:t>
                      </a:r>
                    </a:p>
                  </a:txBody>
                  <a:tcPr marL="30185" marR="30185" marT="15093" marB="15093" anchor="ctr">
                    <a:lnL>
                      <a:noFill/>
                    </a:lnL>
                    <a:lnR>
                      <a:noFill/>
                    </a:lnR>
                    <a:lnT>
                      <a:noFill/>
                    </a:lnT>
                    <a:lnB>
                      <a:noFill/>
                    </a:lnB>
                  </a:tcPr>
                </a:tc>
                <a:tc>
                  <a:txBody>
                    <a:bodyPr/>
                    <a:lstStyle/>
                    <a:p>
                      <a:r>
                        <a:rPr lang="en-CA" sz="600"/>
                        <a:t>iQ Food Co</a:t>
                      </a:r>
                    </a:p>
                  </a:txBody>
                  <a:tcPr marL="30185" marR="30185" marT="15093" marB="15093" anchor="ctr">
                    <a:lnL>
                      <a:noFill/>
                    </a:lnL>
                    <a:lnR>
                      <a:noFill/>
                    </a:lnR>
                    <a:lnT>
                      <a:noFill/>
                    </a:lnT>
                    <a:lnB>
                      <a:noFill/>
                    </a:lnB>
                  </a:tcPr>
                </a:tc>
                <a:tc>
                  <a:txBody>
                    <a:bodyPr/>
                    <a:lstStyle/>
                    <a:p>
                      <a:r>
                        <a:rPr lang="en-CA" sz="600"/>
                        <a:t>Salad Place</a:t>
                      </a:r>
                    </a:p>
                  </a:txBody>
                  <a:tcPr marL="30185" marR="30185" marT="15093" marB="15093" anchor="ctr">
                    <a:lnL>
                      <a:noFill/>
                    </a:lnL>
                    <a:lnR>
                      <a:noFill/>
                    </a:lnR>
                    <a:lnT>
                      <a:noFill/>
                    </a:lnT>
                    <a:lnB>
                      <a:noFill/>
                    </a:lnB>
                  </a:tcPr>
                </a:tc>
                <a:tc>
                  <a:txBody>
                    <a:bodyPr/>
                    <a:lstStyle/>
                    <a:p>
                      <a:r>
                        <a:rPr lang="en-CA" sz="600"/>
                        <a:t>43.642851</a:t>
                      </a:r>
                    </a:p>
                  </a:txBody>
                  <a:tcPr marL="30185" marR="30185" marT="15093" marB="15093" anchor="ctr">
                    <a:lnL>
                      <a:noFill/>
                    </a:lnL>
                    <a:lnR>
                      <a:noFill/>
                    </a:lnR>
                    <a:lnT>
                      <a:noFill/>
                    </a:lnT>
                    <a:lnB>
                      <a:noFill/>
                    </a:lnB>
                  </a:tcPr>
                </a:tc>
                <a:tc>
                  <a:txBody>
                    <a:bodyPr/>
                    <a:lstStyle/>
                    <a:p>
                      <a:r>
                        <a:rPr lang="en-CA" sz="600"/>
                        <a:t>-79.382081</a:t>
                      </a:r>
                    </a:p>
                  </a:txBody>
                  <a:tcPr marL="30185" marR="30185" marT="15093" marB="15093" anchor="ctr">
                    <a:lnL>
                      <a:noFill/>
                    </a:lnL>
                    <a:lnR>
                      <a:noFill/>
                    </a:lnR>
                    <a:lnT>
                      <a:noFill/>
                    </a:lnT>
                    <a:lnB>
                      <a:noFill/>
                    </a:lnB>
                  </a:tcPr>
                </a:tc>
                <a:tc>
                  <a:txBody>
                    <a:bodyPr/>
                    <a:lstStyle/>
                    <a:p>
                      <a:r>
                        <a:rPr lang="en-CA" sz="600"/>
                        <a:t>15.0</a:t>
                      </a:r>
                    </a:p>
                  </a:txBody>
                  <a:tcPr marL="30185" marR="30185" marT="15093" marB="15093" anchor="ctr">
                    <a:lnL>
                      <a:noFill/>
                    </a:lnL>
                    <a:lnR>
                      <a:noFill/>
                    </a:lnR>
                    <a:lnT>
                      <a:noFill/>
                    </a:lnT>
                    <a:lnB>
                      <a:noFill/>
                    </a:lnB>
                  </a:tcPr>
                </a:tc>
                <a:tc>
                  <a:txBody>
                    <a:bodyPr/>
                    <a:lstStyle/>
                    <a:p>
                      <a:r>
                        <a:rPr lang="en-CA" sz="600"/>
                        <a:t>1.0</a:t>
                      </a:r>
                    </a:p>
                  </a:txBody>
                  <a:tcPr marL="30185" marR="30185" marT="15093" marB="15093" anchor="ctr">
                    <a:lnL>
                      <a:noFill/>
                    </a:lnL>
                    <a:lnR>
                      <a:noFill/>
                    </a:lnR>
                    <a:lnT>
                      <a:noFill/>
                    </a:lnT>
                    <a:lnB>
                      <a:noFill/>
                    </a:lnB>
                  </a:tcPr>
                </a:tc>
                <a:tc>
                  <a:txBody>
                    <a:bodyPr/>
                    <a:lstStyle/>
                    <a:p>
                      <a:r>
                        <a:rPr lang="en-CA" sz="600"/>
                        <a:t>8.9</a:t>
                      </a:r>
                    </a:p>
                  </a:txBody>
                  <a:tcPr marL="30185" marR="30185" marT="15093" marB="15093" anchor="ctr">
                    <a:lnL>
                      <a:noFill/>
                    </a:lnL>
                    <a:lnR>
                      <a:noFill/>
                    </a:lnR>
                    <a:lnT>
                      <a:noFill/>
                    </a:lnT>
                    <a:lnB>
                      <a:noFill/>
                    </a:lnB>
                  </a:tcPr>
                </a:tc>
                <a:tc>
                  <a:txBody>
                    <a:bodyPr/>
                    <a:lstStyle/>
                    <a:p>
                      <a:r>
                        <a:rPr lang="en-CA" sz="600" dirty="0"/>
                        <a:t>0.514877</a:t>
                      </a:r>
                    </a:p>
                  </a:txBody>
                  <a:tcPr marL="30185" marR="30185" marT="15093" marB="15093" anchor="ctr">
                    <a:lnL>
                      <a:noFill/>
                    </a:lnL>
                    <a:lnR>
                      <a:noFill/>
                    </a:lnR>
                    <a:lnT>
                      <a:noFill/>
                    </a:lnT>
                    <a:lnB>
                      <a:noFill/>
                    </a:lnB>
                  </a:tcPr>
                </a:tc>
                <a:extLst>
                  <a:ext uri="{0D108BD9-81ED-4DB2-BD59-A6C34878D82A}">
                    <a16:rowId xmlns:a16="http://schemas.microsoft.com/office/drawing/2014/main" val="2426166961"/>
                  </a:ext>
                </a:extLst>
              </a:tr>
            </a:tbl>
          </a:graphicData>
        </a:graphic>
      </p:graphicFrame>
      <p:sp>
        <p:nvSpPr>
          <p:cNvPr id="5" name="Rectangle 1">
            <a:extLst>
              <a:ext uri="{FF2B5EF4-FFF2-40B4-BE49-F238E27FC236}">
                <a16:creationId xmlns:a16="http://schemas.microsoft.com/office/drawing/2014/main" id="{9989116C-D075-4043-8315-4FD02BF34B01}"/>
              </a:ext>
            </a:extLst>
          </p:cNvPr>
          <p:cNvSpPr>
            <a:spLocks noChangeArrowheads="1"/>
          </p:cNvSpPr>
          <p:nvPr/>
        </p:nvSpPr>
        <p:spPr bwMode="auto">
          <a:xfrm>
            <a:off x="372876" y="914417"/>
            <a:ext cx="1026458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Using the restaurant Canoe as an example showing the top 5: (First row is the original restaurant hence a distance of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We can also sort by distance from your current geo location or rating etc.</a:t>
            </a:r>
          </a:p>
        </p:txBody>
      </p:sp>
    </p:spTree>
    <p:extLst>
      <p:ext uri="{BB962C8B-B14F-4D97-AF65-F5344CB8AC3E}">
        <p14:creationId xmlns:p14="http://schemas.microsoft.com/office/powerpoint/2010/main" val="40448741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TotalTime>
  <Words>663</Words>
  <Application>Microsoft Macintosh PowerPoint</Application>
  <PresentationFormat>Widescreen</PresentationFormat>
  <Paragraphs>123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Recommendation of Alternative Restaurants</vt:lpstr>
      <vt:lpstr>Use case </vt:lpstr>
      <vt:lpstr>Business Problem</vt:lpstr>
      <vt:lpstr>Data</vt:lpstr>
      <vt:lpstr>Methdology</vt:lpstr>
      <vt:lpstr>Machine Learning</vt:lpstr>
      <vt:lpstr>Results</vt:lpstr>
      <vt:lpstr>Clustered Result </vt:lpstr>
      <vt:lpstr>PowerPoint Presentation</vt:lpstr>
      <vt:lpstr>Limitation Faced with the free FourSquare account</vt:lpstr>
      <vt:lpstr>Potential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of Alternative Restaurants</dc:title>
  <dc:creator>KENNETH Cheung</dc:creator>
  <cp:lastModifiedBy>KENNETH Cheung</cp:lastModifiedBy>
  <cp:revision>5</cp:revision>
  <dcterms:created xsi:type="dcterms:W3CDTF">2019-03-01T04:39:46Z</dcterms:created>
  <dcterms:modified xsi:type="dcterms:W3CDTF">2019-03-01T04:59:28Z</dcterms:modified>
</cp:coreProperties>
</file>