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8"/>
  </p:notesMasterIdLst>
  <p:handoutMasterIdLst>
    <p:handoutMasterId r:id="rId39"/>
  </p:handoutMasterIdLst>
  <p:sldIdLst>
    <p:sldId id="329" r:id="rId2"/>
    <p:sldId id="332" r:id="rId3"/>
    <p:sldId id="356" r:id="rId4"/>
    <p:sldId id="357" r:id="rId5"/>
    <p:sldId id="358" r:id="rId6"/>
    <p:sldId id="359" r:id="rId7"/>
    <p:sldId id="360" r:id="rId8"/>
    <p:sldId id="361" r:id="rId9"/>
    <p:sldId id="382" r:id="rId10"/>
    <p:sldId id="393" r:id="rId11"/>
    <p:sldId id="363" r:id="rId12"/>
    <p:sldId id="385" r:id="rId13"/>
    <p:sldId id="387" r:id="rId14"/>
    <p:sldId id="377" r:id="rId15"/>
    <p:sldId id="378" r:id="rId16"/>
    <p:sldId id="366" r:id="rId17"/>
    <p:sldId id="386" r:id="rId18"/>
    <p:sldId id="388" r:id="rId19"/>
    <p:sldId id="389" r:id="rId20"/>
    <p:sldId id="390" r:id="rId21"/>
    <p:sldId id="391" r:id="rId22"/>
    <p:sldId id="362" r:id="rId23"/>
    <p:sldId id="392" r:id="rId24"/>
    <p:sldId id="355" r:id="rId25"/>
    <p:sldId id="384" r:id="rId26"/>
    <p:sldId id="383" r:id="rId27"/>
    <p:sldId id="367" r:id="rId28"/>
    <p:sldId id="368" r:id="rId29"/>
    <p:sldId id="369" r:id="rId30"/>
    <p:sldId id="370" r:id="rId31"/>
    <p:sldId id="379" r:id="rId32"/>
    <p:sldId id="380" r:id="rId33"/>
    <p:sldId id="371" r:id="rId34"/>
    <p:sldId id="372" r:id="rId35"/>
    <p:sldId id="374" r:id="rId36"/>
    <p:sldId id="375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lliard BT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lliard B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CC00"/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60"/>
  </p:normalViewPr>
  <p:slideViewPr>
    <p:cSldViewPr>
      <p:cViewPr varScale="1">
        <p:scale>
          <a:sx n="78" d="100"/>
          <a:sy n="78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E5CBEA3-E810-424B-833A-85CBC7894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5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D742C83-162F-44C2-BA04-CF58CABCB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66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hangingPunct="1">
              <a:defRPr/>
            </a:pPr>
            <a:r>
              <a:rPr lang="en-US" sz="1800">
                <a:latin typeface="Arial" charset="0"/>
              </a:rPr>
              <a:t>Click to edit Master title style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6" name="Picture 4" descr="PPT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81000"/>
            <a:ext cx="67818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8382000" cy="4343400"/>
          </a:xfrm>
        </p:spPr>
        <p:txBody>
          <a:bodyPr/>
          <a:lstStyle>
            <a:lvl1pPr marL="0" indent="0" algn="ctr">
              <a:buFont typeface="Galliard BT" pitchFamily="18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B8DD3-8598-488C-B5F3-9EA34B950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7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B816A-0C1E-49A5-A191-61B40A2FE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7200"/>
            <a:ext cx="2171700" cy="5668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362700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611C0-1BE6-4D65-A2DE-00565FA0B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99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2A26D-6532-4894-A75F-F7FBEF781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5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97971-FBE4-4B14-8B65-DC1C77BEB0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8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52C8B-1987-4F5C-9D1E-457E6EFD5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7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9210E-7E25-4196-901D-3F64EC1B8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19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70088-5EE4-4902-84B2-5BEB46BD6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7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1225A-3685-4C26-9537-D31D9A757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2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1962C-7E62-44C2-8C2D-5493AE4C27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2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0CC19-5379-40C2-94A6-20B36A1E2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88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362200" y="3810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600">
                <a:solidFill>
                  <a:schemeClr val="tx2"/>
                </a:solidFill>
                <a:latin typeface="Galliard BT" pitchFamily="18" charset="0"/>
              </a:rPr>
              <a:t>Click to edit Master title style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0" y="0"/>
            <a:ext cx="9144000" cy="374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244" name="Picture 4" descr="PPTlogo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868" r="601" b="2171"/>
          <a:stretch>
            <a:fillRect/>
          </a:stretch>
        </p:blipFill>
        <p:spPr bwMode="auto">
          <a:xfrm>
            <a:off x="0" y="381000"/>
            <a:ext cx="234791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352675" y="381000"/>
            <a:ext cx="6791325" cy="10699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43150" y="304800"/>
            <a:ext cx="0" cy="1143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lliard BT" pitchFamily="18" charset="0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457200"/>
            <a:ext cx="6705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084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E2A15552-A23E-49A8-88B0-DB3A515A27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lliar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Galliard B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086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eaLnBrk="1" hangingPunct="1"/>
            <a:r>
              <a:rPr lang="en-US" altLang="en-US" sz="4800">
                <a:solidFill>
                  <a:srgbClr val="FFFFFF"/>
                </a:solidFill>
                <a:latin typeface="Arial" panose="020B0604020202020204" pitchFamily="34" charset="0"/>
              </a:rPr>
              <a:t>ECEN 480</a:t>
            </a:r>
          </a:p>
          <a:p>
            <a:pPr eaLnBrk="1" hangingPunct="1"/>
            <a:r>
              <a:rPr lang="en-US" altLang="en-US" sz="4800">
                <a:solidFill>
                  <a:srgbClr val="FFFFFF"/>
                </a:solidFill>
                <a:latin typeface="Arial" panose="020B0604020202020204" pitchFamily="34" charset="0"/>
              </a:rPr>
              <a:t>Introduction to DSP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05000" y="4572000"/>
            <a:ext cx="5867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3200">
                <a:latin typeface="Arial" panose="020B0604020202020204" pitchFamily="34" charset="0"/>
              </a:rPr>
              <a:t>Lecture 8: Spectrum Analysis and DFT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362200" y="487363"/>
            <a:ext cx="6705600" cy="960437"/>
          </a:xfrm>
        </p:spPr>
        <p:txBody>
          <a:bodyPr/>
          <a:lstStyle/>
          <a:p>
            <a:r>
              <a:rPr lang="en-US" altLang="en-US" sz="3200" smtClean="0"/>
              <a:t>IDFT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Compute the 4 point </a:t>
            </a:r>
          </a:p>
          <a:p>
            <a:pPr>
              <a:buFont typeface="Galliard BT" charset="0"/>
              <a:buNone/>
            </a:pPr>
            <a:r>
              <a:rPr lang="en-US" altLang="en-US" smtClean="0"/>
              <a:t>	IDFT for</a:t>
            </a:r>
          </a:p>
          <a:p>
            <a:pPr>
              <a:buFont typeface="Galliard BT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cs typeface="Courier New" panose="02070309020205020404" pitchFamily="49" charset="0"/>
              </a:rPr>
              <a:t>X[k]={2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mtClean="0">
                <a:cs typeface="Courier New" panose="02070309020205020404" pitchFamily="49" charset="0"/>
              </a:rPr>
              <a:t>0, 1.414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mtClean="0">
                <a:cs typeface="Courier New" panose="02070309020205020404" pitchFamily="49" charset="0"/>
              </a:rPr>
              <a:t>-.785, 0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mtClean="0">
                <a:cs typeface="Courier New" panose="02070309020205020404" pitchFamily="49" charset="0"/>
              </a:rPr>
              <a:t>0, .414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mtClean="0">
                <a:cs typeface="Courier New" panose="02070309020205020404" pitchFamily="49" charset="0"/>
              </a:rPr>
              <a:t>.785}</a:t>
            </a:r>
          </a:p>
          <a:p>
            <a:pPr>
              <a:buFont typeface="Galliard BT" charset="0"/>
              <a:buNone/>
            </a:pPr>
            <a:endParaRPr lang="en-US" altLang="en-US" smtClean="0"/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x[0] = 1/4(X[0]e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x[0] = 1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/>
              <a:t>x[n] = {1, 1, 0, 0}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01" name="Group 7"/>
          <p:cNvGrpSpPr>
            <a:grpSpLocks/>
          </p:cNvGrpSpPr>
          <p:nvPr/>
        </p:nvGrpSpPr>
        <p:grpSpPr bwMode="auto">
          <a:xfrm>
            <a:off x="4876800" y="1676400"/>
            <a:ext cx="3886200" cy="914400"/>
            <a:chOff x="2209800" y="4267200"/>
            <a:chExt cx="3886200" cy="914400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209800" y="4267200"/>
              <a:ext cx="3886200" cy="9144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2608263" y="4306888"/>
            <a:ext cx="3000375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3" imgW="1549080" imgH="431640" progId="Equation.3">
                    <p:embed/>
                  </p:oleObj>
                </mc:Choice>
                <mc:Fallback>
                  <p:oleObj name="Equation" r:id="rId3" imgW="154908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4306888"/>
                          <a:ext cx="3000375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Spectral Analysis using the DFT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compute the DFT in MATLAB, we use the function fft(x,n)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This function takes a waveform x and the number of samples 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When n is less than the length of x, then x is truncated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When n is longer than the length of x, then x is padded with zeros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output is an array of complex amplitudes of length 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 – if n is a power of 2, Matlab will use an FFT algorithm to compute the DFT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FFT algorithm is MUCH faster computationally than the DFT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We will talk about it next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2895600" cy="960438"/>
          </a:xfrm>
        </p:spPr>
        <p:txBody>
          <a:bodyPr/>
          <a:lstStyle/>
          <a:p>
            <a:r>
              <a:rPr lang="en-US" altLang="en-US" sz="3200" smtClean="0"/>
              <a:t>DFT Example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Font typeface="Galliard BT" charset="0"/>
              <a:buNone/>
            </a:pPr>
            <a:r>
              <a:rPr lang="en-US" altLang="en-US" sz="2800" smtClean="0"/>
              <a:t>x[n] = {1, 1, 0, 0}</a:t>
            </a:r>
          </a:p>
          <a:p>
            <a:pPr>
              <a:buFont typeface="Galliard BT" charset="0"/>
              <a:buNone/>
            </a:pPr>
            <a:r>
              <a:rPr lang="en-US" altLang="en-US" sz="2800" smtClean="0">
                <a:cs typeface="Courier New" panose="02070309020205020404" pitchFamily="49" charset="0"/>
              </a:rPr>
              <a:t>X[k]={2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z="2800" smtClean="0">
                <a:cs typeface="Courier New" panose="02070309020205020404" pitchFamily="49" charset="0"/>
              </a:rPr>
              <a:t>0, 1.414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z="2800" smtClean="0">
                <a:cs typeface="Courier New" panose="02070309020205020404" pitchFamily="49" charset="0"/>
              </a:rPr>
              <a:t>-.785, 0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z="2800" smtClean="0">
                <a:cs typeface="Courier New" panose="02070309020205020404" pitchFamily="49" charset="0"/>
              </a:rPr>
              <a:t>0, 1.414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z="2800" smtClean="0">
                <a:cs typeface="Courier New" panose="02070309020205020404" pitchFamily="49" charset="0"/>
              </a:rPr>
              <a:t>.785}</a:t>
            </a:r>
          </a:p>
          <a:p>
            <a:pPr>
              <a:buFont typeface="Galliard BT" charset="0"/>
              <a:buNone/>
            </a:pPr>
            <a:endParaRPr lang="en-US" altLang="en-US" smtClean="0"/>
          </a:p>
          <a:p>
            <a:pPr eaLnBrk="1" hangingPunct="1">
              <a:buFont typeface="Galliard BT" charset="0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57200" y="2743200"/>
            <a:ext cx="2895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 sz="1100"/>
              <a:t>% generate a signal</a:t>
            </a:r>
          </a:p>
          <a:p>
            <a:r>
              <a:rPr lang="en-US" altLang="en-US" sz="1100"/>
              <a:t>t = 0:1:3;</a:t>
            </a:r>
          </a:p>
          <a:p>
            <a:r>
              <a:rPr lang="en-US" altLang="en-US" sz="1100"/>
              <a:t>x = [1 1 0 0];</a:t>
            </a:r>
          </a:p>
          <a:p>
            <a:r>
              <a:rPr lang="en-US" altLang="en-US" sz="1100"/>
              <a:t> </a:t>
            </a:r>
          </a:p>
          <a:p>
            <a:r>
              <a:rPr lang="en-US" altLang="en-US" sz="1100"/>
              <a:t>% plot original signal</a:t>
            </a:r>
          </a:p>
          <a:p>
            <a:r>
              <a:rPr lang="en-US" altLang="en-US" sz="1100"/>
              <a:t>subplot(3,1,1), stem(t,x)</a:t>
            </a:r>
          </a:p>
          <a:p>
            <a:r>
              <a:rPr lang="en-US" altLang="en-US" sz="1100"/>
              <a:t>ylabel('Amplitude'), grid on</a:t>
            </a:r>
          </a:p>
          <a:p>
            <a:r>
              <a:rPr lang="en-US" altLang="en-US" sz="1100"/>
              <a:t>xlabel('Time')</a:t>
            </a:r>
          </a:p>
          <a:p>
            <a:r>
              <a:rPr lang="en-US" altLang="en-US" sz="1100"/>
              <a:t> </a:t>
            </a:r>
          </a:p>
          <a:p>
            <a:r>
              <a:rPr lang="en-US" altLang="en-US" sz="1100"/>
              <a:t>% perform 4-point transform</a:t>
            </a:r>
          </a:p>
          <a:p>
            <a:r>
              <a:rPr lang="en-US" altLang="en-US" sz="1100"/>
              <a:t>z = fft(x,4);</a:t>
            </a:r>
          </a:p>
          <a:p>
            <a:r>
              <a:rPr lang="en-US" altLang="en-US" sz="1100"/>
              <a:t>m = abs(z);</a:t>
            </a:r>
          </a:p>
          <a:p>
            <a:r>
              <a:rPr lang="en-US" altLang="en-US" sz="1100"/>
              <a:t>a = angle(z);</a:t>
            </a:r>
          </a:p>
          <a:p>
            <a:r>
              <a:rPr lang="en-US" altLang="en-US" sz="1100"/>
              <a:t> </a:t>
            </a:r>
          </a:p>
          <a:p>
            <a:r>
              <a:rPr lang="en-US" altLang="en-US" sz="1100"/>
              <a:t>% Plot spectrum of original signal</a:t>
            </a:r>
          </a:p>
          <a:p>
            <a:r>
              <a:rPr lang="en-US" altLang="en-US" sz="1100"/>
              <a:t>subplot(3,1,2), stem(t,m)</a:t>
            </a:r>
          </a:p>
          <a:p>
            <a:r>
              <a:rPr lang="en-US" altLang="en-US" sz="1100"/>
              <a:t>ylabel('Magnitude'), grid on</a:t>
            </a:r>
          </a:p>
          <a:p>
            <a:r>
              <a:rPr lang="en-US" altLang="en-US" sz="1100"/>
              <a:t>xlabel('Freq')</a:t>
            </a:r>
          </a:p>
          <a:p>
            <a:r>
              <a:rPr lang="en-US" altLang="en-US" sz="1100"/>
              <a:t> </a:t>
            </a:r>
          </a:p>
          <a:p>
            <a:r>
              <a:rPr lang="en-US" altLang="en-US" sz="1100"/>
              <a:t>subplot(3,1,3), stem(t,a)</a:t>
            </a:r>
          </a:p>
          <a:p>
            <a:r>
              <a:rPr lang="en-US" altLang="en-US" sz="1100"/>
              <a:t>ylabel('Phase'), grid on</a:t>
            </a:r>
          </a:p>
          <a:p>
            <a:r>
              <a:rPr lang="en-US" altLang="en-US" sz="1100"/>
              <a:t>xlabel('Freq')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383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410200" y="403225"/>
          <a:ext cx="3352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1434960" imgH="431640" progId="Equation.3">
                  <p:embed/>
                </p:oleObj>
              </mc:Choice>
              <mc:Fallback>
                <p:oleObj name="Equation" r:id="rId4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3225"/>
                        <a:ext cx="3352800" cy="1006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81000"/>
            <a:ext cx="6299200" cy="1143000"/>
          </a:xfrm>
        </p:spPr>
        <p:txBody>
          <a:bodyPr/>
          <a:lstStyle/>
          <a:p>
            <a:r>
              <a:rPr lang="en-US" altLang="en-US" sz="3200" smtClean="0"/>
              <a:t>Spectrum Diagram Review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178800" cy="4171950"/>
          </a:xfrm>
        </p:spPr>
        <p:txBody>
          <a:bodyPr/>
          <a:lstStyle/>
          <a:p>
            <a:r>
              <a:rPr lang="en-US" altLang="en-US" sz="2800" smtClean="0"/>
              <a:t>What is the frequency spectrum of this signal? </a:t>
            </a:r>
            <a:endParaRPr lang="en-US" altLang="en-US" sz="3600" baseline="14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3581400"/>
            <a:ext cx="7772400" cy="1752600"/>
            <a:chOff x="144" y="2021"/>
            <a:chExt cx="5453" cy="1496"/>
          </a:xfrm>
        </p:grpSpPr>
        <p:grpSp>
          <p:nvGrpSpPr>
            <p:cNvPr id="6155" name="Group 6"/>
            <p:cNvGrpSpPr>
              <a:grpSpLocks/>
            </p:cNvGrpSpPr>
            <p:nvPr/>
          </p:nvGrpSpPr>
          <p:grpSpPr bwMode="auto">
            <a:xfrm>
              <a:off x="197" y="3171"/>
              <a:ext cx="4433" cy="342"/>
              <a:chOff x="197" y="3171"/>
              <a:chExt cx="4433" cy="342"/>
            </a:xfrm>
          </p:grpSpPr>
          <p:sp>
            <p:nvSpPr>
              <p:cNvPr id="6165" name="Text Box 7"/>
              <p:cNvSpPr txBox="1">
                <a:spLocks noChangeArrowheads="1"/>
              </p:cNvSpPr>
              <p:nvPr/>
            </p:nvSpPr>
            <p:spPr bwMode="auto">
              <a:xfrm>
                <a:off x="2335" y="3171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66" name="Text Box 8"/>
              <p:cNvSpPr txBox="1">
                <a:spLocks noChangeArrowheads="1"/>
              </p:cNvSpPr>
              <p:nvPr/>
            </p:nvSpPr>
            <p:spPr bwMode="auto">
              <a:xfrm>
                <a:off x="3024" y="3171"/>
                <a:ext cx="53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1500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67" name="Text Box 9"/>
              <p:cNvSpPr txBox="1">
                <a:spLocks noChangeArrowheads="1"/>
              </p:cNvSpPr>
              <p:nvPr/>
            </p:nvSpPr>
            <p:spPr bwMode="auto">
              <a:xfrm>
                <a:off x="4100" y="3171"/>
                <a:ext cx="53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4000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171"/>
                <a:ext cx="63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–1500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Text Box 11"/>
              <p:cNvSpPr txBox="1">
                <a:spLocks noChangeArrowheads="1"/>
              </p:cNvSpPr>
              <p:nvPr/>
            </p:nvSpPr>
            <p:spPr bwMode="auto">
              <a:xfrm>
                <a:off x="197" y="3171"/>
                <a:ext cx="63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Galliard BT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Galliard BT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Galliard BT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Galliard BT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–4000</a:t>
                </a:r>
                <a:endParaRPr lang="en-US" altLang="en-US" sz="24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896" y="3267"/>
              <a:ext cx="7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r>
                <a:rPr lang="en-US" altLang="en-US" sz="2000" b="1">
                  <a:latin typeface="Arial" panose="020B0604020202020204" pitchFamily="34" charset="0"/>
                </a:rPr>
                <a:t>f (in Hz)</a:t>
              </a:r>
              <a:endParaRPr lang="en-US" altLang="en-US" sz="2400" b="1">
                <a:latin typeface="Arial" panose="020B0604020202020204" pitchFamily="34" charset="0"/>
              </a:endParaRPr>
            </a:p>
          </p:txBody>
        </p:sp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144" y="2448"/>
              <a:ext cx="5280" cy="720"/>
              <a:chOff x="144" y="2352"/>
              <a:chExt cx="5280" cy="720"/>
            </a:xfrm>
          </p:grpSpPr>
          <p:sp>
            <p:nvSpPr>
              <p:cNvPr id="6160" name="Line 15"/>
              <p:cNvSpPr>
                <a:spLocks noChangeShapeType="1"/>
              </p:cNvSpPr>
              <p:nvPr/>
            </p:nvSpPr>
            <p:spPr bwMode="auto">
              <a:xfrm>
                <a:off x="144" y="3072"/>
                <a:ext cx="52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1" name="Line 16"/>
              <p:cNvSpPr>
                <a:spLocks noChangeShapeType="1"/>
              </p:cNvSpPr>
              <p:nvPr/>
            </p:nvSpPr>
            <p:spPr bwMode="auto">
              <a:xfrm flipV="1">
                <a:off x="3216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7"/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0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Line 18"/>
              <p:cNvSpPr>
                <a:spLocks noChangeShapeType="1"/>
              </p:cNvSpPr>
              <p:nvPr/>
            </p:nvSpPr>
            <p:spPr bwMode="auto">
              <a:xfrm flipV="1">
                <a:off x="436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Line 19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0" cy="4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8" name="Group 20"/>
            <p:cNvGrpSpPr>
              <a:grpSpLocks/>
            </p:cNvGrpSpPr>
            <p:nvPr/>
          </p:nvGrpSpPr>
          <p:grpSpPr bwMode="auto">
            <a:xfrm>
              <a:off x="1313" y="2021"/>
              <a:ext cx="2494" cy="384"/>
              <a:chOff x="1313" y="2021"/>
              <a:chExt cx="2494" cy="384"/>
            </a:xfrm>
          </p:grpSpPr>
          <p:graphicFrame>
            <p:nvGraphicFramePr>
              <p:cNvPr id="6149" name="Object 6"/>
              <p:cNvGraphicFramePr>
                <a:graphicFrameLocks noChangeAspect="1"/>
              </p:cNvGraphicFramePr>
              <p:nvPr/>
            </p:nvGraphicFramePr>
            <p:xfrm>
              <a:off x="1313" y="2024"/>
              <a:ext cx="953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0" name="Equation" r:id="rId3" imgW="507960" imgH="203040" progId="Equation.3">
                      <p:embed/>
                    </p:oleObj>
                  </mc:Choice>
                  <mc:Fallback>
                    <p:oleObj name="Equation" r:id="rId3" imgW="507960" imgH="2030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3" y="2024"/>
                            <a:ext cx="953" cy="38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0" name="Object 7"/>
              <p:cNvGraphicFramePr>
                <a:graphicFrameLocks noChangeAspect="1"/>
              </p:cNvGraphicFramePr>
              <p:nvPr/>
            </p:nvGraphicFramePr>
            <p:xfrm>
              <a:off x="2757" y="2021"/>
              <a:ext cx="1050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1" name="Equation" r:id="rId5" imgW="558720" imgH="203040" progId="Equation.3">
                      <p:embed/>
                    </p:oleObj>
                  </mc:Choice>
                  <mc:Fallback>
                    <p:oleObj name="Equation" r:id="rId5" imgW="55872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7" y="2021"/>
                            <a:ext cx="1050" cy="38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9" name="Group 23"/>
            <p:cNvGrpSpPr>
              <a:grpSpLocks/>
            </p:cNvGrpSpPr>
            <p:nvPr/>
          </p:nvGrpSpPr>
          <p:grpSpPr bwMode="auto">
            <a:xfrm>
              <a:off x="215" y="2310"/>
              <a:ext cx="4771" cy="381"/>
              <a:chOff x="215" y="2310"/>
              <a:chExt cx="4771" cy="381"/>
            </a:xfrm>
          </p:grpSpPr>
          <p:graphicFrame>
            <p:nvGraphicFramePr>
              <p:cNvPr id="6147" name="Object 4"/>
              <p:cNvGraphicFramePr>
                <a:graphicFrameLocks noChangeAspect="1"/>
              </p:cNvGraphicFramePr>
              <p:nvPr/>
            </p:nvGraphicFramePr>
            <p:xfrm>
              <a:off x="215" y="2310"/>
              <a:ext cx="930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2" name="Equation" r:id="rId7" imgW="495000" imgH="203040" progId="Equation.3">
                      <p:embed/>
                    </p:oleObj>
                  </mc:Choice>
                  <mc:Fallback>
                    <p:oleObj name="Equation" r:id="rId7" imgW="49500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" y="2310"/>
                            <a:ext cx="930" cy="38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8" name="Object 5"/>
              <p:cNvGraphicFramePr>
                <a:graphicFrameLocks noChangeAspect="1"/>
              </p:cNvGraphicFramePr>
              <p:nvPr/>
            </p:nvGraphicFramePr>
            <p:xfrm>
              <a:off x="3936" y="2310"/>
              <a:ext cx="1050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3" name="Equation" r:id="rId9" imgW="558720" imgH="203040" progId="Equation.3">
                      <p:embed/>
                    </p:oleObj>
                  </mc:Choice>
                  <mc:Fallback>
                    <p:oleObj name="Equation" r:id="rId9" imgW="55872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310"/>
                            <a:ext cx="1050" cy="381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143000" y="2438400"/>
          <a:ext cx="67135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1" imgW="2590560" imgH="203040" progId="Equation.3">
                  <p:embed/>
                </p:oleObj>
              </mc:Choice>
              <mc:Fallback>
                <p:oleObj name="Equation" r:id="rId11" imgW="25905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6713538" cy="525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57400" y="5638800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/>
              <a:t>Lets look at this using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Matlab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How do we create a time domain signal that consists of a 1.5kHz and 4kHz sinusoid and plot it?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Why is the signal so choppy?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1863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Matlab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do we calc the DFT using Matlab?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What is funny about this freq plot?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36788"/>
            <a:ext cx="373380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0"/>
            <a:ext cx="2667000" cy="1371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Time and Frequency Domain Signals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33400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4695825"/>
            <a:ext cx="843756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33400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4695825"/>
            <a:ext cx="843756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895600" cy="2362200"/>
          </a:xfrm>
        </p:spPr>
        <p:txBody>
          <a:bodyPr/>
          <a:lstStyle/>
          <a:p>
            <a:r>
              <a:rPr lang="en-US" altLang="en-US" sz="2000" smtClean="0"/>
              <a:t>What is z?</a:t>
            </a:r>
          </a:p>
          <a:p>
            <a:r>
              <a:rPr lang="en-US" altLang="en-US" sz="2000" smtClean="0"/>
              <a:t>1000 complex amplitudes</a:t>
            </a:r>
          </a:p>
          <a:p>
            <a:r>
              <a:rPr lang="en-US" altLang="en-US" sz="2000" smtClean="0"/>
              <a:t>What does each value really mean?</a:t>
            </a:r>
          </a:p>
          <a:p>
            <a:r>
              <a:rPr lang="en-US" altLang="en-US" sz="2000" smtClean="0"/>
              <a:t>Each value represents the mag/phase for a particular frequency </a:t>
            </a:r>
          </a:p>
          <a:p>
            <a:pPr>
              <a:buFont typeface="Galliard BT" charset="0"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33400"/>
            <a:ext cx="5695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4695825"/>
            <a:ext cx="843756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895600" cy="2362200"/>
          </a:xfrm>
        </p:spPr>
        <p:txBody>
          <a:bodyPr/>
          <a:lstStyle/>
          <a:p>
            <a:r>
              <a:rPr lang="en-US" altLang="en-US" sz="2000" smtClean="0"/>
              <a:t>What is the resolution of z?</a:t>
            </a:r>
          </a:p>
          <a:p>
            <a:r>
              <a:rPr lang="en-US" altLang="en-US" sz="2000" smtClean="0"/>
              <a:t>10kHz/1000 points =10Hz/point</a:t>
            </a:r>
          </a:p>
          <a:p>
            <a:pPr>
              <a:buFont typeface="Galliard BT" charset="0"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3429000" cy="2362200"/>
          </a:xfrm>
        </p:spPr>
        <p:txBody>
          <a:bodyPr/>
          <a:lstStyle/>
          <a:p>
            <a:r>
              <a:rPr lang="en-US" altLang="en-US" sz="2000" smtClean="0"/>
              <a:t>What is the resolution of z now?</a:t>
            </a:r>
          </a:p>
          <a:p>
            <a:r>
              <a:rPr lang="en-US" altLang="en-US" sz="2000" smtClean="0"/>
              <a:t>10kHz/100 points =100Hz/point</a:t>
            </a:r>
          </a:p>
          <a:p>
            <a:pPr>
              <a:buFont typeface="Galliard BT" charset="0"/>
              <a:buNone/>
            </a:pPr>
            <a:endParaRPr lang="en-US" altLang="en-US" sz="200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8863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"/>
            <a:ext cx="4010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Agenda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382000" cy="4343400"/>
          </a:xfrm>
        </p:spPr>
        <p:txBody>
          <a:bodyPr/>
          <a:lstStyle/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Prayer/Thought</a:t>
            </a:r>
          </a:p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Fourier Theory</a:t>
            </a:r>
          </a:p>
          <a:p>
            <a:pPr marL="1352550" lvl="1" indent="-609600" eaLnBrk="1" hangingPunct="1">
              <a:buFont typeface="Galliard BT" charset="0"/>
              <a:buChar char="•"/>
            </a:pPr>
            <a:r>
              <a:rPr lang="en-US" altLang="en-US" smtClean="0"/>
              <a:t>CTFS</a:t>
            </a:r>
          </a:p>
          <a:p>
            <a:pPr marL="1352550" lvl="1" indent="-609600" eaLnBrk="1" hangingPunct="1">
              <a:buFont typeface="Galliard BT" charset="0"/>
              <a:buChar char="•"/>
            </a:pPr>
            <a:r>
              <a:rPr lang="en-US" altLang="en-US" smtClean="0"/>
              <a:t>DFT</a:t>
            </a:r>
          </a:p>
          <a:p>
            <a:pPr marL="609600" indent="-609600" algn="l" eaLnBrk="1" hangingPunct="1">
              <a:buFont typeface="Galliard BT" charset="0"/>
              <a:buChar char="•"/>
            </a:pPr>
            <a:r>
              <a:rPr lang="en-US" altLang="en-US" smtClean="0"/>
              <a:t>Matlab Example</a:t>
            </a:r>
          </a:p>
          <a:p>
            <a:pPr marL="609600" indent="-609600" algn="l" eaLnBrk="1" hangingPunct="1">
              <a:lnSpc>
                <a:spcPct val="110000"/>
              </a:lnSpc>
              <a:buFont typeface="Galliard BT" charset="0"/>
              <a:buChar char="•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3429000" cy="2362200"/>
          </a:xfrm>
        </p:spPr>
        <p:txBody>
          <a:bodyPr/>
          <a:lstStyle/>
          <a:p>
            <a:r>
              <a:rPr lang="en-US" altLang="en-US" sz="2000" smtClean="0"/>
              <a:t>What is the resolution of z now?</a:t>
            </a:r>
          </a:p>
          <a:p>
            <a:r>
              <a:rPr lang="en-US" altLang="en-US" sz="2000" smtClean="0"/>
              <a:t>10kHz/10 points =1000Hz/point</a:t>
            </a:r>
          </a:p>
          <a:p>
            <a:r>
              <a:rPr lang="en-US" altLang="en-US" sz="2000" smtClean="0"/>
              <a:t>How do we determine the phase response?</a:t>
            </a:r>
          </a:p>
          <a:p>
            <a:pPr>
              <a:buFont typeface="Galliard BT" charset="0"/>
              <a:buNone/>
            </a:pPr>
            <a:endParaRPr lang="en-US" altLang="en-US" sz="200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8125"/>
            <a:ext cx="4943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571500"/>
            <a:ext cx="4010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3429000" cy="2362200"/>
          </a:xfrm>
        </p:spPr>
        <p:txBody>
          <a:bodyPr/>
          <a:lstStyle/>
          <a:p>
            <a:pPr>
              <a:buFont typeface="Galliard BT" charset="0"/>
              <a:buNone/>
            </a:pPr>
            <a:r>
              <a:rPr lang="en-US" altLang="en-US" sz="2000" smtClean="0"/>
              <a:t>Phase Response</a:t>
            </a:r>
          </a:p>
          <a:p>
            <a:pPr>
              <a:buFont typeface="Galliard BT" charset="0"/>
              <a:buNone/>
            </a:pPr>
            <a:r>
              <a:rPr lang="en-US" altLang="en-US" sz="2000" smtClean="0"/>
              <a:t>Why isn’t is 90 degrees?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47910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"/>
            <a:ext cx="39147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Spectral Analysis using the DFT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discrete-time discrete-frequency version of the Fourier transform (DFT) converts an array of N sample amplitudes to an array of N complex harmonic amplitudes</a:t>
            </a:r>
          </a:p>
          <a:p>
            <a:pPr lvl="1" eaLnBrk="1" hangingPunct="1"/>
            <a:r>
              <a:rPr lang="en-US" altLang="en-US" sz="2000" smtClean="0"/>
              <a:t>If the sampling rate is f</a:t>
            </a:r>
            <a:r>
              <a:rPr lang="en-US" altLang="en-US" sz="2000" baseline="-25000" smtClean="0"/>
              <a:t>s</a:t>
            </a:r>
            <a:r>
              <a:rPr lang="en-US" altLang="en-US" sz="2000" smtClean="0"/>
              <a:t>, the N input samples are 1/ f</a:t>
            </a:r>
            <a:r>
              <a:rPr lang="en-US" altLang="en-US" sz="2000" baseline="-25000" smtClean="0"/>
              <a:t>s</a:t>
            </a:r>
            <a:r>
              <a:rPr lang="en-US" altLang="en-US" sz="2000" smtClean="0"/>
              <a:t> seconds apart, and the harmonic frequencies are f</a:t>
            </a:r>
            <a:r>
              <a:rPr lang="en-US" altLang="en-US" sz="2000" baseline="-25000" smtClean="0"/>
              <a:t>s</a:t>
            </a:r>
            <a:r>
              <a:rPr lang="en-US" altLang="en-US" sz="2000" smtClean="0"/>
              <a:t>/N hertz apart.  </a:t>
            </a:r>
          </a:p>
          <a:p>
            <a:pPr lvl="1" eaLnBrk="1" hangingPunct="1"/>
            <a:r>
              <a:rPr lang="en-US" altLang="en-US" sz="2000" smtClean="0"/>
              <a:t>The N output amplitudes are evenly spaced at frequencies between 0 and (N-1) f</a:t>
            </a:r>
            <a:r>
              <a:rPr lang="en-US" altLang="en-US" sz="2000" baseline="-25000" smtClean="0"/>
              <a:t>s</a:t>
            </a:r>
            <a:r>
              <a:rPr lang="en-US" altLang="en-US" sz="2000" smtClean="0"/>
              <a:t>/N hertz.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682875" y="4446588"/>
          <a:ext cx="37211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446588"/>
                        <a:ext cx="3721100" cy="1116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Lab 4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VC++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66800" y="2498725"/>
            <a:ext cx="70866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 eaLnBrk="1" hangingPunct="1"/>
            <a:r>
              <a:rPr lang="en-US" altLang="en-US" sz="8200">
                <a:solidFill>
                  <a:srgbClr val="FFFFFF"/>
                </a:solidFill>
                <a:latin typeface="Times New Roman" panose="02020603050405020304" pitchFamily="18" charset="0"/>
              </a:rPr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Another DFT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r>
              <a:rPr lang="en-US" altLang="en-US" sz="2800" smtClean="0"/>
              <a:t>x[n] was sampled at 10kHz</a:t>
            </a:r>
          </a:p>
          <a:p>
            <a:r>
              <a:rPr lang="en-US" altLang="en-US" sz="2800" smtClean="0"/>
              <a:t>Compute the 5 point </a:t>
            </a:r>
          </a:p>
          <a:p>
            <a:pPr>
              <a:buFont typeface="Galliard BT" charset="0"/>
              <a:buNone/>
            </a:pPr>
            <a:r>
              <a:rPr lang="en-US" altLang="en-US" sz="2800" smtClean="0"/>
              <a:t>	DFT for</a:t>
            </a:r>
          </a:p>
          <a:p>
            <a:pPr>
              <a:buFont typeface="Galliard BT" charset="0"/>
              <a:buNone/>
            </a:pPr>
            <a:r>
              <a:rPr lang="en-US" altLang="en-US" sz="2800" smtClean="0"/>
              <a:t>		x[n] = {1, 1, 0, 0, 1, 0}</a:t>
            </a:r>
          </a:p>
          <a:p>
            <a:pPr eaLnBrk="1" hangingPunct="1">
              <a:buFont typeface="Galliard BT" charset="0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X[0]=x[0]e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+x[4]e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+x[5]e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 + 0 + 0 + 1 + 0 = 3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X[1]=x[0]e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-j2pi2/5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-j2pi3/5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+x[4]e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-j2pi4/5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+x[5]e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-j2pi5/5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 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+ 0 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X[2]=x[0]e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-j2pi2/5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-j2pi4/5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-j2pi6/5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+x[4]e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-j2pi8/5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+x[5]e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-j2pi10/5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-j4pi/5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-j16pi/5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-j4pi/5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-j16pi/5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X[3]=x[0]e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-j2pi3/5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-j2pi6/5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-j2pi9/5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+x[4]e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-j2pi12/5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+x[5]e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-j2pi15/5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-j6pi/5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-j24pi/5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-j6pi/5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-j24pi/5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X[4]=x[0]e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-j2pi4/5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-j2pi8/5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-j2pi12/5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+x[4]e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-j2pi16/5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+x[5]e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-j2pi20/5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+ 1e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-j32pi/5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-j32pi/5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194300" y="1981200"/>
          <a:ext cx="37211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1981200"/>
                        <a:ext cx="3721100" cy="1116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Another DFT Example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r>
              <a:rPr lang="en-US" altLang="en-US" sz="2800" smtClean="0"/>
              <a:t>x[n] was sampled at 10kHz</a:t>
            </a:r>
          </a:p>
          <a:p>
            <a:r>
              <a:rPr lang="en-US" altLang="en-US" sz="2800" smtClean="0"/>
              <a:t>The 5 point DFT for</a:t>
            </a:r>
          </a:p>
          <a:p>
            <a:pPr>
              <a:buFont typeface="Galliard BT" charset="0"/>
              <a:buNone/>
            </a:pPr>
            <a:r>
              <a:rPr lang="en-US" altLang="en-US" sz="2800" smtClean="0"/>
              <a:t>		x[n] = {1, 1, 0, 0, 1, 0}</a:t>
            </a:r>
          </a:p>
          <a:p>
            <a:pPr eaLnBrk="1" hangingPunct="1">
              <a:buFont typeface="Galliard BT" charset="0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X[0]= 3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X[1]=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X[2]=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-j4pi/5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-j16pi/5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X[3]=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-j6pi/5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-j24pi/5</a:t>
            </a: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X[4]= 1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-j8pi/5</a:t>
            </a:r>
            <a:r>
              <a:rPr lang="en-US" alt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+ e</a:t>
            </a:r>
            <a:r>
              <a:rPr lang="en-US" altLang="en-US" sz="14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-j32pi/5</a:t>
            </a:r>
          </a:p>
          <a:p>
            <a:pPr eaLnBrk="1" hangingPunct="1">
              <a:buFont typeface="Galliard BT" charset="0"/>
              <a:buNone/>
            </a:pPr>
            <a:endParaRPr lang="en-US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smtClean="0"/>
              <a:t>What does this really tell us?</a:t>
            </a:r>
          </a:p>
          <a:p>
            <a:endParaRPr lang="en-US" alt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181600" y="1779588"/>
          <a:ext cx="37211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79588"/>
                        <a:ext cx="3721100" cy="1116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Frequency Domain Filtering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happens if I mult, the freq domain signal by this step function?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41624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24225"/>
            <a:ext cx="4248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419600" y="4022725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latin typeface="Arial" panose="020B0604020202020204" pitchFamily="34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Frequency Domain Filtering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1624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0225"/>
            <a:ext cx="4248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343400" y="2498725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latin typeface="Arial" panose="020B0604020202020204" pitchFamily="34" charset="0"/>
              </a:rPr>
              <a:t>=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495800"/>
            <a:ext cx="4162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239000" y="5181600"/>
            <a:ext cx="1752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*** Remember the fftshift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Frequency Domain Filtering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happens if I take the ifft of this signal?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943225"/>
            <a:ext cx="4162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4181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2667000" y="5105400"/>
            <a:ext cx="3810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This is a way to do filtering of a signal in the frequency domain.  Remember that convolution in the time domain is mult in freq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Series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What does the Fourier Series 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Key idea - if we can reduce a complex periodic waveform to a combination of sine waves, then we can describe it using information about the frequency, amplitude and phase of each component sine wave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7125"/>
            <a:ext cx="662146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28900"/>
            <a:ext cx="4152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91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Frequency Domain Filtering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5105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Another Matlab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% generate a complex signal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fs = 10000;                                               % sampling rate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t = 0:1/fs:0.1;                                            % sampling instants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x = sin(2*pi*1500*t) + sin(2*pi*4000*t);    % two sinusoids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%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% perform 1000-point transform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y = fft(x,1000);                                          % y contains 1000 complex amplitudes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m = abs(y);                                               % m = magnitude of sinusoids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p = unwrap(angle(y));                               % p = phase of sinusoids, unwrap()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                                                                 % copes with 360 degree jumps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% plot first 500 points = 0..fs/2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f = (0:499)*fs/length(y);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subplot(2,1,1), plot(f,m(1:500))                 % plot magnitudes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ylabel('Abs. Magnitude'), grid on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subplot(2,1,2), plot(f,p(1:500)*180/pi)       % plot phase in degrees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ylabel('Phase [Degrees]'), grid on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xlabel('Frequency [Hertz]')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800" smtClean="0"/>
              <a:t>Typically we want the magnitude or the power of a spectrum in decibels, which can be obtained with</a:t>
            </a:r>
            <a:r>
              <a:rPr lang="en-GB" altLang="en-US" sz="1400" smtClean="0"/>
              <a:t> 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Y=fft(x,1024);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magnitude = abs(Y);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US" altLang="en-US" sz="1400" smtClean="0"/>
              <a:t>powerdB=20*log10(magnitude+eps);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Matlab Example Cont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562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Spectral Analysis using Filter Banks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Have you ever used a spectrum analyzer?  How does it work?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Another way to perform spectral analysis is to use a bank of bandpass filters. 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smtClean="0"/>
              <a:t>A filterbank can be designed to provide a spectral analysis with any degree of frequency resolution (wide or narrow), and even with non-linear filter spacing and bandwidths. 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smtClean="0"/>
              <a:t>A disadvantage of filterbanks is that they almost always take more calculation and processing time than discrete Fourier analysis using the FFT (see below).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To use a filter bank for analysis we need one band-pass filter per channel to do the filtering, a means to perform rectification, and a low-pass filter to smooth the energies. 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In this example, we build a 19-channel filterbank using bandwidths that are modelled on human auditory bandwidths.  We rectify and smooth the filtered energies and convert to a decibel scale.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51816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Spectral Analysis using Filter Banks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function e=auditoryfbank(x,fs)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AUDITORYFBANK performs an auditory filterbank analysis on a signal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   E=AUDITORYFBANK(X,FS) passes signal X, sampled at FS samples/sec  through a 19-channel auditory filterbank, smoothing and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  downsampling energies to 100 frames per second. Output is in decibels.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get output energy sample points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x=reshape(x,[length(x) 1]);           % force to be a column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eidx=fs/100:fs/100:length(x);        % sampling indices (100 frame/sec)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ne=length(eidx);                            % number of output energy frames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these are the filter cut-offs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cuts=[180 300 420 540 660 780 900 1075 1225 1375 1525 1700 1900 2100 2300 2550 2850 3150 3475 4000];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nf=length(cuts)-1;                         % number of filters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initialise the output energy table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e=zeros(ne,nf);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build a smoothing filter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[sb,sa]=butter(4,2*50/fs);          % low-pass at half output frame rate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% for each channel in turn 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for i=1:nf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fprintf('Calculating channel %d (%d-%dHz)\n',i,cuts(i),cuts(i+1));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% build the band-pass filter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[b,a]=butter(4,[2*cuts(i)/fs 2*cuts(i+1)/fs]);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% filter the signal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y=filter(b,a,x);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% rectify and smooth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sy=filter(sb,sa,abs(y));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% sample and convert to decibels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sy=max(sy,eps);                   % force to be &gt; 0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    e(:,i)=100+20*log10(sy(eidx));    % downsample and convert to dB</a:t>
            </a:r>
          </a:p>
          <a:p>
            <a:pPr eaLnBrk="1" hangingPunct="1">
              <a:lnSpc>
                <a:spcPct val="80000"/>
              </a:lnSpc>
              <a:buFont typeface="Galliard BT" charset="0"/>
              <a:buNone/>
            </a:pPr>
            <a:r>
              <a:rPr lang="en-GB" altLang="en-US" sz="1000" smtClean="0"/>
              <a:t>end</a:t>
            </a:r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Windowing a Signal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Often we want to analyze a long signal in overlapping short sections called “windows”.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For example we may want to calculate an average spectrum, or to calculate a spectrogram.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Unfortunately we cannot simply chop the signal into short pieces because this will cause sharp discontinuities at the edges of each section.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Instead it is preferable to have smooth joints between sections. 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Raised cosine windows are a popular shape for the joints</a:t>
            </a:r>
            <a:r>
              <a:rPr lang="en-GB" altLang="en-US" sz="2400" smtClean="0"/>
              <a:t> </a:t>
            </a:r>
            <a:endParaRPr lang="en-US" altLang="en-US" sz="2400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257800"/>
            <a:ext cx="5181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5791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Windowing a Signal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You can use the MATLAB function hamming() to design smooth windows of a given length, and then you can use code such as the following to divide the signal into sections</a:t>
            </a:r>
            <a:r>
              <a:rPr lang="en-GB" altLang="en-US" sz="2000" smtClean="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% divide up a signal into windows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x = sin(2*pi*500*(1:10000)/10000);         % example signal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nx = length(x);                                          % size of signal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w = hamming(32)';                                   % hamming window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nw = length(w);                                        % size of window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pos=1;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while (pos+nw &lt;= nx)                                % while enough signal left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        y = x(pos:pos+nw-1).*w;                    % make window 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        %%%% process window y %%%%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        pos = pos + nw/2;                              % next window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9436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Continuous Time Fourier Series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continuous-time signals, the </a:t>
            </a:r>
            <a:r>
              <a:rPr lang="en-US" altLang="en-US" sz="2800" i="1" smtClean="0"/>
              <a:t>Fourier series </a:t>
            </a:r>
            <a:r>
              <a:rPr lang="en-US" altLang="en-US" sz="2800" smtClean="0"/>
              <a:t>allows us to represent any periodic signal x(t) as an infinite sum of </a:t>
            </a:r>
            <a:r>
              <a:rPr lang="en-US" altLang="en-US" sz="2800" i="1" smtClean="0"/>
              <a:t>harmonically </a:t>
            </a:r>
            <a:r>
              <a:rPr lang="en-US" altLang="en-US" sz="2800" smtClean="0"/>
              <a:t>related complex exponentials or sinusoids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Can anyone remember the CTFS equations?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55626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/>
              <a:t>What if the input is not periodic?</a:t>
            </a:r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1066800" y="3429000"/>
          <a:ext cx="3236913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74640" imgH="838080" progId="Equation.3">
                  <p:embed/>
                </p:oleObj>
              </mc:Choice>
              <mc:Fallback>
                <p:oleObj name="Equation" r:id="rId3" imgW="157464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236913" cy="2008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/>
        </p:nvGraphicFramePr>
        <p:xfrm>
          <a:off x="5029200" y="3886200"/>
          <a:ext cx="3046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86200"/>
                        <a:ext cx="3046413" cy="1079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0198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Continuous Time Fourier Transform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nonperiodic, continuous-time signals, the </a:t>
            </a:r>
            <a:r>
              <a:rPr lang="en-US" altLang="en-US" sz="2800" i="1" smtClean="0"/>
              <a:t>Fourier transform </a:t>
            </a:r>
            <a:r>
              <a:rPr lang="en-US" altLang="en-US" sz="2800" smtClean="0"/>
              <a:t>allows us to determine the frequency content of a signal </a:t>
            </a:r>
            <a:r>
              <a:rPr lang="en-US" altLang="en-US" sz="2800" i="1" smtClean="0"/>
              <a:t>x(t)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i="1" smtClean="0"/>
          </a:p>
          <a:p>
            <a:pPr eaLnBrk="1" hangingPunct="1">
              <a:lnSpc>
                <a:spcPct val="80000"/>
              </a:lnSpc>
            </a:pPr>
            <a:endParaRPr lang="en-US" altLang="en-US" sz="2800" i="1" smtClean="0"/>
          </a:p>
          <a:p>
            <a:pPr eaLnBrk="1" hangingPunct="1">
              <a:lnSpc>
                <a:spcPct val="80000"/>
              </a:lnSpc>
            </a:pPr>
            <a:endParaRPr lang="en-US" altLang="en-US" sz="2800" i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We can completely recover the original signal x(t) from the Fourier transform X(f) using The </a:t>
            </a:r>
            <a:r>
              <a:rPr lang="en-US" altLang="en-US" sz="2800" i="1" smtClean="0"/>
              <a:t>inverse Fourier transform</a:t>
            </a: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6213"/>
            <a:ext cx="45720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4114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72200" y="5562600"/>
            <a:ext cx="2971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Galliard BT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Galliard BT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Galliard BT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Galliard BT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Galliard B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lliard BT" charset="0"/>
              </a:defRPr>
            </a:lvl9pPr>
          </a:lstStyle>
          <a:p>
            <a:r>
              <a:rPr lang="en-US" altLang="en-US"/>
              <a:t>What if the input is discrete?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Discrete-Time Fourier Transform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discrete-time equivalent of the Fourier transform, the </a:t>
            </a:r>
            <a:r>
              <a:rPr lang="en-US" altLang="en-US" sz="2400" i="1" smtClean="0"/>
              <a:t>Discrete-Time Fourier Transform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DTFT</a:t>
            </a:r>
            <a:r>
              <a:rPr lang="en-US" altLang="en-US" sz="2400" smtClean="0"/>
              <a:t>), is defined by,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i="1" smtClean="0"/>
              <a:t>Inverse Discrete-Time Fourier Transform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IDTFT</a:t>
            </a:r>
            <a:r>
              <a:rPr lang="en-US" altLang="en-US" sz="2400" smtClean="0"/>
              <a:t>) is defined by</a:t>
            </a:r>
          </a:p>
          <a:p>
            <a:pPr eaLnBrk="1" hangingPunct="1"/>
            <a:endParaRPr lang="en-US" altLang="en-US" sz="28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7963"/>
            <a:ext cx="43434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4495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4940300"/>
            <a:ext cx="3429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What if x[n] in not infinite in length</a:t>
            </a:r>
            <a:r>
              <a:rPr lang="en-US" dirty="0">
                <a:latin typeface="+mn-lt"/>
                <a:cs typeface="Arial"/>
              </a:rPr>
              <a:t>?</a:t>
            </a:r>
            <a:endParaRPr lang="en-US" dirty="0">
              <a:latin typeface="Galliard B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324600" cy="137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Discrete Fourier Transform (DFT)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 finite-length discrete sequences, the </a:t>
            </a:r>
            <a:r>
              <a:rPr lang="en-US" altLang="en-US" sz="2400" i="1" smtClean="0"/>
              <a:t>Discrete Fourier Transform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DFT</a:t>
            </a:r>
            <a:r>
              <a:rPr lang="en-US" altLang="en-US" sz="2400" smtClean="0"/>
              <a:t>) is defined by,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400" i="1" smtClean="0"/>
              <a:t>Inverse Discrete Fourier Transform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IDFT</a:t>
            </a:r>
            <a:r>
              <a:rPr lang="en-US" altLang="en-US" sz="2400" smtClean="0"/>
              <a:t>) is defined by,</a:t>
            </a:r>
          </a:p>
        </p:txBody>
      </p:sp>
      <p:grpSp>
        <p:nvGrpSpPr>
          <p:cNvPr id="2054" name="Group 7"/>
          <p:cNvGrpSpPr>
            <a:grpSpLocks/>
          </p:cNvGrpSpPr>
          <p:nvPr/>
        </p:nvGrpSpPr>
        <p:grpSpPr bwMode="auto">
          <a:xfrm>
            <a:off x="2209800" y="4572000"/>
            <a:ext cx="3886200" cy="914400"/>
            <a:chOff x="2209800" y="4267200"/>
            <a:chExt cx="3886200" cy="914400"/>
          </a:xfrm>
        </p:grpSpPr>
        <p:sp>
          <p:nvSpPr>
            <p:cNvPr id="2055" name="Rectangle 6"/>
            <p:cNvSpPr>
              <a:spLocks noChangeArrowheads="1"/>
            </p:cNvSpPr>
            <p:nvPr/>
          </p:nvSpPr>
          <p:spPr bwMode="auto">
            <a:xfrm>
              <a:off x="2209800" y="4267200"/>
              <a:ext cx="3886200" cy="9144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Galliard BT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Galliard BT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Galliard BT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Galliard BT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2608263" y="4306888"/>
            <a:ext cx="3000375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3" imgW="1549080" imgH="431640" progId="Equation.3">
                    <p:embed/>
                  </p:oleObj>
                </mc:Choice>
                <mc:Fallback>
                  <p:oleObj name="Equation" r:id="rId3" imgW="1549080" imgH="431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4306888"/>
                          <a:ext cx="3000375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362200" y="2590800"/>
          <a:ext cx="3581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434960" imgH="431640" progId="Equation.3">
                  <p:embed/>
                </p:oleObj>
              </mc:Choice>
              <mc:Fallback>
                <p:oleObj name="Equation" r:id="rId5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3581400" cy="1074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1371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Fourier Summary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24000"/>
            <a:ext cx="8640762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5257800" y="3962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2362200" y="487363"/>
            <a:ext cx="6705600" cy="960437"/>
          </a:xfrm>
        </p:spPr>
        <p:txBody>
          <a:bodyPr/>
          <a:lstStyle/>
          <a:p>
            <a:r>
              <a:rPr lang="en-US" altLang="en-US" sz="3200" smtClean="0"/>
              <a:t>DFT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Compute the 4 point </a:t>
            </a:r>
          </a:p>
          <a:p>
            <a:pPr>
              <a:buFont typeface="Galliard BT" charset="0"/>
              <a:buNone/>
            </a:pPr>
            <a:r>
              <a:rPr lang="en-US" altLang="en-US" smtClean="0"/>
              <a:t>	DFT for</a:t>
            </a:r>
          </a:p>
          <a:p>
            <a:pPr>
              <a:buFont typeface="Galliard BT" charset="0"/>
              <a:buNone/>
            </a:pPr>
            <a:r>
              <a:rPr lang="en-US" altLang="en-US" smtClean="0"/>
              <a:t>		x[n] = {1, 1, 0, 0}</a:t>
            </a:r>
          </a:p>
          <a:p>
            <a:pPr>
              <a:buFont typeface="Galliard BT" charset="0"/>
              <a:buNone/>
            </a:pPr>
            <a:endParaRPr lang="en-US" altLang="en-US" smtClean="0"/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X[0]=x[0]e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 + 0 + 0 = 2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X[1]=x[0]e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-j2pi2/4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-j2pi3/4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-jpi/2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= 1-j = 1.414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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-.785 rad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X[2]=x[0]e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-j2pi2/4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-j2pi4/4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-j2pi6/4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-jpi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= 1-1 = 0</a:t>
            </a: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X[3]=x[0]e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-j0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+x[1]e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-j2pi3/4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+x[2]e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-j2pi6/4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+x[3]e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-j2pi9/4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	  = 1 + 1e</a:t>
            </a:r>
            <a:r>
              <a:rPr lang="en-US" altLang="en-US" sz="1800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-j3pi/2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+ 0 + 0 = 1+j = 1.414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  <a:sym typeface="WP MathA" pitchFamily="2" charset="2"/>
              </a:rPr>
              <a:t> 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.785 rad</a:t>
            </a:r>
          </a:p>
          <a:p>
            <a:pPr eaLnBrk="1" hangingPunct="1">
              <a:buFont typeface="Galliard BT" charset="0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Galliard BT" charset="0"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965700" y="1676400"/>
          <a:ext cx="37211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434960" imgH="431640" progId="Equation.3">
                  <p:embed/>
                </p:oleObj>
              </mc:Choice>
              <mc:Fallback>
                <p:oleObj name="Equation" r:id="rId3" imgW="14349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676400"/>
                        <a:ext cx="3721100" cy="1116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mes' Default">
  <a:themeElements>
    <a:clrScheme name="James' Default 15">
      <a:dk1>
        <a:srgbClr val="003366"/>
      </a:dk1>
      <a:lt1>
        <a:srgbClr val="FFFFFF"/>
      </a:lt1>
      <a:dk2>
        <a:srgbClr val="466BA6"/>
      </a:dk2>
      <a:lt2>
        <a:srgbClr val="000000"/>
      </a:lt2>
      <a:accent1>
        <a:srgbClr val="CACFD1"/>
      </a:accent1>
      <a:accent2>
        <a:srgbClr val="CACFD1"/>
      </a:accent2>
      <a:accent3>
        <a:srgbClr val="B0BAD0"/>
      </a:accent3>
      <a:accent4>
        <a:srgbClr val="DADADA"/>
      </a:accent4>
      <a:accent5>
        <a:srgbClr val="E1E4E5"/>
      </a:accent5>
      <a:accent6>
        <a:srgbClr val="B7BBBD"/>
      </a:accent6>
      <a:hlink>
        <a:srgbClr val="FFFFCC"/>
      </a:hlink>
      <a:folHlink>
        <a:srgbClr val="FFCC99"/>
      </a:folHlink>
    </a:clrScheme>
    <a:fontScheme name="James' Default">
      <a:majorFont>
        <a:latin typeface="Galliard BT"/>
        <a:ea typeface=""/>
        <a:cs typeface=""/>
      </a:majorFont>
      <a:minorFont>
        <a:latin typeface="Galliar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lliard BT" pitchFamily="18" charset="0"/>
          </a:defRPr>
        </a:defPPr>
      </a:lstStyle>
    </a:lnDef>
  </a:objectDefaults>
  <a:extraClrSchemeLst>
    <a:extraClrScheme>
      <a:clrScheme name="James' 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mes' 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3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0000FF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4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mes' Default 15">
        <a:dk1>
          <a:srgbClr val="003366"/>
        </a:dk1>
        <a:lt1>
          <a:srgbClr val="FFFFFF"/>
        </a:lt1>
        <a:dk2>
          <a:srgbClr val="466BA6"/>
        </a:dk2>
        <a:lt2>
          <a:srgbClr val="000000"/>
        </a:lt2>
        <a:accent1>
          <a:srgbClr val="CACFD1"/>
        </a:accent1>
        <a:accent2>
          <a:srgbClr val="CACFD1"/>
        </a:accent2>
        <a:accent3>
          <a:srgbClr val="B0BAD0"/>
        </a:accent3>
        <a:accent4>
          <a:srgbClr val="DADADA"/>
        </a:accent4>
        <a:accent5>
          <a:srgbClr val="E1E4E5"/>
        </a:accent5>
        <a:accent6>
          <a:srgbClr val="B7BBBD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944</Words>
  <Application>Microsoft Office PowerPoint</Application>
  <PresentationFormat>On-screen Show (4:3)</PresentationFormat>
  <Paragraphs>268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Galliard BT</vt:lpstr>
      <vt:lpstr>Arial</vt:lpstr>
      <vt:lpstr>Times</vt:lpstr>
      <vt:lpstr>Courier New</vt:lpstr>
      <vt:lpstr>WP MathA</vt:lpstr>
      <vt:lpstr>Times New Roman</vt:lpstr>
      <vt:lpstr>James' Default</vt:lpstr>
      <vt:lpstr>Microsoft Equation 3.0</vt:lpstr>
      <vt:lpstr>PowerPoint Presentation</vt:lpstr>
      <vt:lpstr>Agenda</vt:lpstr>
      <vt:lpstr>Fourier Series Analysis</vt:lpstr>
      <vt:lpstr>Continuous Time Fourier Series</vt:lpstr>
      <vt:lpstr>Continuous Time Fourier Transform</vt:lpstr>
      <vt:lpstr>Discrete-Time Fourier Transform</vt:lpstr>
      <vt:lpstr>Discrete Fourier Transform (DFT)</vt:lpstr>
      <vt:lpstr>Fourier Summary</vt:lpstr>
      <vt:lpstr>DFT Example</vt:lpstr>
      <vt:lpstr>IDFT Example</vt:lpstr>
      <vt:lpstr>Spectral Analysis using the DFT</vt:lpstr>
      <vt:lpstr>DFT Example</vt:lpstr>
      <vt:lpstr>Spectrum Diagram Review</vt:lpstr>
      <vt:lpstr>Matlab Example</vt:lpstr>
      <vt:lpstr>Matlab Example</vt:lpstr>
      <vt:lpstr>Time and Frequency Domain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Spectral Analysis using the DFT</vt:lpstr>
      <vt:lpstr>Lab 4</vt:lpstr>
      <vt:lpstr>PowerPoint Presentation</vt:lpstr>
      <vt:lpstr>Another DFT Example</vt:lpstr>
      <vt:lpstr>Another DFT Example</vt:lpstr>
      <vt:lpstr>Frequency Domain Filtering</vt:lpstr>
      <vt:lpstr>Frequency Domain Filtering</vt:lpstr>
      <vt:lpstr>Frequency Domain Filtering</vt:lpstr>
      <vt:lpstr>Frequency Domain Filtering</vt:lpstr>
      <vt:lpstr>Another Matlab Example</vt:lpstr>
      <vt:lpstr>Matlab Example Cont</vt:lpstr>
      <vt:lpstr>Spectral Analysis using Filter Banks</vt:lpstr>
      <vt:lpstr>Spectral Analysis using Filter Banks</vt:lpstr>
      <vt:lpstr>Windowing a Signal</vt:lpstr>
      <vt:lpstr>Windowing a Signal</vt:lpstr>
    </vt:vector>
  </TitlesOfParts>
  <Company>BYU-Idaho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360 – Microprocessors and Microcontrollers</dc:title>
  <dc:creator>College of Physical Sciences &amp; Engineering</dc:creator>
  <cp:lastModifiedBy>Grimmett, Richard</cp:lastModifiedBy>
  <cp:revision>169</cp:revision>
  <dcterms:created xsi:type="dcterms:W3CDTF">2004-08-30T22:58:14Z</dcterms:created>
  <dcterms:modified xsi:type="dcterms:W3CDTF">2018-12-19T17:39:32Z</dcterms:modified>
</cp:coreProperties>
</file>