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29" r:id="rId2"/>
    <p:sldId id="332" r:id="rId3"/>
    <p:sldId id="333" r:id="rId4"/>
    <p:sldId id="334" r:id="rId5"/>
    <p:sldId id="335" r:id="rId6"/>
    <p:sldId id="338" r:id="rId7"/>
    <p:sldId id="339" r:id="rId8"/>
    <p:sldId id="336" r:id="rId9"/>
    <p:sldId id="354" r:id="rId10"/>
    <p:sldId id="340" r:id="rId11"/>
    <p:sldId id="341" r:id="rId12"/>
    <p:sldId id="337" r:id="rId13"/>
    <p:sldId id="342" r:id="rId14"/>
    <p:sldId id="343" r:id="rId15"/>
    <p:sldId id="344" r:id="rId16"/>
    <p:sldId id="345" r:id="rId17"/>
    <p:sldId id="346" r:id="rId18"/>
    <p:sldId id="347" r:id="rId19"/>
    <p:sldId id="357" r:id="rId20"/>
    <p:sldId id="348" r:id="rId21"/>
    <p:sldId id="349" r:id="rId22"/>
    <p:sldId id="350" r:id="rId23"/>
    <p:sldId id="358" r:id="rId24"/>
    <p:sldId id="331" r:id="rId25"/>
    <p:sldId id="35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94660"/>
  </p:normalViewPr>
  <p:slideViewPr>
    <p:cSldViewPr>
      <p:cViewPr varScale="1">
        <p:scale>
          <a:sx n="78" d="100"/>
          <a:sy n="78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Relationship Id="rId6" Type="http://schemas.openxmlformats.org/officeDocument/2006/relationships/image" Target="../media/image42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4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1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18B3C65-2D38-40C4-A8E2-9BF8D7E36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BCCFE-C26B-4A50-8D5C-480ED105EE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EAE2D-EBCA-456E-967C-94C2A50FD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&amp;&amp;&amp; Need to add more to this lecture – not enough meat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AE2D-EBCA-456E-967C-94C2A50FD0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/>
            <a:r>
              <a:rPr lang="en-US" sz="1800">
                <a:latin typeface="Arial" charset="0"/>
              </a:rPr>
              <a:t>Click to edit Master title style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21860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186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FEE3DD-F844-42B2-B7BA-D0FF1F4A40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4840F-8920-4E4D-A597-B156C5310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531E2-8E01-452C-9E60-57BAB575D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971C9-6FFA-4169-AE09-3F3D9D8B3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8F069-F73F-4499-969C-32ACB4BF61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CCE8-9724-49DC-89CB-2F6411941C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31A6E-C955-49A5-A8BB-B6E7B1BE52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13422-4AF5-496A-B88A-498D3651A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51D66-67DB-416B-91BB-C20C3C25A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E0B22-13E5-4BFD-9AFA-FD509898E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39A6F-3567-480A-8114-B5D07257A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20836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08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396BEF9C-CD48-4B87-A9AB-E8682DB08AB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9.wmf"/><Relationship Id="rId3" Type="http://schemas.openxmlformats.org/officeDocument/2006/relationships/image" Target="../media/image21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4.wmf"/><Relationship Id="rId10" Type="http://schemas.openxmlformats.org/officeDocument/2006/relationships/image" Target="../media/image1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17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5.png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3.wmf"/><Relationship Id="rId10" Type="http://schemas.openxmlformats.org/officeDocument/2006/relationships/image" Target="../media/image17.wmf"/><Relationship Id="rId19" Type="http://schemas.openxmlformats.org/officeDocument/2006/relationships/image" Target="../media/image4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461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>
                <a:latin typeface="Arial" charset="0"/>
              </a:rPr>
              <a:t>IOT - Information - </a:t>
            </a:r>
            <a:r>
              <a:rPr lang="en-US" sz="3200" dirty="0" smtClean="0">
                <a:latin typeface="Arial" charset="0"/>
              </a:rPr>
              <a:t>Sampling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altLang="en-US" sz="3200" dirty="0" smtClean="0"/>
              <a:t>Spectrum of a Digital Signal</a:t>
            </a:r>
            <a:endParaRPr lang="en-US" altLang="en-US" sz="3200" dirty="0"/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467600" cy="2272978"/>
          </a:xfrm>
          <a:prstGeom prst="rect">
            <a:avLst/>
          </a:prstGeom>
          <a:noFill/>
        </p:spPr>
      </p:pic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357187" y="4822324"/>
          <a:ext cx="1466850" cy="94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7" name="Equation" r:id="rId4" imgW="672840" imgH="431640" progId="Equation.3">
                  <p:embed/>
                </p:oleObj>
              </mc:Choice>
              <mc:Fallback>
                <p:oleObj name="Equation" r:id="rId4" imgW="672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4822324"/>
                        <a:ext cx="1466850" cy="9403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376237" y="6067475"/>
          <a:ext cx="1262062" cy="4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8" name="Equation" r:id="rId6" imgW="672840" imgH="228600" progId="Equation.3">
                  <p:embed/>
                </p:oleObj>
              </mc:Choice>
              <mc:Fallback>
                <p:oleObj name="Equation" r:id="rId6" imgW="6728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" y="6067475"/>
                        <a:ext cx="1262062" cy="428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8301037" y="6096000"/>
          <a:ext cx="385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9" name="Equation" r:id="rId8" imgW="139700" imgH="165100" progId="">
                  <p:embed/>
                </p:oleObj>
              </mc:Choice>
              <mc:Fallback>
                <p:oleObj name="Equation" r:id="rId8" imgW="139700" imgH="1651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7" y="6096000"/>
                        <a:ext cx="385763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07" name="Group 7"/>
          <p:cNvGrpSpPr>
            <a:grpSpLocks/>
          </p:cNvGrpSpPr>
          <p:nvPr/>
        </p:nvGrpSpPr>
        <p:grpSpPr bwMode="auto">
          <a:xfrm>
            <a:off x="1366837" y="4630736"/>
            <a:ext cx="7010400" cy="1617660"/>
            <a:chOff x="816" y="1045"/>
            <a:chExt cx="4416" cy="1019"/>
          </a:xfrm>
        </p:grpSpPr>
        <p:graphicFrame>
          <p:nvGraphicFramePr>
            <p:cNvPr id="281608" name="Object 8"/>
            <p:cNvGraphicFramePr>
              <a:graphicFrameLocks noChangeAspect="1"/>
            </p:cNvGraphicFramePr>
            <p:nvPr/>
          </p:nvGraphicFramePr>
          <p:xfrm>
            <a:off x="3792" y="1054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0" name="Equation" r:id="rId10" imgW="241300" imgH="190500" progId="Equation.3">
                    <p:embed/>
                  </p:oleObj>
                </mc:Choice>
                <mc:Fallback>
                  <p:oleObj name="Equation" r:id="rId10" imgW="241300" imgH="1905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4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1609" name="Object 9"/>
            <p:cNvGraphicFramePr>
              <a:graphicFrameLocks noChangeAspect="1"/>
            </p:cNvGraphicFramePr>
            <p:nvPr/>
          </p:nvGraphicFramePr>
          <p:xfrm>
            <a:off x="2036" y="1045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1" name="Equation" r:id="rId12" imgW="279400" imgH="203200" progId="Equation.3">
                    <p:embed/>
                  </p:oleObj>
                </mc:Choice>
                <mc:Fallback>
                  <p:oleObj name="Equation" r:id="rId12" imgW="279400" imgH="203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1045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1" name="Line 1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2" name="Line 12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5842000" y="60198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CC66"/>
                </a:solidFill>
                <a:latin typeface="Times New Roman" pitchFamily="18" charset="0"/>
              </a:rPr>
              <a:t>2</a:t>
            </a:r>
            <a:r>
              <a:rPr lang="en-US" altLang="en-US" sz="2400" b="1">
                <a:solidFill>
                  <a:srgbClr val="00CC66"/>
                </a:solidFill>
                <a:latin typeface="Symbol" pitchFamily="18" charset="2"/>
              </a:rPr>
              <a:t>p(0.1)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3195637" y="6019800"/>
            <a:ext cx="88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CC66"/>
                </a:solidFill>
                <a:latin typeface="Times New Roman" pitchFamily="18" charset="0"/>
              </a:rPr>
              <a:t>–0.2</a:t>
            </a:r>
            <a:r>
              <a:rPr lang="en-US" altLang="en-US" sz="2400" b="1">
                <a:solidFill>
                  <a:srgbClr val="00CC66"/>
                </a:solidFill>
                <a:latin typeface="Symbol" pitchFamily="18" charset="2"/>
              </a:rPr>
              <a:t>p</a:t>
            </a:r>
          </a:p>
        </p:txBody>
      </p:sp>
      <p:graphicFrame>
        <p:nvGraphicFramePr>
          <p:cNvPr id="281616" name="Object 16"/>
          <p:cNvGraphicFramePr>
            <a:graphicFrameLocks noChangeAspect="1"/>
          </p:cNvGraphicFramePr>
          <p:nvPr/>
        </p:nvGraphicFramePr>
        <p:xfrm>
          <a:off x="1981200" y="1600200"/>
          <a:ext cx="518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2" name="Equation" r:id="rId14" imgW="2197080" imgH="203040" progId="Equation.3">
                  <p:embed/>
                </p:oleObj>
              </mc:Choice>
              <mc:Fallback>
                <p:oleObj name="Equation" r:id="rId14" imgW="219708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5181600" cy="47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400" y="1600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does this mean?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7239000" y="18288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4" grpId="0" autoUpdateAnimBg="0"/>
      <p:bldP spid="2816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867400" cy="1143000"/>
          </a:xfrm>
        </p:spPr>
        <p:txBody>
          <a:bodyPr/>
          <a:lstStyle/>
          <a:p>
            <a:r>
              <a:rPr lang="en-US" altLang="en-US" sz="2800" dirty="0" smtClean="0"/>
              <a:t>Another Digital Spectrum</a:t>
            </a:r>
            <a:br>
              <a:rPr lang="en-US" altLang="en-US" sz="2800" dirty="0" smtClean="0"/>
            </a:br>
            <a:r>
              <a:rPr lang="en-US" altLang="en-US" sz="2800" dirty="0" smtClean="0"/>
              <a:t>What does this mean?</a:t>
            </a:r>
            <a:endParaRPr lang="en-US" altLang="en-US" sz="2800" dirty="0"/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187325" y="4763568"/>
          <a:ext cx="1412875" cy="87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5" name="Equation" r:id="rId3" imgW="635000" imgH="393700" progId="Equation.3">
                  <p:embed/>
                </p:oleObj>
              </mc:Choice>
              <mc:Fallback>
                <p:oleObj name="Equation" r:id="rId3" imgW="635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763568"/>
                        <a:ext cx="1412875" cy="875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28600" y="6094226"/>
          <a:ext cx="1166812" cy="30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6" name="Equation" r:id="rId5" imgW="723900" imgH="190500" progId="Equation.3">
                  <p:embed/>
                </p:oleObj>
              </mc:Choice>
              <mc:Fallback>
                <p:oleObj name="Equation" r:id="rId5" imgW="7239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94226"/>
                        <a:ext cx="1166812" cy="30657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1295400" y="4602163"/>
            <a:ext cx="7319963" cy="1754187"/>
            <a:chOff x="816" y="1151"/>
            <a:chExt cx="4611" cy="1105"/>
          </a:xfrm>
        </p:grpSpPr>
        <p:graphicFrame>
          <p:nvGraphicFramePr>
            <p:cNvPr id="282630" name="Object 6"/>
            <p:cNvGraphicFramePr>
              <a:graphicFrameLocks noChangeAspect="1"/>
            </p:cNvGraphicFramePr>
            <p:nvPr/>
          </p:nvGraphicFramePr>
          <p:xfrm>
            <a:off x="5184" y="1968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47" name="Equation" r:id="rId7" imgW="139700" imgH="165100" progId="Equation.3">
                    <p:embed/>
                  </p:oleObj>
                </mc:Choice>
                <mc:Fallback>
                  <p:oleObj name="Equation" r:id="rId7" imgW="139700" imgH="1651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68"/>
                          <a:ext cx="243" cy="28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1" name="Object 7"/>
            <p:cNvGraphicFramePr>
              <a:graphicFrameLocks noChangeAspect="1"/>
            </p:cNvGraphicFramePr>
            <p:nvPr/>
          </p:nvGraphicFramePr>
          <p:xfrm>
            <a:off x="4128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48" name="Equation" r:id="rId9" imgW="241300" imgH="190500" progId="Equation.3">
                    <p:embed/>
                  </p:oleObj>
                </mc:Choice>
                <mc:Fallback>
                  <p:oleObj name="Equation" r:id="rId9" imgW="241300" imgH="1905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2632" name="Object 8"/>
            <p:cNvGraphicFramePr>
              <a:graphicFrameLocks noChangeAspect="1"/>
            </p:cNvGraphicFramePr>
            <p:nvPr/>
          </p:nvGraphicFramePr>
          <p:xfrm>
            <a:off x="1700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49" name="Equation" r:id="rId11" imgW="279400" imgH="203200" progId="Equation.3">
                    <p:embed/>
                  </p:oleObj>
                </mc:Choice>
                <mc:Fallback>
                  <p:oleObj name="Equation" r:id="rId11" imgW="279400" imgH="203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33" name="Line 9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 flipV="1">
              <a:off x="43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6456363" y="5822950"/>
            <a:ext cx="85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CC66"/>
                </a:solidFill>
                <a:latin typeface="Times New Roman" pitchFamily="18" charset="0"/>
              </a:rPr>
              <a:t>2</a:t>
            </a:r>
            <a:r>
              <a:rPr lang="en-US" altLang="en-US" sz="2400" b="1">
                <a:solidFill>
                  <a:srgbClr val="00CC66"/>
                </a:solidFill>
                <a:latin typeface="Symbol" pitchFamily="18" charset="2"/>
              </a:rPr>
              <a:t>p(1)</a:t>
            </a: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2697163" y="5822950"/>
            <a:ext cx="65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CC66"/>
                </a:solidFill>
                <a:latin typeface="Times New Roman" pitchFamily="18" charset="0"/>
              </a:rPr>
              <a:t>–2</a:t>
            </a:r>
            <a:r>
              <a:rPr lang="en-US" altLang="en-US" sz="2400" b="1">
                <a:solidFill>
                  <a:srgbClr val="00CC66"/>
                </a:solidFill>
                <a:latin typeface="Symbol" pitchFamily="18" charset="2"/>
              </a:rPr>
              <a:t>p</a:t>
            </a:r>
          </a:p>
        </p:txBody>
      </p:sp>
      <p:pic>
        <p:nvPicPr>
          <p:cNvPr id="2826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2133600"/>
            <a:ext cx="7772400" cy="2306111"/>
          </a:xfrm>
          <a:prstGeom prst="rect">
            <a:avLst/>
          </a:prstGeom>
          <a:noFill/>
        </p:spPr>
      </p:pic>
      <p:grpSp>
        <p:nvGrpSpPr>
          <p:cNvPr id="282640" name="Group 16"/>
          <p:cNvGrpSpPr>
            <a:grpSpLocks/>
          </p:cNvGrpSpPr>
          <p:nvPr/>
        </p:nvGrpSpPr>
        <p:grpSpPr bwMode="auto">
          <a:xfrm>
            <a:off x="4953000" y="4506913"/>
            <a:ext cx="403225" cy="1316037"/>
            <a:chOff x="3120" y="1091"/>
            <a:chExt cx="254" cy="829"/>
          </a:xfrm>
        </p:grpSpPr>
        <p:sp>
          <p:nvSpPr>
            <p:cNvPr id="282641" name="Line 17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3158" y="1091"/>
              <a:ext cx="21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  <a:latin typeface="Arial" charset="0"/>
                </a:rPr>
                <a:t>?</a:t>
              </a:r>
              <a:endParaRPr lang="en-US" altLang="en-US" sz="2400" i="1">
                <a:latin typeface="Times" pitchFamily="18" charset="0"/>
              </a:endParaRPr>
            </a:p>
          </p:txBody>
        </p:sp>
      </p:grp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1905000" y="6248400"/>
            <a:ext cx="362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latin typeface="Times New Roman" pitchFamily="18" charset="0"/>
              </a:rPr>
              <a:t>x</a:t>
            </a:r>
            <a:r>
              <a:rPr lang="en-US" altLang="en-US" sz="2400" dirty="0">
                <a:latin typeface="Times New Roman" pitchFamily="18" charset="0"/>
              </a:rPr>
              <a:t>[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]</a:t>
            </a:r>
            <a:r>
              <a:rPr lang="en-US" altLang="en-US" sz="2400" i="1" dirty="0">
                <a:latin typeface="Arial" charset="0"/>
              </a:rPr>
              <a:t> is zero frequency???</a:t>
            </a:r>
            <a:endParaRPr lang="en-US" altLang="en-US" sz="2400" i="1" dirty="0">
              <a:latin typeface="Times" pitchFamily="18" charset="0"/>
            </a:endParaRPr>
          </a:p>
        </p:txBody>
      </p:sp>
      <p:graphicFrame>
        <p:nvGraphicFramePr>
          <p:cNvPr id="282644" name="Object 20"/>
          <p:cNvGraphicFramePr>
            <a:graphicFrameLocks noChangeAspect="1"/>
          </p:cNvGraphicFramePr>
          <p:nvPr/>
        </p:nvGraphicFramePr>
        <p:xfrm>
          <a:off x="2160587" y="1577975"/>
          <a:ext cx="5002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50" name="Equation" r:id="rId14" imgW="2120760" imgH="203040" progId="Equation.3">
                  <p:embed/>
                </p:oleObj>
              </mc:Choice>
              <mc:Fallback>
                <p:oleObj name="Equation" r:id="rId14" imgW="212076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7" y="1577975"/>
                        <a:ext cx="5002213" cy="47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7" grpId="0" autoUpdateAnimBg="0"/>
      <p:bldP spid="282638" grpId="0" autoUpdateAnimBg="0"/>
      <p:bldP spid="2826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6096000" cy="1143000"/>
          </a:xfrm>
        </p:spPr>
        <p:txBody>
          <a:bodyPr/>
          <a:lstStyle/>
          <a:p>
            <a:r>
              <a:rPr lang="en-US" altLang="en-US" sz="3200" dirty="0"/>
              <a:t>Reconstruction? </a:t>
            </a:r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2743200" y="4572000"/>
          <a:ext cx="3352800" cy="60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3" name="Equation" r:id="rId3" imgW="1130040" imgH="203040" progId="Equation.3">
                  <p:embed/>
                </p:oleObj>
              </mc:Choice>
              <mc:Fallback>
                <p:oleObj name="Equation" r:id="rId3" imgW="11300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352800" cy="6030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685800" y="5295900"/>
          <a:ext cx="77390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4" name="Equation" r:id="rId5" imgW="3251160" imgH="431640" progId="Equation.3">
                  <p:embed/>
                </p:oleObj>
              </mc:Choice>
              <mc:Fallback>
                <p:oleObj name="Equation" r:id="rId5" imgW="32511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95900"/>
                        <a:ext cx="7739063" cy="1028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759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Given the samples, draw a sinusoid through the values</a:t>
            </a:r>
          </a:p>
        </p:txBody>
      </p:sp>
      <p:pic>
        <p:nvPicPr>
          <p:cNvPr id="278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325688"/>
            <a:ext cx="7620000" cy="1960562"/>
          </a:xfrm>
          <a:prstGeom prst="rect">
            <a:avLst/>
          </a:prstGeom>
          <a:noFill/>
        </p:spPr>
      </p:pic>
      <p:pic>
        <p:nvPicPr>
          <p:cNvPr id="278535" name="Picture 7" descr="Alias-Ex-Tim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209800"/>
            <a:ext cx="7620000" cy="2173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Periodic Spectrum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171950"/>
          </a:xfrm>
        </p:spPr>
        <p:txBody>
          <a:bodyPr/>
          <a:lstStyle/>
          <a:p>
            <a:r>
              <a:rPr lang="en-US" altLang="en-US" dirty="0"/>
              <a:t>Spectrum of x[n] has more than one line for each sinusoid</a:t>
            </a:r>
          </a:p>
          <a:p>
            <a:pPr lvl="1"/>
            <a:r>
              <a:rPr lang="en-US" altLang="en-US" dirty="0"/>
              <a:t>Called </a:t>
            </a:r>
            <a:r>
              <a:rPr lang="en-US" altLang="en-US" b="1" u="sng" dirty="0" smtClean="0">
                <a:solidFill>
                  <a:srgbClr val="00CC66"/>
                </a:solidFill>
              </a:rPr>
              <a:t>Aliasing</a:t>
            </a:r>
            <a:endParaRPr lang="en-US" altLang="en-US" b="1" u="sng" dirty="0">
              <a:solidFill>
                <a:srgbClr val="00CC66"/>
              </a:solidFill>
            </a:endParaRP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u="sng" dirty="0" smtClean="0"/>
              <a:t>Spectrum</a:t>
            </a:r>
            <a:r>
              <a:rPr lang="en-US" altLang="en-US" dirty="0" smtClean="0"/>
              <a:t> is </a:t>
            </a:r>
            <a:r>
              <a:rPr lang="en-US" altLang="en-US" dirty="0"/>
              <a:t>periodic with period = </a:t>
            </a:r>
            <a:r>
              <a:rPr lang="en-US" altLang="en-US" b="1" dirty="0"/>
              <a:t>2</a:t>
            </a:r>
            <a:r>
              <a:rPr lang="en-US" altLang="en-US" b="1" dirty="0">
                <a:latin typeface="Symbol" pitchFamily="18" charset="2"/>
              </a:rPr>
              <a:t>p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Because 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762000" y="4940559"/>
          <a:ext cx="7620000" cy="6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Equation" r:id="rId3" imgW="2336800" imgH="190500" progId="Equation.3">
                  <p:embed/>
                </p:oleObj>
              </mc:Choice>
              <mc:Fallback>
                <p:oleObj name="Equation" r:id="rId3" imgW="23368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40559"/>
                        <a:ext cx="7620000" cy="62204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638800" cy="1371600"/>
          </a:xfrm>
        </p:spPr>
        <p:txBody>
          <a:bodyPr/>
          <a:lstStyle/>
          <a:p>
            <a:r>
              <a:rPr lang="en-US" altLang="en-US" sz="3200" dirty="0"/>
              <a:t>Aliasing Derivation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990600"/>
          </a:xfrm>
        </p:spPr>
        <p:txBody>
          <a:bodyPr/>
          <a:lstStyle/>
          <a:p>
            <a:r>
              <a:rPr lang="en-US" altLang="en-US" dirty="0"/>
              <a:t>Other Frequencies give the same</a:t>
            </a:r>
          </a:p>
          <a:p>
            <a:endParaRPr lang="en-US" altLang="en-US" dirty="0"/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6781800" y="1541463"/>
          <a:ext cx="5000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5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541463"/>
                        <a:ext cx="5000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838200" y="2282825"/>
          <a:ext cx="65103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6" name="Equation" r:id="rId5" imgW="2781000" imgH="228600" progId="Equation.3">
                  <p:embed/>
                </p:oleObj>
              </mc:Choice>
              <mc:Fallback>
                <p:oleObj name="Equation" r:id="rId5" imgW="2781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2825"/>
                        <a:ext cx="6510338" cy="536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838200" y="2816225"/>
          <a:ext cx="51450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7" name="Equation" r:id="rId7" imgW="2197080" imgH="253800" progId="Equation.3">
                  <p:embed/>
                </p:oleObj>
              </mc:Choice>
              <mc:Fallback>
                <p:oleObj name="Equation" r:id="rId7" imgW="219708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6225"/>
                        <a:ext cx="5145088" cy="596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838200" y="3379787"/>
          <a:ext cx="67484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8" name="Equation" r:id="rId9" imgW="2882880" imgH="228600" progId="Equation.3">
                  <p:embed/>
                </p:oleObj>
              </mc:Choice>
              <mc:Fallback>
                <p:oleObj name="Equation" r:id="rId9" imgW="2882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79787"/>
                        <a:ext cx="6748463" cy="536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838200" y="3913187"/>
          <a:ext cx="5380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9" name="Equation" r:id="rId11" imgW="2298600" imgH="253800" progId="Equation.3">
                  <p:embed/>
                </p:oleObj>
              </mc:Choice>
              <mc:Fallback>
                <p:oleObj name="Equation" r:id="rId11" imgW="22986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13187"/>
                        <a:ext cx="5380038" cy="596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838200" y="4476750"/>
          <a:ext cx="767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0" name="Equation" r:id="rId13" imgW="3276360" imgH="215640" progId="Equation.3">
                  <p:embed/>
                </p:oleObj>
              </mc:Choice>
              <mc:Fallback>
                <p:oleObj name="Equation" r:id="rId13" imgW="32763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76750"/>
                        <a:ext cx="7670800" cy="508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1384300" y="5589587"/>
          <a:ext cx="2349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1" name="Equation" r:id="rId15" imgW="1002960" imgH="215640" progId="Equation.3">
                  <p:embed/>
                </p:oleObj>
              </mc:Choice>
              <mc:Fallback>
                <p:oleObj name="Equation" r:id="rId15" imgW="100296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589587"/>
                        <a:ext cx="2349500" cy="506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/>
        </p:nvGraphicFramePr>
        <p:xfrm>
          <a:off x="4248834" y="5646736"/>
          <a:ext cx="3645804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2" name="Equation" r:id="rId17" imgW="1650960" imgH="203040" progId="Equation.3">
                  <p:embed/>
                </p:oleObj>
              </mc:Choice>
              <mc:Fallback>
                <p:oleObj name="Equation" r:id="rId17" imgW="16509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834" y="5646736"/>
                        <a:ext cx="3645804" cy="449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4" name="Object 12"/>
          <p:cNvGraphicFramePr>
            <a:graphicFrameLocks noChangeAspect="1"/>
          </p:cNvGraphicFramePr>
          <p:nvPr/>
        </p:nvGraphicFramePr>
        <p:xfrm>
          <a:off x="6769100" y="1524000"/>
          <a:ext cx="5461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3" name="Equation" r:id="rId19" imgW="152280" imgH="190440" progId="Equation.3">
                  <p:embed/>
                </p:oleObj>
              </mc:Choice>
              <mc:Fallback>
                <p:oleObj name="Equation" r:id="rId19" imgW="15228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524000"/>
                        <a:ext cx="546100" cy="682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438400" y="5257800"/>
            <a:ext cx="3505200" cy="1143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lliard BT" pitchFamily="18" charset="0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Aliasing Summary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Adding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baseline="-25000" dirty="0"/>
              <a:t> </a:t>
            </a:r>
            <a:r>
              <a:rPr lang="en-US" altLang="en-US" dirty="0"/>
              <a:t>or 2f</a:t>
            </a:r>
            <a:r>
              <a:rPr lang="en-US" altLang="en-US" baseline="-25000" dirty="0"/>
              <a:t>s </a:t>
            </a:r>
            <a:r>
              <a:rPr lang="en-US" altLang="en-US" dirty="0"/>
              <a:t>or –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dirty="0"/>
              <a:t> to the Freq of x(t) gives exactly the same x[n]</a:t>
            </a:r>
          </a:p>
          <a:p>
            <a:pPr lvl="1"/>
            <a:r>
              <a:rPr lang="en-US" altLang="en-US" dirty="0"/>
              <a:t>The samples, x[n] = x(n/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baseline="-25000" dirty="0"/>
              <a:t> </a:t>
            </a:r>
            <a:r>
              <a:rPr lang="en-US" altLang="en-US" dirty="0"/>
              <a:t>) are </a:t>
            </a:r>
            <a:r>
              <a:rPr lang="en-US" altLang="en-US" u="sng" dirty="0" smtClean="0"/>
              <a:t>exactly</a:t>
            </a:r>
            <a:r>
              <a:rPr lang="en-US" altLang="en-US" dirty="0" smtClean="0"/>
              <a:t> the same value</a:t>
            </a:r>
            <a:endParaRPr lang="en-US" altLang="en-US" dirty="0"/>
          </a:p>
          <a:p>
            <a:r>
              <a:rPr lang="en-US" altLang="en-US" dirty="0"/>
              <a:t>Given x[n], we can’t distinguish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o</a:t>
            </a:r>
            <a:r>
              <a:rPr lang="en-US" altLang="en-US" baseline="-25000" dirty="0"/>
              <a:t> </a:t>
            </a:r>
            <a:r>
              <a:rPr lang="en-US" altLang="en-US" dirty="0"/>
              <a:t>from (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o</a:t>
            </a:r>
            <a:r>
              <a:rPr lang="en-US" altLang="en-US" baseline="-25000" dirty="0"/>
              <a:t> </a:t>
            </a:r>
            <a:r>
              <a:rPr lang="en-US" altLang="en-US" dirty="0"/>
              <a:t>+</a:t>
            </a:r>
            <a:r>
              <a:rPr lang="en-US" altLang="en-US" baseline="-25000" dirty="0"/>
              <a:t>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baseline="-25000" dirty="0"/>
              <a:t> </a:t>
            </a:r>
            <a:r>
              <a:rPr lang="en-US" altLang="en-US" dirty="0"/>
              <a:t>) or (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o</a:t>
            </a:r>
            <a:r>
              <a:rPr lang="en-US" altLang="en-US" baseline="-25000" dirty="0"/>
              <a:t> </a:t>
            </a:r>
            <a:r>
              <a:rPr lang="en-US" altLang="en-US" dirty="0"/>
              <a:t>+ 2f</a:t>
            </a:r>
            <a:r>
              <a:rPr lang="en-US" altLang="en-US" baseline="-25000" dirty="0"/>
              <a:t>s 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Normalized Radian Frequency</a:t>
            </a:r>
          </a:p>
          <a:p>
            <a:endParaRPr lang="en-US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2438400" y="5295422"/>
          <a:ext cx="2438400" cy="110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2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95422"/>
                        <a:ext cx="2438400" cy="110537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4876800" y="5562600"/>
          <a:ext cx="1023429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3" name="Equation" r:id="rId5" imgW="380880" imgH="177480" progId="Equation.3">
                  <p:embed/>
                </p:oleObj>
              </mc:Choice>
              <mc:Fallback>
                <p:oleObj name="Equation" r:id="rId5" imgW="380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62600"/>
                        <a:ext cx="1023429" cy="477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638800" cy="1371600"/>
          </a:xfrm>
        </p:spPr>
        <p:txBody>
          <a:bodyPr/>
          <a:lstStyle/>
          <a:p>
            <a:r>
              <a:rPr lang="en-US" altLang="en-US" sz="3200" dirty="0"/>
              <a:t>Spectrum for x[n]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1150"/>
            <a:ext cx="8382000" cy="4171950"/>
          </a:xfrm>
        </p:spPr>
        <p:txBody>
          <a:bodyPr/>
          <a:lstStyle/>
          <a:p>
            <a:r>
              <a:rPr lang="en-US" altLang="en-US" dirty="0"/>
              <a:t>Plot versus Normalized Frequency</a:t>
            </a:r>
          </a:p>
          <a:p>
            <a:r>
              <a:rPr lang="en-US" altLang="en-US" dirty="0"/>
              <a:t>Include </a:t>
            </a:r>
            <a:r>
              <a:rPr lang="en-US" altLang="en-US" b="1" u="sng" dirty="0" smtClean="0">
                <a:solidFill>
                  <a:srgbClr val="00CC66"/>
                </a:solidFill>
              </a:rPr>
              <a:t>all</a:t>
            </a:r>
            <a:r>
              <a:rPr lang="en-US" altLang="en-US" dirty="0" smtClean="0"/>
              <a:t> </a:t>
            </a:r>
            <a:r>
              <a:rPr lang="en-US" altLang="en-US" dirty="0"/>
              <a:t>Spectrum Lines</a:t>
            </a:r>
          </a:p>
          <a:p>
            <a:pPr lvl="1"/>
            <a:r>
              <a:rPr lang="en-US" altLang="en-US" dirty="0"/>
              <a:t>Aliases</a:t>
            </a:r>
          </a:p>
          <a:p>
            <a:pPr lvl="2"/>
            <a:r>
              <a:rPr lang="en-US" altLang="en-US" dirty="0" smtClean="0"/>
              <a:t>Add Multiples of </a:t>
            </a:r>
            <a:r>
              <a:rPr lang="en-US" altLang="en-US" dirty="0"/>
              <a:t>2</a:t>
            </a:r>
            <a:r>
              <a:rPr lang="en-US" altLang="en-US" b="1" dirty="0">
                <a:latin typeface="Symbol" pitchFamily="18" charset="2"/>
              </a:rPr>
              <a:t>p</a:t>
            </a:r>
          </a:p>
          <a:p>
            <a:pPr lvl="2"/>
            <a:r>
              <a:rPr lang="en-US" altLang="en-US" dirty="0" smtClean="0"/>
              <a:t>Subtract Multiples </a:t>
            </a:r>
            <a:r>
              <a:rPr lang="en-US" altLang="en-US" dirty="0"/>
              <a:t>of 2</a:t>
            </a:r>
            <a:r>
              <a:rPr lang="en-US" altLang="en-US" b="1" dirty="0">
                <a:latin typeface="Symbol" pitchFamily="18" charset="2"/>
              </a:rPr>
              <a:t>p</a:t>
            </a:r>
            <a:endParaRPr lang="en-US" altLang="en-US" dirty="0"/>
          </a:p>
          <a:p>
            <a:pPr lvl="1"/>
            <a:r>
              <a:rPr lang="en-US" altLang="en-US" dirty="0"/>
              <a:t>Folded Aliases</a:t>
            </a:r>
          </a:p>
          <a:p>
            <a:pPr lvl="2"/>
            <a:r>
              <a:rPr lang="en-US" altLang="en-US" dirty="0"/>
              <a:t>(to be discussed later)</a:t>
            </a:r>
          </a:p>
          <a:p>
            <a:pPr lvl="2"/>
            <a:r>
              <a:rPr lang="en-US" altLang="en-US" dirty="0" smtClean="0"/>
              <a:t>Aliases </a:t>
            </a:r>
            <a:r>
              <a:rPr lang="en-US" altLang="en-US" dirty="0"/>
              <a:t>of </a:t>
            </a:r>
            <a:r>
              <a:rPr lang="en-US" altLang="en-US" dirty="0" smtClean="0"/>
              <a:t>Negative Frequencies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791200" cy="1371600"/>
          </a:xfrm>
        </p:spPr>
        <p:txBody>
          <a:bodyPr/>
          <a:lstStyle/>
          <a:p>
            <a:r>
              <a:rPr lang="en-US" altLang="en-US" sz="3200" dirty="0"/>
              <a:t>Spectrum (More Lines)</a:t>
            </a:r>
          </a:p>
        </p:txBody>
      </p:sp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67200"/>
            <a:ext cx="7924800" cy="2412139"/>
          </a:xfrm>
          <a:prstGeom prst="rect">
            <a:avLst/>
          </a:prstGeom>
          <a:noFill/>
        </p:spPr>
      </p:pic>
      <p:grpSp>
        <p:nvGrpSpPr>
          <p:cNvPr id="287748" name="Group 4"/>
          <p:cNvGrpSpPr>
            <a:grpSpLocks/>
          </p:cNvGrpSpPr>
          <p:nvPr/>
        </p:nvGrpSpPr>
        <p:grpSpPr bwMode="auto">
          <a:xfrm>
            <a:off x="1295400" y="1827213"/>
            <a:ext cx="7548563" cy="1677987"/>
            <a:chOff x="816" y="1151"/>
            <a:chExt cx="4755" cy="1057"/>
          </a:xfrm>
        </p:grpSpPr>
        <p:graphicFrame>
          <p:nvGraphicFramePr>
            <p:cNvPr id="287749" name="Object 5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2" name="Equation" r:id="rId4" imgW="139700" imgH="165100" progId="">
                    <p:embed/>
                  </p:oleObj>
                </mc:Choice>
                <mc:Fallback>
                  <p:oleObj name="Equation" r:id="rId4" imgW="139700" imgH="1651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50" name="Object 6"/>
            <p:cNvGraphicFramePr>
              <a:graphicFrameLocks noChangeAspect="1"/>
            </p:cNvGraphicFramePr>
            <p:nvPr/>
          </p:nvGraphicFramePr>
          <p:xfrm>
            <a:off x="3469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3" name="Equation" r:id="rId6" imgW="241300" imgH="190500" progId="Equation.3">
                    <p:embed/>
                  </p:oleObj>
                </mc:Choice>
                <mc:Fallback>
                  <p:oleObj name="Equation" r:id="rId6" imgW="241300" imgH="1905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51" name="Object 7"/>
            <p:cNvGraphicFramePr>
              <a:graphicFrameLocks noChangeAspect="1"/>
            </p:cNvGraphicFramePr>
            <p:nvPr/>
          </p:nvGraphicFramePr>
          <p:xfrm>
            <a:off x="2343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4" name="Equation" r:id="rId8" imgW="279400" imgH="203200" progId="Equation.3">
                    <p:embed/>
                  </p:oleObj>
                </mc:Choice>
                <mc:Fallback>
                  <p:oleObj name="Equation" r:id="rId8" imgW="279400" imgH="203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52" name="Line 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4" name="Line 10"/>
            <p:cNvSpPr>
              <a:spLocks noChangeShapeType="1"/>
            </p:cNvSpPr>
            <p:nvPr/>
          </p:nvSpPr>
          <p:spPr bwMode="auto">
            <a:xfrm flipV="1">
              <a:off x="3661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5" name="Line 11"/>
            <p:cNvSpPr>
              <a:spLocks noChangeShapeType="1"/>
            </p:cNvSpPr>
            <p:nvPr/>
          </p:nvSpPr>
          <p:spPr bwMode="auto">
            <a:xfrm flipV="1">
              <a:off x="2563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6" name="Rectangle 12"/>
            <p:cNvSpPr>
              <a:spLocks noChangeArrowheads="1"/>
            </p:cNvSpPr>
            <p:nvPr/>
          </p:nvSpPr>
          <p:spPr bwMode="auto">
            <a:xfrm>
              <a:off x="3312" y="1920"/>
              <a:ext cx="685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r>
                <a:rPr lang="en-US" altLang="en-US" sz="2400" b="1">
                  <a:solidFill>
                    <a:schemeClr val="tx2"/>
                  </a:solidFill>
                  <a:latin typeface="Symbol" pitchFamily="18" charset="2"/>
                </a:rPr>
                <a:t>p(0.1)</a:t>
              </a:r>
            </a:p>
          </p:txBody>
        </p:sp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2275" y="1920"/>
              <a:ext cx="557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rgbClr val="00CC66"/>
                  </a:solidFill>
                  <a:latin typeface="Times New Roman" pitchFamily="18" charset="0"/>
                </a:rPr>
                <a:t>–0.2</a:t>
              </a:r>
              <a:r>
                <a:rPr lang="en-US" altLang="en-US" sz="2400" b="1">
                  <a:solidFill>
                    <a:srgbClr val="00CC66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287758" name="Group 14"/>
          <p:cNvGrpSpPr>
            <a:grpSpLocks/>
          </p:cNvGrpSpPr>
          <p:nvPr/>
        </p:nvGrpSpPr>
        <p:grpSpPr bwMode="auto">
          <a:xfrm>
            <a:off x="7391400" y="1828800"/>
            <a:ext cx="760413" cy="1677988"/>
            <a:chOff x="4656" y="1152"/>
            <a:chExt cx="479" cy="1057"/>
          </a:xfrm>
        </p:grpSpPr>
        <p:graphicFrame>
          <p:nvGraphicFramePr>
            <p:cNvPr id="287759" name="Object 15"/>
            <p:cNvGraphicFramePr>
              <a:graphicFrameLocks noChangeAspect="1"/>
            </p:cNvGraphicFramePr>
            <p:nvPr/>
          </p:nvGraphicFramePr>
          <p:xfrm>
            <a:off x="4724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5" name="Equation" r:id="rId10" imgW="279400" imgH="203200" progId="Equation.3">
                    <p:embed/>
                  </p:oleObj>
                </mc:Choice>
                <mc:Fallback>
                  <p:oleObj name="Equation" r:id="rId10" imgW="279400" imgH="2032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60" name="Line 16"/>
            <p:cNvSpPr>
              <a:spLocks noChangeShapeType="1"/>
            </p:cNvSpPr>
            <p:nvPr/>
          </p:nvSpPr>
          <p:spPr bwMode="auto">
            <a:xfrm flipV="1">
              <a:off x="4944" y="1393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1" name="Rectangle 17"/>
            <p:cNvSpPr>
              <a:spLocks noChangeArrowheads="1"/>
            </p:cNvSpPr>
            <p:nvPr/>
          </p:nvSpPr>
          <p:spPr bwMode="auto">
            <a:xfrm>
              <a:off x="4656" y="1921"/>
              <a:ext cx="461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rgbClr val="00CC66"/>
                  </a:solidFill>
                  <a:latin typeface="Times New Roman" pitchFamily="18" charset="0"/>
                </a:rPr>
                <a:t>1.8</a:t>
              </a:r>
              <a:r>
                <a:rPr lang="en-US" altLang="en-US" sz="2400" b="1">
                  <a:solidFill>
                    <a:srgbClr val="00CC66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287762" name="Group 18"/>
          <p:cNvGrpSpPr>
            <a:grpSpLocks/>
          </p:cNvGrpSpPr>
          <p:nvPr/>
        </p:nvGrpSpPr>
        <p:grpSpPr bwMode="auto">
          <a:xfrm>
            <a:off x="1905000" y="1828800"/>
            <a:ext cx="893763" cy="1673225"/>
            <a:chOff x="1200" y="1152"/>
            <a:chExt cx="563" cy="1054"/>
          </a:xfrm>
        </p:grpSpPr>
        <p:graphicFrame>
          <p:nvGraphicFramePr>
            <p:cNvPr id="287763" name="Object 19"/>
            <p:cNvGraphicFramePr>
              <a:graphicFrameLocks noChangeAspect="1"/>
            </p:cNvGraphicFramePr>
            <p:nvPr/>
          </p:nvGraphicFramePr>
          <p:xfrm>
            <a:off x="1357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6" name="Equation" r:id="rId11" imgW="241300" imgH="190500" progId="Equation.3">
                    <p:embed/>
                  </p:oleObj>
                </mc:Choice>
                <mc:Fallback>
                  <p:oleObj name="Equation" r:id="rId11" imgW="241300" imgH="1905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V="1">
              <a:off x="1549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200" y="1912"/>
              <a:ext cx="563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–1.8</a:t>
              </a:r>
              <a:r>
                <a:rPr lang="en-US" altLang="en-US" sz="2400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287766" name="Freeform 22"/>
          <p:cNvSpPr>
            <a:spLocks/>
          </p:cNvSpPr>
          <p:nvPr/>
        </p:nvSpPr>
        <p:spPr bwMode="auto">
          <a:xfrm>
            <a:off x="4000500" y="2324100"/>
            <a:ext cx="3924300" cy="455613"/>
          </a:xfrm>
          <a:custGeom>
            <a:avLst/>
            <a:gdLst/>
            <a:ahLst/>
            <a:cxnLst>
              <a:cxn ang="0">
                <a:pos x="72" y="216"/>
              </a:cxn>
              <a:cxn ang="0">
                <a:pos x="312" y="168"/>
              </a:cxn>
              <a:cxn ang="0">
                <a:pos x="312" y="264"/>
              </a:cxn>
              <a:cxn ang="0">
                <a:pos x="2184" y="24"/>
              </a:cxn>
              <a:cxn ang="0">
                <a:pos x="2040" y="120"/>
              </a:cxn>
              <a:cxn ang="0">
                <a:pos x="2424" y="72"/>
              </a:cxn>
            </a:cxnLst>
            <a:rect l="0" t="0" r="r" b="b"/>
            <a:pathLst>
              <a:path w="2472" h="287">
                <a:moveTo>
                  <a:pt x="72" y="216"/>
                </a:moveTo>
                <a:cubicBezTo>
                  <a:pt x="172" y="188"/>
                  <a:pt x="272" y="160"/>
                  <a:pt x="312" y="168"/>
                </a:cubicBezTo>
                <a:cubicBezTo>
                  <a:pt x="351" y="175"/>
                  <a:pt x="0" y="287"/>
                  <a:pt x="312" y="264"/>
                </a:cubicBezTo>
                <a:cubicBezTo>
                  <a:pt x="623" y="240"/>
                  <a:pt x="1896" y="48"/>
                  <a:pt x="2184" y="24"/>
                </a:cubicBezTo>
                <a:cubicBezTo>
                  <a:pt x="2472" y="0"/>
                  <a:pt x="2000" y="112"/>
                  <a:pt x="2040" y="120"/>
                </a:cubicBezTo>
                <a:cubicBezTo>
                  <a:pt x="2079" y="127"/>
                  <a:pt x="2251" y="99"/>
                  <a:pt x="2424" y="72"/>
                </a:cubicBezTo>
              </a:path>
            </a:pathLst>
          </a:custGeom>
          <a:noFill/>
          <a:ln w="38100" cmpd="sng">
            <a:solidFill>
              <a:srgbClr val="99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7" name="Freeform 23"/>
          <p:cNvSpPr>
            <a:spLocks/>
          </p:cNvSpPr>
          <p:nvPr/>
        </p:nvSpPr>
        <p:spPr bwMode="auto">
          <a:xfrm>
            <a:off x="1866900" y="3352800"/>
            <a:ext cx="4724400" cy="381000"/>
          </a:xfrm>
          <a:custGeom>
            <a:avLst/>
            <a:gdLst/>
            <a:ahLst/>
            <a:cxnLst>
              <a:cxn ang="0">
                <a:pos x="408" y="48"/>
              </a:cxn>
              <a:cxn ang="0">
                <a:pos x="360" y="144"/>
              </a:cxn>
              <a:cxn ang="0">
                <a:pos x="2568" y="144"/>
              </a:cxn>
              <a:cxn ang="0">
                <a:pos x="2808" y="0"/>
              </a:cxn>
            </a:cxnLst>
            <a:rect l="0" t="0" r="r" b="b"/>
            <a:pathLst>
              <a:path w="2976" h="168">
                <a:moveTo>
                  <a:pt x="408" y="48"/>
                </a:moveTo>
                <a:cubicBezTo>
                  <a:pt x="204" y="88"/>
                  <a:pt x="0" y="128"/>
                  <a:pt x="360" y="144"/>
                </a:cubicBezTo>
                <a:cubicBezTo>
                  <a:pt x="720" y="160"/>
                  <a:pt x="2160" y="168"/>
                  <a:pt x="2568" y="144"/>
                </a:cubicBezTo>
                <a:cubicBezTo>
                  <a:pt x="2976" y="120"/>
                  <a:pt x="2892" y="60"/>
                  <a:pt x="2808" y="0"/>
                </a:cubicBezTo>
              </a:path>
            </a:pathLst>
          </a:custGeom>
          <a:noFill/>
          <a:ln w="38100" cmpd="sng">
            <a:solidFill>
              <a:srgbClr val="99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768" name="Object 24"/>
          <p:cNvGraphicFramePr>
            <a:graphicFrameLocks noChangeAspect="1"/>
          </p:cNvGraphicFramePr>
          <p:nvPr/>
        </p:nvGraphicFramePr>
        <p:xfrm>
          <a:off x="2743200" y="3810000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7" name="Equation" r:id="rId12" imgW="2197080" imgH="203040" progId="Equation.3">
                  <p:embed/>
                </p:oleObj>
              </mc:Choice>
              <mc:Fallback>
                <p:oleObj name="Equation" r:id="rId12" imgW="219708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4254500" cy="393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69" name="Group 25"/>
          <p:cNvGrpSpPr>
            <a:grpSpLocks/>
          </p:cNvGrpSpPr>
          <p:nvPr/>
        </p:nvGrpSpPr>
        <p:grpSpPr bwMode="auto">
          <a:xfrm>
            <a:off x="228600" y="1905000"/>
            <a:ext cx="1524000" cy="1676399"/>
            <a:chOff x="48" y="1104"/>
            <a:chExt cx="1104" cy="1207"/>
          </a:xfrm>
        </p:grpSpPr>
        <p:graphicFrame>
          <p:nvGraphicFramePr>
            <p:cNvPr id="287770" name="Object 26"/>
            <p:cNvGraphicFramePr>
              <a:graphicFrameLocks noChangeAspect="1"/>
            </p:cNvGraphicFramePr>
            <p:nvPr/>
          </p:nvGraphicFramePr>
          <p:xfrm>
            <a:off x="70" y="1989"/>
            <a:ext cx="94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8" name="Equation" r:id="rId14" imgW="672840" imgH="228600" progId="Equation.3">
                    <p:embed/>
                  </p:oleObj>
                </mc:Choice>
                <mc:Fallback>
                  <p:oleObj name="Equation" r:id="rId14" imgW="67284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" y="1989"/>
                          <a:ext cx="947" cy="32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71" name="Object 27"/>
            <p:cNvGraphicFramePr>
              <a:graphicFrameLocks noChangeAspect="1"/>
            </p:cNvGraphicFramePr>
            <p:nvPr/>
          </p:nvGraphicFramePr>
          <p:xfrm>
            <a:off x="48" y="1104"/>
            <a:ext cx="1104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9" name="Equation" r:id="rId16" imgW="672840" imgH="431640" progId="Equation.3">
                    <p:embed/>
                  </p:oleObj>
                </mc:Choice>
                <mc:Fallback>
                  <p:oleObj name="Equation" r:id="rId16" imgW="672840" imgH="4316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04"/>
                          <a:ext cx="1104" cy="70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6" grpId="0" animBg="1"/>
      <p:bldP spid="2877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5867400" cy="1143000"/>
          </a:xfrm>
        </p:spPr>
        <p:txBody>
          <a:bodyPr/>
          <a:lstStyle/>
          <a:p>
            <a:r>
              <a:rPr lang="en-US" altLang="en-US" sz="3200" dirty="0"/>
              <a:t>Spectrum (Aliasing Case)</a:t>
            </a:r>
          </a:p>
        </p:txBody>
      </p:sp>
      <p:grpSp>
        <p:nvGrpSpPr>
          <p:cNvPr id="288771" name="Group 3"/>
          <p:cNvGrpSpPr>
            <a:grpSpLocks/>
          </p:cNvGrpSpPr>
          <p:nvPr/>
        </p:nvGrpSpPr>
        <p:grpSpPr bwMode="auto">
          <a:xfrm>
            <a:off x="3916363" y="1827213"/>
            <a:ext cx="884237" cy="1677987"/>
            <a:chOff x="2467" y="1151"/>
            <a:chExt cx="557" cy="1057"/>
          </a:xfrm>
        </p:grpSpPr>
        <p:graphicFrame>
          <p:nvGraphicFramePr>
            <p:cNvPr id="288772" name="Object 4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6" name="Equation" r:id="rId3" imgW="279400" imgH="203200" progId="Equation.3">
                    <p:embed/>
                  </p:oleObj>
                </mc:Choice>
                <mc:Fallback>
                  <p:oleObj name="Equation" r:id="rId3" imgW="279400" imgH="203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73" name="Line 5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4" name="Rectangle 6"/>
            <p:cNvSpPr>
              <a:spLocks noChangeArrowheads="1"/>
            </p:cNvSpPr>
            <p:nvPr/>
          </p:nvSpPr>
          <p:spPr bwMode="auto">
            <a:xfrm>
              <a:off x="2467" y="1920"/>
              <a:ext cx="557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rgbClr val="00CC66"/>
                  </a:solidFill>
                  <a:latin typeface="Times New Roman" pitchFamily="18" charset="0"/>
                </a:rPr>
                <a:t>–0.5</a:t>
              </a:r>
              <a:r>
                <a:rPr lang="en-US" altLang="en-US" sz="2400" b="1">
                  <a:solidFill>
                    <a:srgbClr val="00CC66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288775" name="Group 7"/>
          <p:cNvGrpSpPr>
            <a:grpSpLocks/>
          </p:cNvGrpSpPr>
          <p:nvPr/>
        </p:nvGrpSpPr>
        <p:grpSpPr bwMode="auto">
          <a:xfrm>
            <a:off x="2697163" y="1828800"/>
            <a:ext cx="893762" cy="1673225"/>
            <a:chOff x="1699" y="1152"/>
            <a:chExt cx="563" cy="1054"/>
          </a:xfrm>
        </p:grpSpPr>
        <p:graphicFrame>
          <p:nvGraphicFramePr>
            <p:cNvPr id="288776" name="Object 8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7" name="Equation" r:id="rId5" imgW="241300" imgH="190500" progId="Equation.3">
                    <p:embed/>
                  </p:oleObj>
                </mc:Choice>
                <mc:Fallback>
                  <p:oleObj name="Equation" r:id="rId5" imgW="241300" imgH="1905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Rectangle 10"/>
            <p:cNvSpPr>
              <a:spLocks noChangeArrowheads="1"/>
            </p:cNvSpPr>
            <p:nvPr/>
          </p:nvSpPr>
          <p:spPr bwMode="auto">
            <a:xfrm>
              <a:off x="1699" y="1912"/>
              <a:ext cx="563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–1.5</a:t>
              </a:r>
              <a:r>
                <a:rPr lang="en-US" altLang="en-US" sz="2400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pic>
        <p:nvPicPr>
          <p:cNvPr id="2887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59725"/>
            <a:ext cx="7888287" cy="2369675"/>
          </a:xfrm>
          <a:prstGeom prst="rect">
            <a:avLst/>
          </a:prstGeom>
          <a:noFill/>
        </p:spPr>
      </p:pic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5211763" y="1828800"/>
            <a:ext cx="741362" cy="1673225"/>
            <a:chOff x="3283" y="1152"/>
            <a:chExt cx="467" cy="1054"/>
          </a:xfrm>
        </p:grpSpPr>
        <p:graphicFrame>
          <p:nvGraphicFramePr>
            <p:cNvPr id="288781" name="Object 13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8" name="Equation" r:id="rId8" imgW="241300" imgH="190500" progId="Equation.3">
                    <p:embed/>
                  </p:oleObj>
                </mc:Choice>
                <mc:Fallback>
                  <p:oleObj name="Equation" r:id="rId8" imgW="241300" imgH="1905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3" name="Rectangle 15"/>
            <p:cNvSpPr>
              <a:spLocks noChangeArrowheads="1"/>
            </p:cNvSpPr>
            <p:nvPr/>
          </p:nvSpPr>
          <p:spPr bwMode="auto">
            <a:xfrm>
              <a:off x="3283" y="1912"/>
              <a:ext cx="467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0.5</a:t>
              </a:r>
              <a:r>
                <a:rPr lang="en-US" altLang="en-US" sz="2400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288784" name="Rectangle 16"/>
          <p:cNvSpPr>
            <a:spLocks noChangeArrowheads="1"/>
          </p:cNvSpPr>
          <p:nvPr/>
        </p:nvSpPr>
        <p:spPr bwMode="auto">
          <a:xfrm>
            <a:off x="7696200" y="3049588"/>
            <a:ext cx="731838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</a:rPr>
              <a:t>2.5</a:t>
            </a:r>
            <a:r>
              <a:rPr lang="en-US" altLang="en-US" sz="2400" b="1">
                <a:solidFill>
                  <a:schemeClr val="tx2"/>
                </a:solidFill>
                <a:latin typeface="Symbol" pitchFamily="18" charset="2"/>
              </a:rPr>
              <a:t>p</a:t>
            </a:r>
            <a:endParaRPr lang="en-US" altLang="en-US" sz="2400" b="1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288785" name="Rectangle 17"/>
          <p:cNvSpPr>
            <a:spLocks noChangeArrowheads="1"/>
          </p:cNvSpPr>
          <p:nvPr/>
        </p:nvSpPr>
        <p:spPr bwMode="auto">
          <a:xfrm>
            <a:off x="1447800" y="3048000"/>
            <a:ext cx="88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00CC66"/>
                </a:solidFill>
                <a:latin typeface="Times New Roman" pitchFamily="18" charset="0"/>
              </a:rPr>
              <a:t>–2.5</a:t>
            </a:r>
            <a:r>
              <a:rPr lang="en-US" altLang="en-US" sz="2400" b="1">
                <a:solidFill>
                  <a:srgbClr val="00CC66"/>
                </a:solidFill>
                <a:latin typeface="Symbol" pitchFamily="18" charset="2"/>
              </a:rPr>
              <a:t>p</a:t>
            </a:r>
          </a:p>
        </p:txBody>
      </p:sp>
      <p:grpSp>
        <p:nvGrpSpPr>
          <p:cNvPr id="288786" name="Group 18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288787" name="Object 19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9" name="Equation" r:id="rId9" imgW="139700" imgH="165100" progId="">
                    <p:embed/>
                  </p:oleObj>
                </mc:Choice>
                <mc:Fallback>
                  <p:oleObj name="Equation" r:id="rId9" imgW="139700" imgH="16510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790" name="Group 22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288791" name="Object 23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10" name="Equation" r:id="rId11" imgW="241300" imgH="190500" progId="Equation.3">
                      <p:embed/>
                    </p:oleObj>
                  </mc:Choice>
                  <mc:Fallback>
                    <p:oleObj name="Equation" r:id="rId11" imgW="241300" imgH="19050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152"/>
                            <a:ext cx="355" cy="280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8792" name="Line 24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793" name="Group 25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288794" name="Object 26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11" name="Equation" r:id="rId12" imgW="279400" imgH="203200" progId="Equation.3">
                      <p:embed/>
                    </p:oleObj>
                  </mc:Choice>
                  <mc:Fallback>
                    <p:oleObj name="Equation" r:id="rId12" imgW="279400" imgH="20320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141"/>
                            <a:ext cx="411" cy="299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8795" name="Line 27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8796" name="Group 28"/>
          <p:cNvGrpSpPr>
            <a:grpSpLocks/>
          </p:cNvGrpSpPr>
          <p:nvPr/>
        </p:nvGrpSpPr>
        <p:grpSpPr bwMode="auto">
          <a:xfrm>
            <a:off x="6324600" y="1828800"/>
            <a:ext cx="731838" cy="1676400"/>
            <a:chOff x="3984" y="1152"/>
            <a:chExt cx="461" cy="1056"/>
          </a:xfrm>
        </p:grpSpPr>
        <p:graphicFrame>
          <p:nvGraphicFramePr>
            <p:cNvPr id="288797" name="Object 29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2" name="Equation" r:id="rId13" imgW="279400" imgH="203200" progId="Equation.3">
                    <p:embed/>
                  </p:oleObj>
                </mc:Choice>
                <mc:Fallback>
                  <p:oleObj name="Equation" r:id="rId13" imgW="279400" imgH="2032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8" name="Line 30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9" name="Rectangle 31"/>
            <p:cNvSpPr>
              <a:spLocks noChangeArrowheads="1"/>
            </p:cNvSpPr>
            <p:nvPr/>
          </p:nvSpPr>
          <p:spPr bwMode="auto">
            <a:xfrm>
              <a:off x="3984" y="1920"/>
              <a:ext cx="461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rgbClr val="00CC66"/>
                  </a:solidFill>
                  <a:latin typeface="Times New Roman" pitchFamily="18" charset="0"/>
                </a:rPr>
                <a:t>1.5</a:t>
              </a:r>
              <a:r>
                <a:rPr lang="en-US" altLang="en-US" sz="2400" b="1">
                  <a:solidFill>
                    <a:srgbClr val="00CC66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288800" name="Freeform 32"/>
          <p:cNvSpPr>
            <a:spLocks/>
          </p:cNvSpPr>
          <p:nvPr/>
        </p:nvSpPr>
        <p:spPr bwMode="auto">
          <a:xfrm>
            <a:off x="5562600" y="2478088"/>
            <a:ext cx="2438400" cy="34131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92" y="64"/>
              </a:cxn>
              <a:cxn ang="0">
                <a:pos x="192" y="208"/>
              </a:cxn>
              <a:cxn ang="0">
                <a:pos x="1296" y="16"/>
              </a:cxn>
              <a:cxn ang="0">
                <a:pos x="1248" y="112"/>
              </a:cxn>
              <a:cxn ang="0">
                <a:pos x="1488" y="112"/>
              </a:cxn>
            </a:cxnLst>
            <a:rect l="0" t="0" r="r" b="b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 cmpd="sng">
            <a:solidFill>
              <a:srgbClr val="99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01" name="Freeform 33"/>
          <p:cNvSpPr>
            <a:spLocks/>
          </p:cNvSpPr>
          <p:nvPr/>
        </p:nvSpPr>
        <p:spPr bwMode="auto">
          <a:xfrm>
            <a:off x="1905000" y="2362200"/>
            <a:ext cx="2438400" cy="3413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92" y="64"/>
              </a:cxn>
              <a:cxn ang="0">
                <a:pos x="192" y="208"/>
              </a:cxn>
              <a:cxn ang="0">
                <a:pos x="1296" y="16"/>
              </a:cxn>
              <a:cxn ang="0">
                <a:pos x="1248" y="112"/>
              </a:cxn>
              <a:cxn ang="0">
                <a:pos x="1488" y="112"/>
              </a:cxn>
            </a:cxnLst>
            <a:rect l="0" t="0" r="r" b="b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 cmpd="sng">
            <a:solidFill>
              <a:srgbClr val="00CC66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8802" name="Object 34"/>
          <p:cNvGraphicFramePr>
            <a:graphicFrameLocks noChangeAspect="1"/>
          </p:cNvGraphicFramePr>
          <p:nvPr/>
        </p:nvGraphicFramePr>
        <p:xfrm>
          <a:off x="2286000" y="3733800"/>
          <a:ext cx="4822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3" name="Equation" r:id="rId14" imgW="2044440" imgH="203040" progId="Equation.3">
                  <p:embed/>
                </p:oleObj>
              </mc:Choice>
              <mc:Fallback>
                <p:oleObj name="Equation" r:id="rId14" imgW="2044440" imgH="203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822825" cy="47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803" name="Group 35"/>
          <p:cNvGrpSpPr>
            <a:grpSpLocks/>
          </p:cNvGrpSpPr>
          <p:nvPr/>
        </p:nvGrpSpPr>
        <p:grpSpPr bwMode="auto">
          <a:xfrm>
            <a:off x="228600" y="2057400"/>
            <a:ext cx="1066800" cy="1385887"/>
            <a:chOff x="48" y="1191"/>
            <a:chExt cx="912" cy="1130"/>
          </a:xfrm>
        </p:grpSpPr>
        <p:graphicFrame>
          <p:nvGraphicFramePr>
            <p:cNvPr id="288804" name="Object 36"/>
            <p:cNvGraphicFramePr>
              <a:graphicFrameLocks noChangeAspect="1"/>
            </p:cNvGraphicFramePr>
            <p:nvPr/>
          </p:nvGraphicFramePr>
          <p:xfrm>
            <a:off x="56" y="2064"/>
            <a:ext cx="8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4" name="Equation" r:id="rId16" imgW="761760" imgH="228600" progId="Equation.3">
                    <p:embed/>
                  </p:oleObj>
                </mc:Choice>
                <mc:Fallback>
                  <p:oleObj name="Equation" r:id="rId16" imgW="761760" imgH="2286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2064"/>
                          <a:ext cx="856" cy="25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805" name="Object 37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5" name="Equation" r:id="rId18" imgW="672840" imgH="431640" progId="Equation.3">
                    <p:embed/>
                  </p:oleObj>
                </mc:Choice>
                <mc:Fallback>
                  <p:oleObj name="Equation" r:id="rId18" imgW="672840" imgH="431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91"/>
                          <a:ext cx="912" cy="58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4" grpId="0" animBg="1" autoUpdateAnimBg="0"/>
      <p:bldP spid="288785" grpId="0" autoUpdateAnimBg="0"/>
      <p:bldP spid="288800" grpId="0" animBg="1"/>
      <p:bldP spid="2888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con2dis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382000" cy="4343400"/>
          </a:xfrm>
        </p:spPr>
        <p:txBody>
          <a:bodyPr/>
          <a:lstStyle/>
          <a:p>
            <a:pPr marL="609600" indent="-609600" algn="l">
              <a:buFont typeface="Galliard BT" pitchFamily="18" charset="0"/>
              <a:buChar char="•"/>
            </a:pPr>
            <a:r>
              <a:rPr lang="en-US" dirty="0" smtClean="0"/>
              <a:t>Prayer/Thought</a:t>
            </a:r>
          </a:p>
          <a:p>
            <a:pPr marL="609600" indent="-609600" algn="l">
              <a:buFont typeface="Galliard BT" pitchFamily="18" charset="0"/>
              <a:buChar char="•"/>
            </a:pPr>
            <a:r>
              <a:rPr lang="en-US" dirty="0" smtClean="0"/>
              <a:t>Sampling</a:t>
            </a:r>
            <a:endParaRPr lang="en-US" dirty="0"/>
          </a:p>
          <a:p>
            <a:pPr marL="990600" lvl="1" indent="-533400"/>
            <a:r>
              <a:rPr lang="en-US" dirty="0"/>
              <a:t>Aliasing</a:t>
            </a:r>
          </a:p>
          <a:p>
            <a:pPr marL="609600" indent="-609600" algn="l">
              <a:buFont typeface="Galliard BT" pitchFamily="18" charset="0"/>
              <a:buChar char="•"/>
            </a:pPr>
            <a:r>
              <a:rPr lang="en-US" dirty="0"/>
              <a:t>Spectral View of Sampling</a:t>
            </a:r>
          </a:p>
          <a:p>
            <a:pPr marL="990600" lvl="1" indent="-533400"/>
            <a:r>
              <a:rPr lang="en-US" dirty="0"/>
              <a:t>Spectral View of Aliasing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33400"/>
            <a:ext cx="5943600" cy="762000"/>
          </a:xfrm>
        </p:spPr>
        <p:txBody>
          <a:bodyPr/>
          <a:lstStyle/>
          <a:p>
            <a:r>
              <a:rPr lang="en-US" altLang="en-US" sz="3200" dirty="0"/>
              <a:t>More complex spectrum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533400" y="2286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1800">
                <a:latin typeface="Arial" charset="0"/>
              </a:rPr>
              <a:t>Frequency spectra of a continuous time signal</a:t>
            </a:r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876425"/>
            <a:ext cx="4953000" cy="1323975"/>
          </a:xfrm>
          <a:prstGeom prst="rect">
            <a:avLst/>
          </a:prstGeom>
          <a:noFill/>
        </p:spPr>
      </p:pic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86150"/>
            <a:ext cx="4953000" cy="1162050"/>
          </a:xfrm>
          <a:prstGeom prst="rect">
            <a:avLst/>
          </a:prstGeom>
          <a:noFill/>
        </p:spPr>
      </p:pic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33400" y="3505200"/>
            <a:ext cx="3581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1800">
                <a:latin typeface="Arial" charset="0"/>
              </a:rPr>
              <a:t>Frequency spectra of this continuous time signal sampled at fs &gt; 2fmax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6451600" cy="762000"/>
          </a:xfrm>
        </p:spPr>
        <p:txBody>
          <a:bodyPr/>
          <a:lstStyle/>
          <a:p>
            <a:r>
              <a:rPr lang="en-US" altLang="en-US" sz="3200" dirty="0"/>
              <a:t>More complex spectrum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533400" y="2286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1800" dirty="0">
                <a:latin typeface="Arial" charset="0"/>
              </a:rPr>
              <a:t>Frequency spectra of a continuous time signal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533400" y="3810000"/>
            <a:ext cx="3581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1800">
                <a:latin typeface="Arial" charset="0"/>
              </a:rPr>
              <a:t>Frequency spectra of this continuous time signal sampled at fs &lt; 2fmax</a:t>
            </a:r>
          </a:p>
        </p:txBody>
      </p:sp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866900"/>
            <a:ext cx="4572000" cy="1181100"/>
          </a:xfrm>
          <a:prstGeom prst="rect">
            <a:avLst/>
          </a:prstGeom>
          <a:noFill/>
        </p:spPr>
      </p:pic>
      <p:pic>
        <p:nvPicPr>
          <p:cNvPr id="2908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505200"/>
            <a:ext cx="4600575" cy="2219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Demo songs showing effects of sampling and aliasing</a:t>
            </a:r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0"/>
            <a:ext cx="40767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709446"/>
            <a:ext cx="464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>
                <a:latin typeface="Arial" charset="0"/>
              </a:rPr>
              <a:t>Frequency spectra of a continuous time signal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19600" y="5906869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>
                <a:latin typeface="Arial" charset="0"/>
              </a:rPr>
              <a:t>Frequency spectra of this continuous time signal sampled at </a:t>
            </a:r>
            <a:r>
              <a:rPr lang="en-US" sz="1800" dirty="0" err="1">
                <a:latin typeface="Arial" charset="0"/>
              </a:rPr>
              <a:t>fs</a:t>
            </a:r>
            <a:r>
              <a:rPr lang="en-US" sz="1800" dirty="0">
                <a:latin typeface="Arial" charset="0"/>
              </a:rPr>
              <a:t> &lt; 2fmax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4572000" cy="1181100"/>
          </a:xfrm>
          <a:prstGeom prst="rect">
            <a:avLst/>
          </a:prstGeom>
          <a:noFill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698657"/>
            <a:ext cx="4600575" cy="2219325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524000"/>
            <a:ext cx="4953000" cy="1162050"/>
          </a:xfrm>
          <a:prstGeom prst="rect">
            <a:avLst/>
          </a:prstGeom>
          <a:noFill/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95800" y="2743200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>
                <a:latin typeface="Arial" charset="0"/>
              </a:rPr>
              <a:t>Frequency spectra of this continuous time signal sampled at </a:t>
            </a:r>
            <a:r>
              <a:rPr lang="en-US" sz="1800" dirty="0" err="1">
                <a:latin typeface="Arial" charset="0"/>
              </a:rPr>
              <a:t>fs</a:t>
            </a:r>
            <a:r>
              <a:rPr lang="en-US" sz="1800" dirty="0">
                <a:latin typeface="Arial" charset="0"/>
              </a:rPr>
              <a:t> &gt; 2fmax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some musical instruments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>
              <a:buFont typeface="Galliard BT" pitchFamily="18" charset="0"/>
              <a:buNone/>
            </a:pPr>
            <a:r>
              <a:rPr lang="en-US" sz="8200">
                <a:latin typeface="Times New Roman" pitchFamily="18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Demo songs showing effects of sampling and aliasing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Seth_sound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&amp;&amp;&amp; need to add math for sampling </a:t>
            </a:r>
            <a:r>
              <a:rPr lang="en-US" dirty="0" err="1"/>
              <a:t>seth_sound</a:t>
            </a:r>
            <a:r>
              <a:rPr lang="en-US" dirty="0"/>
              <a:t> in different sample </a:t>
            </a:r>
            <a:r>
              <a:rPr lang="en-US" dirty="0" err="1"/>
              <a:t>freq’s</a:t>
            </a:r>
            <a:endParaRPr lang="en-US" dirty="0"/>
          </a:p>
          <a:p>
            <a:pPr lvl="1"/>
            <a:r>
              <a:rPr lang="en-US" dirty="0"/>
              <a:t>Show how the frequency of the sound increases/decreases as we change sampling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943600" cy="1371600"/>
          </a:xfrm>
        </p:spPr>
        <p:txBody>
          <a:bodyPr/>
          <a:lstStyle/>
          <a:p>
            <a:r>
              <a:rPr lang="en-US" altLang="en-US" sz="3200" dirty="0"/>
              <a:t>Sampling x(t)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altLang="en-US" dirty="0" smtClean="0"/>
              <a:t>What is sampling?</a:t>
            </a:r>
          </a:p>
          <a:p>
            <a:r>
              <a:rPr lang="en-US" altLang="en-US" dirty="0" smtClean="0"/>
              <a:t>Sampling </a:t>
            </a:r>
            <a:r>
              <a:rPr lang="en-US" altLang="en-US" dirty="0"/>
              <a:t>Process</a:t>
            </a:r>
          </a:p>
          <a:p>
            <a:pPr lvl="2"/>
            <a:r>
              <a:rPr lang="en-US" altLang="en-US" dirty="0"/>
              <a:t>Convert x(t) to numbers x[n]</a:t>
            </a:r>
          </a:p>
          <a:p>
            <a:pPr lvl="2"/>
            <a:r>
              <a:rPr lang="en-US" altLang="en-US" dirty="0"/>
              <a:t>“n” is an integer; x[n] is a sequence of values</a:t>
            </a:r>
          </a:p>
          <a:p>
            <a:pPr lvl="2"/>
            <a:r>
              <a:rPr lang="en-US" altLang="en-US" dirty="0"/>
              <a:t>Think of “n” as the storage address in memory</a:t>
            </a:r>
          </a:p>
          <a:p>
            <a:r>
              <a:rPr lang="en-US" altLang="en-US" dirty="0"/>
              <a:t>Uniform Sampling at t = </a:t>
            </a:r>
            <a:r>
              <a:rPr lang="en-US" altLang="en-US" dirty="0" err="1"/>
              <a:t>nT</a:t>
            </a:r>
            <a:r>
              <a:rPr lang="en-US" altLang="en-US" baseline="-25000" dirty="0" err="1"/>
              <a:t>s</a:t>
            </a:r>
            <a:endParaRPr lang="en-US" altLang="en-US" dirty="0"/>
          </a:p>
          <a:p>
            <a:pPr lvl="2"/>
            <a:r>
              <a:rPr lang="en-US" altLang="en-US" dirty="0" smtClean="0"/>
              <a:t>ideal:  </a:t>
            </a:r>
            <a:r>
              <a:rPr lang="en-US" altLang="en-US" dirty="0"/>
              <a:t>x[n] = x(</a:t>
            </a:r>
            <a:r>
              <a:rPr lang="en-US" altLang="en-US" dirty="0" err="1"/>
              <a:t>nT</a:t>
            </a:r>
            <a:r>
              <a:rPr lang="en-US" altLang="en-US" baseline="-25000" dirty="0" err="1"/>
              <a:t>s</a:t>
            </a:r>
            <a:r>
              <a:rPr lang="en-US" altLang="en-US" dirty="0"/>
              <a:t>)</a:t>
            </a:r>
          </a:p>
        </p:txBody>
      </p:sp>
      <p:grpSp>
        <p:nvGrpSpPr>
          <p:cNvPr id="274436" name="Group 4"/>
          <p:cNvGrpSpPr>
            <a:grpSpLocks/>
          </p:cNvGrpSpPr>
          <p:nvPr/>
        </p:nvGrpSpPr>
        <p:grpSpPr bwMode="auto">
          <a:xfrm>
            <a:off x="2971800" y="5257800"/>
            <a:ext cx="3048000" cy="914400"/>
            <a:chOff x="1872" y="3264"/>
            <a:chExt cx="1920" cy="576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2496" y="3264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 i="1" dirty="0">
                  <a:solidFill>
                    <a:schemeClr val="tx2"/>
                  </a:solidFill>
                  <a:latin typeface="Times" pitchFamily="18" charset="0"/>
                </a:rPr>
                <a:t>A-to-D</a:t>
              </a:r>
              <a:endParaRPr lang="en-US" altLang="en-US" sz="1600" i="1" dirty="0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274438" name="Line 6"/>
            <p:cNvSpPr>
              <a:spLocks noChangeShapeType="1"/>
            </p:cNvSpPr>
            <p:nvPr/>
          </p:nvSpPr>
          <p:spPr bwMode="auto">
            <a:xfrm>
              <a:off x="3168" y="35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9" name="Line 7"/>
            <p:cNvSpPr>
              <a:spLocks noChangeShapeType="1"/>
            </p:cNvSpPr>
            <p:nvPr/>
          </p:nvSpPr>
          <p:spPr bwMode="auto">
            <a:xfrm>
              <a:off x="1872" y="35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0" name="Text Box 8"/>
            <p:cNvSpPr txBox="1">
              <a:spLocks noChangeArrowheads="1"/>
            </p:cNvSpPr>
            <p:nvPr/>
          </p:nvSpPr>
          <p:spPr bwMode="auto">
            <a:xfrm>
              <a:off x="1872" y="326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i="1">
                  <a:latin typeface="Times" pitchFamily="18" charset="0"/>
                </a:rPr>
                <a:t>x(t)</a:t>
              </a:r>
              <a:endParaRPr lang="en-US" altLang="en-US" sz="2400" i="1">
                <a:latin typeface="Times" pitchFamily="18" charset="0"/>
              </a:endParaRP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3264" y="326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400" b="1" i="1">
                  <a:solidFill>
                    <a:schemeClr val="accent1"/>
                  </a:solidFill>
                  <a:latin typeface="Times" pitchFamily="18" charset="0"/>
                </a:rPr>
                <a:t>x[n]</a:t>
              </a:r>
              <a:endParaRPr lang="en-US" altLang="en-US" sz="2400" b="1" i="1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altLang="en-US" sz="3200" dirty="0"/>
              <a:t>Sampling Rate, </a:t>
            </a:r>
            <a:r>
              <a:rPr lang="en-US" altLang="en-US" sz="3200" dirty="0" err="1"/>
              <a:t>f</a:t>
            </a:r>
            <a:r>
              <a:rPr lang="en-US" altLang="en-US" sz="3200" baseline="-25000" dirty="0" err="1"/>
              <a:t>s</a:t>
            </a:r>
            <a:endParaRPr lang="en-US" altLang="en-US" sz="3200" baseline="-25000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Sampling Rate (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dirty="0" smtClean="0"/>
              <a:t>)?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dirty="0"/>
              <a:t> =1/T</a:t>
            </a:r>
            <a:r>
              <a:rPr lang="en-US" altLang="en-US" baseline="-25000" dirty="0"/>
              <a:t>s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Number of Samples per Second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baseline="-25000" dirty="0"/>
              <a:t>s </a:t>
            </a:r>
            <a:r>
              <a:rPr lang="en-US" altLang="en-US" dirty="0"/>
              <a:t>= 125 </a:t>
            </a:r>
            <a:r>
              <a:rPr lang="en-US" altLang="en-US" dirty="0" err="1"/>
              <a:t>microsec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dirty="0"/>
              <a:t> = 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Units are Hertz:  8000 Hz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Uniform Sampling at  t = </a:t>
            </a:r>
            <a:r>
              <a:rPr lang="en-US" altLang="en-US" dirty="0" err="1"/>
              <a:t>nT</a:t>
            </a:r>
            <a:r>
              <a:rPr lang="en-US" altLang="en-US" baseline="-25000" dirty="0" err="1"/>
              <a:t>s</a:t>
            </a:r>
            <a:r>
              <a:rPr lang="en-US" altLang="en-US" baseline="-25000" dirty="0"/>
              <a:t> </a:t>
            </a:r>
            <a:r>
              <a:rPr lang="en-US" altLang="en-US" dirty="0"/>
              <a:t>= n/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ideal:  </a:t>
            </a:r>
            <a:r>
              <a:rPr lang="en-US" altLang="en-US" dirty="0"/>
              <a:t>x[n] = x(</a:t>
            </a:r>
            <a:r>
              <a:rPr lang="en-US" altLang="en-US" dirty="0" err="1"/>
              <a:t>nT</a:t>
            </a:r>
            <a:r>
              <a:rPr lang="en-US" altLang="en-US" baseline="-25000" dirty="0" err="1"/>
              <a:t>s</a:t>
            </a:r>
            <a:r>
              <a:rPr lang="en-US" altLang="en-US" dirty="0"/>
              <a:t>)=x(n/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s</a:t>
            </a:r>
            <a:r>
              <a:rPr lang="en-US" altLang="en-US" dirty="0"/>
              <a:t>)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3962400" y="53340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800" b="1" i="1" dirty="0">
                <a:solidFill>
                  <a:schemeClr val="tx2"/>
                </a:solidFill>
                <a:latin typeface="Times" pitchFamily="18" charset="0"/>
              </a:rPr>
              <a:t>A-to-D</a:t>
            </a:r>
            <a:endParaRPr lang="en-US" altLang="en-US" sz="1800" i="1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50292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9718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2971800" y="5334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i="1">
                <a:latin typeface="Times" pitchFamily="18" charset="0"/>
              </a:rPr>
              <a:t>x(t)</a:t>
            </a:r>
            <a:endParaRPr lang="en-US" altLang="en-US" sz="2400" i="1">
              <a:latin typeface="Times" pitchFamily="18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5181600" y="5181600"/>
            <a:ext cx="2193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3200" b="1" i="1">
                <a:solidFill>
                  <a:schemeClr val="accent1"/>
                </a:solidFill>
                <a:latin typeface="Times" pitchFamily="18" charset="0"/>
              </a:rPr>
              <a:t>x[n]=</a:t>
            </a:r>
            <a:r>
              <a:rPr lang="en-US" altLang="en-US" sz="3200" b="1" i="1">
                <a:latin typeface="Times" pitchFamily="18" charset="0"/>
              </a:rPr>
              <a:t>x(nT</a:t>
            </a:r>
            <a:r>
              <a:rPr lang="en-US" altLang="en-US" sz="4000" b="1" i="1" baseline="-25000">
                <a:latin typeface="Times" pitchFamily="18" charset="0"/>
              </a:rPr>
              <a:t>s</a:t>
            </a:r>
            <a:r>
              <a:rPr lang="en-US" altLang="en-US" sz="3200" b="1" i="1">
                <a:latin typeface="Times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2895600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8000 samples/sec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bldLvl="2" autoUpdateAnimBg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5486400" cy="5111353"/>
          </a:xfrm>
          <a:prstGeom prst="rect">
            <a:avLst/>
          </a:prstGeom>
          <a:noFill/>
        </p:spPr>
      </p:pic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433387" y="3841750"/>
          <a:ext cx="1476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8" name="Equation" r:id="rId4" imgW="660400" imgH="190500" progId="Equation.3">
                  <p:embed/>
                </p:oleObj>
              </mc:Choice>
              <mc:Fallback>
                <p:oleObj name="Equation" r:id="rId4" imgW="660400" imgH="190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" y="3841750"/>
                        <a:ext cx="1476375" cy="4254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438150" y="5518150"/>
          <a:ext cx="1619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9" name="Equation" r:id="rId6" imgW="723900" imgH="190500" progId="Equation.3">
                  <p:embed/>
                </p:oleObj>
              </mc:Choice>
              <mc:Fallback>
                <p:oleObj name="Equation" r:id="rId6" imgW="7239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18150"/>
                        <a:ext cx="1619250" cy="4254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5334000" y="3276600"/>
            <a:ext cx="1219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5334000" y="4953000"/>
            <a:ext cx="1219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304800" y="2058987"/>
          <a:ext cx="1589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0" name="Equation" r:id="rId8" imgW="711000" imgH="203040" progId="Equation.3">
                  <p:embed/>
                </p:oleObj>
              </mc:Choice>
              <mc:Fallback>
                <p:oleObj name="Equation" r:id="rId8" imgW="7110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8987"/>
                        <a:ext cx="1589087" cy="455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43200" y="609600"/>
            <a:ext cx="5943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Sampling Example</a:t>
            </a:r>
            <a:endParaRPr kumimoji="0" lang="en-US" altLang="en-US" sz="3200" b="0" i="0" u="none" strike="noStrike" kern="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800" y="1905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How many samples/period do we get?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2831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f</a:t>
            </a:r>
            <a:r>
              <a:rPr lang="en-US" sz="1800" baseline="-25000" dirty="0" err="1" smtClean="0"/>
              <a:t>s</a:t>
            </a:r>
            <a:r>
              <a:rPr lang="en-US" sz="1800" dirty="0" smtClean="0"/>
              <a:t>/f = </a:t>
            </a:r>
            <a:r>
              <a:rPr lang="en-US" sz="1800" dirty="0" err="1" smtClean="0"/>
              <a:t>samp</a:t>
            </a:r>
            <a:r>
              <a:rPr lang="en-US" sz="1800" dirty="0" smtClean="0"/>
              <a:t>/period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4050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20 </a:t>
            </a:r>
            <a:r>
              <a:rPr lang="en-US" sz="1800" dirty="0" err="1" smtClean="0"/>
              <a:t>samp</a:t>
            </a:r>
            <a:r>
              <a:rPr lang="en-US" sz="1800" dirty="0" smtClean="0"/>
              <a:t>/period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12" idx="1"/>
            <a:endCxn id="276482" idx="3"/>
          </p:cNvCxnSpPr>
          <p:nvPr/>
        </p:nvCxnSpPr>
        <p:spPr bwMode="auto">
          <a:xfrm rot="10800000">
            <a:off x="6934200" y="4155878"/>
            <a:ext cx="381000" cy="7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315201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5 </a:t>
            </a:r>
            <a:r>
              <a:rPr lang="en-US" sz="1800" dirty="0" err="1" smtClean="0"/>
              <a:t>samp</a:t>
            </a:r>
            <a:r>
              <a:rPr lang="en-US" sz="1800" dirty="0" smtClean="0"/>
              <a:t>/period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 bwMode="auto">
          <a:xfrm rot="10800000">
            <a:off x="6934201" y="5744410"/>
            <a:ext cx="381000" cy="7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  <p:bldP spid="276486" grpId="0" animBg="1"/>
      <p:bldP spid="9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4" name="Object 2"/>
          <p:cNvGraphicFramePr>
            <a:graphicFrameLocks noChangeAspect="1"/>
          </p:cNvGraphicFramePr>
          <p:nvPr/>
        </p:nvGraphicFramePr>
        <p:xfrm>
          <a:off x="1295400" y="4792663"/>
          <a:ext cx="45275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9" name="Equation" r:id="rId3" imgW="1320480" imgH="469800" progId="Equation.3">
                  <p:embed/>
                </p:oleObj>
              </mc:Choice>
              <mc:Fallback>
                <p:oleObj name="Equation" r:id="rId3" imgW="13204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2663"/>
                        <a:ext cx="4527550" cy="1608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274763" y="2343150"/>
          <a:ext cx="68786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0" name="Equation" r:id="rId5" imgW="2006280" imgH="406080" progId="Equation.3">
                  <p:embed/>
                </p:oleObj>
              </mc:Choice>
              <mc:Fallback>
                <p:oleObj name="Equation" r:id="rId5" imgW="20062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43150"/>
                        <a:ext cx="6878637" cy="1390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15000" cy="1371600"/>
          </a:xfrm>
        </p:spPr>
        <p:txBody>
          <a:bodyPr/>
          <a:lstStyle/>
          <a:p>
            <a:r>
              <a:rPr lang="en-US" altLang="en-US" sz="3200" dirty="0"/>
              <a:t>Discrete-Time Sinusoid</a:t>
            </a:r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altLang="en-US" dirty="0"/>
              <a:t>Change x(t) into x[n</a:t>
            </a:r>
            <a:r>
              <a:rPr lang="en-US" altLang="en-US" dirty="0" smtClean="0"/>
              <a:t>]</a:t>
            </a:r>
            <a:endParaRPr lang="en-US" altLang="en-US" dirty="0"/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1285875" y="3854450"/>
          <a:ext cx="5311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1" name="Equation" r:id="rId7" imgW="1549080" imgH="228600" progId="Equation.3">
                  <p:embed/>
                </p:oleObj>
              </mc:Choice>
              <mc:Fallback>
                <p:oleObj name="Equation" r:id="rId7" imgW="15490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54450"/>
                        <a:ext cx="5311775" cy="782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6248400" y="5695890"/>
            <a:ext cx="2127505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+mn-lt"/>
              </a:rPr>
              <a:t>Digital Frequency</a:t>
            </a:r>
          </a:p>
        </p:txBody>
      </p:sp>
      <p:sp>
        <p:nvSpPr>
          <p:cNvPr id="279560" name="Oval 8"/>
          <p:cNvSpPr>
            <a:spLocks noChangeArrowheads="1"/>
          </p:cNvSpPr>
          <p:nvPr/>
        </p:nvSpPr>
        <p:spPr bwMode="auto">
          <a:xfrm>
            <a:off x="3713163" y="3733800"/>
            <a:ext cx="1524000" cy="18288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9" grpId="0" animBg="1" autoUpdateAnimBg="0"/>
      <p:bldP spid="2795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Digital Frequency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 altLang="en-US" dirty="0"/>
              <a:t>      </a:t>
            </a:r>
            <a:r>
              <a:rPr lang="en-US" altLang="en-US" dirty="0" smtClean="0"/>
              <a:t> varies </a:t>
            </a:r>
            <a:r>
              <a:rPr lang="en-US" altLang="en-US" dirty="0"/>
              <a:t>from </a:t>
            </a:r>
            <a:r>
              <a:rPr lang="en-US" altLang="en-US" b="1" dirty="0">
                <a:solidFill>
                  <a:srgbClr val="00CC66"/>
                </a:solidFill>
              </a:rPr>
              <a:t>0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rgbClr val="00CC66"/>
                </a:solidFill>
              </a:rPr>
              <a:t>2</a:t>
            </a:r>
            <a:r>
              <a:rPr lang="en-US" altLang="en-US" b="1" dirty="0">
                <a:solidFill>
                  <a:srgbClr val="00CC66"/>
                </a:solidFill>
                <a:latin typeface="Symbol" pitchFamily="18" charset="2"/>
              </a:rPr>
              <a:t>p</a:t>
            </a:r>
            <a:r>
              <a:rPr lang="en-US" altLang="en-US" dirty="0"/>
              <a:t>, as f varies from 0 to the sampling frequency</a:t>
            </a:r>
          </a:p>
          <a:p>
            <a:r>
              <a:rPr lang="en-US" altLang="en-US" dirty="0" smtClean="0"/>
              <a:t>Units </a:t>
            </a:r>
            <a:r>
              <a:rPr lang="en-US" altLang="en-US" dirty="0"/>
              <a:t>are radians, </a:t>
            </a:r>
            <a:r>
              <a:rPr lang="en-US" altLang="en-US" b="1" u="sng" dirty="0">
                <a:solidFill>
                  <a:srgbClr val="00CC66"/>
                </a:solidFill>
              </a:rPr>
              <a:t>not</a:t>
            </a:r>
            <a:r>
              <a:rPr lang="en-US" altLang="en-US" dirty="0"/>
              <a:t>  </a:t>
            </a:r>
            <a:r>
              <a:rPr lang="en-US" altLang="en-US" dirty="0" err="1"/>
              <a:t>rad</a:t>
            </a:r>
            <a:r>
              <a:rPr lang="en-US" altLang="en-US" dirty="0"/>
              <a:t>/sec</a:t>
            </a:r>
          </a:p>
          <a:p>
            <a:pPr lvl="1"/>
            <a:r>
              <a:rPr lang="en-US" altLang="en-US" dirty="0"/>
              <a:t>Digital Frequency is </a:t>
            </a:r>
            <a:r>
              <a:rPr lang="en-US" altLang="en-US" u="sng" dirty="0" smtClean="0"/>
              <a:t>Normalized</a:t>
            </a:r>
            <a:endParaRPr lang="en-US" altLang="en-US" u="sng" dirty="0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2525712" y="4267200"/>
          <a:ext cx="3417888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3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2" y="4267200"/>
                        <a:ext cx="3417888" cy="1550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7620000" y="533400"/>
          <a:ext cx="54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4" name="Equation" r:id="rId5" imgW="152280" imgH="190440" progId="Equation.3">
                  <p:embed/>
                </p:oleObj>
              </mc:Choice>
              <mc:Fallback>
                <p:oleObj name="Equation" r:id="rId5" imgW="1522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"/>
                        <a:ext cx="546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977900" y="1600200"/>
          <a:ext cx="5461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Equation" r:id="rId7" imgW="152280" imgH="190440" progId="Equation.3">
                  <p:embed/>
                </p:oleObj>
              </mc:Choice>
              <mc:Fallback>
                <p:oleObj name="Equation" r:id="rId7" imgW="15228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00200"/>
                        <a:ext cx="546100" cy="682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867400" cy="1371600"/>
          </a:xfrm>
        </p:spPr>
        <p:txBody>
          <a:bodyPr/>
          <a:lstStyle/>
          <a:p>
            <a:r>
              <a:rPr lang="en-US" altLang="en-US" sz="3200" dirty="0"/>
              <a:t>Sampling Theorem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867400" cy="4171950"/>
          </a:xfrm>
        </p:spPr>
        <p:txBody>
          <a:bodyPr/>
          <a:lstStyle/>
          <a:p>
            <a:r>
              <a:rPr lang="en-US" altLang="en-US" sz="2800" dirty="0" smtClean="0"/>
              <a:t>So, how </a:t>
            </a:r>
            <a:r>
              <a:rPr lang="en-US" altLang="en-US" sz="2800" dirty="0"/>
              <a:t>often should we </a:t>
            </a:r>
            <a:r>
              <a:rPr lang="en-US" altLang="en-US" sz="2800" dirty="0" smtClean="0"/>
              <a:t>sample?</a:t>
            </a:r>
            <a:endParaRPr lang="en-US" altLang="en-US" sz="2800" dirty="0"/>
          </a:p>
          <a:p>
            <a:pPr lvl="1"/>
            <a:r>
              <a:rPr lang="en-US" altLang="en-US" sz="2400" dirty="0"/>
              <a:t>Depends on </a:t>
            </a:r>
            <a:r>
              <a:rPr lang="en-US" altLang="en-US" sz="2400" dirty="0" smtClean="0"/>
              <a:t>the frequency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the signal</a:t>
            </a:r>
            <a:endParaRPr lang="en-US" altLang="en-US" sz="2400" dirty="0"/>
          </a:p>
          <a:p>
            <a:pPr lvl="1"/>
            <a:r>
              <a:rPr lang="en-US" altLang="en-US" sz="2400" dirty="0"/>
              <a:t>Answered by </a:t>
            </a:r>
            <a:r>
              <a:rPr lang="en-US" altLang="en-US" sz="2400" dirty="0" smtClean="0"/>
              <a:t>Shannon/</a:t>
            </a:r>
            <a:r>
              <a:rPr lang="en-US" altLang="en-US" sz="2400" dirty="0" err="1" smtClean="0"/>
              <a:t>Nyquist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Theorem</a:t>
            </a:r>
          </a:p>
          <a:p>
            <a:pPr lvl="1"/>
            <a:r>
              <a:rPr lang="en-US" altLang="en-US" sz="2400" dirty="0"/>
              <a:t>Also </a:t>
            </a:r>
            <a:r>
              <a:rPr lang="en-US" altLang="en-US" sz="2400" dirty="0" smtClean="0"/>
              <a:t>depends </a:t>
            </a:r>
            <a:r>
              <a:rPr lang="en-US" altLang="en-US" sz="2400" dirty="0"/>
              <a:t>on </a:t>
            </a:r>
            <a:r>
              <a:rPr lang="en-US" altLang="en-US" sz="2400" u="sng" dirty="0"/>
              <a:t>r</a:t>
            </a:r>
            <a:r>
              <a:rPr lang="en-US" altLang="en-US" sz="2400" u="sng" dirty="0" smtClean="0"/>
              <a:t>econstruction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needs</a:t>
            </a:r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95800"/>
            <a:ext cx="8382000" cy="1736064"/>
          </a:xfrm>
          <a:prstGeom prst="rect">
            <a:avLst/>
          </a:prstGeom>
          <a:noFill/>
        </p:spPr>
      </p:pic>
      <p:sp>
        <p:nvSpPr>
          <p:cNvPr id="277509" name="Oval 5"/>
          <p:cNvSpPr>
            <a:spLocks noChangeArrowheads="1"/>
          </p:cNvSpPr>
          <p:nvPr/>
        </p:nvSpPr>
        <p:spPr bwMode="auto">
          <a:xfrm>
            <a:off x="4495800" y="5562600"/>
            <a:ext cx="9144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3317" y="1524000"/>
            <a:ext cx="2944484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96000" cy="1371600"/>
          </a:xfrm>
        </p:spPr>
        <p:txBody>
          <a:bodyPr/>
          <a:lstStyle/>
          <a:p>
            <a:r>
              <a:rPr lang="en-US" altLang="en-US" sz="3200" dirty="0" smtClean="0"/>
              <a:t>Digital </a:t>
            </a:r>
            <a:r>
              <a:rPr lang="en-US" altLang="en-US" sz="3200" dirty="0"/>
              <a:t>Sound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dirty="0" smtClean="0">
                <a:latin typeface="Times New Roman" pitchFamily="18" charset="0"/>
              </a:rPr>
              <a:t>x(t) </a:t>
            </a:r>
            <a:r>
              <a:rPr lang="en-US" altLang="en-US" sz="2800" dirty="0" smtClean="0"/>
              <a:t>is </a:t>
            </a:r>
            <a:r>
              <a:rPr lang="en-US" altLang="en-US" sz="2800" dirty="0"/>
              <a:t>a </a:t>
            </a:r>
            <a:r>
              <a:rPr lang="en-US" altLang="en-US" sz="2800" dirty="0" smtClean="0"/>
              <a:t>Black Eye Pea song (or Mormon Tabernacle Choir </a:t>
            </a:r>
            <a:r>
              <a:rPr lang="en-US" altLang="en-US" sz="2800" dirty="0" smtClean="0">
                <a:sym typeface="Wingdings" pitchFamily="2" charset="2"/>
              </a:rPr>
              <a:t>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How fast should we sample it?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Audio </a:t>
            </a:r>
            <a:r>
              <a:rPr lang="en-US" altLang="en-US" sz="2800" dirty="0"/>
              <a:t>CD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CD rate is 44,100 samples per second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16-bits/sample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Stereo </a:t>
            </a:r>
            <a:r>
              <a:rPr lang="en-US" altLang="en-US" sz="2400" dirty="0" smtClean="0"/>
              <a:t>- uses </a:t>
            </a:r>
            <a:r>
              <a:rPr lang="en-US" altLang="en-US" sz="2400" dirty="0"/>
              <a:t>2 channels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Number of bytes for 1 </a:t>
            </a:r>
            <a:r>
              <a:rPr lang="en-US" altLang="en-US" sz="2800" dirty="0" smtClean="0"/>
              <a:t>minute of the song?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 * (16/8) * 60 * 44100 = 10.584 </a:t>
            </a:r>
            <a:r>
              <a:rPr lang="en-US" altLang="en-US" sz="2400" dirty="0" smtClean="0"/>
              <a:t>Mbytes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What happens if we don’t sample at ≥ 2f</a:t>
            </a:r>
            <a:r>
              <a:rPr lang="en-US" altLang="en-US" sz="2800" baseline="-25000" dirty="0" smtClean="0"/>
              <a:t>max</a:t>
            </a:r>
            <a:r>
              <a:rPr lang="en-US" altLang="en-US" sz="2800" dirty="0" smtClean="0"/>
              <a:t>?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uiExpand="1" build="p" autoUpdateAnimBg="0"/>
    </p:bld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616</Words>
  <Application>Microsoft Office PowerPoint</Application>
  <PresentationFormat>On-screen Show (4:3)</PresentationFormat>
  <Paragraphs>125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Galliard BT</vt:lpstr>
      <vt:lpstr>Symbol</vt:lpstr>
      <vt:lpstr>Times</vt:lpstr>
      <vt:lpstr>Times New Roman</vt:lpstr>
      <vt:lpstr>Wingdings</vt:lpstr>
      <vt:lpstr>James' Default</vt:lpstr>
      <vt:lpstr>Equation</vt:lpstr>
      <vt:lpstr>PowerPoint Presentation</vt:lpstr>
      <vt:lpstr>Agenda</vt:lpstr>
      <vt:lpstr>Sampling x(t)</vt:lpstr>
      <vt:lpstr>Sampling Rate, fs</vt:lpstr>
      <vt:lpstr>PowerPoint Presentation</vt:lpstr>
      <vt:lpstr>Discrete-Time Sinusoid</vt:lpstr>
      <vt:lpstr>Digital Frequency</vt:lpstr>
      <vt:lpstr>Sampling Theorem</vt:lpstr>
      <vt:lpstr>Digital Sound</vt:lpstr>
      <vt:lpstr>Spectrum of a Digital Signal</vt:lpstr>
      <vt:lpstr>Another Digital Spectrum What does this mean?</vt:lpstr>
      <vt:lpstr>Reconstruction? </vt:lpstr>
      <vt:lpstr>Periodic Spectrum</vt:lpstr>
      <vt:lpstr>Aliasing Derivation</vt:lpstr>
      <vt:lpstr>Aliasing Summary</vt:lpstr>
      <vt:lpstr>Spectrum for x[n]</vt:lpstr>
      <vt:lpstr>Spectrum (More Lines)</vt:lpstr>
      <vt:lpstr>Spectrum (Aliasing Case)</vt:lpstr>
      <vt:lpstr>con2dis Demo</vt:lpstr>
      <vt:lpstr>More complex spectrum</vt:lpstr>
      <vt:lpstr>More complex spectrum</vt:lpstr>
      <vt:lpstr>Demo songs showing effects of sampling and aliasing</vt:lpstr>
      <vt:lpstr>Lab 3</vt:lpstr>
      <vt:lpstr>PowerPoint Presentation</vt:lpstr>
      <vt:lpstr>Demo songs showing effects of sampling and aliasing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107</cp:revision>
  <dcterms:created xsi:type="dcterms:W3CDTF">2004-08-30T22:58:14Z</dcterms:created>
  <dcterms:modified xsi:type="dcterms:W3CDTF">2018-12-19T17:34:55Z</dcterms:modified>
</cp:coreProperties>
</file>