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306" r:id="rId2"/>
    <p:sldId id="384" r:id="rId3"/>
    <p:sldId id="385" r:id="rId4"/>
    <p:sldId id="383" r:id="rId5"/>
    <p:sldId id="347" r:id="rId6"/>
    <p:sldId id="373" r:id="rId7"/>
    <p:sldId id="349" r:id="rId8"/>
    <p:sldId id="386" r:id="rId9"/>
    <p:sldId id="387" r:id="rId10"/>
    <p:sldId id="389" r:id="rId11"/>
    <p:sldId id="399" r:id="rId12"/>
    <p:sldId id="400" r:id="rId13"/>
    <p:sldId id="401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76" r:id="rId23"/>
    <p:sldId id="37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>
                <a:solidFill>
                  <a:srgbClr val="FFFFFF"/>
                </a:solidFill>
              </a:rPr>
              <a:t>4</a:t>
            </a:r>
            <a:r>
              <a:rPr lang="en-US" sz="4800" dirty="0" smtClean="0">
                <a:solidFill>
                  <a:srgbClr val="FFFFFF"/>
                </a:solidFill>
              </a:rPr>
              <a:t>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rgbClr val="FFFFFF"/>
                </a:solidFill>
              </a:rPr>
              <a:t>Advance Embedded </a:t>
            </a:r>
            <a:r>
              <a:rPr lang="en-US" sz="4800" dirty="0">
                <a:solidFill>
                  <a:srgbClr val="FFFFFF"/>
                </a:solidFill>
              </a:rPr>
              <a:t>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Real </a:t>
            </a:r>
            <a:r>
              <a:rPr lang="en-US" sz="3200" dirty="0"/>
              <a:t>Time Operating </a:t>
            </a:r>
            <a:r>
              <a:rPr lang="en-US" sz="3200" dirty="0" smtClean="0"/>
              <a:t>Systems – </a:t>
            </a:r>
            <a:r>
              <a:rPr lang="en-US" sz="3200" dirty="0" smtClean="0"/>
              <a:t>A Review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182" y="1802362"/>
            <a:ext cx="2519265" cy="1017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2519265" cy="609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286" y="283339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204" y="3929743"/>
            <a:ext cx="3138195" cy="26996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219" y="364282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655407"/>
            <a:ext cx="1875453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202" y="3929742"/>
            <a:ext cx="3131198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62400"/>
            <a:ext cx="2666222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176" y="397872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19143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19633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3894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6536" y="4449923"/>
            <a:ext cx="313586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4419600"/>
            <a:ext cx="2491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task1Function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StartScheduler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2" y="165540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9444" y="4030047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8774" y="5117063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0" idx="1"/>
            <a:endCxn id="13" idx="3"/>
          </p:cNvCxnSpPr>
          <p:nvPr/>
        </p:nvCxnSpPr>
        <p:spPr>
          <a:xfrm flipH="1">
            <a:off x="1515608" y="1809294"/>
            <a:ext cx="5487794" cy="2323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4886" y="457200"/>
            <a:ext cx="682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you press the power key?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7432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Counter goes to 00000000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executes BIOS (Boot Code)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352800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Establishes variables for hardware</a:t>
            </a:r>
          </a:p>
          <a:p>
            <a:r>
              <a:rPr lang="en-US" dirty="0"/>
              <a:t>	</a:t>
            </a:r>
            <a:r>
              <a:rPr lang="en-US" dirty="0" smtClean="0"/>
              <a:t>	- Heap Location</a:t>
            </a:r>
          </a:p>
          <a:p>
            <a:r>
              <a:rPr lang="en-US" dirty="0"/>
              <a:t>	</a:t>
            </a:r>
            <a:r>
              <a:rPr lang="en-US" dirty="0" smtClean="0"/>
              <a:t>	- Stack Location</a:t>
            </a:r>
          </a:p>
          <a:p>
            <a:r>
              <a:rPr lang="en-US" dirty="0"/>
              <a:t>	</a:t>
            </a:r>
            <a:r>
              <a:rPr lang="en-US" dirty="0" smtClean="0"/>
              <a:t>	- HW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182" y="1802362"/>
            <a:ext cx="2519265" cy="1017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2519265" cy="609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286" y="283339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204" y="3929743"/>
            <a:ext cx="3138195" cy="26996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219" y="364282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655407"/>
            <a:ext cx="1875453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202" y="3929742"/>
            <a:ext cx="3131198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62400"/>
            <a:ext cx="2666222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176" y="397872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19143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19633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3894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2590800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6536" y="4449923"/>
            <a:ext cx="313586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4419600"/>
            <a:ext cx="2491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task1Function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StartScheduler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2" y="165540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9444" y="4030047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8774" y="5117063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1600200" y="1809294"/>
            <a:ext cx="5403202" cy="276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5867400"/>
            <a:ext cx="296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 pointer)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533400"/>
            <a:ext cx="628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BIOS the PC goes to main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182" y="1802362"/>
            <a:ext cx="2519265" cy="1017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2519265" cy="609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286" y="283339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204" y="3929743"/>
            <a:ext cx="3138195" cy="26996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219" y="364282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655407"/>
            <a:ext cx="1875453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202" y="3929742"/>
            <a:ext cx="3131198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62400"/>
            <a:ext cx="2666222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176" y="397872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19143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19633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3894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2590800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6536" y="4449923"/>
            <a:ext cx="313586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4419600"/>
            <a:ext cx="2491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task1Function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StartScheduler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6065" y="3131197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45" y="23552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143" y="21732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2" y="1655405"/>
            <a:ext cx="1361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createTask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1676400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task1Function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45694" y="3148304"/>
            <a:ext cx="1223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9444" y="4030047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8774" y="5117063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429000" y="1809294"/>
            <a:ext cx="3574402" cy="3296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5867400"/>
            <a:ext cx="296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 pointer)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9065" y="2970244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task1Stack = task1Function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0146" y="2005304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5472" y="2502159"/>
            <a:ext cx="102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currentTask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800" y="533400"/>
            <a:ext cx="4912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xTaskCreate do?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124200"/>
            <a:ext cx="339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a Stack Pointer for Task 1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8" idx="3"/>
          </p:cNvCxnSpPr>
          <p:nvPr/>
        </p:nvCxnSpPr>
        <p:spPr bwMode="auto">
          <a:xfrm flipH="1" flipV="1">
            <a:off x="3091455" y="3124133"/>
            <a:ext cx="489945" cy="152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524000" y="14478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a task1StateContext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9" idx="3"/>
          </p:cNvCxnSpPr>
          <p:nvPr/>
        </p:nvCxnSpPr>
        <p:spPr bwMode="auto">
          <a:xfrm flipH="1">
            <a:off x="2543320" y="1905000"/>
            <a:ext cx="47480" cy="2541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895600" y="2514600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Task to </a:t>
            </a:r>
            <a:r>
              <a:rPr lang="en-US" dirty="0" err="1"/>
              <a:t>r</a:t>
            </a:r>
            <a:r>
              <a:rPr lang="en-US" dirty="0" err="1" smtClean="0"/>
              <a:t>eadyQueue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5029200" y="2209800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6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182" y="1802362"/>
            <a:ext cx="2519265" cy="1017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2519265" cy="609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286" y="2833396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204" y="3929743"/>
            <a:ext cx="3138195" cy="28520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219" y="364282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490" y="1655407"/>
            <a:ext cx="1875453" cy="643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202" y="3929742"/>
            <a:ext cx="3131198" cy="4968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962400"/>
            <a:ext cx="2666222" cy="24632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176" y="397872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716486" y="1914330"/>
            <a:ext cx="1861457" cy="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9386" y="196331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508" y="138948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2590800"/>
            <a:ext cx="130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 Variables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6536" y="4449923"/>
            <a:ext cx="3135863" cy="1278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4419600"/>
            <a:ext cx="24916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task1Function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xTaskCreate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task2Function);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StartScheduler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1400" y="328515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 stack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145" y="235520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4143" y="21732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03402" y="1655405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vStartSchedler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67200" y="1676400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task1Function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2, task2Function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5694" y="3148304"/>
            <a:ext cx="1223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blockedQueue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9444" y="4030047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8774" y="5117063"/>
            <a:ext cx="1321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while(1)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743200" y="1809294"/>
            <a:ext cx="4260202" cy="360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5705655"/>
            <a:ext cx="18085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vTaskStartScheduler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setTimer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312420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task1Stack = task1Function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0146" y="2005304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5472" y="2502159"/>
            <a:ext cx="102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currentTask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533400"/>
            <a:ext cx="5622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</a:t>
            </a:r>
            <a:r>
              <a:rPr lang="en-US" sz="32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vStartScheduler</a:t>
            </a:r>
            <a:r>
              <a:rPr lang="en-US" sz="32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do?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" y="297180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task2Stack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task2Function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600" y="182880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task2RegisterState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0400" y="4648200"/>
            <a:ext cx="21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Sets Regular Timer for Interrupt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1752600" y="4876800"/>
            <a:ext cx="5181600" cy="1447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086601" y="548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scheduler for the first time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1905000" y="5715000"/>
            <a:ext cx="51816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71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mtClean="0"/>
              <a:t>Task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59000"/>
          </a:xfrm>
        </p:spPr>
        <p:txBody>
          <a:bodyPr/>
          <a:lstStyle/>
          <a:p>
            <a:r>
              <a:rPr lang="en-US" sz="2800" smtClean="0"/>
              <a:t>The RTOS </a:t>
            </a:r>
            <a:r>
              <a:rPr lang="en-US" sz="2800" i="1" smtClean="0"/>
              <a:t>scheduler </a:t>
            </a:r>
            <a:r>
              <a:rPr lang="en-US" sz="2800" smtClean="0"/>
              <a:t>chooses which task to run  based on task priority</a:t>
            </a:r>
          </a:p>
          <a:p>
            <a:pPr lvl="1"/>
            <a:r>
              <a:rPr lang="en-US" sz="2400" smtClean="0"/>
              <a:t>The highest priority </a:t>
            </a:r>
            <a:r>
              <a:rPr lang="en-US" sz="2400" i="1" u="sng" smtClean="0"/>
              <a:t>ready</a:t>
            </a:r>
            <a:r>
              <a:rPr lang="en-US" sz="2400" i="1" smtClean="0"/>
              <a:t> </a:t>
            </a:r>
            <a:r>
              <a:rPr lang="en-US" sz="2400" smtClean="0"/>
              <a:t>task is always selected</a:t>
            </a:r>
          </a:p>
          <a:p>
            <a:r>
              <a:rPr lang="en-US" sz="2800" smtClean="0"/>
              <a:t>If a task cannot run because it is waiting for  something, the task is said to be </a:t>
            </a:r>
            <a:r>
              <a:rPr lang="en-US" sz="2800" i="1" smtClean="0"/>
              <a:t>blocked</a:t>
            </a:r>
            <a:endParaRPr lang="en-US" sz="2800" smtClean="0"/>
          </a:p>
          <a:p>
            <a:endParaRPr lang="en-US" sz="280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8862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624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2484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3246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447800" y="423545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24000" y="45545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Blocked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52400" y="5330825"/>
            <a:ext cx="2057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Tasks are blocked when they request something that is not available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590800" y="476885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029200" y="46164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5029200" y="492125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362200" y="522605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162800" y="5178425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Only one task can be running at a time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953000" y="43116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Schedule Task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953000" y="49212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Preempt Task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590800" y="44640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Unblock Task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962400" y="57594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Block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Preemption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preemptive RTOS </a:t>
            </a:r>
            <a:r>
              <a:rPr lang="en-US" sz="2800" smtClean="0"/>
              <a:t>will stop the execution of a lower priority task as soon as a higher-priority task becomes ready to run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Example: highest priority task unblocks when an ISR does a </a:t>
            </a:r>
            <a:r>
              <a:rPr lang="en-US" sz="2400" i="1" smtClean="0"/>
              <a:t>post </a:t>
            </a:r>
            <a:r>
              <a:rPr lang="en-US" sz="2400" smtClean="0"/>
              <a:t>(sending a message or freeing a semaphore)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non-preemptive RTOS </a:t>
            </a:r>
            <a:r>
              <a:rPr lang="en-US" sz="2800" smtClean="0"/>
              <a:t>will stop a task only when that task blocks (e.g., after a </a:t>
            </a:r>
            <a:r>
              <a:rPr lang="en-US" sz="2800" i="1" smtClean="0"/>
              <a:t>pend </a:t>
            </a:r>
            <a:r>
              <a:rPr lang="en-US" sz="2800" smtClean="0"/>
              <a:t>or </a:t>
            </a:r>
            <a:r>
              <a:rPr lang="en-US" sz="2800" i="1" smtClean="0"/>
              <a:t>delay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States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28194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8956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Ready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1816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2578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Running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810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57200" y="29098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Blocked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524000" y="3124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962400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3962400" y="3276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1295400" y="358140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862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Schedule Task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886200" y="3276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Preempt Task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524000" y="2819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Unblock Task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Block Task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7543800" y="2590800"/>
            <a:ext cx="1143000" cy="1066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43800" y="29098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Interrupted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324600" y="2971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6324600" y="3276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2484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Interrupt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248400" y="3276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Return</a:t>
            </a:r>
          </a:p>
        </p:txBody>
      </p:sp>
      <p:sp>
        <p:nvSpPr>
          <p:cNvPr id="17431" name="Freeform 23"/>
          <p:cNvSpPr>
            <a:spLocks/>
          </p:cNvSpPr>
          <p:nvPr/>
        </p:nvSpPr>
        <p:spPr bwMode="auto">
          <a:xfrm>
            <a:off x="3733800" y="3581400"/>
            <a:ext cx="4038600" cy="533400"/>
          </a:xfrm>
          <a:custGeom>
            <a:avLst/>
            <a:gdLst>
              <a:gd name="T0" fmla="*/ 0 w 2544"/>
              <a:gd name="T1" fmla="*/ 0 h 336"/>
              <a:gd name="T2" fmla="*/ 2147483647 w 2544"/>
              <a:gd name="T3" fmla="*/ 2147483647 h 336"/>
              <a:gd name="T4" fmla="*/ 2147483647 w 2544"/>
              <a:gd name="T5" fmla="*/ 0 h 336"/>
              <a:gd name="T6" fmla="*/ 0 60000 65536"/>
              <a:gd name="T7" fmla="*/ 0 60000 65536"/>
              <a:gd name="T8" fmla="*/ 0 60000 65536"/>
              <a:gd name="T9" fmla="*/ 0 w 2544"/>
              <a:gd name="T10" fmla="*/ 0 h 336"/>
              <a:gd name="T11" fmla="*/ 2544 w 25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336">
                <a:moveTo>
                  <a:pt x="0" y="0"/>
                </a:moveTo>
                <a:cubicBezTo>
                  <a:pt x="436" y="168"/>
                  <a:pt x="872" y="336"/>
                  <a:pt x="1296" y="336"/>
                </a:cubicBezTo>
                <a:cubicBezTo>
                  <a:pt x="1720" y="336"/>
                  <a:pt x="2336" y="56"/>
                  <a:pt x="2544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800600" y="4114800"/>
            <a:ext cx="2057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Preempt Task </a:t>
            </a:r>
          </a:p>
          <a:p>
            <a:pPr algn="ctr">
              <a:spcBef>
                <a:spcPct val="50000"/>
              </a:spcBef>
            </a:pPr>
            <a:r>
              <a:rPr lang="en-US" sz="1400"/>
              <a:t>(Preemptive RTOS)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019800" cy="1371600"/>
          </a:xfrm>
        </p:spPr>
        <p:txBody>
          <a:bodyPr/>
          <a:lstStyle/>
          <a:p>
            <a:r>
              <a:rPr lang="en-US" smtClean="0"/>
              <a:t>Internal Task Representation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Each task has an OS data structure called a Task Control Block (TCB)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priority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pointer to point of execution in task code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pointer to top of task stack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other context, status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Kernel code initializes, maintains, and uses TCB contents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Ready </a:t>
            </a:r>
            <a:r>
              <a:rPr lang="en-US" sz="2800" b="1" dirty="0" smtClean="0"/>
              <a:t>Queue</a:t>
            </a:r>
            <a:r>
              <a:rPr lang="en-US" sz="2800" dirty="0" smtClean="0"/>
              <a:t>: </a:t>
            </a:r>
            <a:r>
              <a:rPr lang="en-US" sz="2800" dirty="0" smtClean="0"/>
              <a:t>TCBs of all tasks in Ready state</a:t>
            </a:r>
          </a:p>
          <a:p>
            <a:pPr>
              <a:lnSpc>
                <a:spcPct val="80000"/>
              </a:lnSpc>
            </a:pPr>
            <a:r>
              <a:rPr lang="en-US" sz="2800" b="1" dirty="0" smtClean="0"/>
              <a:t>Blocked Queue</a:t>
            </a:r>
            <a:r>
              <a:rPr lang="en-US" sz="2800" dirty="0" smtClean="0"/>
              <a:t>: </a:t>
            </a:r>
            <a:r>
              <a:rPr lang="en-US" sz="2800" dirty="0" smtClean="0"/>
              <a:t>TCBs of all tasks in Blocked state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RTOS Essentials: Scheduler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i="1" smtClean="0"/>
              <a:t>scheduler </a:t>
            </a:r>
            <a:r>
              <a:rPr lang="en-US" sz="2800" smtClean="0"/>
              <a:t>is the kernel routine that decides what to run next</a:t>
            </a:r>
          </a:p>
          <a:p>
            <a:r>
              <a:rPr lang="en-US" sz="2800" smtClean="0"/>
              <a:t>Each task has:</a:t>
            </a:r>
          </a:p>
          <a:p>
            <a:pPr lvl="1"/>
            <a:r>
              <a:rPr lang="en-US" sz="2400" smtClean="0"/>
              <a:t>a unique priority</a:t>
            </a:r>
          </a:p>
          <a:p>
            <a:pPr lvl="1"/>
            <a:r>
              <a:rPr lang="en-US" sz="2400" smtClean="0"/>
              <a:t>a state (running, ready, blocked, interrupted, ...)</a:t>
            </a:r>
          </a:p>
          <a:p>
            <a:r>
              <a:rPr lang="en-US" sz="2800" smtClean="0"/>
              <a:t>The scheduler finds and runs the task with the</a:t>
            </a:r>
          </a:p>
          <a:p>
            <a:pPr lvl="1"/>
            <a:r>
              <a:rPr lang="en-US" sz="2400" smtClean="0"/>
              <a:t>highest priority</a:t>
            </a:r>
          </a:p>
          <a:p>
            <a:pPr lvl="1"/>
            <a:r>
              <a:rPr lang="en-US" sz="2400" smtClean="0"/>
              <a:t>that is ready to run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91200" cy="1371600"/>
          </a:xfrm>
        </p:spPr>
        <p:txBody>
          <a:bodyPr/>
          <a:lstStyle/>
          <a:p>
            <a:r>
              <a:rPr lang="en-US" dirty="0" smtClean="0"/>
              <a:t>An RTOS Scheduler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sz="2800" smtClean="0"/>
              <a:t>Schedulers in an RTOS are simple-minded</a:t>
            </a:r>
          </a:p>
          <a:p>
            <a:pPr lvl="1"/>
            <a:r>
              <a:rPr lang="en-US" sz="2400" smtClean="0"/>
              <a:t>Can assume there is always one Ready task</a:t>
            </a:r>
          </a:p>
          <a:p>
            <a:pPr lvl="1"/>
            <a:r>
              <a:rPr lang="en-US" sz="2400" smtClean="0"/>
              <a:t>Not hard to find the one with highest priority</a:t>
            </a:r>
          </a:p>
          <a:p>
            <a:r>
              <a:rPr lang="en-US" sz="2800" smtClean="0"/>
              <a:t>Unlike more complex OSes, the RTOS scheduler does </a:t>
            </a:r>
            <a:r>
              <a:rPr lang="en-US" sz="2800" i="1" smtClean="0"/>
              <a:t>not </a:t>
            </a:r>
            <a:r>
              <a:rPr lang="en-US" sz="2800" smtClean="0"/>
              <a:t>guarantee fairness</a:t>
            </a:r>
          </a:p>
          <a:p>
            <a:pPr lvl="1"/>
            <a:r>
              <a:rPr lang="en-US" sz="2400" smtClean="0"/>
              <a:t>Low priority tasks can be starved; CPU can be hogged</a:t>
            </a:r>
          </a:p>
          <a:p>
            <a:pPr lvl="1"/>
            <a:r>
              <a:rPr lang="en-US" sz="2400" smtClean="0"/>
              <a:t>Responsibility of application designer (not OS!) to make sure all tasks get what they need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are the topics we’ll cover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Review RTOS</a:t>
            </a:r>
          </a:p>
          <a:p>
            <a:pPr marL="514350" indent="-514350">
              <a:buAutoNum type="arabicParenR"/>
            </a:pPr>
            <a:r>
              <a:rPr lang="en-US" dirty="0" smtClean="0"/>
              <a:t>IOT – Connecting to “the Man”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Signal Processing 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Robot Operating System – Example of a large scale System.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019800" cy="1371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Scheduler must also Store/Recall Context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scheduler’s work is </a:t>
            </a:r>
            <a:r>
              <a:rPr lang="en-US" sz="2800" dirty="0" smtClean="0"/>
              <a:t>difficult: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Store the Current Task Context (PC, Register States, Stack)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Recall the New Task Context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dirty="0" smtClean="0"/>
              <a:t>ass </a:t>
            </a:r>
            <a:r>
              <a:rPr lang="en-US" sz="2400" dirty="0" smtClean="0"/>
              <a:t>control to task selected by the </a:t>
            </a:r>
            <a:r>
              <a:rPr lang="en-US" sz="2400" dirty="0" smtClean="0"/>
              <a:t>scheduler by setting the Program Counter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Must </a:t>
            </a:r>
            <a:r>
              <a:rPr lang="en-US" sz="2800" dirty="0" smtClean="0"/>
              <a:t>be written in assembly; can’t save context, manipulate stack frames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Each task has its own private context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Register values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Stack (including all stack-based variables)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Program counter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Context must be stored whenever task stops running, be restored by dispatcher when it runs again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Tricky: context must be stored consistently regardless of what caused the task to be suspended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What event sequences can cause task to stop running?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Something the task did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Something done by something else in the system. Task?  ISR?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How might you save context?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Options: TCB, stack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Must be done in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OS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What does the windows/linux OS give you as a user?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file system			gui interface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framework to develop code	device drivers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memory management		etc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An RTOS might provide the following services: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OSInit()		OSIntEnter()		OSIntExit()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OSMboxCreate()	OSMboxPend()		OSMboxPost()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OSQCreate()		OSQPend()		OSQPost()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OSSchedLock()	OSSchedUnlock()	OSEnterCritical()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OSSemCreate()	OSSemPend()		OSSemPost()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OSStart()		OSTaskChangePrio()	OSTaskCreate()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OSTaskDel()		OSTimeDly()		OSTimeGet()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OSTimeSet()		OSTimeTick()		OSExitCritical()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019800" cy="1371600"/>
          </a:xfrm>
        </p:spPr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1148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 smtClean="0"/>
              <a:t>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Application code and RTOS are compiled and linked together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The application runs first and calls the RTOS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RTOS runs only when called by application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Dedicated to a single embedded application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Few if any extras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• Designed to run forever without crashing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16764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u="sng" dirty="0">
                <a:latin typeface="+mn-lt"/>
              </a:rPr>
              <a:t>Windows/Unix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Application code and OS are separate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The OS runs first and calls the application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OS is a separate entity than the processes it runs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Multi-process, general purpose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File system, I/O systems, user interface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• Occasionally hangs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Grading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10 Labs – 40%</a:t>
            </a:r>
          </a:p>
          <a:p>
            <a:pPr marL="514350" indent="-514350">
              <a:buAutoNum type="arabicParenR" startAt="2"/>
            </a:pPr>
            <a:r>
              <a:rPr lang="en-US" dirty="0" smtClean="0"/>
              <a:t>5 Quizzes – 20%</a:t>
            </a:r>
          </a:p>
          <a:p>
            <a:pPr marL="514350" indent="-514350">
              <a:buAutoNum type="arabicParenR" startAt="2"/>
            </a:pPr>
            <a:r>
              <a:rPr lang="en-US" dirty="0" smtClean="0"/>
              <a:t>Project – RCW Conference – 40%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r>
              <a:rPr lang="en-US" smtClean="0"/>
              <a:t>Real Time Operating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What is the key aspect of any Operating System?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What does a scheduler do?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set of code and data structures that decide which task/process/thread gets time on the processor.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What is a task/process/thread?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set of code and data structures that is designed to do “something”. Each task/process/thread has its own Program Counter/Stack Pointer/Register set – this is a execution context.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2362200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2800" smtClean="0"/>
              <a:t>Real-Time Operating System (RTOS)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is the difference between a Scheduler and a Round-Robin with Interrupt architecture?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RR w/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Work is split between ISRs and main thread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Two contexts – One for the main thread, the other for the ISR. ISRs are non-</a:t>
            </a:r>
            <a:r>
              <a:rPr lang="en-US" dirty="0" err="1" smtClean="0"/>
              <a:t>prememptive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RTOS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Work is split between ISRs and tasks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Tasks are run in an organized fashion (we can introduce the idea of priority)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2800" smtClean="0"/>
              <a:t>Real-Time Operating System (RTOS) Features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Tasks</a:t>
            </a:r>
            <a:r>
              <a:rPr lang="en-US" sz="2400" dirty="0" smtClean="0"/>
              <a:t> are run by a scheduler program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Highest priority task is always the “running” task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If higher priority task becomes ready to run, other tasks are preempted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Tasks can block when they are waiting for events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ISRs can cause tasks to become unblocked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Tasks can delay themselves for fixed time intervals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RTOS contains code to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Create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block and unblock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schedule tasks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allow tasks and ISRs to communicate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etc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RTOS </a:t>
            </a:r>
            <a:r>
              <a:rPr lang="en-US" sz="2000" dirty="0" smtClean="0"/>
              <a:t>is essentially a set of </a:t>
            </a:r>
            <a:r>
              <a:rPr lang="en-US" sz="2000" dirty="0" smtClean="0"/>
              <a:t>objects (data and functions) </a:t>
            </a:r>
            <a:r>
              <a:rPr lang="en-US" sz="2000" dirty="0" smtClean="0"/>
              <a:t>that can be called from the application </a:t>
            </a:r>
            <a:r>
              <a:rPr lang="en-US" sz="2000" dirty="0" smtClean="0"/>
              <a:t>code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vTask1(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vTask2(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one of the two tasks.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 vTask1,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1",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);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the other task in exactly the same way.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vTask2, "Task 2", 200, NULL, 1, NULL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Start the scheduler so our tasks start executing.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vTaskStartScheduler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;;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RTOS </a:t>
            </a:r>
            <a:r>
              <a:rPr lang="en-US" sz="2000" dirty="0" smtClean="0"/>
              <a:t>is essentially a set of </a:t>
            </a:r>
            <a:r>
              <a:rPr lang="en-US" sz="2000" dirty="0" smtClean="0"/>
              <a:t>objects (data and functions) </a:t>
            </a:r>
            <a:r>
              <a:rPr lang="en-US" sz="2000" dirty="0" smtClean="0"/>
              <a:t>that can be called from the application </a:t>
            </a:r>
            <a:r>
              <a:rPr lang="en-US" sz="2000" dirty="0" smtClean="0"/>
              <a:t>code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vTask1(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vTask2(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one of the two tasks.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 vTask1,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1",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);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the other task in exactly the same way.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vTask2, "Task 2", 200, NULL, 1, NULL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Start the scheduler so our tasks start executing.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vTaskStartScheduler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;;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1905000"/>
            <a:ext cx="5410200" cy="310854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xTaskCreate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()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the main functions of the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  application software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run independently from each other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The RTOS determines which task will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	run next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Each task has its own private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context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register values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program counter</a:t>
            </a:r>
          </a:p>
          <a:p>
            <a:pPr lvl="2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stack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All other data is shared by all tasks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Tasks are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like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Windows/Unix </a:t>
            </a: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threads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Straight Arrow Connector 6"/>
          <p:cNvCxnSpPr>
            <a:cxnSpLocks noChangeShapeType="1"/>
          </p:cNvCxnSpPr>
          <p:nvPr/>
        </p:nvCxnSpPr>
        <p:spPr bwMode="auto">
          <a:xfrm flipH="1">
            <a:off x="1828800" y="2505076"/>
            <a:ext cx="1905000" cy="2066924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919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019800" cy="1371600"/>
          </a:xfrm>
        </p:spPr>
        <p:txBody>
          <a:bodyPr/>
          <a:lstStyle/>
          <a:p>
            <a:r>
              <a:rPr lang="en-US" sz="3200" smtClean="0"/>
              <a:t>RTOS Application Code: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RTOS </a:t>
            </a:r>
            <a:r>
              <a:rPr lang="en-US" sz="2000" dirty="0" smtClean="0"/>
              <a:t>is essentially a set of </a:t>
            </a:r>
            <a:r>
              <a:rPr lang="en-US" sz="2000" dirty="0" smtClean="0"/>
              <a:t>objects (data and functions) </a:t>
            </a:r>
            <a:r>
              <a:rPr lang="en-US" sz="2000" dirty="0" smtClean="0"/>
              <a:t>that can be called from the application </a:t>
            </a:r>
            <a:r>
              <a:rPr lang="en-US" sz="2000" dirty="0" smtClean="0"/>
              <a:t>code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vTask1(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vTask2( 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pvParameters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one of the two tasks.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 vTask1,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1",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);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/* Create the other task in exactly the same way.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xTaskCreate( vTask2, "Task 2", 200, NULL, 1, NULL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Start the scheduler so our tasks start executing.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vTaskStartScheduler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 ;;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6"/>
          <p:cNvCxnSpPr>
            <a:cxnSpLocks noChangeShapeType="1"/>
          </p:cNvCxnSpPr>
          <p:nvPr/>
        </p:nvCxnSpPr>
        <p:spPr bwMode="auto">
          <a:xfrm flipH="1">
            <a:off x="2819400" y="3657600"/>
            <a:ext cx="1905000" cy="2066924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4038600" y="3124200"/>
            <a:ext cx="4724400" cy="36933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What do you think 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vTaskStartScheduler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does?</a:t>
            </a:r>
          </a:p>
        </p:txBody>
      </p:sp>
    </p:spTree>
    <p:extLst>
      <p:ext uri="{BB962C8B-B14F-4D97-AF65-F5344CB8AC3E}">
        <p14:creationId xmlns:p14="http://schemas.microsoft.com/office/powerpoint/2010/main" val="28882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4622</TotalTime>
  <Words>1665</Words>
  <Application>Microsoft Office PowerPoint</Application>
  <PresentationFormat>On-screen Show (4:3)</PresentationFormat>
  <Paragraphs>379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Galliard BT</vt:lpstr>
      <vt:lpstr>Times</vt:lpstr>
      <vt:lpstr>Times New Roman</vt:lpstr>
      <vt:lpstr>Wingdings</vt:lpstr>
      <vt:lpstr>James' Default</vt:lpstr>
      <vt:lpstr>PowerPoint Presentation</vt:lpstr>
      <vt:lpstr>Advanced Embedded Systems</vt:lpstr>
      <vt:lpstr>Advanced Embedded Systems</vt:lpstr>
      <vt:lpstr>Real Time Operating Systems</vt:lpstr>
      <vt:lpstr>Real-Time Operating System (RTOS) Features</vt:lpstr>
      <vt:lpstr>Real-Time Operating System (RTOS) Features</vt:lpstr>
      <vt:lpstr>RTOS Application Code: Example</vt:lpstr>
      <vt:lpstr>RTOS Application Code: Example</vt:lpstr>
      <vt:lpstr>RTOS Application Code: Example</vt:lpstr>
      <vt:lpstr>PowerPoint Presentation</vt:lpstr>
      <vt:lpstr>PowerPoint Presentation</vt:lpstr>
      <vt:lpstr>PowerPoint Presentation</vt:lpstr>
      <vt:lpstr>PowerPoint Presentation</vt:lpstr>
      <vt:lpstr>Task management</vt:lpstr>
      <vt:lpstr>Preemption</vt:lpstr>
      <vt:lpstr>Task States</vt:lpstr>
      <vt:lpstr>Internal Task Representation</vt:lpstr>
      <vt:lpstr>RTOS Essentials: Scheduler</vt:lpstr>
      <vt:lpstr>An RTOS Scheduler</vt:lpstr>
      <vt:lpstr>The Scheduler must also Store/Recall Context</vt:lpstr>
      <vt:lpstr>Context</vt:lpstr>
      <vt:lpstr>OS Services</vt:lpstr>
      <vt:lpstr>Comparison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351</cp:revision>
  <dcterms:created xsi:type="dcterms:W3CDTF">2004-08-30T22:58:14Z</dcterms:created>
  <dcterms:modified xsi:type="dcterms:W3CDTF">2018-12-15T00:50:44Z</dcterms:modified>
</cp:coreProperties>
</file>