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4"/>
  </p:notesMasterIdLst>
  <p:handoutMasterIdLst>
    <p:handoutMasterId r:id="rId45"/>
  </p:handoutMasterIdLst>
  <p:sldIdLst>
    <p:sldId id="306" r:id="rId2"/>
    <p:sldId id="346" r:id="rId3"/>
    <p:sldId id="347" r:id="rId4"/>
    <p:sldId id="348" r:id="rId5"/>
    <p:sldId id="349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5" r:id="rId29"/>
    <p:sldId id="376" r:id="rId30"/>
    <p:sldId id="377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7" r:id="rId39"/>
    <p:sldId id="389" r:id="rId40"/>
    <p:sldId id="390" r:id="rId41"/>
    <p:sldId id="391" r:id="rId42"/>
    <p:sldId id="392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72C7D0"/>
    <a:srgbClr val="DDE0BC"/>
    <a:srgbClr val="EFF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94660"/>
  </p:normalViewPr>
  <p:slideViewPr>
    <p:cSldViewPr>
      <p:cViewPr varScale="1">
        <p:scale>
          <a:sx n="78" d="100"/>
          <a:sy n="78" d="100"/>
        </p:scale>
        <p:origin x="97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8B919E-5169-42A9-B870-3DDAFD71A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8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92BCA9-80D1-4B45-A3AD-41DD01F6BFAF}" type="datetimeFigureOut">
              <a:rPr lang="en-US"/>
              <a:pPr>
                <a:defRPr/>
              </a:pPr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C20D28-1FF0-4937-9D8D-89463A86F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3790EE-1A4C-4C09-B14B-16DF234E688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1247775"/>
          </a:xfrm>
          <a:noFill/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Symbolic constants defined in semLib.h.</a:t>
            </a:r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Queue specification determines the order in which tasks waiting for the semaphore should unblock.</a:t>
            </a:r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Deletion safety and priority inheritance will be discussed later.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2934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77FAF7-977B-4C9E-B210-8039BE9F607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512763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The semaphore is always left unavailable after a semTake( ).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531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741B7E-7B37-4795-A4AC-8D4E5FF823BA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512763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Unblocking a higher priority task will preempt caller of semGive( ).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088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879912-0543-44BD-9377-3CAAF83968E9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1009650"/>
          </a:xfrm>
          <a:noFill/>
        </p:spPr>
        <p:txBody>
          <a:bodyPr/>
          <a:lstStyle/>
          <a:p>
            <a:pPr>
              <a:spcAft>
                <a:spcPts val="300"/>
              </a:spcAft>
              <a:buFontTx/>
              <a:buChar char="•"/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mtClean="0">
                <a:solidFill>
                  <a:srgbClr val="0000FF"/>
                </a:solidFill>
                <a:latin typeface="HELVETICA" panose="020B0604020202020204" pitchFamily="34" charset="0"/>
              </a:rPr>
              <a:t>@</a:t>
            </a:r>
            <a:r>
              <a:rPr lang="en-US" altLang="en-US" smtClean="0">
                <a:solidFill>
                  <a:srgbClr val="0000FF"/>
                </a:solidFill>
                <a:latin typeface="Arial" panose="020B0604020202020204" pitchFamily="34" charset="0"/>
              </a:rPr>
              <a:t> See the code example “Synchronization Solution” on page 2 of appendix A.</a:t>
            </a:r>
            <a:endParaRPr lang="en-US" altLang="en-US" smtClean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2469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2256A7-07DE-43AA-A74E-0D88476D6BA4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57200"/>
          </a:xfrm>
          <a:noFill/>
        </p:spPr>
        <p:txBody>
          <a:bodyPr/>
          <a:lstStyle/>
          <a:p>
            <a:r>
              <a:rPr lang="en-US" altLang="en-US" smtClean="0"/>
              <a:t>This routine is not available for mutual exclusion semaphores.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011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7BFD9E-1C6C-4D1D-9EFD-41A2730ED92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1243013"/>
          </a:xfrm>
          <a:noFill/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A mutex may be given regardless of ownership by calling the semMGiveForce( ) function. This is primarily intended as a debugging aid, but the function might be used in a recovery task if the task owning the mutex dies, and the resource guarded by the mutex can be reset to a consistent state.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863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3AE0BB-2E70-45CB-89C9-11E6E6C2380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847725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Difference from binary semaphores: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Can be taken more than once by a task without blocking.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892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1617AA-4D75-40AD-BBD2-7D8A21B85267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136525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Difference from binary semaphore: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Only the owner of a semaphore can give it.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The owner may take the semaphore more than once, but must give it as many times as it was taken in order to release it.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202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A5D101-E54F-4FC0-9311-AE1A1CB81DD9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3135313"/>
          </a:xfrm>
          <a:noFill/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High and low priority tasks share a resource. Medium priority task has nothing to do with the resource whatsoever.</a:t>
            </a:r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High-priority task blocks on a mutex semaphore held by low-priority task.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Can’t continue until low priority task calls semGive( ).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Critical region is short, so low-priority task will call semGive( ) soon if given a chance to run.</a:t>
            </a:r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Low-priority task is preempted by medium-priority task, which is not involved in the mutual exclusion.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Low-priority task can’t complete its (very short) critical region.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This prevents the high-priority task from running.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90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633506-348F-4B79-93C6-D8C422A657F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1116013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The low-priority task is allowed to finish its critical region at the same priority as the high-priority task.</a:t>
            </a:r>
          </a:p>
          <a:p>
            <a:pPr>
              <a:buFontTx/>
              <a:buChar char="•"/>
            </a:pPr>
            <a:r>
              <a:rPr lang="en-US" altLang="en-US" smtClean="0"/>
              <a:t>The low-priority task returns to its original priority when it has given up all the inversion-safe mutexes which it owns.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811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DFE441-4073-42D7-BC2A-BC824A5AB45E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554288"/>
          </a:xfrm>
          <a:noFill/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Common solutions to potential deadlock situations: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Use only one semaphore to protect resources that will be accessed together.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Sequence accesses to resources. In above example, all tasks would take semId1 before attempting to take semId2.</a:t>
            </a:r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In the WindView graph, note that WindView can distinguish between the time at which a blocking call to semTake() is logged, and the slightly later time at which the resulting context switch occurs. The above sequence takes not quite 300 </a:t>
            </a:r>
            <a:r>
              <a:rPr lang="en-US" altLang="en-US" smtClean="0">
                <a:latin typeface="Symbol" panose="05050102010706020507" pitchFamily="18" charset="2"/>
              </a:rPr>
              <a:t>m</a:t>
            </a:r>
            <a:r>
              <a:rPr lang="en-US" altLang="en-US" smtClean="0">
                <a:latin typeface="Arial" panose="020B0604020202020204" pitchFamily="34" charset="0"/>
              </a:rPr>
              <a:t>s on a 25 MHz 68k board. INT6 is the system clock interrupt level.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508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DFE441-4073-42D7-BC2A-BC824A5AB45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554288"/>
          </a:xfrm>
          <a:noFill/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Common solutions to potential deadlock situations: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Use only one semaphore to protect resources that will be accessed together.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Sequence accesses to resources. In above example, all tasks would take semId1 before attempting to take semId2.</a:t>
            </a:r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In the WindView graph, note that WindView can distinguish between the time at which a blocking call to semTake() is logged, and the slightly later time at which the resulting context switch occurs. The above sequence takes not quite 300 </a:t>
            </a:r>
            <a:r>
              <a:rPr lang="en-US" altLang="en-US" smtClean="0">
                <a:latin typeface="Symbol" panose="05050102010706020507" pitchFamily="18" charset="2"/>
              </a:rPr>
              <a:t>m</a:t>
            </a:r>
            <a:r>
              <a:rPr lang="en-US" altLang="en-US" smtClean="0">
                <a:latin typeface="Arial" panose="020B0604020202020204" pitchFamily="34" charset="0"/>
              </a:rPr>
              <a:t>s on a 25 MHz 68k board. INT6 is the system clock interrupt level.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324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93064F-96D5-41CE-B48A-3186B9644D7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588963"/>
          </a:xfrm>
          <a:noFill/>
        </p:spPr>
        <p:txBody>
          <a:bodyPr/>
          <a:lstStyle/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What are semaphores?</a:t>
            </a:r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How are they used</a:t>
            </a:r>
          </a:p>
        </p:txBody>
      </p:sp>
    </p:spTree>
    <p:extLst>
      <p:ext uri="{BB962C8B-B14F-4D97-AF65-F5344CB8AC3E}">
        <p14:creationId xmlns:p14="http://schemas.microsoft.com/office/powerpoint/2010/main" val="242496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7C78-7AB1-4991-B905-18B084D7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9D7C-149A-4642-B2CA-A3D518C9D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A45C5-C2E1-4347-9A9A-7BB08CDCE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21C08-A8E9-46F3-B23C-3D941A4E9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AE60-F298-4CCA-A3A3-49E737C12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01E3-86BC-457D-9139-363478677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15E9C-9C47-4BC4-BCB3-53DAC648F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77AE-6D0B-4458-9EE6-9A2FD3BF8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4E67C-660A-4BC2-BD08-7EDDDAB0F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353E7-BC52-4D50-B440-D95BC260A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54EA-9F68-4E89-899C-C9C9BBC6F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D0C93B-DBBD-4267-A40E-65B37D89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6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ECEN </a:t>
            </a:r>
            <a:r>
              <a:rPr lang="en-US" sz="4800" dirty="0" smtClean="0">
                <a:solidFill>
                  <a:srgbClr val="FFFFFF"/>
                </a:solidFill>
              </a:rPr>
              <a:t>361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 smtClean="0"/>
              <a:t>Real </a:t>
            </a:r>
            <a:r>
              <a:rPr lang="en-US" sz="3200" dirty="0"/>
              <a:t>Time Operating </a:t>
            </a:r>
            <a:r>
              <a:rPr lang="en-US" sz="3200" dirty="0" smtClean="0"/>
              <a:t>Systems – Schedulers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533400"/>
            <a:ext cx="5867400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Creating Mutual Exclusion Semaphores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91" y="1905000"/>
            <a:ext cx="8924925" cy="3494087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tabLst>
                <a:tab pos="568325" algn="l"/>
                <a:tab pos="2968625" algn="l"/>
                <a:tab pos="4119563" algn="l"/>
              </a:tabLst>
              <a:defRPr/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SEM_ID </a:t>
            </a:r>
            <a:r>
              <a:rPr lang="en-US" altLang="en-US" sz="3200" dirty="0" err="1" smtClean="0">
                <a:latin typeface="Times New Roman" panose="02020603050405020304" pitchFamily="18" charset="0"/>
              </a:rPr>
              <a:t>semMCreate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 (options)</a:t>
            </a:r>
          </a:p>
          <a:p>
            <a:pPr>
              <a:spcAft>
                <a:spcPts val="300"/>
              </a:spcAft>
              <a:tabLst>
                <a:tab pos="568325" algn="l"/>
                <a:tab pos="2968625" algn="l"/>
                <a:tab pos="4119563" algn="l"/>
              </a:tabLst>
              <a:defRPr/>
            </a:pPr>
            <a:r>
              <a:rPr lang="en-US" altLang="en-US" i="1" dirty="0" smtClean="0"/>
              <a:t>options</a:t>
            </a:r>
            <a:r>
              <a:rPr lang="en-US" altLang="en-US" dirty="0" smtClean="0"/>
              <a:t> can be:</a:t>
            </a:r>
          </a:p>
          <a:p>
            <a:pPr lvl="2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tabLst>
                <a:tab pos="568325" algn="l"/>
                <a:tab pos="2968625" algn="l"/>
                <a:tab pos="4119563" algn="l"/>
              </a:tabLst>
              <a:defRPr/>
            </a:pPr>
            <a:r>
              <a:rPr lang="en-US" altLang="en-US" sz="2000" dirty="0" smtClean="0"/>
              <a:t>queue specification	SEM_Q_FIFO or</a:t>
            </a:r>
          </a:p>
          <a:p>
            <a:pPr lvl="2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tabLst>
                <a:tab pos="568325" algn="l"/>
                <a:tab pos="2968625" algn="l"/>
                <a:tab pos="4119563" algn="l"/>
              </a:tabLst>
              <a:defRPr/>
            </a:pPr>
            <a:r>
              <a:rPr lang="en-US" altLang="en-US" sz="2000" dirty="0" smtClean="0"/>
              <a:t>			SEM_Q_PRIORITY</a:t>
            </a:r>
          </a:p>
          <a:p>
            <a:pPr lvl="2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tabLst>
                <a:tab pos="568325" algn="l"/>
                <a:tab pos="2968625" algn="l"/>
                <a:tab pos="4119563" algn="l"/>
              </a:tabLst>
              <a:defRPr/>
            </a:pPr>
            <a:r>
              <a:rPr lang="en-US" altLang="en-US" sz="2000" dirty="0" smtClean="0"/>
              <a:t>deletion safety		SEM_DELETE_SAFE </a:t>
            </a:r>
          </a:p>
          <a:p>
            <a:pPr lvl="2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tabLst>
                <a:tab pos="568325" algn="l"/>
                <a:tab pos="2968625" algn="l"/>
                <a:tab pos="4119563" algn="l"/>
              </a:tabLst>
              <a:defRPr/>
            </a:pPr>
            <a:r>
              <a:rPr lang="en-US" altLang="en-US" sz="2000" dirty="0" smtClean="0"/>
              <a:t>priority inheritance	SEM_INVERSION_SAFE</a:t>
            </a:r>
          </a:p>
          <a:p>
            <a:pPr>
              <a:spcAft>
                <a:spcPts val="300"/>
              </a:spcAft>
              <a:tabLst>
                <a:tab pos="568325" algn="l"/>
                <a:tab pos="2968625" algn="l"/>
                <a:tab pos="4119563" algn="l"/>
              </a:tabLst>
              <a:defRPr/>
            </a:pPr>
            <a:r>
              <a:rPr lang="en-US" altLang="en-US" dirty="0" smtClean="0"/>
              <a:t>Initial state of semaphore is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available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smtClean="0"/>
              <a:t>Mutex Ownership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389063"/>
            <a:ext cx="8924925" cy="3354387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altLang="en-US" smtClean="0"/>
              <a:t>A task which takes a mutex semaphore “owns” it, so that no other task can give this semaphore.</a:t>
            </a:r>
          </a:p>
          <a:p>
            <a:pPr>
              <a:spcAft>
                <a:spcPts val="300"/>
              </a:spcAft>
            </a:pPr>
            <a:r>
              <a:rPr lang="en-US" altLang="en-US" smtClean="0"/>
              <a:t>Mutex semaphores can be taken recursively.</a:t>
            </a:r>
          </a:p>
          <a:p>
            <a:pPr lvl="1">
              <a:spcBef>
                <a:spcPts val="1200"/>
              </a:spcBef>
            </a:pPr>
            <a:r>
              <a:rPr lang="en-US" altLang="en-US" smtClean="0"/>
              <a:t>The task which owns the semaphore may take it more than once.</a:t>
            </a:r>
          </a:p>
          <a:p>
            <a:pPr lvl="1">
              <a:spcBef>
                <a:spcPts val="1200"/>
              </a:spcBef>
            </a:pPr>
            <a:r>
              <a:rPr lang="en-US" altLang="en-US" smtClean="0"/>
              <a:t>Must be given same number of times as taken before it will be released.</a:t>
            </a:r>
          </a:p>
          <a:p>
            <a:pPr>
              <a:spcAft>
                <a:spcPts val="300"/>
              </a:spcAft>
            </a:pPr>
            <a:r>
              <a:rPr lang="en-US" altLang="en-US" smtClean="0"/>
              <a:t>Mutual exclusion semaphores cannot be used in an interrupt service routine.</a:t>
            </a:r>
          </a:p>
        </p:txBody>
      </p:sp>
    </p:spTree>
    <p:extLst>
      <p:ext uri="{BB962C8B-B14F-4D97-AF65-F5344CB8AC3E}">
        <p14:creationId xmlns:p14="http://schemas.microsoft.com/office/powerpoint/2010/main" val="2075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smtClean="0"/>
              <a:t>Taking a Mutex Semaphore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53325" cy="40290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2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smtClean="0"/>
              <a:t>Giving a Mutex Semaphore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553325" cy="34480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8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ChangeArrowheads="1"/>
          </p:cNvSpPr>
          <p:nvPr/>
        </p:nvSpPr>
        <p:spPr bwMode="auto">
          <a:xfrm>
            <a:off x="838200" y="1447800"/>
            <a:ext cx="7467600" cy="52927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lnSpc>
                <a:spcPct val="85000"/>
              </a:lnSpc>
              <a:spcBef>
                <a:spcPct val="7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  <a:tabLst>
                <a:tab pos="803275" algn="l"/>
              </a:tabLs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6125" indent="-288925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–"/>
              <a:tabLst>
                <a:tab pos="803275" algn="l"/>
              </a:tabLst>
              <a:defRPr sz="2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82575">
              <a:lnSpc>
                <a:spcPct val="80000"/>
              </a:lnSpc>
              <a:spcBef>
                <a:spcPct val="2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80327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80327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80327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80327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80327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80327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80327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1  #include “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vxWorks.h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2  #include “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semLib.h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3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4  LOCAL char 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myBuf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[BUF_SIZE];/* Store data here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5  LOCAL 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myBufIndex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 = -1;/* Index of last data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6  LOCAL SEM_ID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mySemId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7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8  void 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myBufInit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(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9 		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10 	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mySemId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semMCreate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(SEM_Q_PRIORITY |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11 					SEM_INVERSION_SAFE |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12 					SEM_DELETE_SAFE);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13 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14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15 void 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myBufPut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 (char 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16 	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17 	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semTake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mySemId,WAIT_FOREVER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18 	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myBufIndex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19 	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myBuf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myBufIndex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]=</a:t>
            </a:r>
            <a:r>
              <a:rPr lang="en-US" altLang="en-US" sz="1800" b="0" dirty="0" err="1">
                <a:solidFill>
                  <a:schemeClr val="bg2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20 	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semGive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mySemId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Courier New" panose="02070309020205020404" pitchFamily="49" charset="0"/>
              </a:rPr>
              <a:t>21 	}</a:t>
            </a:r>
            <a:endParaRPr lang="en-US" altLang="en-US" sz="1800" b="0" dirty="0">
              <a:latin typeface="Courier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Code Example - Solution</a:t>
            </a:r>
          </a:p>
        </p:txBody>
      </p:sp>
    </p:spTree>
    <p:extLst>
      <p:ext uri="{BB962C8B-B14F-4D97-AF65-F5344CB8AC3E}">
        <p14:creationId xmlns:p14="http://schemas.microsoft.com/office/powerpoint/2010/main" val="17618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smtClean="0"/>
              <a:t>Unbounded Priority Inversion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991350" cy="496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5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Priority Inheritance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924925" cy="3500437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altLang="en-US" dirty="0" smtClean="0"/>
              <a:t>Priority inheritance algorithm solves the unbounded priority inversion problem.</a:t>
            </a:r>
          </a:p>
          <a:p>
            <a:pPr>
              <a:spcAft>
                <a:spcPts val="300"/>
              </a:spcAft>
            </a:pPr>
            <a:r>
              <a:rPr lang="en-US" altLang="en-US" dirty="0" smtClean="0"/>
              <a:t>Task owning a </a:t>
            </a:r>
            <a:r>
              <a:rPr lang="en-US" altLang="en-US" dirty="0" err="1" smtClean="0"/>
              <a:t>mutex</a:t>
            </a:r>
            <a:r>
              <a:rPr lang="en-US" altLang="en-US" dirty="0" smtClean="0"/>
              <a:t> semaphore is elevated to priority of highest priority task waiting for that semaphore.</a:t>
            </a:r>
          </a:p>
          <a:p>
            <a:pPr>
              <a:spcAft>
                <a:spcPts val="300"/>
              </a:spcAft>
            </a:pPr>
            <a:r>
              <a:rPr lang="en-US" altLang="en-US" dirty="0" smtClean="0"/>
              <a:t>Enabled on </a:t>
            </a:r>
            <a:r>
              <a:rPr lang="en-US" altLang="en-US" dirty="0" err="1" smtClean="0"/>
              <a:t>mutex</a:t>
            </a:r>
            <a:r>
              <a:rPr lang="en-US" altLang="en-US" dirty="0" smtClean="0"/>
              <a:t> semaphores by specifying the SEM_INVERSION_SAFE option during </a:t>
            </a:r>
            <a:r>
              <a:rPr lang="en-US" altLang="en-US" i="1" dirty="0" err="1" smtClean="0"/>
              <a:t>semMCreate</a:t>
            </a:r>
            <a:r>
              <a:rPr lang="en-US" altLang="en-US" i="1" dirty="0" smtClean="0"/>
              <a:t>( )</a:t>
            </a:r>
            <a:r>
              <a:rPr lang="en-US" altLang="en-US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altLang="en-US" dirty="0" smtClean="0"/>
              <a:t>Must also specify SEM_Q_PRIORITY (SEM_Q_FIFO is incompatible with SEM_INVERSION_SAFE).</a:t>
            </a:r>
          </a:p>
        </p:txBody>
      </p:sp>
    </p:spTree>
    <p:extLst>
      <p:ext uri="{BB962C8B-B14F-4D97-AF65-F5344CB8AC3E}">
        <p14:creationId xmlns:p14="http://schemas.microsoft.com/office/powerpoint/2010/main" val="4576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Priority Inversion Safety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981825" cy="493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Caveat - Deadlocks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740" y="4876800"/>
            <a:ext cx="8924925" cy="135731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altLang="en-US" dirty="0" smtClean="0"/>
              <a:t>A deadlock is a race condition associated with the taking of multiple shared resources.</a:t>
            </a:r>
          </a:p>
          <a:p>
            <a:pPr>
              <a:spcAft>
                <a:spcPts val="300"/>
              </a:spcAft>
            </a:pPr>
            <a:r>
              <a:rPr lang="en-US" altLang="en-US" dirty="0" smtClean="0"/>
              <a:t>May be very difficult to detect during testing.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276850" cy="276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8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Deadlocks – Two Solutions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740" y="4876800"/>
            <a:ext cx="8924925" cy="1357313"/>
          </a:xfrm>
        </p:spPr>
        <p:txBody>
          <a:bodyPr/>
          <a:lstStyle/>
          <a:p>
            <a:pPr marL="514350" indent="-514350">
              <a:spcAft>
                <a:spcPts val="300"/>
              </a:spcAft>
              <a:buAutoNum type="arabicParenR"/>
            </a:pPr>
            <a:r>
              <a:rPr lang="en-US" altLang="en-US" dirty="0" smtClean="0"/>
              <a:t>Move all the individual semaphores into a single semaphore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en-US" dirty="0" smtClean="0"/>
              <a:t>2) Enforce an order for taking semaphores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276850" cy="276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2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mtClean="0"/>
              <a:t>Real Time Operating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RTOS – Scheduler to Determine with Task to run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RTOS Normally Provides two additional Services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Semaphores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Shared Resource Protection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Synchronization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Queue Communications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5334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Other Caveats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2438400"/>
            <a:ext cx="8924925" cy="1979612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altLang="en-US" dirty="0" smtClean="0"/>
              <a:t>Keep the critical region (code between </a:t>
            </a:r>
            <a:r>
              <a:rPr lang="en-US" altLang="en-US" i="1" dirty="0" err="1" smtClean="0"/>
              <a:t>semTake</a:t>
            </a:r>
            <a:r>
              <a:rPr lang="en-US" altLang="en-US" i="1" dirty="0" smtClean="0"/>
              <a:t>( )</a:t>
            </a:r>
            <a:r>
              <a:rPr lang="en-US" altLang="en-US" dirty="0" smtClean="0"/>
              <a:t> and </a:t>
            </a:r>
            <a:r>
              <a:rPr lang="en-US" altLang="en-US" i="1" dirty="0" err="1" smtClean="0"/>
              <a:t>semGive</a:t>
            </a:r>
            <a:r>
              <a:rPr lang="en-US" altLang="en-US" i="1" dirty="0" smtClean="0"/>
              <a:t>( )</a:t>
            </a:r>
            <a:r>
              <a:rPr lang="en-US" altLang="en-US" dirty="0" smtClean="0"/>
              <a:t>) short.</a:t>
            </a:r>
          </a:p>
        </p:txBody>
      </p:sp>
    </p:spTree>
    <p:extLst>
      <p:ext uri="{BB962C8B-B14F-4D97-AF65-F5344CB8AC3E}">
        <p14:creationId xmlns:p14="http://schemas.microsoft.com/office/powerpoint/2010/main" val="2726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Semaphores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85800" y="2743200"/>
            <a:ext cx="6980238" cy="240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lnSpc>
                <a:spcPct val="85000"/>
              </a:lnSpc>
              <a:spcBef>
                <a:spcPct val="7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  <a:tabLst>
                <a:tab pos="568325" algn="l"/>
              </a:tabLs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6125" indent="-288925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–"/>
              <a:tabLst>
                <a:tab pos="568325" algn="l"/>
              </a:tabLst>
              <a:defRPr sz="2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82575">
              <a:lnSpc>
                <a:spcPct val="80000"/>
              </a:lnSpc>
              <a:spcBef>
                <a:spcPct val="2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Aft>
                <a:spcPts val="300"/>
              </a:spcAft>
              <a:buNone/>
            </a:pPr>
            <a:r>
              <a:rPr lang="en-US" altLang="en-US" sz="3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Semaphores </a:t>
            </a:r>
            <a:r>
              <a:rPr lang="en-US" altLang="en-US" sz="3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Synchronization – Used to pace a task</a:t>
            </a:r>
          </a:p>
          <a:p>
            <a:pPr marL="0" indent="0">
              <a:spcAft>
                <a:spcPts val="300"/>
              </a:spcAft>
              <a:buNone/>
            </a:pPr>
            <a:endParaRPr lang="en-US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The Synchronization Problem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4648200"/>
            <a:ext cx="8924925" cy="16510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altLang="en-US" dirty="0" smtClean="0"/>
              <a:t>Task may need to wait for an event to occur.</a:t>
            </a:r>
          </a:p>
          <a:p>
            <a:pPr>
              <a:spcAft>
                <a:spcPts val="300"/>
              </a:spcAft>
            </a:pPr>
            <a:r>
              <a:rPr lang="en-US" altLang="en-US" dirty="0" smtClean="0"/>
              <a:t>Busy waiting (i.e., polling) is inefficient.</a:t>
            </a:r>
          </a:p>
          <a:p>
            <a:pPr>
              <a:spcAft>
                <a:spcPts val="300"/>
              </a:spcAft>
            </a:pPr>
            <a:r>
              <a:rPr lang="en-US" altLang="en-US" dirty="0" smtClean="0"/>
              <a:t>Pending until the event occurs is better.</a:t>
            </a:r>
          </a:p>
        </p:txBody>
      </p:sp>
      <p:sp>
        <p:nvSpPr>
          <p:cNvPr id="9220" name="Oval 6"/>
          <p:cNvSpPr>
            <a:spLocks noChangeArrowheads="1"/>
          </p:cNvSpPr>
          <p:nvPr/>
        </p:nvSpPr>
        <p:spPr bwMode="auto">
          <a:xfrm>
            <a:off x="1689100" y="2803525"/>
            <a:ext cx="977900" cy="955675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tx2"/>
                </a:solidFill>
              </a:rPr>
              <a:t>Task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4191000" y="1752600"/>
            <a:ext cx="2895600" cy="26352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lnSpc>
                <a:spcPct val="85000"/>
              </a:lnSpc>
              <a:spcBef>
                <a:spcPct val="7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  <a:tabLst>
                <a:tab pos="568325" algn="l"/>
              </a:tabLs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6125" indent="-288925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–"/>
              <a:tabLst>
                <a:tab pos="568325" algn="l"/>
              </a:tabLst>
              <a:defRPr sz="2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82575">
              <a:lnSpc>
                <a:spcPct val="80000"/>
              </a:lnSpc>
              <a:spcBef>
                <a:spcPct val="2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5000"/>
              </a:spcBef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  <a:tabLst>
                <a:tab pos="568325" algn="l"/>
              </a:tabLs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myGetData</a:t>
            </a:r>
            <a:r>
              <a:rPr lang="en-US" altLang="en-US" sz="2000" dirty="0">
                <a:latin typeface="Courier New" panose="02070309020205020404" pitchFamily="49" charset="0"/>
              </a:rPr>
              <a:t> ( )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{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requestData</a:t>
            </a:r>
            <a:r>
              <a:rPr lang="en-US" altLang="en-US" sz="2000" dirty="0">
                <a:latin typeface="Courier New" panose="02070309020205020404" pitchFamily="49" charset="0"/>
              </a:rPr>
              <a:t>( );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waitForData</a:t>
            </a:r>
            <a:r>
              <a:rPr lang="en-US" altLang="en-US" sz="2000" dirty="0">
                <a:latin typeface="Courier New" panose="02070309020205020404" pitchFamily="49" charset="0"/>
              </a:rPr>
              <a:t>( );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getData</a:t>
            </a:r>
            <a:r>
              <a:rPr lang="en-US" altLang="en-US" sz="2000" dirty="0">
                <a:latin typeface="Courier New" panose="02070309020205020404" pitchFamily="49" charset="0"/>
              </a:rPr>
              <a:t>( );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 flipV="1">
            <a:off x="2743200" y="2846388"/>
            <a:ext cx="1803400" cy="3032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2719388" y="3429000"/>
            <a:ext cx="1789112" cy="266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2733675" y="3282950"/>
            <a:ext cx="18192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 flipH="1" flipV="1">
            <a:off x="4552950" y="3114675"/>
            <a:ext cx="4763" cy="3397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The Synchronization Solution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24925" cy="3700462"/>
          </a:xfrm>
        </p:spPr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altLang="en-US" dirty="0" smtClean="0"/>
              <a:t>Create a binary semaphore for the event.</a:t>
            </a:r>
          </a:p>
          <a:p>
            <a:pPr>
              <a:spcAft>
                <a:spcPts val="300"/>
              </a:spcAft>
              <a:defRPr/>
            </a:pPr>
            <a:r>
              <a:rPr lang="en-US" altLang="en-US" dirty="0" smtClean="0"/>
              <a:t>Binary semaphores exist in one of two states: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dirty="0" smtClean="0"/>
              <a:t>Full (event has occurred).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dirty="0" smtClean="0"/>
              <a:t>Empty (event has not occurred).</a:t>
            </a:r>
          </a:p>
          <a:p>
            <a:pPr>
              <a:spcAft>
                <a:spcPts val="300"/>
              </a:spcAft>
              <a:defRPr/>
            </a:pPr>
            <a:r>
              <a:rPr lang="en-US" altLang="en-US" dirty="0" smtClean="0"/>
              <a:t>Task waiting for the event calls </a:t>
            </a:r>
            <a:r>
              <a:rPr lang="en-US" altLang="en-US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semTake</a:t>
            </a:r>
            <a:r>
              <a:rPr lang="en-US" altLang="en-US" i="1" dirty="0" smtClean="0"/>
              <a:t>( )</a:t>
            </a:r>
            <a:r>
              <a:rPr lang="en-US" altLang="en-US" dirty="0" smtClean="0"/>
              <a:t> and blocks until semaphore is given.</a:t>
            </a:r>
          </a:p>
          <a:p>
            <a:pPr>
              <a:spcAft>
                <a:spcPts val="300"/>
              </a:spcAft>
              <a:defRPr/>
            </a:pPr>
            <a:r>
              <a:rPr lang="en-US" altLang="en-US" dirty="0" smtClean="0"/>
              <a:t>Task or interrupt service routine detecting the event calls </a:t>
            </a:r>
            <a:r>
              <a:rPr lang="en-US" altLang="en-US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semGive</a:t>
            </a:r>
            <a:r>
              <a:rPr lang="en-US" altLang="en-US" i="1" dirty="0" smtClean="0"/>
              <a:t>( )</a:t>
            </a:r>
            <a:r>
              <a:rPr lang="en-US" altLang="en-US" dirty="0" smtClean="0"/>
              <a:t>, which unblocks the waiting task.</a:t>
            </a:r>
          </a:p>
        </p:txBody>
      </p:sp>
    </p:spTree>
    <p:extLst>
      <p:ext uri="{BB962C8B-B14F-4D97-AF65-F5344CB8AC3E}">
        <p14:creationId xmlns:p14="http://schemas.microsoft.com/office/powerpoint/2010/main" val="8981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Taking a Semaphore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389063"/>
            <a:ext cx="8924925" cy="505142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4600"/>
              </a:spcBef>
              <a:spcAft>
                <a:spcPts val="20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3200" smtClean="0">
                <a:latin typeface="Times New Roman" panose="02020603050405020304" pitchFamily="18" charset="0"/>
              </a:rPr>
              <a:t>STATUS semTake (semId, timeout)</a:t>
            </a:r>
          </a:p>
          <a:p>
            <a:pPr lvl="2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000" smtClean="0"/>
              <a:t>semId		The SEM_ID returned from </a:t>
            </a:r>
            <a:r>
              <a:rPr lang="en-US" altLang="en-US" sz="2000" i="1" smtClean="0"/>
              <a:t>semBCreate( )</a:t>
            </a:r>
            <a:r>
              <a:rPr lang="en-US" altLang="en-US" sz="2000" smtClean="0"/>
              <a:t>.</a:t>
            </a:r>
          </a:p>
          <a:p>
            <a:pPr lvl="2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000" smtClean="0"/>
              <a:t>timeout		Maximum time to wait for semaphore. Value can 		be clock ticks, WAIT_FOREVER, or NO_WAIT.</a:t>
            </a:r>
          </a:p>
          <a:p>
            <a:pPr>
              <a:spcAft>
                <a:spcPts val="300"/>
              </a:spcAft>
              <a:defRPr/>
            </a:pPr>
            <a:r>
              <a:rPr lang="en-US" altLang="en-US" smtClean="0"/>
              <a:t>Can pend the task until either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mtClean="0"/>
              <a:t>Semaphore is given or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mtClean="0"/>
              <a:t>Timeout expires.</a:t>
            </a:r>
          </a:p>
          <a:p>
            <a:pPr>
              <a:spcAft>
                <a:spcPts val="300"/>
              </a:spcAft>
              <a:defRPr/>
            </a:pPr>
            <a:r>
              <a:rPr lang="en-US" altLang="en-US" smtClean="0"/>
              <a:t>Semaphore left unavailable.</a:t>
            </a:r>
          </a:p>
          <a:p>
            <a:pPr>
              <a:spcAft>
                <a:spcPts val="300"/>
              </a:spcAft>
              <a:defRPr/>
            </a:pPr>
            <a:r>
              <a:rPr lang="en-US" altLang="en-US" smtClean="0"/>
              <a:t>Returns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  <a:r>
              <a:rPr lang="en-US" altLang="en-US" smtClean="0"/>
              <a:t> if successful,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  <a:r>
              <a:rPr lang="en-US" altLang="en-US" smtClean="0"/>
              <a:t> on timeout (or invalid </a:t>
            </a:r>
            <a:r>
              <a:rPr lang="en-US" altLang="en-US" i="1" smtClean="0"/>
              <a:t>semId</a:t>
            </a:r>
            <a:r>
              <a:rPr lang="en-US" alt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190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Taking a Binary Semaphore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553325" cy="33337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0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Giving a Semaphore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924925" cy="264795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4600"/>
              </a:spcBef>
              <a:spcAft>
                <a:spcPts val="20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STATUS </a:t>
            </a:r>
            <a:r>
              <a:rPr lang="en-US" altLang="en-US" sz="3200" dirty="0" err="1" smtClean="0">
                <a:latin typeface="Times New Roman" panose="02020603050405020304" pitchFamily="18" charset="0"/>
              </a:rPr>
              <a:t>semGive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 (</a:t>
            </a:r>
            <a:r>
              <a:rPr lang="en-US" altLang="en-US" sz="3200" dirty="0" err="1" smtClean="0">
                <a:latin typeface="Times New Roman" panose="02020603050405020304" pitchFamily="18" charset="0"/>
              </a:rPr>
              <a:t>semId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)</a:t>
            </a:r>
          </a:p>
          <a:p>
            <a:pPr>
              <a:spcAft>
                <a:spcPts val="300"/>
              </a:spcAft>
              <a:defRPr/>
            </a:pPr>
            <a:r>
              <a:rPr lang="en-US" altLang="en-US" dirty="0" smtClean="0"/>
              <a:t>Unblocks a task waiting for </a:t>
            </a:r>
            <a:r>
              <a:rPr lang="en-US" altLang="en-US" dirty="0" err="1" smtClean="0"/>
              <a:t>semId</a:t>
            </a:r>
            <a:r>
              <a:rPr lang="en-US" altLang="en-US" dirty="0" smtClean="0"/>
              <a:t>.</a:t>
            </a:r>
          </a:p>
          <a:p>
            <a:pPr>
              <a:spcAft>
                <a:spcPts val="300"/>
              </a:spcAft>
              <a:defRPr/>
            </a:pPr>
            <a:r>
              <a:rPr lang="en-US" altLang="en-US" dirty="0" smtClean="0"/>
              <a:t>If no task is waiting, makes </a:t>
            </a:r>
            <a:r>
              <a:rPr lang="en-US" altLang="en-US" dirty="0" err="1" smtClean="0"/>
              <a:t>semId</a:t>
            </a:r>
            <a:r>
              <a:rPr lang="en-US" altLang="en-US" dirty="0" smtClean="0"/>
              <a:t> available.</a:t>
            </a:r>
          </a:p>
          <a:p>
            <a:pPr>
              <a:spcAft>
                <a:spcPts val="300"/>
              </a:spcAft>
              <a:defRPr/>
            </a:pPr>
            <a:r>
              <a:rPr lang="en-US" altLang="en-US" dirty="0" smtClean="0"/>
              <a:t>Returns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  <a:r>
              <a:rPr lang="en-US" altLang="en-US" dirty="0" smtClean="0"/>
              <a:t>, or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  <a:r>
              <a:rPr lang="en-US" altLang="en-US" dirty="0" smtClean="0"/>
              <a:t> if </a:t>
            </a:r>
            <a:r>
              <a:rPr lang="en-US" altLang="en-US" dirty="0" err="1" smtClean="0"/>
              <a:t>semId</a:t>
            </a:r>
            <a:r>
              <a:rPr lang="en-US" altLang="en-US" dirty="0" smtClean="0"/>
              <a:t> is invalid.</a:t>
            </a:r>
          </a:p>
        </p:txBody>
      </p:sp>
    </p:spTree>
    <p:extLst>
      <p:ext uri="{BB962C8B-B14F-4D97-AF65-F5344CB8AC3E}">
        <p14:creationId xmlns:p14="http://schemas.microsoft.com/office/powerpoint/2010/main" val="41403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Giving a Binary Semaphore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353175" cy="43624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0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smtClean="0"/>
              <a:t>Synchronizing Multiple Tasks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2133600"/>
            <a:ext cx="8924925" cy="2565400"/>
          </a:xfrm>
        </p:spPr>
        <p:txBody>
          <a:bodyPr/>
          <a:lstStyle/>
          <a:p>
            <a:pPr algn="ctr">
              <a:spcBef>
                <a:spcPts val="27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STATUS </a:t>
            </a:r>
            <a:r>
              <a:rPr lang="en-US" altLang="en-US" sz="3200" dirty="0" err="1" smtClean="0">
                <a:latin typeface="Times New Roman" panose="02020603050405020304" pitchFamily="18" charset="0"/>
              </a:rPr>
              <a:t>semFlush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 (</a:t>
            </a:r>
            <a:r>
              <a:rPr lang="en-US" altLang="en-US" sz="3200" dirty="0" err="1" smtClean="0">
                <a:latin typeface="Times New Roman" panose="02020603050405020304" pitchFamily="18" charset="0"/>
              </a:rPr>
              <a:t>semId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en-US" dirty="0" smtClean="0"/>
              <a:t>Unblocks all tasks waiting for semaphore.</a:t>
            </a:r>
          </a:p>
          <a:p>
            <a:pPr>
              <a:spcAft>
                <a:spcPts val="300"/>
              </a:spcAft>
            </a:pPr>
            <a:r>
              <a:rPr lang="en-US" altLang="en-US" dirty="0" smtClean="0"/>
              <a:t>Does not affect the state of a semaphore.</a:t>
            </a:r>
          </a:p>
          <a:p>
            <a:pPr>
              <a:spcAft>
                <a:spcPts val="300"/>
              </a:spcAft>
            </a:pPr>
            <a:r>
              <a:rPr lang="en-US" altLang="en-US" dirty="0" smtClean="0"/>
              <a:t>Useful for synchronizing actions of multiple tasks.</a:t>
            </a:r>
          </a:p>
        </p:txBody>
      </p:sp>
    </p:spTree>
    <p:extLst>
      <p:ext uri="{BB962C8B-B14F-4D97-AF65-F5344CB8AC3E}">
        <p14:creationId xmlns:p14="http://schemas.microsoft.com/office/powerpoint/2010/main" val="18402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76335" y="4509016"/>
            <a:ext cx="2454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initRTOS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createTask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task1Function);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createTask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 task2Function);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createSemaphore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(semaphore)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182" y="1905000"/>
            <a:ext cx="2519265" cy="10434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229" y="166784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514" y="2957804"/>
            <a:ext cx="2519265" cy="5085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22" y="345932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9338" y="3998167"/>
            <a:ext cx="2988128" cy="24632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52" y="3711249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2490" y="1807807"/>
            <a:ext cx="2029408" cy="643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6336" y="3998166"/>
            <a:ext cx="2960136" cy="4968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309" y="404715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16486" y="2066730"/>
            <a:ext cx="1861457" cy="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9386" y="211571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9508" y="154188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15178" y="2745532"/>
            <a:ext cx="2505269" cy="1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7144" y="2731537"/>
            <a:ext cx="130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 Variables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670" y="4518347"/>
            <a:ext cx="2957803" cy="12782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5179" y="3193401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 stack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7145" y="2507601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readyQueue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4143" y="232565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blockedQueue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03403" y="1807805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createSemaphore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67200" y="1828800"/>
            <a:ext cx="1561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readyQueue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1, task1Function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2, task2Function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45694" y="3300704"/>
            <a:ext cx="1223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blockedQueue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196513" y="1961694"/>
            <a:ext cx="3806890" cy="35270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8180" y="303244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task1Stack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0146" y="2157704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task1RegisterState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3513" y="2901820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task2Stack = task2Function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5480" y="2006081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task2RegisterState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5472" y="2654559"/>
            <a:ext cx="102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currentTask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6336" y="5831631"/>
            <a:ext cx="2319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createSemaphore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(semaphore)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88703" y="3816220"/>
            <a:ext cx="2666222" cy="27175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42354" y="3865205"/>
            <a:ext cx="26885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takeSemaphore(semaphore1);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9696" y="5458421"/>
            <a:ext cx="19056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while(1)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685800"/>
            <a:ext cx="573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</a:t>
            </a:r>
            <a:r>
              <a:rPr lang="en-US" sz="32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createSemphore</a:t>
            </a:r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do?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182880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semaphore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3048000"/>
            <a:ext cx="392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 a data Element (True/False)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2209800" y="1981200"/>
            <a:ext cx="1600200" cy="1066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3913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dirty="0" smtClean="0"/>
              <a:t>Semaphores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Semaphore is an object (data and functions) that provides two Services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Resource Protection</a:t>
            </a:r>
          </a:p>
          <a:p>
            <a:pPr lvl="2">
              <a:lnSpc>
                <a:spcPct val="80000"/>
              </a:lnSpc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0061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76335" y="4509016"/>
            <a:ext cx="2454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initRTOS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createTask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task1Function);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createTask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 task2Function);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createSemaphore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(semaphore)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182" y="1905000"/>
            <a:ext cx="2519265" cy="10434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229" y="166784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514" y="2957804"/>
            <a:ext cx="2519265" cy="5085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22" y="345932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9338" y="3998167"/>
            <a:ext cx="2988128" cy="24632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52" y="3711249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2490" y="1807807"/>
            <a:ext cx="2029408" cy="643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6336" y="3998166"/>
            <a:ext cx="2960136" cy="4968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309" y="404715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16486" y="2066730"/>
            <a:ext cx="1861457" cy="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9386" y="211571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9508" y="154188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15178" y="2745532"/>
            <a:ext cx="2505269" cy="1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7144" y="2731537"/>
            <a:ext cx="130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 Variables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670" y="4518347"/>
            <a:ext cx="2957803" cy="12782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5179" y="3193401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 stack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7145" y="2507601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readyQueue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4143" y="232565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blockedQueue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03403" y="1807805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67200" y="1828800"/>
            <a:ext cx="1561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readyQueue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2, task2Function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5694" y="3300704"/>
            <a:ext cx="15616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blockedQueue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1, task1Function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248401" y="1961694"/>
            <a:ext cx="755002" cy="261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8180" y="303244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task1Stack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0146" y="2157704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task1RegisterState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3513" y="2901820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task2Stack = task2Function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5480" y="2006081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task2RegisterState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5472" y="2654559"/>
            <a:ext cx="102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currentTask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6336" y="5831631"/>
            <a:ext cx="2319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createSemaphore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(semaphore)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88703" y="3816220"/>
            <a:ext cx="2666222" cy="27175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42354" y="3865205"/>
            <a:ext cx="26885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takeSemaphore(semaphore1);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9696" y="5458421"/>
            <a:ext cx="19056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while(1)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685800"/>
            <a:ext cx="544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</a:t>
            </a:r>
            <a:r>
              <a:rPr lang="en-US" sz="32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takeSemphore</a:t>
            </a:r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do?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182880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semaphore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29400" y="4343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semaphore is available – keep going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29400" y="5486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semaphore is taken – move process to blocked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76335" y="4509016"/>
            <a:ext cx="2454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initRTOS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createTask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task1Function);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createTask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 task2Function);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createSemaphore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(semaphore)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182" y="1905000"/>
            <a:ext cx="2519265" cy="10434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229" y="166784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514" y="2957804"/>
            <a:ext cx="2519265" cy="5085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22" y="345932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9338" y="3998167"/>
            <a:ext cx="2988128" cy="24632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52" y="3711249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2490" y="1807807"/>
            <a:ext cx="2029408" cy="643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6336" y="3998166"/>
            <a:ext cx="2960136" cy="4968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309" y="404715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16486" y="2066730"/>
            <a:ext cx="1861457" cy="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9386" y="211571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9508" y="154188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15178" y="2745532"/>
            <a:ext cx="2505269" cy="1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7144" y="2731537"/>
            <a:ext cx="130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 Variables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670" y="4518347"/>
            <a:ext cx="2957803" cy="12782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5179" y="3193401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 stack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7145" y="2507601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readyQueue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4143" y="232565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blockedQueue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03403" y="1807805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67200" y="1828800"/>
            <a:ext cx="1561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readyQueue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1, task1Function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2, task2Function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45694" y="3300704"/>
            <a:ext cx="1223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blockedQueue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>
            <a:off x="7003403" y="1961694"/>
            <a:ext cx="1073797" cy="2991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8180" y="303244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task1Stack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0146" y="2157704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task1RegisterState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3513" y="2901820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task2Stack = task2Function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5480" y="2006081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task2RegisterState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5472" y="2654559"/>
            <a:ext cx="102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currentTask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6336" y="5831631"/>
            <a:ext cx="2319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createSemaphore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(semaphore)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88703" y="3816220"/>
            <a:ext cx="2666222" cy="27175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42354" y="3865205"/>
            <a:ext cx="26885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takeSemaphore(semaphore1);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9696" y="5458421"/>
            <a:ext cx="19056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while(1)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685800"/>
            <a:ext cx="546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</a:t>
            </a:r>
            <a:r>
              <a:rPr lang="en-US" sz="32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giveSemphore</a:t>
            </a:r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do?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182880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semaphore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6553200" y="4267200"/>
            <a:ext cx="2362200" cy="11430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05600" y="4267200"/>
            <a:ext cx="1725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interruptISP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giveSemaphore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}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5380672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state of semaphore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 from blocked to Ready Queue if task is waiting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6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8663" y="216568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736557"/>
            <a:ext cx="8839200" cy="32926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using shared memory – In most RTOS all memory is available to all processes (in Linux – each process has its own memory space). A global shared memory space can be used to share information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Information on when the data came in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protected by 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semaphore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8663" y="216568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57663"/>
            <a:ext cx="8839200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 is a more elegant solution.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 Data Structure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timing can be managed (FIFO/FILO)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itself from multiple accesses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synchronization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Queue: Task-to-task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4102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queue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 queue manages the data it contains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send data to a queue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receive data from a queue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means to block on a queue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task priorities when writing to and reading from a queue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Characteristics – data storage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73" y="1447800"/>
            <a:ext cx="8839200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 can hold a finite number of fixed size data items.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Normally, used as FIFO buffers where data is written to the end of the queue and removed from.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possible to write to the front of a queue.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data to a queue causes a byte-for-byte copy of the data to be stored in the queue itself.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a queue causes the copy of the data to be removed from the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6568" y="1494840"/>
            <a:ext cx="8229600" cy="195421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are objects in their own right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owned by or assigned to any particular task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tasks can write to the same queue and any number of tasks can read from the same queue.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common to have multiple writers,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very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to have multiple readers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95600" y="457200"/>
            <a:ext cx="457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Queue is an Object</a:t>
            </a:r>
            <a:endParaRPr lang="en-US" sz="4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on Queue Reads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23473"/>
            <a:ext cx="8839200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task can optionally specify a ‘block’ time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time that the task should be kept in the Blocked state to wait for data to be available from the queue.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automatically moved to the Ready state when another task or interrupt places data into the queue.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be moved automatically from the Blocked state to the Ready state if the specified block time expires before data becomes available.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on Queue Writes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8" y="1780674"/>
            <a:ext cx="8839200" cy="5410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task can optionally specify 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‘block’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when writing to a queue.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time that task should be held in the Blocked state to wait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available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 must be explicitly created before it can be used.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RTOS allocates RAM from the heap when a queue is created.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holds both the queue data structure and the items that are contained in the queue.</a:t>
            </a:r>
          </a:p>
          <a:p>
            <a:pPr marL="457200" lvl="1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xQueueCreate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API Function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create a queue and returns 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xQueueHandle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reference the queue it creates.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943600" cy="1371600"/>
          </a:xfrm>
        </p:spPr>
        <p:txBody>
          <a:bodyPr/>
          <a:lstStyle/>
          <a:p>
            <a:r>
              <a:rPr lang="en-US" sz="3200" dirty="0" smtClean="0"/>
              <a:t>Shared Resource Problem - Code </a:t>
            </a:r>
            <a:r>
              <a:rPr lang="en-US" sz="3200" dirty="0" smtClean="0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51816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static int iTemperatures[2];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void interrupt vReadTemperatures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iTemperatures[0] = </a:t>
            </a:r>
            <a:r>
              <a:rPr lang="en-US" sz="1600" b="1" i="1" smtClean="0"/>
              <a:t>!! read in value from HW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iTemperatures[1] = </a:t>
            </a:r>
            <a:r>
              <a:rPr lang="en-US" sz="1600" b="1" i="1" smtClean="0"/>
              <a:t>!! read in value from HW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void main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int iTemp0, iTemp1;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while (TRUE)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	iTemp0 = iTemperatures[0];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	iTemp1 = iTemperatures[1];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	if (iTemp0 != iTemp1)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i="1" smtClean="0"/>
              <a:t>			!! Set off howling alar</a:t>
            </a:r>
            <a:r>
              <a:rPr lang="en-US" sz="1600" b="1" smtClean="0"/>
              <a:t>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i="1" smtClean="0"/>
              <a:t>		!! Do other processing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0" y="2514600"/>
            <a:ext cx="2819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Assume interrupt asserted at regular intervals, based on a timer, or when either temperature changes</a:t>
            </a:r>
          </a:p>
          <a:p>
            <a:endParaRPr lang="en-US"/>
          </a:p>
          <a:p>
            <a:r>
              <a:rPr lang="en-US"/>
              <a:t>What was the problem here?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60960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xQueueHandle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xQueueCreate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portBASE_TYPE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uxQueueLength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		unsigned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portBASE_TYPE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uxItemSize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xQueueLength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maximum number of items that the queue being created can hold at any one time.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uxItemSize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size in bytes of each data item that can be stored in the queue.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NULL is returned, the queue cannot be created as there is insufficient heap memory available for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allocate the queue data structures and storage. </a:t>
            </a: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non-NULL value returned indicates that the queue has been created successfully. It should be stored as the handle to the created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7000" y="609600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to a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84421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xQueueSendToBack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equivalent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xQueueSend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send data to the back(tail) of a queue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xQueueSendToFront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send data to the front (head) of a queue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note, never call these two API functions from an interrupt service routine (ISR).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Interrupt-safe versions will be used in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33400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from the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4106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xQueueReceive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receive (consume) an item from a queue. The item received is removed from the queue.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xQueuePeek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receive an item from the queue without the item being removed from the queue.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the item from the head of the queue.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note, never call these two API functions from an interrupt service routine (ISR).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943600" cy="1371600"/>
          </a:xfrm>
        </p:spPr>
        <p:txBody>
          <a:bodyPr/>
          <a:lstStyle/>
          <a:p>
            <a:r>
              <a:rPr lang="en-US" sz="3200" smtClean="0"/>
              <a:t>Is the problem fixed?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static int iTemperatures[2];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void interrupt vReadTemperatures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	iTemperatures[0] = </a:t>
            </a:r>
            <a:r>
              <a:rPr lang="en-US" sz="1800" b="1" i="1" smtClean="0"/>
              <a:t>!! read in value from HW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	iTemperatures[1] = </a:t>
            </a:r>
            <a:r>
              <a:rPr lang="en-US" sz="1800" b="1" i="1" smtClean="0"/>
              <a:t>!! read in value from HW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void main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	while (TRUE)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		if (iTemperatures[0] != iTemperatures[1])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/>
              <a:t>			!! Set off howling alar</a:t>
            </a:r>
            <a:r>
              <a:rPr lang="en-US" sz="1800" b="1" smtClean="0"/>
              <a:t>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5791200" cy="1371600"/>
          </a:xfrm>
        </p:spPr>
        <p:txBody>
          <a:bodyPr/>
          <a:lstStyle/>
          <a:p>
            <a:r>
              <a:rPr lang="en-US" sz="3200" smtClean="0"/>
              <a:t>Consider the Assembly Language Sequence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static int iTemperatures[2];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void interrupt vReadTemperatures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iTemperatures[0] = </a:t>
            </a:r>
            <a:r>
              <a:rPr lang="en-US" sz="1600" b="1" i="1" smtClean="0"/>
              <a:t>!! read in value from HW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iTemperatures[1] = </a:t>
            </a:r>
            <a:r>
              <a:rPr lang="en-US" sz="1600" b="1" i="1" smtClean="0"/>
              <a:t>!! read in value from HW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void main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while (TRUE)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	if (iTemperatures[0] != iTemperatures[1])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i="1" smtClean="0"/>
              <a:t>			!! Set off howling alar</a:t>
            </a:r>
            <a:r>
              <a:rPr lang="en-US" sz="1600" b="1" smtClean="0"/>
              <a:t>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791200" y="2971800"/>
            <a:ext cx="3200400" cy="22288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….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     mov 	r1, (itemperatures[0])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     mov	r2, (itemperatures[1])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     cmp	r1, r2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     je	okay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     ; set off alarm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okay:	….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4419600" y="4038600"/>
            <a:ext cx="1371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5657850"/>
            <a:ext cx="4572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So, how could we solve this?</a:t>
            </a:r>
          </a:p>
        </p:txBody>
      </p:sp>
    </p:spTree>
    <p:extLst>
      <p:ext uri="{BB962C8B-B14F-4D97-AF65-F5344CB8AC3E}">
        <p14:creationId xmlns:p14="http://schemas.microsoft.com/office/powerpoint/2010/main" val="37033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07975"/>
            <a:ext cx="5943600" cy="1139825"/>
          </a:xfrm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dirty="0" smtClean="0"/>
              <a:t>Simple </a:t>
            </a:r>
            <a:r>
              <a:rPr lang="en-US" sz="3200" dirty="0" smtClean="0"/>
              <a:t>Solution</a:t>
            </a:r>
            <a:endParaRPr 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6019800" cy="5257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static int iTemperatures[2];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void interrupt vReadTemperatures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iTemperatures[0] = </a:t>
            </a:r>
            <a:r>
              <a:rPr lang="en-US" sz="1600" b="1" i="1" smtClean="0"/>
              <a:t>!! read in value from HW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iTemperatures[1] = </a:t>
            </a:r>
            <a:r>
              <a:rPr lang="en-US" sz="1600" b="1" i="1" smtClean="0"/>
              <a:t>!! read in value from HW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void main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int iTemp0, iTemp1;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while (TRUE)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	</a:t>
            </a:r>
            <a:r>
              <a:rPr lang="en-US" sz="1600" b="1" smtClean="0">
                <a:solidFill>
                  <a:srgbClr val="00E80B"/>
                </a:solidFill>
              </a:rPr>
              <a:t>disable Interrupt();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	iTemp0 = iTemperatures[0];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	iTemp1 = iTemperatures[1];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	</a:t>
            </a:r>
            <a:r>
              <a:rPr lang="en-US" sz="1600" b="1" smtClean="0">
                <a:solidFill>
                  <a:srgbClr val="00E80B"/>
                </a:solidFill>
              </a:rPr>
              <a:t>enableInterrupt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	if (iTemp0 != iTemp1)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i="1" smtClean="0"/>
              <a:t>			!! Set off howling alar</a:t>
            </a:r>
            <a:r>
              <a:rPr lang="en-US" sz="1600" b="1" smtClean="0"/>
              <a:t>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}</a:t>
            </a:r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6019800" y="3581400"/>
            <a:ext cx="274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/>
              <a:t>A Blackfin solution:</a:t>
            </a:r>
          </a:p>
        </p:txBody>
      </p:sp>
    </p:spTree>
    <p:extLst>
      <p:ext uri="{BB962C8B-B14F-4D97-AF65-F5344CB8AC3E}">
        <p14:creationId xmlns:p14="http://schemas.microsoft.com/office/powerpoint/2010/main" val="38960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943600" cy="1371600"/>
          </a:xfrm>
        </p:spPr>
        <p:txBody>
          <a:bodyPr/>
          <a:lstStyle/>
          <a:p>
            <a:r>
              <a:rPr lang="en-US" sz="3200" smtClean="0"/>
              <a:t>Shared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848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u="sng" dirty="0" err="1" smtClean="0"/>
              <a:t>Defn</a:t>
            </a:r>
            <a:r>
              <a:rPr lang="en-US" sz="2800" u="sng" dirty="0" smtClean="0"/>
              <a:t> - Critical Section</a:t>
            </a:r>
            <a:r>
              <a:rPr lang="en-US" sz="2800" dirty="0" smtClean="0"/>
              <a:t>: a section of code that cannot be interrupted for correct operation</a:t>
            </a:r>
          </a:p>
          <a:p>
            <a:pPr>
              <a:lnSpc>
                <a:spcPct val="90000"/>
              </a:lnSpc>
              <a:buFont typeface="Galliard BT" pitchFamily="18" charset="0"/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Need to remember the shared data problem can arise when task code shares data </a:t>
            </a:r>
            <a:r>
              <a:rPr lang="en-US" sz="2800" dirty="0" smtClean="0"/>
              <a:t>or resources with </a:t>
            </a:r>
            <a:r>
              <a:rPr lang="en-US" sz="2800" dirty="0" smtClean="0"/>
              <a:t>ISR’s, </a:t>
            </a:r>
            <a:r>
              <a:rPr lang="en-US" sz="2800" dirty="0" smtClean="0"/>
              <a:t>or with other Tasks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3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9009062" cy="6794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en-US" dirty="0" smtClean="0"/>
              <a:t>Second Solution - Semaphores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828800"/>
            <a:ext cx="8924925" cy="3008312"/>
          </a:xfrm>
        </p:spPr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altLang="en-US" dirty="0" smtClean="0"/>
              <a:t>Create a mutual exclusion semaphore to guard the resource.</a:t>
            </a:r>
          </a:p>
          <a:p>
            <a:pPr>
              <a:spcAft>
                <a:spcPts val="300"/>
              </a:spcAft>
              <a:defRPr/>
            </a:pPr>
            <a:r>
              <a:rPr lang="en-US" altLang="en-US" dirty="0" smtClean="0"/>
              <a:t>Call </a:t>
            </a:r>
            <a:r>
              <a:rPr lang="en-US" altLang="en-US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semTake</a:t>
            </a:r>
            <a:r>
              <a:rPr lang="en-US" altLang="en-US" i="1" dirty="0" smtClean="0"/>
              <a:t>( )</a:t>
            </a:r>
            <a:r>
              <a:rPr lang="en-US" altLang="en-US" dirty="0" smtClean="0"/>
              <a:t> before accessing the resource; call </a:t>
            </a:r>
            <a:r>
              <a:rPr lang="en-US" altLang="en-US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semGive</a:t>
            </a:r>
            <a:r>
              <a:rPr lang="en-US" altLang="en-US" i="1" dirty="0" smtClean="0"/>
              <a:t>( )</a:t>
            </a:r>
            <a:r>
              <a:rPr lang="en-US" altLang="en-US" dirty="0" smtClean="0"/>
              <a:t> when done.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i="1" dirty="0" err="1" smtClean="0"/>
              <a:t>semTake</a:t>
            </a:r>
            <a:r>
              <a:rPr lang="en-US" altLang="en-US" i="1" dirty="0" smtClean="0"/>
              <a:t>( )</a:t>
            </a:r>
            <a:r>
              <a:rPr lang="en-US" altLang="en-US" dirty="0" smtClean="0"/>
              <a:t> will block until the semaphore (and hence the resource) becomes available.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i="1" dirty="0" err="1" smtClean="0"/>
              <a:t>semGive</a:t>
            </a:r>
            <a:r>
              <a:rPr lang="en-US" altLang="en-US" i="1" dirty="0" smtClean="0"/>
              <a:t>( )</a:t>
            </a:r>
            <a:r>
              <a:rPr lang="en-US" altLang="en-US" dirty="0" smtClean="0"/>
              <a:t> releases the semaphore (and hence access to the resource).</a:t>
            </a:r>
          </a:p>
        </p:txBody>
      </p:sp>
    </p:spTree>
    <p:extLst>
      <p:ext uri="{BB962C8B-B14F-4D97-AF65-F5344CB8AC3E}">
        <p14:creationId xmlns:p14="http://schemas.microsoft.com/office/powerpoint/2010/main" val="130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6768</TotalTime>
  <Words>2095</Words>
  <Application>Microsoft Office PowerPoint</Application>
  <PresentationFormat>On-screen Show (4:3)</PresentationFormat>
  <Paragraphs>485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Courier</vt:lpstr>
      <vt:lpstr>Courier New</vt:lpstr>
      <vt:lpstr>Galliard BT</vt:lpstr>
      <vt:lpstr>HELVETICA</vt:lpstr>
      <vt:lpstr>Symbol</vt:lpstr>
      <vt:lpstr>Times</vt:lpstr>
      <vt:lpstr>Times New Roman</vt:lpstr>
      <vt:lpstr>Wingdings</vt:lpstr>
      <vt:lpstr>James' Default</vt:lpstr>
      <vt:lpstr>PowerPoint Presentation</vt:lpstr>
      <vt:lpstr>Real Time Operating Systems</vt:lpstr>
      <vt:lpstr>Semaphores</vt:lpstr>
      <vt:lpstr>Shared Resource Problem - Code Example</vt:lpstr>
      <vt:lpstr>Is the problem fixed?</vt:lpstr>
      <vt:lpstr>Consider the Assembly Language Sequence</vt:lpstr>
      <vt:lpstr>A Simple Solution</vt:lpstr>
      <vt:lpstr>Shared Data</vt:lpstr>
      <vt:lpstr>Second Solution - Semaphores</vt:lpstr>
      <vt:lpstr>Creating Mutual Exclusion Semaphores</vt:lpstr>
      <vt:lpstr>Mutex Ownership</vt:lpstr>
      <vt:lpstr>Taking a Mutex Semaphore</vt:lpstr>
      <vt:lpstr>Giving a Mutex Semaphore</vt:lpstr>
      <vt:lpstr>Code Example - Solution</vt:lpstr>
      <vt:lpstr>Unbounded Priority Inversion</vt:lpstr>
      <vt:lpstr>Priority Inheritance</vt:lpstr>
      <vt:lpstr>Priority Inversion Safety</vt:lpstr>
      <vt:lpstr>Caveat - Deadlocks</vt:lpstr>
      <vt:lpstr>Deadlocks – Two Solutions</vt:lpstr>
      <vt:lpstr>Other Caveats</vt:lpstr>
      <vt:lpstr>Semaphores</vt:lpstr>
      <vt:lpstr>The Synchronization Problem</vt:lpstr>
      <vt:lpstr>The Synchronization Solution</vt:lpstr>
      <vt:lpstr>Taking a Semaphore</vt:lpstr>
      <vt:lpstr>Taking a Binary Semaphore</vt:lpstr>
      <vt:lpstr>Giving a Semaphore</vt:lpstr>
      <vt:lpstr>Giving a Binary Semaphore</vt:lpstr>
      <vt:lpstr>Synchronizing Multiple Tasks</vt:lpstr>
      <vt:lpstr>PowerPoint Presentation</vt:lpstr>
      <vt:lpstr>PowerPoint Presentation</vt:lpstr>
      <vt:lpstr>PowerPoint Presentation</vt:lpstr>
      <vt:lpstr>Interprocess Communication</vt:lpstr>
      <vt:lpstr>Interprocess Communication</vt:lpstr>
      <vt:lpstr>Queue: Task-to-task communication</vt:lpstr>
      <vt:lpstr>Queue Characteristics – data storage</vt:lpstr>
      <vt:lpstr>PowerPoint Presentation</vt:lpstr>
      <vt:lpstr>Blocking on Queue Reads </vt:lpstr>
      <vt:lpstr>Blocking on Queue Writes</vt:lpstr>
      <vt:lpstr>Using a Queue</vt:lpstr>
      <vt:lpstr>Creating a Queue</vt:lpstr>
      <vt:lpstr>Writing to a Queue</vt:lpstr>
      <vt:lpstr>Reading from the Queue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351</cp:revision>
  <dcterms:created xsi:type="dcterms:W3CDTF">2004-08-30T22:58:14Z</dcterms:created>
  <dcterms:modified xsi:type="dcterms:W3CDTF">2018-12-16T17:24:52Z</dcterms:modified>
</cp:coreProperties>
</file>