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1" r:id="rId16"/>
    <p:sldId id="322" r:id="rId17"/>
    <p:sldId id="323" r:id="rId18"/>
    <p:sldId id="324" r:id="rId19"/>
    <p:sldId id="320" r:id="rId20"/>
    <p:sldId id="325" r:id="rId21"/>
    <p:sldId id="32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72C7D0"/>
    <a:srgbClr val="DDE0BC"/>
    <a:srgbClr val="EFF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>
      <p:cViewPr varScale="1">
        <p:scale>
          <a:sx n="78" d="100"/>
          <a:sy n="78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CANBUS Market Distribution</a:t>
            </a:r>
            <a:endParaRPr lang="en-US" dirty="0"/>
          </a:p>
        </c:rich>
      </c:tx>
      <c:layout>
        <c:manualLayout>
          <c:xMode val="edge"/>
          <c:yMode val="edge"/>
          <c:x val="0.32415049136299851"/>
          <c:y val="4.0157480314960658E-4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5422089053027693"/>
          <c:y val="0.12655937520005117"/>
          <c:w val="0.74122138802417203"/>
          <c:h val="0.6743986876640427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cat>
            <c:strRef>
              <c:f>Sheet1!$I$4:$I$5</c:f>
              <c:strCache>
                <c:ptCount val="2"/>
                <c:pt idx="0">
                  <c:v>Automotive</c:v>
                </c:pt>
                <c:pt idx="1">
                  <c:v>Medical / Industrial</c:v>
                </c:pt>
              </c:strCache>
            </c:strRef>
          </c:cat>
          <c:val>
            <c:numRef>
              <c:f>Sheet1!$J$4:$J$5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1605824"/>
        <c:axId val="381619264"/>
      </c:barChart>
      <c:catAx>
        <c:axId val="381605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Markets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381619264"/>
        <c:crosses val="autoZero"/>
        <c:auto val="1"/>
        <c:lblAlgn val="ctr"/>
        <c:lblOffset val="100"/>
        <c:noMultiLvlLbl val="0"/>
      </c:catAx>
      <c:valAx>
        <c:axId val="3816192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81605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8B919E-5169-42A9-B870-3DDAFD71A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8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92BCA9-80D1-4B45-A3AD-41DD01F6BFAF}" type="datetimeFigureOut">
              <a:rPr lang="en-US"/>
              <a:pPr>
                <a:defRPr/>
              </a:pPr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C20D28-1FF0-4937-9D8D-89463A86F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7C78-7AB1-4991-B905-18B084D7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9D7C-149A-4642-B2CA-A3D518C9D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A45C5-C2E1-4347-9A9A-7BB08CDCE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1C08-A8E9-46F3-B23C-3D941A4E9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AE60-F298-4CCA-A3A3-49E737C12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01E3-86BC-457D-9139-363478677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15E9C-9C47-4BC4-BCB3-53DAC648F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77AE-6D0B-4458-9EE6-9A2FD3BF8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4E67C-660A-4BC2-BD08-7EDDDAB0F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353E7-BC52-4D50-B440-D95BC260A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54EA-9F68-4E89-899C-C9C9BBC6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D0C93B-DBBD-4267-A40E-65B37D89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 smtClean="0">
                <a:solidFill>
                  <a:srgbClr val="FFFFFF"/>
                </a:solidFill>
              </a:rPr>
              <a:t>361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 smtClean="0"/>
              <a:t>IOT – Internet of Things</a:t>
            </a:r>
          </a:p>
          <a:p>
            <a:pPr marL="463550" indent="-463550"/>
            <a:r>
              <a:rPr lang="en-US" sz="3200" dirty="0" smtClean="0"/>
              <a:t>Communications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438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CAN is a closed network</a:t>
            </a:r>
          </a:p>
          <a:p>
            <a:pPr lvl="1"/>
            <a:r>
              <a:rPr lang="en-GB" sz="2000" dirty="0" smtClean="0"/>
              <a:t>– no need for security, sessions or logins.</a:t>
            </a:r>
          </a:p>
          <a:p>
            <a:pPr lvl="1"/>
            <a:r>
              <a:rPr lang="en-GB" sz="2000" dirty="0" smtClean="0"/>
              <a:t>- no user interface requirements.</a:t>
            </a:r>
          </a:p>
          <a:p>
            <a:r>
              <a:rPr lang="en-GB" sz="2400" dirty="0" smtClean="0"/>
              <a:t>Physical and Data Link layers in silicon.</a:t>
            </a:r>
            <a:endParaRPr lang="en-US" sz="2400" dirty="0" smtClean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CANBUS and the OSI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2C50A-D85A-448E-92FF-61CD750B28E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05200"/>
            <a:ext cx="756475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0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algn="ctr"/>
            <a:r>
              <a:rPr lang="en-US" sz="3200" dirty="0" smtClean="0"/>
              <a:t>CANBUS Physical Layer</a:t>
            </a:r>
            <a:endParaRPr lang="en-US" sz="3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2C50A-D85A-448E-92FF-61CD750B28E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78997"/>
            <a:ext cx="3962400" cy="276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4377" y="3983633"/>
            <a:ext cx="3731023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1558" y="3562290"/>
            <a:ext cx="3913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Conventional multi-wire looms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0488" y="3562290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CAN bus network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447800"/>
            <a:ext cx="82296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800" dirty="0" smtClean="0">
                <a:latin typeface="+mn-lt"/>
                <a:ea typeface="+mn-ea"/>
              </a:rPr>
              <a:t>Physical medium – two wires terminated at both ends by resistors.</a:t>
            </a:r>
          </a:p>
          <a:p>
            <a:pPr marL="365760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800" dirty="0" smtClean="0">
                <a:latin typeface="+mn-lt"/>
                <a:ea typeface="+mn-ea"/>
              </a:rPr>
              <a:t>Differential signal - better noise immunity.</a:t>
            </a:r>
          </a:p>
          <a:p>
            <a:pPr marL="365760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800" u="sng" dirty="0" smtClean="0">
                <a:latin typeface="+mn-lt"/>
                <a:ea typeface="+mn-ea"/>
              </a:rPr>
              <a:t>Benefits</a:t>
            </a:r>
            <a:r>
              <a:rPr lang="en-US" sz="1800" dirty="0" smtClean="0">
                <a:latin typeface="+mn-lt"/>
                <a:ea typeface="+mn-ea"/>
              </a:rPr>
              <a:t>:</a:t>
            </a:r>
          </a:p>
          <a:p>
            <a:pPr marL="822960" lvl="1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ea typeface="+mn-ea"/>
              </a:rPr>
              <a:t>Reduced weight, Reduced cost</a:t>
            </a:r>
          </a:p>
          <a:p>
            <a:pPr marL="822960" lvl="1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ea typeface="+mn-ea"/>
              </a:rPr>
              <a:t>Fewer wires = Increased reliability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51054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6718756"/>
            <a:ext cx="15520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http://canbuskit.com/what.php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308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685800"/>
          </a:xfrm>
        </p:spPr>
        <p:txBody>
          <a:bodyPr/>
          <a:lstStyle/>
          <a:p>
            <a:pPr algn="ctr"/>
            <a:r>
              <a:rPr lang="en-US" sz="3200" dirty="0" smtClean="0"/>
              <a:t>Transmission Characteristics</a:t>
            </a:r>
            <a:endParaRPr lang="en-US" sz="3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2C50A-D85A-448E-92FF-61CD750B28E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524000"/>
            <a:ext cx="8229600" cy="3733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dirty="0" smtClean="0">
                <a:latin typeface="+mn-lt"/>
                <a:ea typeface="+mn-ea"/>
              </a:rPr>
              <a:t>Up to 1 </a:t>
            </a:r>
            <a:r>
              <a:rPr lang="en-US" dirty="0" err="1" smtClean="0">
                <a:latin typeface="+mn-lt"/>
                <a:ea typeface="+mn-ea"/>
              </a:rPr>
              <a:t>Mbit</a:t>
            </a:r>
            <a:r>
              <a:rPr lang="en-US" dirty="0" smtClean="0">
                <a:latin typeface="+mn-lt"/>
                <a:ea typeface="+mn-ea"/>
              </a:rPr>
              <a:t>/sec.</a:t>
            </a:r>
          </a:p>
          <a:p>
            <a:pPr marL="365760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dirty="0" smtClean="0">
                <a:latin typeface="+mn-lt"/>
                <a:ea typeface="+mn-ea"/>
              </a:rPr>
              <a:t>Common baud rates: 1 MHz, 500 KHz and 125 KHz</a:t>
            </a:r>
          </a:p>
          <a:p>
            <a:pPr marL="365760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dirty="0" smtClean="0">
                <a:latin typeface="+mn-lt"/>
                <a:ea typeface="+mn-ea"/>
              </a:rPr>
              <a:t>All nodes – same baud rate</a:t>
            </a:r>
          </a:p>
          <a:p>
            <a:pPr marL="365760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dirty="0" smtClean="0">
                <a:latin typeface="+mn-lt"/>
                <a:ea typeface="+mn-ea"/>
              </a:rPr>
              <a:t>Max length:120’ to 15000’ (rate dependent)</a:t>
            </a:r>
          </a:p>
          <a:p>
            <a:pPr marL="365760" indent="-256032" ea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dirty="0" smtClean="0">
              <a:latin typeface="+mn-lt"/>
              <a:ea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0"/>
            <a:ext cx="6169343" cy="34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76800" y="6477000"/>
            <a:ext cx="3581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esd</a:t>
            </a:r>
            <a:r>
              <a:rPr lang="en-US" sz="800" dirty="0" smtClean="0"/>
              <a:t> electronics, Inc. • 525 </a:t>
            </a:r>
            <a:r>
              <a:rPr lang="en-US" sz="800" dirty="0" err="1" smtClean="0"/>
              <a:t>Bernardston</a:t>
            </a:r>
            <a:r>
              <a:rPr lang="en-US" sz="800" dirty="0" smtClean="0"/>
              <a:t> Road • Greenfield, MA 01301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7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8329587" cy="270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8763000" cy="6858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Oriented Transmission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2C50A-D85A-448E-92FF-61CD750B28E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node – receiver &amp; transmitter</a:t>
            </a:r>
          </a:p>
          <a:p>
            <a:r>
              <a:rPr lang="en-US" sz="2000" dirty="0" smtClean="0"/>
              <a:t>A sender of information transmits to all devices on the bus</a:t>
            </a:r>
          </a:p>
          <a:p>
            <a:r>
              <a:rPr lang="en-US" sz="2000" dirty="0" smtClean="0"/>
              <a:t>All nodes read message, then decide if it is relevant to them</a:t>
            </a:r>
          </a:p>
          <a:p>
            <a:r>
              <a:rPr lang="en-US" sz="2000" dirty="0" smtClean="0"/>
              <a:t>All nodes verify reception was error-free</a:t>
            </a:r>
          </a:p>
          <a:p>
            <a:r>
              <a:rPr lang="en-US" sz="2000" dirty="0" smtClean="0"/>
              <a:t>All nodes acknowledge reception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563880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bus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48400" y="5682734"/>
            <a:ext cx="24384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© 2005 Microchip Technology Incorporated. All Rights Reserved.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09095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33400"/>
            <a:ext cx="5440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Communications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828800"/>
            <a:ext cx="3770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connect: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733800"/>
            <a:ext cx="46474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Lots of choices: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915 MHz dedicated Link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WLAN</a:t>
            </a:r>
          </a:p>
          <a:p>
            <a:pPr marL="342900" indent="-342900">
              <a:buAutoNum type="arabicParenR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1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33400"/>
            <a:ext cx="5440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Communications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Image result for mesh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35333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33400"/>
            <a:ext cx="5440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Communications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2763" y="5601875"/>
            <a:ext cx="4563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Image result for mesh network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556375" cy="445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152400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Networks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2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33400"/>
            <a:ext cx="5440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Communications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2763" y="5601875"/>
            <a:ext cx="4563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152400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Networks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Image result for mesh network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25248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1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33400"/>
            <a:ext cx="5440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Communications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2763" y="5601875"/>
            <a:ext cx="4563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1524000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 Devices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 descr="Image result for gateway devices network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7048500" cy="389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46" name="Oval 42"/>
          <p:cNvSpPr>
            <a:spLocks noChangeArrowheads="1"/>
          </p:cNvSpPr>
          <p:nvPr/>
        </p:nvSpPr>
        <p:spPr bwMode="auto">
          <a:xfrm>
            <a:off x="6688137" y="5523220"/>
            <a:ext cx="1943100" cy="7921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802.15.3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UWB</a:t>
            </a:r>
            <a:endParaRPr lang="en-GB" altLang="en-US" sz="1600">
              <a:solidFill>
                <a:schemeClr val="bg2"/>
              </a:solidFill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590800" y="381000"/>
            <a:ext cx="640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fr-FR" altLang="en-US" sz="2800" dirty="0">
                <a:solidFill>
                  <a:schemeClr val="bg2"/>
                </a:solidFill>
              </a:rPr>
              <a:t>Wireless </a:t>
            </a:r>
            <a:r>
              <a:rPr lang="fr-FR" altLang="en-US" sz="2800" dirty="0" smtClean="0">
                <a:solidFill>
                  <a:schemeClr val="bg2"/>
                </a:solidFill>
              </a:rPr>
              <a:t>Communications </a:t>
            </a:r>
            <a:r>
              <a:rPr lang="fr-FR" altLang="en-US" sz="2800" dirty="0">
                <a:solidFill>
                  <a:schemeClr val="bg2"/>
                </a:solidFill>
              </a:rPr>
              <a:t>S</a:t>
            </a:r>
            <a:r>
              <a:rPr lang="fr-FR" altLang="en-US" sz="2800" dirty="0" smtClean="0">
                <a:solidFill>
                  <a:schemeClr val="bg2"/>
                </a:solidFill>
              </a:rPr>
              <a:t>tandards  Gateway Link</a:t>
            </a:r>
            <a:endParaRPr lang="fr-FR" altLang="en-US" sz="2800" dirty="0">
              <a:solidFill>
                <a:schemeClr val="bg2"/>
              </a:solidFill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854075" y="2499032"/>
            <a:ext cx="7200900" cy="388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439737" y="6388407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10 kbits/s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1936750" y="6388407"/>
            <a:ext cx="1222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fr-FR" altLang="en-US" sz="1400"/>
              <a:t>100 kbits/s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3662362" y="6388407"/>
            <a:ext cx="892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1Mbits/s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5046662" y="6388407"/>
            <a:ext cx="1039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10 Mbits/s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6615112" y="6388407"/>
            <a:ext cx="1138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100 Mbits/s</a:t>
            </a:r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>
            <a:off x="7839075" y="6388407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8262937" y="6531282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600"/>
              <a:t>Débit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854075" y="149097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0" y="1447800"/>
            <a:ext cx="1030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600" dirty="0"/>
              <a:t>Distance</a:t>
            </a:r>
          </a:p>
          <a:p>
            <a:pPr algn="l"/>
            <a:endParaRPr lang="fr-FR" altLang="en-US" sz="1600" dirty="0"/>
          </a:p>
        </p:txBody>
      </p:sp>
      <p:sp>
        <p:nvSpPr>
          <p:cNvPr id="149525" name="AutoShape 21"/>
          <p:cNvSpPr>
            <a:spLocks noChangeArrowheads="1"/>
          </p:cNvSpPr>
          <p:nvPr/>
        </p:nvSpPr>
        <p:spPr bwMode="auto">
          <a:xfrm>
            <a:off x="711200" y="1851332"/>
            <a:ext cx="863600" cy="647700"/>
          </a:xfrm>
          <a:prstGeom prst="downArrowCallout">
            <a:avLst>
              <a:gd name="adj1" fmla="val 33333"/>
              <a:gd name="adj2" fmla="val 33333"/>
              <a:gd name="adj3" fmla="val 16667"/>
              <a:gd name="adj4" fmla="val 6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en-US" sz="1600"/>
              <a:t>Text</a:t>
            </a:r>
          </a:p>
        </p:txBody>
      </p:sp>
      <p:sp>
        <p:nvSpPr>
          <p:cNvPr id="149527" name="AutoShape 23"/>
          <p:cNvSpPr>
            <a:spLocks noChangeArrowheads="1"/>
          </p:cNvSpPr>
          <p:nvPr/>
        </p:nvSpPr>
        <p:spPr bwMode="auto">
          <a:xfrm>
            <a:off x="1646237" y="1635432"/>
            <a:ext cx="863600" cy="647700"/>
          </a:xfrm>
          <a:prstGeom prst="downArrowCallout">
            <a:avLst>
              <a:gd name="adj1" fmla="val 33333"/>
              <a:gd name="adj2" fmla="val 33333"/>
              <a:gd name="adj3" fmla="val 16667"/>
              <a:gd name="adj4" fmla="val 6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en-US" sz="1600"/>
              <a:t>Graphics</a:t>
            </a:r>
          </a:p>
        </p:txBody>
      </p:sp>
      <p:sp>
        <p:nvSpPr>
          <p:cNvPr id="149528" name="AutoShape 24"/>
          <p:cNvSpPr>
            <a:spLocks noChangeArrowheads="1"/>
          </p:cNvSpPr>
          <p:nvPr/>
        </p:nvSpPr>
        <p:spPr bwMode="auto">
          <a:xfrm>
            <a:off x="2582862" y="1851332"/>
            <a:ext cx="1079500" cy="647700"/>
          </a:xfrm>
          <a:prstGeom prst="downArrowCallout">
            <a:avLst>
              <a:gd name="adj1" fmla="val 41667"/>
              <a:gd name="adj2" fmla="val 41667"/>
              <a:gd name="adj3" fmla="val 16667"/>
              <a:gd name="adj4" fmla="val 6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en-US" sz="1600"/>
              <a:t>Internet</a:t>
            </a:r>
          </a:p>
        </p:txBody>
      </p:sp>
      <p:sp>
        <p:nvSpPr>
          <p:cNvPr id="149529" name="AutoShape 25"/>
          <p:cNvSpPr>
            <a:spLocks noChangeArrowheads="1"/>
          </p:cNvSpPr>
          <p:nvPr/>
        </p:nvSpPr>
        <p:spPr bwMode="auto">
          <a:xfrm>
            <a:off x="3733800" y="1635432"/>
            <a:ext cx="1079500" cy="647700"/>
          </a:xfrm>
          <a:prstGeom prst="downArrowCallout">
            <a:avLst>
              <a:gd name="adj1" fmla="val 41667"/>
              <a:gd name="adj2" fmla="val 41667"/>
              <a:gd name="adj3" fmla="val 16667"/>
              <a:gd name="adj4" fmla="val 6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en-US" sz="1600"/>
              <a:t>HiFi Audio</a:t>
            </a:r>
          </a:p>
        </p:txBody>
      </p:sp>
      <p:sp>
        <p:nvSpPr>
          <p:cNvPr id="149530" name="AutoShape 26"/>
          <p:cNvSpPr>
            <a:spLocks noChangeArrowheads="1"/>
          </p:cNvSpPr>
          <p:nvPr/>
        </p:nvSpPr>
        <p:spPr bwMode="auto">
          <a:xfrm>
            <a:off x="4886325" y="1851332"/>
            <a:ext cx="1079500" cy="647700"/>
          </a:xfrm>
          <a:prstGeom prst="downArrowCallout">
            <a:avLst>
              <a:gd name="adj1" fmla="val 41667"/>
              <a:gd name="adj2" fmla="val 41667"/>
              <a:gd name="adj3" fmla="val 16667"/>
              <a:gd name="adj4" fmla="val 6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en-US" sz="1600"/>
              <a:t>Video </a:t>
            </a:r>
          </a:p>
          <a:p>
            <a:r>
              <a:rPr lang="fr-FR" altLang="en-US" sz="1600"/>
              <a:t>streaming</a:t>
            </a:r>
          </a:p>
        </p:txBody>
      </p:sp>
      <p:sp>
        <p:nvSpPr>
          <p:cNvPr id="149531" name="AutoShape 27"/>
          <p:cNvSpPr>
            <a:spLocks noChangeArrowheads="1"/>
          </p:cNvSpPr>
          <p:nvPr/>
        </p:nvSpPr>
        <p:spPr bwMode="auto">
          <a:xfrm>
            <a:off x="6038850" y="1635432"/>
            <a:ext cx="1079500" cy="647700"/>
          </a:xfrm>
          <a:prstGeom prst="downArrowCallout">
            <a:avLst>
              <a:gd name="adj1" fmla="val 41667"/>
              <a:gd name="adj2" fmla="val 41667"/>
              <a:gd name="adj3" fmla="val 16667"/>
              <a:gd name="adj4" fmla="val 6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en-US" sz="1600"/>
              <a:t>Digital</a:t>
            </a:r>
          </a:p>
          <a:p>
            <a:r>
              <a:rPr lang="fr-FR" altLang="en-US" sz="1600"/>
              <a:t>Video</a:t>
            </a:r>
          </a:p>
        </p:txBody>
      </p:sp>
      <p:sp>
        <p:nvSpPr>
          <p:cNvPr id="149532" name="AutoShape 28"/>
          <p:cNvSpPr>
            <a:spLocks noChangeArrowheads="1"/>
          </p:cNvSpPr>
          <p:nvPr/>
        </p:nvSpPr>
        <p:spPr bwMode="auto">
          <a:xfrm>
            <a:off x="7191375" y="1779895"/>
            <a:ext cx="1439862" cy="647700"/>
          </a:xfrm>
          <a:prstGeom prst="downArrowCallout">
            <a:avLst>
              <a:gd name="adj1" fmla="val 55576"/>
              <a:gd name="adj2" fmla="val 55576"/>
              <a:gd name="adj3" fmla="val 16667"/>
              <a:gd name="adj4" fmla="val 6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altLang="en-US" sz="1600"/>
              <a:t>Multi-channel</a:t>
            </a:r>
          </a:p>
          <a:p>
            <a:r>
              <a:rPr lang="fr-FR" altLang="en-US" sz="1600"/>
              <a:t>Video</a:t>
            </a:r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436562" y="5955020"/>
            <a:ext cx="490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 m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338137" y="5380345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10 m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239712" y="4786620"/>
            <a:ext cx="687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100 m</a:t>
            </a:r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338137" y="4154795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 km</a:t>
            </a:r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239712" y="3507095"/>
            <a:ext cx="687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10 km</a:t>
            </a:r>
          </a:p>
        </p:txBody>
      </p:sp>
      <p:sp>
        <p:nvSpPr>
          <p:cNvPr id="149538" name="Text Box 34"/>
          <p:cNvSpPr txBox="1">
            <a:spLocks noChangeArrowheads="1"/>
          </p:cNvSpPr>
          <p:nvPr/>
        </p:nvSpPr>
        <p:spPr bwMode="auto">
          <a:xfrm>
            <a:off x="141287" y="2859395"/>
            <a:ext cx="785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/>
              <a:t>100 km</a:t>
            </a:r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8101012" y="6010582"/>
            <a:ext cx="569913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>
                <a:solidFill>
                  <a:schemeClr val="bg2"/>
                </a:solidFill>
              </a:rPr>
              <a:t>BAN</a:t>
            </a:r>
          </a:p>
        </p:txBody>
      </p: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8094662" y="5594657"/>
            <a:ext cx="560388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>
                <a:solidFill>
                  <a:schemeClr val="bg2"/>
                </a:solidFill>
              </a:rPr>
              <a:t>PAN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8094662" y="4873932"/>
            <a:ext cx="549275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>
                <a:solidFill>
                  <a:schemeClr val="bg2"/>
                </a:solidFill>
              </a:rPr>
              <a:t>LAN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8094662" y="3507095"/>
            <a:ext cx="609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altLang="en-US" sz="1400">
                <a:solidFill>
                  <a:schemeClr val="bg2"/>
                </a:solidFill>
              </a:rPr>
              <a:t>WAN</a:t>
            </a:r>
          </a:p>
        </p:txBody>
      </p:sp>
      <p:sp>
        <p:nvSpPr>
          <p:cNvPr id="149543" name="Oval 39"/>
          <p:cNvSpPr>
            <a:spLocks noChangeArrowheads="1"/>
          </p:cNvSpPr>
          <p:nvPr/>
        </p:nvSpPr>
        <p:spPr bwMode="auto">
          <a:xfrm>
            <a:off x="5246687" y="4443720"/>
            <a:ext cx="1800225" cy="8636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802.11.a/b/g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Wi-Fi/HL</a:t>
            </a:r>
            <a:endParaRPr lang="en-GB" altLang="en-US" sz="1600">
              <a:solidFill>
                <a:schemeClr val="bg2"/>
              </a:solidFill>
            </a:endParaRPr>
          </a:p>
        </p:txBody>
      </p:sp>
      <p:sp>
        <p:nvSpPr>
          <p:cNvPr id="149544" name="Oval 40"/>
          <p:cNvSpPr>
            <a:spLocks noChangeArrowheads="1"/>
          </p:cNvSpPr>
          <p:nvPr/>
        </p:nvSpPr>
        <p:spPr bwMode="auto">
          <a:xfrm>
            <a:off x="3375025" y="5451782"/>
            <a:ext cx="1584325" cy="576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802.15.1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Bluetooth</a:t>
            </a:r>
            <a:endParaRPr lang="en-GB" altLang="en-US" sz="1600">
              <a:solidFill>
                <a:schemeClr val="bg2"/>
              </a:solidFill>
            </a:endParaRPr>
          </a:p>
        </p:txBody>
      </p:sp>
      <p:sp>
        <p:nvSpPr>
          <p:cNvPr id="149545" name="Oval 41"/>
          <p:cNvSpPr>
            <a:spLocks noChangeArrowheads="1"/>
          </p:cNvSpPr>
          <p:nvPr/>
        </p:nvSpPr>
        <p:spPr bwMode="auto">
          <a:xfrm>
            <a:off x="1574800" y="5162857"/>
            <a:ext cx="1584325" cy="576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802.15.4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Zigbee, UWB</a:t>
            </a:r>
            <a:endParaRPr lang="en-GB" altLang="en-US" sz="1600">
              <a:solidFill>
                <a:schemeClr val="bg2"/>
              </a:solidFill>
            </a:endParaRPr>
          </a:p>
        </p:txBody>
      </p:sp>
      <p:sp>
        <p:nvSpPr>
          <p:cNvPr id="149547" name="Oval 43"/>
          <p:cNvSpPr>
            <a:spLocks noChangeArrowheads="1"/>
          </p:cNvSpPr>
          <p:nvPr/>
        </p:nvSpPr>
        <p:spPr bwMode="auto">
          <a:xfrm>
            <a:off x="854075" y="3434070"/>
            <a:ext cx="1584325" cy="5762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GSM/CDMA</a:t>
            </a:r>
            <a:endParaRPr lang="en-GB" altLang="en-US" sz="1600">
              <a:solidFill>
                <a:schemeClr val="bg2"/>
              </a:solidFill>
            </a:endParaRPr>
          </a:p>
        </p:txBody>
      </p:sp>
      <p:sp>
        <p:nvSpPr>
          <p:cNvPr id="149548" name="Oval 44"/>
          <p:cNvSpPr>
            <a:spLocks noChangeArrowheads="1"/>
          </p:cNvSpPr>
          <p:nvPr/>
        </p:nvSpPr>
        <p:spPr bwMode="auto">
          <a:xfrm>
            <a:off x="2727325" y="3435657"/>
            <a:ext cx="1584325" cy="576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 dirty="0">
                <a:solidFill>
                  <a:schemeClr val="bg2"/>
                </a:solidFill>
              </a:rPr>
              <a:t>GPRS/3G</a:t>
            </a:r>
            <a:endParaRPr lang="en-GB" altLang="en-US" sz="1600" dirty="0">
              <a:solidFill>
                <a:schemeClr val="bg2"/>
              </a:solidFill>
            </a:endParaRPr>
          </a:p>
        </p:txBody>
      </p:sp>
      <p:sp>
        <p:nvSpPr>
          <p:cNvPr id="149549" name="Oval 45"/>
          <p:cNvSpPr>
            <a:spLocks noChangeArrowheads="1"/>
          </p:cNvSpPr>
          <p:nvPr/>
        </p:nvSpPr>
        <p:spPr bwMode="auto">
          <a:xfrm>
            <a:off x="4527550" y="3435657"/>
            <a:ext cx="1584325" cy="576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en-US" sz="1600">
                <a:solidFill>
                  <a:schemeClr val="bg2"/>
                </a:solidFill>
              </a:rPr>
              <a:t>LMDS</a:t>
            </a:r>
            <a:endParaRPr lang="en-GB" altLang="en-US" sz="1600">
              <a:solidFill>
                <a:schemeClr val="bg2"/>
              </a:solidFill>
            </a:endParaRPr>
          </a:p>
        </p:txBody>
      </p:sp>
      <p:sp>
        <p:nvSpPr>
          <p:cNvPr id="149550" name="Arc 46"/>
          <p:cNvSpPr>
            <a:spLocks/>
          </p:cNvSpPr>
          <p:nvPr/>
        </p:nvSpPr>
        <p:spPr bwMode="auto">
          <a:xfrm>
            <a:off x="854075" y="4875520"/>
            <a:ext cx="865187" cy="15128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49551" name="Oval 47"/>
          <p:cNvSpPr>
            <a:spLocks noChangeArrowheads="1"/>
          </p:cNvSpPr>
          <p:nvPr/>
        </p:nvSpPr>
        <p:spPr bwMode="auto">
          <a:xfrm>
            <a:off x="3806825" y="2859395"/>
            <a:ext cx="1727200" cy="5762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>
                <a:solidFill>
                  <a:schemeClr val="bg2"/>
                </a:solidFill>
              </a:rPr>
              <a:t>802.16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>
                <a:solidFill>
                  <a:schemeClr val="bg2"/>
                </a:solidFill>
              </a:rPr>
              <a:t>WI-Max</a:t>
            </a:r>
          </a:p>
        </p:txBody>
      </p:sp>
    </p:spTree>
    <p:extLst>
      <p:ext uri="{BB962C8B-B14F-4D97-AF65-F5344CB8AC3E}">
        <p14:creationId xmlns:p14="http://schemas.microsoft.com/office/powerpoint/2010/main" val="5523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81000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</p:txBody>
      </p:sp>
      <p:pic>
        <p:nvPicPr>
          <p:cNvPr id="1026" name="Picture 2" descr="Image result for iot de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519141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7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81000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79589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81000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information that we receive from the sensor?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Voltage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Packets of Data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marL="514350" indent="-514350" algn="ctr">
              <a:buAutoNum type="arabi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5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81000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36190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33400"/>
            <a:ext cx="5440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Communications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3810000"/>
            <a:ext cx="3770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connect: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33400"/>
            <a:ext cx="5440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Communications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1828800"/>
            <a:ext cx="3770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connect: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</a:t>
            </a:r>
          </a:p>
          <a:p>
            <a:pPr marL="342900" indent="-342900"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657600"/>
            <a:ext cx="670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networks use standard LAN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RS-232 or other low speed serial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auto/manufacturing applications use CANBUS.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8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CANBUS or CAN bus – 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ontroller 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rea 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etwork </a:t>
            </a:r>
            <a:r>
              <a:rPr lang="en-US" sz="2400" b="1" dirty="0" smtClean="0">
                <a:solidFill>
                  <a:srgbClr val="FF0000"/>
                </a:solidFill>
              </a:rPr>
              <a:t>bus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/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 automotive serial bus system developed to satisfy</a:t>
            </a:r>
          </a:p>
          <a:p>
            <a:pPr>
              <a:buNone/>
            </a:pPr>
            <a:r>
              <a:rPr lang="en-US" sz="2400" dirty="0" smtClean="0"/>
              <a:t>the following requirements:</a:t>
            </a:r>
          </a:p>
          <a:p>
            <a:pPr>
              <a:buNone/>
            </a:pPr>
            <a:endParaRPr lang="en-US" sz="600" dirty="0" smtClean="0"/>
          </a:p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Network multiple </a:t>
            </a:r>
            <a:r>
              <a:rPr lang="en-US" sz="2000" u="sng" dirty="0" smtClean="0"/>
              <a:t>microcontrollers</a:t>
            </a:r>
            <a:r>
              <a:rPr lang="en-US" sz="2000" dirty="0" smtClean="0"/>
              <a:t> with 1 pair of wires.</a:t>
            </a:r>
          </a:p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Allow microcontrollers communicate with each other.</a:t>
            </a:r>
          </a:p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High speed, real-time communication.</a:t>
            </a:r>
          </a:p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Provide noise immunity in an electrically noisy environment.</a:t>
            </a:r>
          </a:p>
          <a:p>
            <a:pPr marL="82296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Low cost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4582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What is CANBUS?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2C50A-D85A-448E-92FF-61CD750B28E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5334000"/>
          </a:xfrm>
        </p:spPr>
        <p:txBody>
          <a:bodyPr/>
          <a:lstStyle/>
          <a:p>
            <a:r>
              <a:rPr lang="en-US" sz="2400" dirty="0" smtClean="0"/>
              <a:t>Designed specifically for automotive applications</a:t>
            </a:r>
          </a:p>
          <a:p>
            <a:r>
              <a:rPr lang="en-US" sz="2400" dirty="0" smtClean="0"/>
              <a:t>Today - industrial automation / medical equipment</a:t>
            </a:r>
            <a:endParaRPr lang="en-US" sz="2400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772400" cy="838200"/>
          </a:xfrm>
        </p:spPr>
        <p:txBody>
          <a:bodyPr/>
          <a:lstStyle/>
          <a:p>
            <a:pPr algn="ctr"/>
            <a:r>
              <a:rPr lang="en-US" sz="3200" b="1" dirty="0" smtClean="0"/>
              <a:t>Who uses CANBUS?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2C50A-D85A-448E-92FF-61CD750B28E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015558029"/>
              </p:ext>
            </p:extLst>
          </p:nvPr>
        </p:nvGraphicFramePr>
        <p:xfrm>
          <a:off x="1066800" y="2895600"/>
          <a:ext cx="6553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0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CANBUS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2C50A-D85A-448E-92FF-61CD750B28E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 vert="horz">
            <a:normAutofit/>
          </a:bodyPr>
          <a:lstStyle/>
          <a:p>
            <a:r>
              <a:rPr lang="en-US" sz="2400" u="sng" dirty="0" smtClean="0"/>
              <a:t>First idea</a:t>
            </a:r>
            <a:r>
              <a:rPr lang="en-US" sz="2400" dirty="0" smtClean="0"/>
              <a:t> - The idea of CAN was first conceived by engineers at Robert Bosch </a:t>
            </a:r>
            <a:r>
              <a:rPr lang="en-US" sz="2400" dirty="0" err="1" smtClean="0"/>
              <a:t>Gmbh</a:t>
            </a:r>
            <a:r>
              <a:rPr lang="en-US" sz="2400" dirty="0" smtClean="0"/>
              <a:t> in Germany in the early 1980s.</a:t>
            </a:r>
          </a:p>
          <a:p>
            <a:r>
              <a:rPr lang="en-US" sz="2400" u="sng" dirty="0" smtClean="0"/>
              <a:t>Early focus</a:t>
            </a:r>
            <a:r>
              <a:rPr lang="en-US" sz="2400" dirty="0" smtClean="0"/>
              <a:t> - develop a communication system between a number of ECUs (electronic control units).</a:t>
            </a:r>
          </a:p>
          <a:p>
            <a:r>
              <a:rPr lang="en-US" sz="2400" u="sng" dirty="0" smtClean="0"/>
              <a:t>New standard</a:t>
            </a:r>
            <a:r>
              <a:rPr lang="en-US" sz="2400" dirty="0" smtClean="0"/>
              <a:t> - none of the communication protocols at that time met the specific requirements for speed and reliability so the engineers developed their own standard.</a:t>
            </a:r>
          </a:p>
        </p:txBody>
      </p:sp>
    </p:spTree>
    <p:extLst>
      <p:ext uri="{BB962C8B-B14F-4D97-AF65-F5344CB8AC3E}">
        <p14:creationId xmlns:p14="http://schemas.microsoft.com/office/powerpoint/2010/main" val="43791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CANBUS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2C50A-D85A-448E-92FF-61CD750B28E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 vert="horz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1983 : First CANBUS project at Bosch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1986 : CAN protocol introduced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1987 : First CAN controller chips sold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1991 : CAN 2.0A specification published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1992 : Mercedes-Benz used CAN network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1993 : ISO 11898 standard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1995 : ISO 11898 amendment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Present : The majority of vehicles use CAN bus.</a:t>
            </a:r>
          </a:p>
        </p:txBody>
      </p:sp>
    </p:spTree>
    <p:extLst>
      <p:ext uri="{BB962C8B-B14F-4D97-AF65-F5344CB8AC3E}">
        <p14:creationId xmlns:p14="http://schemas.microsoft.com/office/powerpoint/2010/main" val="42555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9698</TotalTime>
  <Words>574</Words>
  <Application>Microsoft Office PowerPoint</Application>
  <PresentationFormat>On-screen Show (4:3)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Galliard BT</vt:lpstr>
      <vt:lpstr>Times</vt:lpstr>
      <vt:lpstr>Times New Roman</vt:lpstr>
      <vt:lpstr>Wingdings</vt:lpstr>
      <vt:lpstr>Wingdings 3</vt:lpstr>
      <vt:lpstr>James' 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CANBUS?</vt:lpstr>
      <vt:lpstr>Who uses CANBUS?</vt:lpstr>
      <vt:lpstr>CANBUS History</vt:lpstr>
      <vt:lpstr>CANBUS Timeline</vt:lpstr>
      <vt:lpstr>CANBUS and the OSI Model</vt:lpstr>
      <vt:lpstr>CANBUS Physical Layer</vt:lpstr>
      <vt:lpstr>Transmission Characteristics</vt:lpstr>
      <vt:lpstr>Message Oriented Transmission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366</cp:revision>
  <dcterms:created xsi:type="dcterms:W3CDTF">2004-08-30T22:58:14Z</dcterms:created>
  <dcterms:modified xsi:type="dcterms:W3CDTF">2018-12-18T23:49:33Z</dcterms:modified>
</cp:coreProperties>
</file>