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8"/>
  </p:notesMasterIdLst>
  <p:handoutMasterIdLst>
    <p:handoutMasterId r:id="rId29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72C7D0"/>
    <a:srgbClr val="DDE0BC"/>
    <a:srgbClr val="EFF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>
      <p:cViewPr varScale="1">
        <p:scale>
          <a:sx n="78" d="100"/>
          <a:sy n="78" d="100"/>
        </p:scale>
        <p:origin x="97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22.wmf"/><Relationship Id="rId4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8B919E-5169-42A9-B870-3DDAFD71A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8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92BCA9-80D1-4B45-A3AD-41DD01F6BFAF}" type="datetimeFigureOut">
              <a:rPr lang="en-US"/>
              <a:pPr>
                <a:defRPr/>
              </a:pPr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C20D28-1FF0-4937-9D8D-89463A86F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7C78-7AB1-4991-B905-18B084D7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9D7C-149A-4642-B2CA-A3D518C9D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A45C5-C2E1-4347-9A9A-7BB08CDCE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705600" cy="960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C71B4-05FF-4FFA-AFF7-390825DEC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679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705600" cy="960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B0D72-F930-4D67-A2BB-F0AE0A6A7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155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705600" cy="960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3B1B24-15E7-499A-AF14-6BE44967D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55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21C08-A8E9-46F3-B23C-3D941A4E9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AE60-F298-4CCA-A3A3-49E737C12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01E3-86BC-457D-9139-363478677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15E9C-9C47-4BC4-BCB3-53DAC648F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77AE-6D0B-4458-9EE6-9A2FD3BF8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4E67C-660A-4BC2-BD08-7EDDDAB0F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353E7-BC52-4D50-B440-D95BC260A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54EA-9F68-4E89-899C-C9C9BBC6F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7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D0C93B-DBBD-4267-A40E-65B37D899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6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7" r:id="rId12"/>
    <p:sldLayoutId id="2147483998" r:id="rId13"/>
    <p:sldLayoutId id="214748399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wmf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0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11.jpe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png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7.png"/><Relationship Id="rId2" Type="http://schemas.openxmlformats.org/officeDocument/2006/relationships/audio" Target="file:///C:\My%20Files\CompE480\CompE480%20-%20Lectures\FORK.WAV" TargetMode="Externa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file:///C:\My%20Files\CompE480\CompE480%20-%20Lectures\FORK.WAV" TargetMode="External"/><Relationship Id="rId1" Type="http://schemas.openxmlformats.org/officeDocument/2006/relationships/audio" Target="file:///C:\My%20Files\CompE480\CompE480%20-%20Lectures\fork.wav" TargetMode="Externa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800">
                <a:solidFill>
                  <a:srgbClr val="FFFFFF"/>
                </a:solidFill>
              </a:rPr>
              <a:t>ECEN </a:t>
            </a:r>
            <a:r>
              <a:rPr lang="en-US" sz="4800" dirty="0">
                <a:solidFill>
                  <a:srgbClr val="FFFFFF"/>
                </a:solidFill>
              </a:rPr>
              <a:t>4</a:t>
            </a:r>
            <a:r>
              <a:rPr lang="en-US" sz="4800" smtClean="0">
                <a:solidFill>
                  <a:srgbClr val="FFFFFF"/>
                </a:solidFill>
              </a:rPr>
              <a:t>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1200" y="4830763"/>
            <a:ext cx="6324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 dirty="0" smtClean="0"/>
              <a:t>IOT – Internet of Things</a:t>
            </a:r>
          </a:p>
          <a:p>
            <a:pPr marL="463550" indent="-463550"/>
            <a:r>
              <a:rPr lang="en-US" sz="3200" dirty="0" smtClean="0"/>
              <a:t>Information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82950" y="411163"/>
            <a:ext cx="4718050" cy="960437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Speech Signal - Bat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</a:pPr>
            <a:r>
              <a:rPr lang="en-US" altLang="en-US"/>
              <a:t> Nearly periodic in vowel region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/>
              <a:t>Period is (Approximately) T = 0.0065 sec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</a:pPr>
            <a:r>
              <a:rPr lang="en-US" altLang="en-US"/>
              <a:t>Math Formula?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/>
              <a:t>Fourier Theory tells us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i="1"/>
              <a:t>x</a:t>
            </a:r>
            <a:r>
              <a:rPr lang="en-US" altLang="en-US" sz="2000"/>
              <a:t>(</a:t>
            </a:r>
            <a:r>
              <a:rPr lang="en-US" altLang="en-US" sz="2000" i="1"/>
              <a:t>t</a:t>
            </a:r>
            <a:r>
              <a:rPr lang="en-US" altLang="en-US" sz="2000"/>
              <a:t>) can be approximated by a sum of sinusoids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/>
              <a:t>Fourier Analysis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/>
              <a:t>Break </a:t>
            </a:r>
            <a:r>
              <a:rPr lang="en-US" altLang="en-US" sz="2000" b="1" i="1"/>
              <a:t>x</a:t>
            </a:r>
            <a:r>
              <a:rPr lang="en-US" altLang="en-US" sz="2000" b="1"/>
              <a:t>(</a:t>
            </a:r>
            <a:r>
              <a:rPr lang="en-US" altLang="en-US" sz="2000" b="1" i="1"/>
              <a:t>t</a:t>
            </a:r>
            <a:r>
              <a:rPr lang="en-US" altLang="en-US" sz="2000" b="1"/>
              <a:t>) </a:t>
            </a:r>
            <a:r>
              <a:rPr lang="en-US" altLang="en-US" sz="2000"/>
              <a:t>into its sinusoidal components (called Freq Spectrum)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4">
            <a:hlinkClick r:id="" action="ppaction://noaction" highlightClick="1">
              <a:snd r:embed="rId3" name="bat.wav"/>
            </a:hlinkClick>
          </p:cNvPr>
          <p:cNvSpPr>
            <a:spLocks noChangeArrowheads="1"/>
          </p:cNvSpPr>
          <p:nvPr/>
        </p:nvSpPr>
        <p:spPr bwMode="auto">
          <a:xfrm>
            <a:off x="7620000" y="2057400"/>
            <a:ext cx="533400" cy="5334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5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Sinusoidal Addition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7924800" cy="3886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Fourier Theory tells us </a:t>
            </a:r>
            <a:r>
              <a:rPr lang="en-US" altLang="en-US" sz="2800" i="1" smtClean="0"/>
              <a:t>x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t</a:t>
            </a:r>
            <a:r>
              <a:rPr lang="en-US" altLang="en-US" sz="2800" smtClean="0"/>
              <a:t>) can be approximated by a sum of sinusoids</a:t>
            </a:r>
          </a:p>
          <a:p>
            <a:pPr eaLnBrk="1" hangingPunct="1"/>
            <a:r>
              <a:rPr lang="en-US" altLang="en-US" sz="2800" smtClean="0"/>
              <a:t>So, suppose we want to add just 2 sinusoids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How do we do this?</a:t>
            </a:r>
          </a:p>
          <a:p>
            <a:pPr lvl="1" eaLnBrk="1" hangingPunct="1"/>
            <a:r>
              <a:rPr lang="en-US" altLang="en-US" sz="2400" smtClean="0"/>
              <a:t>We can use Trig</a:t>
            </a:r>
          </a:p>
          <a:p>
            <a:pPr lvl="1" eaLnBrk="1" hangingPunct="1"/>
            <a:r>
              <a:rPr lang="en-US" altLang="en-US" sz="2400" smtClean="0"/>
              <a:t>We can use phasors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981200" y="3124200"/>
          <a:ext cx="51816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5181600" cy="1165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68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Phasor Addition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7620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 these 2 sinusoids – convert to phasor form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Convert to Rectangular</a:t>
            </a:r>
          </a:p>
          <a:p>
            <a:pPr eaLnBrk="1" hangingPunct="1">
              <a:lnSpc>
                <a:spcPct val="90000"/>
              </a:lnSpc>
              <a:buFont typeface="Galliard BT" charset="0"/>
              <a:buNone/>
            </a:pPr>
            <a:r>
              <a:rPr lang="en-US" altLang="en-US" sz="2400" smtClean="0"/>
              <a:t>		X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 = 0.5814 + j1.597</a:t>
            </a:r>
          </a:p>
          <a:p>
            <a:pPr eaLnBrk="1" hangingPunct="1">
              <a:lnSpc>
                <a:spcPct val="90000"/>
              </a:lnSpc>
              <a:buFont typeface="Galliard BT" charset="0"/>
              <a:buNone/>
            </a:pPr>
            <a:r>
              <a:rPr lang="en-US" altLang="en-US" sz="2400" smtClean="0"/>
              <a:t>		X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= -1.785 – j0.6498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Add</a:t>
            </a:r>
          </a:p>
          <a:p>
            <a:pPr eaLnBrk="1" hangingPunct="1">
              <a:lnSpc>
                <a:spcPct val="90000"/>
              </a:lnSpc>
              <a:buFont typeface="Galliard BT" charset="0"/>
              <a:buNone/>
            </a:pPr>
            <a:r>
              <a:rPr lang="en-US" altLang="en-US" sz="2400" smtClean="0"/>
              <a:t>		X</a:t>
            </a:r>
            <a:r>
              <a:rPr lang="en-US" altLang="en-US" sz="2400" baseline="-25000" smtClean="0"/>
              <a:t>3</a:t>
            </a:r>
            <a:r>
              <a:rPr lang="en-US" altLang="en-US" sz="2400" smtClean="0"/>
              <a:t> = -1.204 + j0.9476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Convert back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838200" y="2125663"/>
          <a:ext cx="38100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25663"/>
                        <a:ext cx="3810000" cy="9985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057400" y="5719763"/>
          <a:ext cx="4953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5" imgW="2361960" imgH="457200" progId="Equation.3">
                  <p:embed/>
                </p:oleObj>
              </mc:Choice>
              <mc:Fallback>
                <p:oleObj name="Equation" r:id="rId5" imgW="2361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19763"/>
                        <a:ext cx="4953000" cy="958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5130800" y="2157413"/>
          <a:ext cx="3454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7" imgW="1815840" imgH="457200" progId="Equation.3">
                  <p:embed/>
                </p:oleObj>
              </mc:Choice>
              <mc:Fallback>
                <p:oleObj name="Equation" r:id="rId7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157413"/>
                        <a:ext cx="3454400" cy="869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7000" y="3395663"/>
            <a:ext cx="25146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400"/>
              <a:t>What if we had 10 sinusoidal signals to add? How easy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15097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Complex Exponential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Phasor notation works fine for sums of just a couple of sinusoids, but is clumsy for sums of many sinusoids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Analysis and manipulation of sinusoidal signals if often greatly simplified by dealing with related signals called complex exponential signals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Who remembers how exponentials and sinusoids are related?</a:t>
            </a:r>
          </a:p>
          <a:p>
            <a:endParaRPr lang="en-US" altLang="en-US" sz="2800" smtClean="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038600" y="2719388"/>
          <a:ext cx="9969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3" imgW="317160" imgH="177480" progId="Equation.3">
                  <p:embed/>
                </p:oleObj>
              </mc:Choice>
              <mc:Fallback>
                <p:oleObj name="Equation" r:id="rId3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19388"/>
                        <a:ext cx="996950" cy="557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3063875" y="4995863"/>
          <a:ext cx="30321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5" imgW="965160" imgH="228600" progId="Equation.3">
                  <p:embed/>
                </p:oleObj>
              </mc:Choice>
              <mc:Fallback>
                <p:oleObj name="Equation" r:id="rId5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995863"/>
                        <a:ext cx="3032125" cy="719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57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Complex Exponentials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382000" cy="3886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Euler’s formula for complex exponentials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Galliard BT" charset="0"/>
              <a:buNone/>
            </a:pPr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So, for </a:t>
            </a:r>
          </a:p>
          <a:p>
            <a:pPr eaLnBrk="1" hangingPunct="1"/>
            <a:r>
              <a:rPr lang="en-US" altLang="en-US" sz="2800" smtClean="0"/>
              <a:t>What would it look like in rectangular form?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38400" y="2347913"/>
          <a:ext cx="43434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1600200" imgH="482400" progId="Equation.3">
                  <p:embed/>
                </p:oleObj>
              </mc:Choice>
              <mc:Fallback>
                <p:oleObj name="Equation" r:id="rId3" imgW="1600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47913"/>
                        <a:ext cx="4343400" cy="1309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1371600" y="5334000"/>
          <a:ext cx="6853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5" imgW="2286000" imgH="228600" progId="Equation.3">
                  <p:embed/>
                </p:oleObj>
              </mc:Choice>
              <mc:Fallback>
                <p:oleObj name="Equation" r:id="rId5" imgW="228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0"/>
                        <a:ext cx="6853238" cy="685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/>
          <p:cNvGraphicFramePr>
            <a:graphicFrameLocks noChangeAspect="1"/>
          </p:cNvGraphicFramePr>
          <p:nvPr/>
        </p:nvGraphicFramePr>
        <p:xfrm>
          <a:off x="2286000" y="4146550"/>
          <a:ext cx="2438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7" imgW="965160" imgH="228600" progId="Equation.3">
                  <p:embed/>
                </p:oleObj>
              </mc:Choice>
              <mc:Fallback>
                <p:oleObj name="Equation" r:id="rId7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46550"/>
                        <a:ext cx="2438400" cy="577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00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Real &amp; Imaginary Part Plots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25688"/>
            <a:ext cx="66294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600200"/>
            <a:ext cx="36957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Euler’s Identity</a:t>
            </a:r>
          </a:p>
        </p:txBody>
      </p:sp>
      <p:sp>
        <p:nvSpPr>
          <p:cNvPr id="11276" name="Rectangle 5"/>
          <p:cNvSpPr>
            <a:spLocks noChangeArrowheads="1"/>
          </p:cNvSpPr>
          <p:nvPr/>
        </p:nvSpPr>
        <p:spPr bwMode="auto">
          <a:xfrm>
            <a:off x="381000" y="2362200"/>
            <a:ext cx="817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+mn-lt"/>
              </a:rPr>
              <a:t>What is the real part of a complex exponential?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667000" y="2971800"/>
          <a:ext cx="34178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3" imgW="1206360" imgH="228600" progId="Equation.3">
                  <p:embed/>
                </p:oleObj>
              </mc:Choice>
              <mc:Fallback>
                <p:oleObj name="Equation" r:id="rId3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3417888" cy="646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14338" y="3886200"/>
            <a:ext cx="817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+mn-lt"/>
              </a:rPr>
              <a:t>So a general sinusoid</a:t>
            </a:r>
            <a:endParaRPr lang="en-US" altLang="en-US" sz="2400" dirty="0">
              <a:latin typeface="+mn-lt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962400" y="3886200"/>
          <a:ext cx="3505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5" imgW="1244520" imgH="203040" progId="Equation.3">
                  <p:embed/>
                </p:oleObj>
              </mc:Choice>
              <mc:Fallback>
                <p:oleObj name="Equation" r:id="rId5" imgW="1244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86200"/>
                        <a:ext cx="3505200" cy="5699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31800" y="4419600"/>
            <a:ext cx="817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+mn-lt"/>
              </a:rPr>
              <a:t>Can be represented as ,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24000" y="4979988"/>
          <a:ext cx="6019800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7" imgW="1841400" imgH="482400" progId="Equation.3">
                  <p:embed/>
                </p:oleObj>
              </mc:Choice>
              <mc:Fallback>
                <p:oleObj name="Equation" r:id="rId7" imgW="1841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79988"/>
                        <a:ext cx="6019800" cy="1573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49713" y="5894388"/>
            <a:ext cx="3444875" cy="5857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pic>
        <p:nvPicPr>
          <p:cNvPr id="1127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6957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4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/>
      <p:bldP spid="11272" grpId="0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Complex Amplitude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57200" y="4724400"/>
            <a:ext cx="8178800" cy="1546225"/>
            <a:chOff x="288" y="2976"/>
            <a:chExt cx="5152" cy="974"/>
          </a:xfrm>
        </p:grpSpPr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288" y="2976"/>
              <a:ext cx="515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en-US">
                  <a:latin typeface="+mn-lt"/>
                </a:rPr>
                <a:t>Then, any Sinusoid = Real Part of  Xe</a:t>
              </a:r>
              <a:r>
                <a:rPr lang="en-US" altLang="en-US" baseline="30000">
                  <a:latin typeface="+mn-lt"/>
                </a:rPr>
                <a:t>jwt</a:t>
              </a:r>
              <a:endParaRPr lang="en-US" altLang="en-US" sz="2400" baseline="30000">
                <a:latin typeface="+mn-lt"/>
              </a:endParaRPr>
            </a:p>
          </p:txBody>
        </p:sp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775" y="3456"/>
            <a:ext cx="4224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3" name="Equation" r:id="rId3" imgW="1955520" imgH="228600" progId="Equation.3">
                    <p:embed/>
                  </p:oleObj>
                </mc:Choice>
                <mc:Fallback>
                  <p:oleObj name="Equation" r:id="rId3" imgW="19555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3456"/>
                          <a:ext cx="4224" cy="494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5" name="Group 19"/>
          <p:cNvGrpSpPr>
            <a:grpSpLocks/>
          </p:cNvGrpSpPr>
          <p:nvPr/>
        </p:nvGrpSpPr>
        <p:grpSpPr bwMode="auto">
          <a:xfrm>
            <a:off x="457200" y="1524000"/>
            <a:ext cx="7854950" cy="1295400"/>
            <a:chOff x="288" y="960"/>
            <a:chExt cx="5152" cy="874"/>
          </a:xfrm>
        </p:grpSpPr>
        <p:sp>
          <p:nvSpPr>
            <p:cNvPr id="464901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515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en-US" dirty="0">
                  <a:latin typeface="+mn-lt"/>
                </a:rPr>
                <a:t>General Sinusoid</a:t>
              </a:r>
              <a:endParaRPr lang="en-US" alt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868" y="1395"/>
            <a:ext cx="416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4" name="Equation" r:id="rId5" imgW="2171520" imgH="228600" progId="Equation.3">
                    <p:embed/>
                  </p:oleObj>
                </mc:Choice>
                <mc:Fallback>
                  <p:oleObj name="Equation" r:id="rId5" imgW="21715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1395"/>
                          <a:ext cx="4168" cy="43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57200" y="2819400"/>
            <a:ext cx="8178800" cy="1676400"/>
            <a:chOff x="288" y="1776"/>
            <a:chExt cx="5152" cy="1056"/>
          </a:xfrm>
        </p:grpSpPr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88" y="1920"/>
              <a:ext cx="5152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en-US" dirty="0">
                  <a:latin typeface="+mn-lt"/>
                </a:rPr>
                <a:t>We can define the Complex Amplitude = X</a:t>
              </a:r>
              <a:endParaRPr lang="en-US" altLang="en-US" sz="2400" dirty="0">
                <a:latin typeface="+mn-lt"/>
              </a:endParaRPr>
            </a:p>
          </p:txBody>
        </p:sp>
        <p:graphicFrame>
          <p:nvGraphicFramePr>
            <p:cNvPr id="12290" name="Object 2"/>
            <p:cNvGraphicFramePr>
              <a:graphicFrameLocks noChangeAspect="1"/>
            </p:cNvGraphicFramePr>
            <p:nvPr/>
          </p:nvGraphicFramePr>
          <p:xfrm>
            <a:off x="1152" y="2369"/>
            <a:ext cx="3264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5" name="Equation" r:id="rId7" imgW="1612800" imgH="228600" progId="Equation.3">
                    <p:embed/>
                  </p:oleObj>
                </mc:Choice>
                <mc:Fallback>
                  <p:oleObj name="Equation" r:id="rId7" imgW="1612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69"/>
                          <a:ext cx="3264" cy="46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Line 21"/>
            <p:cNvSpPr>
              <a:spLocks noChangeShapeType="1"/>
            </p:cNvSpPr>
            <p:nvPr/>
          </p:nvSpPr>
          <p:spPr bwMode="auto">
            <a:xfrm flipV="1">
              <a:off x="3840" y="1776"/>
              <a:ext cx="192" cy="72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14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Complex Amp Example</a:t>
            </a:r>
          </a:p>
        </p:txBody>
      </p:sp>
      <p:sp>
        <p:nvSpPr>
          <p:cNvPr id="10246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381500"/>
          </a:xfrm>
        </p:spPr>
        <p:txBody>
          <a:bodyPr/>
          <a:lstStyle/>
          <a:p>
            <a:r>
              <a:rPr lang="en-US" altLang="en-US" smtClean="0"/>
              <a:t>Find the Complex Amplitude for:</a:t>
            </a:r>
          </a:p>
          <a:p>
            <a:endParaRPr lang="en-US" altLang="en-US" smtClean="0"/>
          </a:p>
          <a:p>
            <a:pPr>
              <a:lnSpc>
                <a:spcPct val="140000"/>
              </a:lnSpc>
            </a:pPr>
            <a:r>
              <a:rPr lang="en-US" altLang="en-US" smtClean="0"/>
              <a:t>Use Euler’s Identity:</a:t>
            </a:r>
          </a:p>
        </p:txBody>
      </p:sp>
      <p:graphicFrame>
        <p:nvGraphicFramePr>
          <p:cNvPr id="457728" name="Object 2"/>
          <p:cNvGraphicFramePr>
            <a:graphicFrameLocks noChangeAspect="1"/>
          </p:cNvGraphicFramePr>
          <p:nvPr/>
        </p:nvGraphicFramePr>
        <p:xfrm>
          <a:off x="1905000" y="5638800"/>
          <a:ext cx="3276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3" imgW="799920" imgH="228600" progId="Equation.3">
                  <p:embed/>
                </p:oleObj>
              </mc:Choice>
              <mc:Fallback>
                <p:oleObj name="Equation" r:id="rId3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38800"/>
                        <a:ext cx="3276600" cy="9350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828800" y="2176463"/>
          <a:ext cx="49609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5" imgW="1663560" imgH="241200" progId="Equation.3">
                  <p:embed/>
                </p:oleObj>
              </mc:Choice>
              <mc:Fallback>
                <p:oleObj name="Equation" r:id="rId5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76463"/>
                        <a:ext cx="4960938" cy="719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0" name="Object 4"/>
          <p:cNvGraphicFramePr>
            <a:graphicFrameLocks noChangeAspect="1"/>
          </p:cNvGraphicFramePr>
          <p:nvPr/>
        </p:nvGraphicFramePr>
        <p:xfrm>
          <a:off x="914400" y="3581400"/>
          <a:ext cx="53340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7" imgW="1473120" imgH="507960" progId="Equation.3">
                  <p:embed/>
                </p:oleObj>
              </mc:Choice>
              <mc:Fallback>
                <p:oleObj name="Equation" r:id="rId7" imgW="14731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5334000" cy="1838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7000" y="5429250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1800"/>
              <a:t>It turns out that the complex amplitude = the phasor notation we used before</a:t>
            </a:r>
          </a:p>
        </p:txBody>
      </p:sp>
    </p:spTree>
    <p:extLst>
      <p:ext uri="{BB962C8B-B14F-4D97-AF65-F5344CB8AC3E}">
        <p14:creationId xmlns:p14="http://schemas.microsoft.com/office/powerpoint/2010/main" val="130423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79248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So if we want to add these 2 sinusoids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We can do this 3 ways</a:t>
            </a:r>
          </a:p>
          <a:p>
            <a:pPr lvl="1" eaLnBrk="1" hangingPunct="1"/>
            <a:r>
              <a:rPr lang="en-US" altLang="en-US" smtClean="0"/>
              <a:t>We can use Trig</a:t>
            </a:r>
          </a:p>
          <a:p>
            <a:pPr lvl="1" eaLnBrk="1" hangingPunct="1"/>
            <a:r>
              <a:rPr lang="en-US" altLang="en-US" smtClean="0"/>
              <a:t>We can use phasors</a:t>
            </a:r>
          </a:p>
          <a:p>
            <a:pPr lvl="1" eaLnBrk="1" hangingPunct="1"/>
            <a:r>
              <a:rPr lang="en-US" altLang="en-US" smtClean="0"/>
              <a:t>We can use complex exponentials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057400" y="2374900"/>
          <a:ext cx="5029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74900"/>
                        <a:ext cx="5029200" cy="1130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19400" y="2286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Complex Exponential Addition</a:t>
            </a:r>
            <a:endParaRPr 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7391400" y="673100"/>
          <a:ext cx="150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5" imgW="647640" imgH="203040" progId="Equation.3">
                  <p:embed/>
                </p:oleObj>
              </mc:Choice>
              <mc:Fallback>
                <p:oleObj name="Equation" r:id="rId5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673100"/>
                        <a:ext cx="1500188" cy="469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7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381000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are always available and always connected</a:t>
            </a:r>
          </a:p>
        </p:txBody>
      </p:sp>
      <p:pic>
        <p:nvPicPr>
          <p:cNvPr id="1026" name="Picture 2" descr="Image result for iot de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5191416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7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4038600" cy="137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Complex Exponential Addition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7620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 these 2 sinusoids – convert to exponential form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Convert to Rectangular</a:t>
            </a:r>
          </a:p>
          <a:p>
            <a:pPr eaLnBrk="1" hangingPunct="1">
              <a:lnSpc>
                <a:spcPct val="90000"/>
              </a:lnSpc>
              <a:buFont typeface="Galliard BT" charset="0"/>
              <a:buNone/>
            </a:pPr>
            <a:r>
              <a:rPr lang="en-US" altLang="en-US" sz="2400" smtClean="0"/>
              <a:t>		X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 = 0.5814 + j1.597</a:t>
            </a:r>
          </a:p>
          <a:p>
            <a:pPr eaLnBrk="1" hangingPunct="1">
              <a:lnSpc>
                <a:spcPct val="90000"/>
              </a:lnSpc>
              <a:buFont typeface="Galliard BT" charset="0"/>
              <a:buNone/>
            </a:pPr>
            <a:r>
              <a:rPr lang="en-US" altLang="en-US" sz="2400" smtClean="0"/>
              <a:t>		X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= -1.785 – j0.6498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Add</a:t>
            </a:r>
          </a:p>
          <a:p>
            <a:pPr eaLnBrk="1" hangingPunct="1">
              <a:lnSpc>
                <a:spcPct val="90000"/>
              </a:lnSpc>
              <a:buFont typeface="Galliard BT" charset="0"/>
              <a:buNone/>
            </a:pPr>
            <a:r>
              <a:rPr lang="en-US" altLang="en-US" sz="2400" smtClean="0"/>
              <a:t>		X</a:t>
            </a:r>
            <a:r>
              <a:rPr lang="en-US" altLang="en-US" sz="2400" baseline="-25000" smtClean="0"/>
              <a:t>3</a:t>
            </a:r>
            <a:r>
              <a:rPr lang="en-US" altLang="en-US" sz="2400" smtClean="0"/>
              <a:t> = -1.204 + j0.9476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Convert back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838200" y="2125663"/>
          <a:ext cx="38100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25663"/>
                        <a:ext cx="3810000" cy="9985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057400" y="5694363"/>
          <a:ext cx="49530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5" imgW="2361960" imgH="482400" progId="Equation.3">
                  <p:embed/>
                </p:oleObj>
              </mc:Choice>
              <mc:Fallback>
                <p:oleObj name="Equation" r:id="rId5" imgW="2361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94363"/>
                        <a:ext cx="4953000" cy="10112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4876800" y="2133600"/>
          <a:ext cx="39624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7" imgW="2082600" imgH="482400" progId="Equation.3">
                  <p:embed/>
                </p:oleObj>
              </mc:Choice>
              <mc:Fallback>
                <p:oleObj name="Equation" r:id="rId7" imgW="2082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962400" cy="917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7391400" y="673100"/>
          <a:ext cx="150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9" imgW="647640" imgH="203040" progId="Equation.3">
                  <p:embed/>
                </p:oleObj>
              </mc:Choice>
              <mc:Fallback>
                <p:oleObj name="Equation" r:id="rId9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673100"/>
                        <a:ext cx="1500188" cy="469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10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0198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 Typical DSP System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Sample/Hold – Takes snapshots of input signal and holds the signal long enough for the A/D converter to convert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A/D – converts the CT signal to digital signal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Digital Process – algorithm used to change the signal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D/A – converts digital signal to analog signal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LPF – smoothes discrete edges of D/A signal</a:t>
            </a:r>
          </a:p>
        </p:txBody>
      </p:sp>
      <p:pic>
        <p:nvPicPr>
          <p:cNvPr id="32772" name="Picture 4" descr="Ch1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10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4191000" y="1828800"/>
            <a:ext cx="609600" cy="600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</a:p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</a:p>
          <a:p>
            <a:pPr algn="ctr"/>
            <a:endParaRPr lang="en-US" altLang="en-US" sz="11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9906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2578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3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0960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 Typical DSP System</a:t>
            </a:r>
          </a:p>
        </p:txBody>
      </p:sp>
      <p:pic>
        <p:nvPicPr>
          <p:cNvPr id="33795" name="Picture 3" descr="Ch1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10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335280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 flipH="1" flipV="1">
            <a:off x="685800" y="2209800"/>
            <a:ext cx="152400" cy="1066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3108325"/>
            <a:ext cx="3348037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 flipH="1" flipV="1">
            <a:off x="2895600" y="2286000"/>
            <a:ext cx="1524000" cy="990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TextBox 7"/>
          <p:cNvSpPr txBox="1">
            <a:spLocks noChangeArrowheads="1"/>
          </p:cNvSpPr>
          <p:nvPr/>
        </p:nvSpPr>
        <p:spPr bwMode="auto">
          <a:xfrm>
            <a:off x="4191000" y="1828800"/>
            <a:ext cx="609600" cy="600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</a:p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</a:p>
          <a:p>
            <a:pPr algn="ctr"/>
            <a:endParaRPr lang="en-US" altLang="en-US" sz="11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9906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52578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 Typical DSP System</a:t>
            </a:r>
          </a:p>
        </p:txBody>
      </p:sp>
      <p:pic>
        <p:nvPicPr>
          <p:cNvPr id="34819" name="Picture 3" descr="Ch1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10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8325"/>
            <a:ext cx="3348038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2438400" y="2286000"/>
            <a:ext cx="457200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41663"/>
            <a:ext cx="3276600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Line 7"/>
          <p:cNvSpPr>
            <a:spLocks noChangeShapeType="1"/>
          </p:cNvSpPr>
          <p:nvPr/>
        </p:nvSpPr>
        <p:spPr bwMode="auto">
          <a:xfrm flipH="1" flipV="1">
            <a:off x="3962400" y="2362200"/>
            <a:ext cx="304800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TextBox 7"/>
          <p:cNvSpPr txBox="1">
            <a:spLocks noChangeArrowheads="1"/>
          </p:cNvSpPr>
          <p:nvPr/>
        </p:nvSpPr>
        <p:spPr bwMode="auto">
          <a:xfrm>
            <a:off x="4191000" y="1828800"/>
            <a:ext cx="609600" cy="600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</a:p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</a:p>
          <a:p>
            <a:pPr algn="ctr"/>
            <a:endParaRPr lang="en-US" altLang="en-US" sz="11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9906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52578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 Typical DSP System</a:t>
            </a:r>
          </a:p>
        </p:txBody>
      </p:sp>
      <p:pic>
        <p:nvPicPr>
          <p:cNvPr id="35843" name="Picture 3" descr="Ch1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10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32766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3048000" y="2362200"/>
            <a:ext cx="914400" cy="914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34290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Line 7"/>
          <p:cNvSpPr>
            <a:spLocks noChangeShapeType="1"/>
          </p:cNvSpPr>
          <p:nvPr/>
        </p:nvSpPr>
        <p:spPr bwMode="auto">
          <a:xfrm flipH="1" flipV="1">
            <a:off x="5029200" y="2286000"/>
            <a:ext cx="228600" cy="914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Box 7"/>
          <p:cNvSpPr txBox="1">
            <a:spLocks noChangeArrowheads="1"/>
          </p:cNvSpPr>
          <p:nvPr/>
        </p:nvSpPr>
        <p:spPr bwMode="auto">
          <a:xfrm>
            <a:off x="4191000" y="1828800"/>
            <a:ext cx="609600" cy="600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</a:p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</a:p>
          <a:p>
            <a:pPr algn="ctr"/>
            <a:endParaRPr lang="en-US" altLang="en-US" sz="11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9906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52578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9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0960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 Typical DSP System</a:t>
            </a:r>
          </a:p>
        </p:txBody>
      </p:sp>
      <p:pic>
        <p:nvPicPr>
          <p:cNvPr id="36867" name="Picture 3" descr="Ch1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10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34290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2971800" y="2286000"/>
            <a:ext cx="2057400" cy="1066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34290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6400800" y="2362200"/>
            <a:ext cx="762000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TextBox 7"/>
          <p:cNvSpPr txBox="1">
            <a:spLocks noChangeArrowheads="1"/>
          </p:cNvSpPr>
          <p:nvPr/>
        </p:nvSpPr>
        <p:spPr bwMode="auto">
          <a:xfrm>
            <a:off x="4191000" y="1828800"/>
            <a:ext cx="609600" cy="600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</a:p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</a:p>
          <a:p>
            <a:pPr algn="ctr"/>
            <a:endParaRPr lang="en-US" altLang="en-US" sz="11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9906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52578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0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 Typical DSP System</a:t>
            </a:r>
          </a:p>
        </p:txBody>
      </p:sp>
      <p:pic>
        <p:nvPicPr>
          <p:cNvPr id="37891" name="Picture 3" descr="Ch1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10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34290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2971800" y="2286000"/>
            <a:ext cx="4191000" cy="1066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0400"/>
            <a:ext cx="3429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7239000" y="2286000"/>
            <a:ext cx="1066800" cy="914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Box 7"/>
          <p:cNvSpPr txBox="1">
            <a:spLocks noChangeArrowheads="1"/>
          </p:cNvSpPr>
          <p:nvPr/>
        </p:nvSpPr>
        <p:spPr bwMode="auto">
          <a:xfrm>
            <a:off x="4191000" y="1828800"/>
            <a:ext cx="609600" cy="600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</a:p>
          <a:p>
            <a:pPr algn="ctr"/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</a:p>
          <a:p>
            <a:pPr algn="ctr"/>
            <a:endParaRPr lang="en-US" altLang="en-US" sz="11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9906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5257800" y="1752600"/>
            <a:ext cx="1676400" cy="914400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4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381000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629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are always available and always connected</a:t>
            </a: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36190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Sine and Cosine Functions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78486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Understanding and using sinusoids critical to DSP so, lets review sine and cosine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First, how are sine and cosine related?</a:t>
            </a:r>
          </a:p>
        </p:txBody>
      </p:sp>
      <p:graphicFrame>
        <p:nvGraphicFramePr>
          <p:cNvPr id="14131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362200" y="4186238"/>
          <a:ext cx="38862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3" imgW="1333440" imgH="393480" progId="Equation.3">
                  <p:embed/>
                </p:oleObj>
              </mc:Choice>
              <mc:Fallback>
                <p:oleObj name="Equation" r:id="rId3" imgW="133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86238"/>
                        <a:ext cx="3886200" cy="11477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8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2" descr="Ch1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41475"/>
            <a:ext cx="62484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3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7912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Continuous-Time Sinusoid</a:t>
            </a:r>
          </a:p>
        </p:txBody>
      </p:sp>
      <p:graphicFrame>
        <p:nvGraphicFramePr>
          <p:cNvPr id="152581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3429000" y="5784850"/>
          <a:ext cx="20574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4" imgW="927000" imgH="393480" progId="Equation.3">
                  <p:embed/>
                </p:oleObj>
              </mc:Choice>
              <mc:Fallback>
                <p:oleObj name="Equation" r:id="rId4" imgW="92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84850"/>
                        <a:ext cx="2057400" cy="8731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3352800" y="4876800"/>
            <a:ext cx="2057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1800" b="1">
                <a:latin typeface="Arial" panose="020B0604020202020204" pitchFamily="34" charset="0"/>
              </a:rPr>
              <a:t>FREQUENCY</a:t>
            </a:r>
          </a:p>
          <a:p>
            <a:pPr algn="ctr"/>
            <a:r>
              <a:rPr lang="en-US" altLang="en-US" sz="1800">
                <a:latin typeface="Arial" panose="020B0604020202020204" pitchFamily="34" charset="0"/>
              </a:rPr>
              <a:t>Rad/sec</a:t>
            </a:r>
          </a:p>
          <a:p>
            <a:pPr algn="r"/>
            <a:r>
              <a:rPr lang="en-US" altLang="en-US" sz="1800">
                <a:latin typeface="Arial" panose="020B0604020202020204" pitchFamily="34" charset="0"/>
              </a:rPr>
              <a:t>Hertz (cycles/sec)</a:t>
            </a:r>
          </a:p>
          <a:p>
            <a:pPr algn="r"/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2583" name="Object 4"/>
          <p:cNvGraphicFramePr>
            <a:graphicFrameLocks noChangeAspect="1"/>
          </p:cNvGraphicFramePr>
          <p:nvPr/>
        </p:nvGraphicFramePr>
        <p:xfrm>
          <a:off x="444500" y="4887913"/>
          <a:ext cx="6223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6" imgW="152280" imgH="164880" progId="Equation.3">
                  <p:embed/>
                </p:oleObj>
              </mc:Choice>
              <mc:Fallback>
                <p:oleObj name="Equation" r:id="rId6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887913"/>
                        <a:ext cx="622300" cy="674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533400" y="4905375"/>
            <a:ext cx="2057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r"/>
            <a:r>
              <a:rPr lang="en-US" altLang="en-US" sz="1800" b="1">
                <a:latin typeface="Arial" panose="020B0604020202020204" pitchFamily="34" charset="0"/>
              </a:rPr>
              <a:t>AMPLITUDE</a:t>
            </a:r>
          </a:p>
          <a:p>
            <a:pPr algn="r"/>
            <a:r>
              <a:rPr lang="en-US" altLang="en-US" sz="1800" b="1">
                <a:latin typeface="Arial" panose="020B0604020202020204" pitchFamily="34" charset="0"/>
              </a:rPr>
              <a:t>magnitude</a:t>
            </a:r>
            <a:endParaRPr lang="en-US" altLang="en-US" sz="1800">
              <a:latin typeface="Arial" panose="020B0604020202020204" pitchFamily="34" charset="0"/>
            </a:endParaRPr>
          </a:p>
          <a:p>
            <a:pPr algn="r"/>
            <a:endParaRPr lang="en-US" altLang="en-US" sz="1800">
              <a:latin typeface="Arial" panose="020B0604020202020204" pitchFamily="34" charset="0"/>
            </a:endParaRPr>
          </a:p>
          <a:p>
            <a:pPr algn="r"/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2585" name="Object 5"/>
          <p:cNvGraphicFramePr>
            <a:graphicFrameLocks noChangeAspect="1"/>
          </p:cNvGraphicFramePr>
          <p:nvPr/>
        </p:nvGraphicFramePr>
        <p:xfrm>
          <a:off x="6438900" y="4876800"/>
          <a:ext cx="495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8" imgW="126720" imgH="177480" progId="Equation.3">
                  <p:embed/>
                </p:oleObj>
              </mc:Choice>
              <mc:Fallback>
                <p:oleObj name="Equation" r:id="rId8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4876800"/>
                        <a:ext cx="495300" cy="692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5791200" y="4906963"/>
            <a:ext cx="2057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r"/>
            <a:r>
              <a:rPr lang="en-US" altLang="en-US" sz="1800" b="1">
                <a:latin typeface="Arial" panose="020B0604020202020204" pitchFamily="34" charset="0"/>
              </a:rPr>
              <a:t>PHASE</a:t>
            </a:r>
            <a:endParaRPr lang="en-US" altLang="en-US" sz="1800">
              <a:latin typeface="Arial" panose="020B0604020202020204" pitchFamily="34" charset="0"/>
            </a:endParaRPr>
          </a:p>
          <a:p>
            <a:pPr algn="r"/>
            <a:endParaRPr lang="en-US" altLang="en-US" sz="1800">
              <a:latin typeface="Arial" panose="020B0604020202020204" pitchFamily="34" charset="0"/>
            </a:endParaRPr>
          </a:p>
          <a:p>
            <a:pPr algn="r"/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2587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6464300" y="5638800"/>
          <a:ext cx="23749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10" imgW="1054080" imgH="393480" progId="Equation.3">
                  <p:embed/>
                </p:oleObj>
              </mc:Choice>
              <mc:Fallback>
                <p:oleObj name="Equation" r:id="rId10" imgW="1054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5638800"/>
                        <a:ext cx="2374900" cy="885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381000" y="1979613"/>
            <a:ext cx="1981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Review: What is the formula for this?</a:t>
            </a:r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2895600" y="1676400"/>
            <a:ext cx="2209800" cy="381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2340" name="Object 14"/>
          <p:cNvGraphicFramePr>
            <a:graphicFrameLocks noChangeAspect="1"/>
          </p:cNvGraphicFramePr>
          <p:nvPr/>
        </p:nvGraphicFramePr>
        <p:xfrm>
          <a:off x="2895600" y="4876800"/>
          <a:ext cx="6477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12" imgW="152280" imgH="139680" progId="Equation.3">
                  <p:embed/>
                </p:oleObj>
              </mc:Choice>
              <mc:Fallback>
                <p:oleObj name="Equation" r:id="rId12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76800"/>
                        <a:ext cx="647700" cy="593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/>
      <p:bldP spid="152584" grpId="0"/>
      <p:bldP spid="152586" grpId="0"/>
      <p:bldP spid="1525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0960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Example of Sinusoid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 the Formula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does the plot look like?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447800" y="2212975"/>
          <a:ext cx="2590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3" imgW="1155600" imgH="203040" progId="Equation.3">
                  <p:embed/>
                </p:oleObj>
              </mc:Choice>
              <mc:Fallback>
                <p:oleObj name="Equation" r:id="rId3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12975"/>
                        <a:ext cx="2590800" cy="454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43325"/>
            <a:ext cx="66294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6553200" y="15240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 i="1" u="sng">
                <a:latin typeface="Arial" panose="020B0604020202020204" pitchFamily="34" charset="0"/>
              </a:rPr>
              <a:t>Peak, Period?</a:t>
            </a:r>
          </a:p>
        </p:txBody>
      </p:sp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6400800" y="1981200"/>
          <a:ext cx="239871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6" imgW="1295280" imgH="825480" progId="Equation.3">
                  <p:embed/>
                </p:oleObj>
              </mc:Choice>
              <mc:Fallback>
                <p:oleObj name="Equation" r:id="rId6" imgW="12952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81200"/>
                        <a:ext cx="2398713" cy="15287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71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Tuning Fork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CD-ROM demo</a:t>
            </a:r>
          </a:p>
          <a:p>
            <a:pPr eaLnBrk="1" hangingPunct="1"/>
            <a:r>
              <a:rPr lang="en-US" altLang="en-US" sz="2800" smtClean="0"/>
              <a:t> “A” is at 440 Hz</a:t>
            </a:r>
          </a:p>
          <a:p>
            <a:pPr eaLnBrk="1" hangingPunct="1"/>
            <a:r>
              <a:rPr lang="en-US" altLang="en-US" sz="2800" smtClean="0"/>
              <a:t> What type of waveform?</a:t>
            </a:r>
          </a:p>
          <a:p>
            <a:pPr lvl="1" eaLnBrk="1" hangingPunct="1"/>
            <a:r>
              <a:rPr lang="en-US" altLang="en-US" sz="2400" smtClean="0"/>
              <a:t>Sinusoidal Signal</a:t>
            </a:r>
          </a:p>
          <a:p>
            <a:pPr eaLnBrk="1" hangingPunct="1"/>
            <a:r>
              <a:rPr lang="en-US" altLang="en-US" sz="2800" smtClean="0"/>
              <a:t>Mathematical formula? </a:t>
            </a:r>
          </a:p>
        </p:txBody>
      </p:sp>
      <p:graphicFrame>
        <p:nvGraphicFramePr>
          <p:cNvPr id="137220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1447800" y="4948238"/>
          <a:ext cx="4419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4" imgW="1269720" imgH="203040" progId="Equation.3">
                  <p:embed/>
                </p:oleObj>
              </mc:Choice>
              <mc:Fallback>
                <p:oleObj name="Equation" r:id="rId4" imgW="1269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48238"/>
                        <a:ext cx="4419600" cy="822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221" name="FORK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2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28800"/>
            <a:ext cx="306705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8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39" fill="hold"/>
                                        <p:tgtEl>
                                          <p:spTgt spid="1372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722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60198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Tuning Fork Waveform</a:t>
            </a:r>
          </a:p>
        </p:txBody>
      </p:sp>
      <p:pic>
        <p:nvPicPr>
          <p:cNvPr id="138243" name="fork.wav">
            <a:hlinkClick r:id="" action="ppaction://media"/>
          </p:cNvPr>
          <p:cNvPicPr>
            <a:picLocks noRot="1" noChangeAspect="1" noChangeArrowheads="1"/>
          </p:cNvPicPr>
          <p:nvPr>
            <p:ph sz="half" idx="1"/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4100" y="3686175"/>
            <a:ext cx="304800" cy="354013"/>
          </a:xfrm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4950"/>
            <a:ext cx="47815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352800"/>
            <a:ext cx="46767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2743200" y="2819400"/>
            <a:ext cx="228600" cy="76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2971800" y="3581400"/>
            <a:ext cx="1600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5715000" y="1676400"/>
            <a:ext cx="312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What is the period of this signal?</a:t>
            </a: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 flipH="1">
            <a:off x="6705600" y="3048000"/>
            <a:ext cx="3048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1219200" y="5513388"/>
            <a:ext cx="17526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F = 1/T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F = 1/2.3ms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F = ~440 Hz</a:t>
            </a:r>
          </a:p>
        </p:txBody>
      </p:sp>
      <p:pic>
        <p:nvPicPr>
          <p:cNvPr id="138251" name="FORK.WAV">
            <a:hlinkClick r:id="" action="ppaction://media"/>
          </p:cNvPr>
          <p:cNvPicPr>
            <a:picLocks noRot="1" noChangeAspect="1" noChangeArrowheads="1"/>
          </p:cNvPicPr>
          <p:nvPr>
            <p:ph sz="half" idx="2"/>
            <a:audioFile r:link="rId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53400" y="609600"/>
            <a:ext cx="609600" cy="609600"/>
          </a:xfrm>
        </p:spPr>
      </p:pic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5638800" y="2209800"/>
            <a:ext cx="3124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	T = 8.15 – 5.85ms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	T = ~2.3 ms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304800" y="5040313"/>
            <a:ext cx="266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What is the frequency?</a:t>
            </a:r>
          </a:p>
        </p:txBody>
      </p:sp>
    </p:spTree>
    <p:extLst>
      <p:ext uri="{BB962C8B-B14F-4D97-AF65-F5344CB8AC3E}">
        <p14:creationId xmlns:p14="http://schemas.microsoft.com/office/powerpoint/2010/main" val="34118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39" fill="hold"/>
                                        <p:tgtEl>
                                          <p:spTgt spid="1382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38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 nodeType="clickPar">
                      <p:stCondLst>
                        <p:cond delay="0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1" dur="13439" fill="hold"/>
                                        <p:tgtEl>
                                          <p:spTgt spid="1382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243"/>
                  </p:tgtEl>
                </p:cond>
              </p:nextCondLst>
            </p:seq>
            <p:audio>
              <p:cMediaNode>
                <p:cTn id="5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8243"/>
                </p:tgtEl>
              </p:cMediaNode>
            </p:audio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38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 nodeType="clickPar">
                      <p:stCondLst>
                        <p:cond delay="0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13439" fill="hold"/>
                                        <p:tgtEl>
                                          <p:spTgt spid="1382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251"/>
                  </p:tgtEl>
                </p:cond>
              </p:nextCondLst>
            </p:seq>
            <p:audio>
              <p:cMediaNode>
                <p:cTn id="5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8251"/>
                </p:tgtEl>
              </p:cMediaNode>
            </p:audio>
          </p:childTnLst>
        </p:cTn>
      </p:par>
    </p:tnLst>
    <p:bldLst>
      <p:bldP spid="138246" grpId="0" animBg="1"/>
      <p:bldP spid="138247" grpId="0" animBg="1"/>
      <p:bldP spid="138248" grpId="0"/>
      <p:bldP spid="138249" grpId="0" animBg="1"/>
      <p:bldP spid="138250" grpId="0"/>
      <p:bldP spid="138252" grpId="0"/>
      <p:bldP spid="1382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4594225" cy="960438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Speech Signal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en-US" smtClean="0"/>
              <a:t>More complicated signal (BAT.WAV)</a:t>
            </a:r>
          </a:p>
          <a:p>
            <a:pPr eaLnBrk="1" hangingPunct="1"/>
            <a:r>
              <a:rPr lang="en-US" altLang="en-US" smtClean="0"/>
              <a:t>What type of waveform?</a:t>
            </a:r>
          </a:p>
          <a:p>
            <a:pPr lvl="1" eaLnBrk="1" hangingPunct="1"/>
            <a:r>
              <a:rPr lang="en-US" altLang="en-US" b="1" i="1" smtClean="0"/>
              <a:t>x</a:t>
            </a:r>
            <a:r>
              <a:rPr lang="en-US" altLang="en-US" b="1" smtClean="0"/>
              <a:t>(</a:t>
            </a:r>
            <a:r>
              <a:rPr lang="en-US" altLang="en-US" b="1" i="1" smtClean="0"/>
              <a:t>t</a:t>
            </a:r>
            <a:r>
              <a:rPr lang="en-US" altLang="en-US" b="1" smtClean="0"/>
              <a:t>) </a:t>
            </a:r>
            <a:r>
              <a:rPr lang="en-US" altLang="en-US" smtClean="0"/>
              <a:t>is NOT a sinusoid</a:t>
            </a:r>
          </a:p>
          <a:p>
            <a:pPr eaLnBrk="1" hangingPunct="1"/>
            <a:r>
              <a:rPr lang="en-US" altLang="en-US" smtClean="0"/>
              <a:t>Math formula?</a:t>
            </a:r>
          </a:p>
        </p:txBody>
      </p:sp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81450"/>
            <a:ext cx="64008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AutoShape 4">
            <a:hlinkClick r:id="" action="ppaction://noaction" highlightClick="1">
              <a:snd r:embed="rId3" name="bat.wav"/>
            </a:hlinkClick>
          </p:cNvPr>
          <p:cNvSpPr>
            <a:spLocks noChangeArrowheads="1"/>
          </p:cNvSpPr>
          <p:nvPr/>
        </p:nvSpPr>
        <p:spPr bwMode="auto">
          <a:xfrm>
            <a:off x="7162800" y="685800"/>
            <a:ext cx="533400" cy="5334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3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10768</TotalTime>
  <Words>575</Words>
  <Application>Microsoft Office PowerPoint</Application>
  <PresentationFormat>On-screen Show (4:3)</PresentationFormat>
  <Paragraphs>158</Paragraphs>
  <Slides>26</Slides>
  <Notes>0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Galliard BT</vt:lpstr>
      <vt:lpstr>Times</vt:lpstr>
      <vt:lpstr>Times New Roman</vt:lpstr>
      <vt:lpstr>James' Default</vt:lpstr>
      <vt:lpstr>Microsoft Equation 3.0</vt:lpstr>
      <vt:lpstr>PowerPoint Presentation</vt:lpstr>
      <vt:lpstr>PowerPoint Presentation</vt:lpstr>
      <vt:lpstr>PowerPoint Presentation</vt:lpstr>
      <vt:lpstr>Sine and Cosine Functions</vt:lpstr>
      <vt:lpstr>Continuous-Time Sinusoid</vt:lpstr>
      <vt:lpstr>Example of Sinusoid</vt:lpstr>
      <vt:lpstr>Tuning Fork</vt:lpstr>
      <vt:lpstr>Tuning Fork Waveform</vt:lpstr>
      <vt:lpstr>Speech Signal</vt:lpstr>
      <vt:lpstr>Speech Signal - Bat</vt:lpstr>
      <vt:lpstr>Sinusoidal Addition</vt:lpstr>
      <vt:lpstr>Phasor Addition</vt:lpstr>
      <vt:lpstr>Complex Exponential Signals</vt:lpstr>
      <vt:lpstr>Complex Exponentials</vt:lpstr>
      <vt:lpstr>Real &amp; Imaginary Part Plots</vt:lpstr>
      <vt:lpstr>Euler’s Identity</vt:lpstr>
      <vt:lpstr>Complex Amplitude</vt:lpstr>
      <vt:lpstr>Complex Amp Example</vt:lpstr>
      <vt:lpstr>PowerPoint Presentation</vt:lpstr>
      <vt:lpstr>Complex Exponential Addition</vt:lpstr>
      <vt:lpstr>A Typical DSP System</vt:lpstr>
      <vt:lpstr>A Typical DSP System</vt:lpstr>
      <vt:lpstr>A Typical DSP System</vt:lpstr>
      <vt:lpstr>A Typical DSP System</vt:lpstr>
      <vt:lpstr>A Typical DSP System</vt:lpstr>
      <vt:lpstr>A Typical DSP System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369</cp:revision>
  <dcterms:created xsi:type="dcterms:W3CDTF">2004-08-30T22:58:14Z</dcterms:created>
  <dcterms:modified xsi:type="dcterms:W3CDTF">2018-12-19T17:39:56Z</dcterms:modified>
</cp:coreProperties>
</file>