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handoutMasterIdLst>
    <p:handoutMasterId r:id="rId40"/>
  </p:handoutMasterIdLst>
  <p:sldIdLst>
    <p:sldId id="329" r:id="rId2"/>
    <p:sldId id="332" r:id="rId3"/>
    <p:sldId id="414" r:id="rId4"/>
    <p:sldId id="417" r:id="rId5"/>
    <p:sldId id="404" r:id="rId6"/>
    <p:sldId id="403" r:id="rId7"/>
    <p:sldId id="358" r:id="rId8"/>
    <p:sldId id="406" r:id="rId9"/>
    <p:sldId id="415" r:id="rId10"/>
    <p:sldId id="405" r:id="rId11"/>
    <p:sldId id="364" r:id="rId12"/>
    <p:sldId id="365" r:id="rId13"/>
    <p:sldId id="390" r:id="rId14"/>
    <p:sldId id="367" r:id="rId15"/>
    <p:sldId id="368" r:id="rId16"/>
    <p:sldId id="396" r:id="rId17"/>
    <p:sldId id="369" r:id="rId18"/>
    <p:sldId id="371" r:id="rId19"/>
    <p:sldId id="372" r:id="rId20"/>
    <p:sldId id="373" r:id="rId21"/>
    <p:sldId id="398" r:id="rId22"/>
    <p:sldId id="400" r:id="rId23"/>
    <p:sldId id="410" r:id="rId24"/>
    <p:sldId id="411" r:id="rId25"/>
    <p:sldId id="412" r:id="rId26"/>
    <p:sldId id="413" r:id="rId27"/>
    <p:sldId id="331" r:id="rId28"/>
    <p:sldId id="408" r:id="rId29"/>
    <p:sldId id="375" r:id="rId30"/>
    <p:sldId id="376" r:id="rId31"/>
    <p:sldId id="377" r:id="rId32"/>
    <p:sldId id="378" r:id="rId33"/>
    <p:sldId id="379" r:id="rId34"/>
    <p:sldId id="407" r:id="rId35"/>
    <p:sldId id="381" r:id="rId36"/>
    <p:sldId id="386" r:id="rId37"/>
    <p:sldId id="387" r:id="rId38"/>
    <p:sldId id="39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94660"/>
  </p:normalViewPr>
  <p:slideViewPr>
    <p:cSldViewPr>
      <p:cViewPr varScale="1">
        <p:scale>
          <a:sx n="78" d="100"/>
          <a:sy n="78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9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21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38EF9A-125E-4C46-A2D4-BA9572B7F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0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/>
            <a:r>
              <a:rPr lang="en-US" sz="1800">
                <a:latin typeface="Arial" charset="0"/>
              </a:rPr>
              <a:t>Click to edit Master title style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21860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186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D7AB1C-2412-494B-89D3-98F6E0E92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0CF7D-81BF-4E98-A6E1-0A9F4796D9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6ED34-5421-4F12-B248-D59D1CF33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23AD2C1-FA5B-4906-811C-7E3D3B7CE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C5F881-5950-48E7-BA03-36100B5C0A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CBFA5-AA1F-4044-9E4D-67E1AB4A0D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67C50-8836-41E0-BD6D-93BE1B896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31CC-D803-4E7E-848C-FC035A6D4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F5CE7-7BAB-451D-80F1-04AA9D4048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4AF88-E2C0-4280-999E-908F88FDF5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0A58-5BF9-48D7-B7E9-D89909C6A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63740-30E0-466C-AC13-A0B07DF16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BC7A5-26A6-4365-AE13-102684E24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20836" name="Picture 4" descr="PPTlogo copy"/>
          <p:cNvPicPr>
            <a:picLocks noChangeAspect="1" noChangeArrowheads="1"/>
          </p:cNvPicPr>
          <p:nvPr/>
        </p:nvPicPr>
        <p:blipFill>
          <a:blip r:embed="rId16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08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706FB04B-7603-4629-A1D0-FDFD849716F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cztechnology.com/products/ocz_peripherals/nia-neural_impulse_actuato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My%20Files\CompE480\CompE480%20-%20Lectures\doppler.a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4800">
                <a:solidFill>
                  <a:srgbClr val="FFFFFF"/>
                </a:solidFill>
              </a:rPr>
              <a:t>ECEN </a:t>
            </a:r>
            <a:r>
              <a:rPr lang="en-US" sz="4800" smtClean="0">
                <a:solidFill>
                  <a:srgbClr val="FFFFFF"/>
                </a:solidFill>
              </a:rPr>
              <a:t>461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>
                <a:latin typeface="Arial" charset="0"/>
              </a:rPr>
              <a:t>IOT – Information - Spectrum </a:t>
            </a:r>
            <a:r>
              <a:rPr lang="en-US" sz="3200" dirty="0">
                <a:latin typeface="Arial" charset="0"/>
              </a:rPr>
              <a:t>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Euler’s Formula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2390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What was </a:t>
            </a:r>
            <a:r>
              <a:rPr lang="en-US" dirty="0" err="1" smtClean="0"/>
              <a:t>Eulers</a:t>
            </a:r>
            <a:r>
              <a:rPr lang="en-US" dirty="0" smtClean="0"/>
              <a:t> Formula? </a:t>
            </a:r>
          </a:p>
          <a:p>
            <a:pPr eaLnBrk="1" hangingPunct="1"/>
            <a:r>
              <a:rPr lang="en-US" dirty="0" smtClean="0"/>
              <a:t>Complex Exponential</a:t>
            </a:r>
          </a:p>
          <a:p>
            <a:pPr lvl="1" eaLnBrk="1" hangingPunct="1"/>
            <a:r>
              <a:rPr lang="en-US" dirty="0" smtClean="0"/>
              <a:t>Real part is cosine</a:t>
            </a:r>
          </a:p>
          <a:p>
            <a:pPr lvl="1" eaLnBrk="1" hangingPunct="1"/>
            <a:r>
              <a:rPr lang="en-US" dirty="0" smtClean="0"/>
              <a:t>Imaginary part is sine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4262438"/>
          <a:ext cx="502920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8" name="Equation" r:id="rId3" imgW="1600200" imgH="482400" progId="Equation.3">
                  <p:embed/>
                </p:oleObj>
              </mc:Choice>
              <mc:Fallback>
                <p:oleObj name="Equation" r:id="rId3" imgW="1600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2438"/>
                        <a:ext cx="5029200" cy="1516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Inverse Euler Formulas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4813"/>
            <a:ext cx="7696200" cy="1522412"/>
          </a:xfrm>
        </p:spPr>
        <p:txBody>
          <a:bodyPr/>
          <a:lstStyle/>
          <a:p>
            <a:r>
              <a:rPr lang="en-US" altLang="en-US" sz="2800" dirty="0"/>
              <a:t>Sine’s or Cosine’s can be represented as complex </a:t>
            </a:r>
            <a:r>
              <a:rPr lang="en-US" altLang="en-US" sz="2800" dirty="0" smtClean="0"/>
              <a:t>exponentials</a:t>
            </a:r>
          </a:p>
          <a:p>
            <a:pPr lvl="1"/>
            <a:r>
              <a:rPr lang="en-US" altLang="en-US" sz="2400" dirty="0" smtClean="0"/>
              <a:t>Derivation is shown in appendix</a:t>
            </a:r>
            <a:endParaRPr lang="en-US" altLang="en-US" sz="2400" dirty="0"/>
          </a:p>
          <a:p>
            <a:pPr lvl="1"/>
            <a:endParaRPr lang="en-US" altLang="en-US" dirty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1273175" y="3279776"/>
          <a:ext cx="65500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8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279776"/>
                        <a:ext cx="6550025" cy="1166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219200" y="4725988"/>
          <a:ext cx="66516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9" name="Equation" r:id="rId5" imgW="1663560" imgH="304560" progId="Equation.3">
                  <p:embed/>
                </p:oleObj>
              </mc:Choice>
              <mc:Fallback>
                <p:oleObj name="Equation" r:id="rId5" imgW="166356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5988"/>
                        <a:ext cx="6651625" cy="1217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0" y="3352800"/>
            <a:ext cx="3962400" cy="990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57600" y="4876800"/>
            <a:ext cx="4114800" cy="990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Exponential Representation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295400"/>
          </a:xfrm>
        </p:spPr>
        <p:txBody>
          <a:bodyPr/>
          <a:lstStyle/>
          <a:p>
            <a:r>
              <a:rPr lang="en-US" altLang="en-US"/>
              <a:t>Cosine = sum of 2 complex exponentials: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752600" y="4419600"/>
            <a:ext cx="548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altLang="en-US" sz="2400" dirty="0">
                <a:latin typeface="Arial" charset="0"/>
              </a:rPr>
              <a:t>One has a positive frequency</a:t>
            </a:r>
          </a:p>
          <a:p>
            <a:pPr lvl="1"/>
            <a:r>
              <a:rPr lang="en-US" altLang="en-US" sz="2400" dirty="0">
                <a:latin typeface="Arial" charset="0"/>
              </a:rPr>
              <a:t>The other has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negative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smtClean="0">
                <a:latin typeface="Arial" charset="0"/>
              </a:rPr>
              <a:t>freq</a:t>
            </a:r>
            <a:endParaRPr lang="en-US" altLang="en-US" sz="2400" dirty="0">
              <a:latin typeface="Arial" charset="0"/>
            </a:endParaRPr>
          </a:p>
          <a:p>
            <a:pPr lvl="1"/>
            <a:r>
              <a:rPr lang="en-US" altLang="en-US" sz="2400" dirty="0">
                <a:latin typeface="Arial" charset="0"/>
              </a:rPr>
              <a:t>Amplitude of each is half as big</a:t>
            </a: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762000" y="2667000"/>
          <a:ext cx="760571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name="Equation" r:id="rId3" imgW="1688760" imgH="291960" progId="Equation.3">
                  <p:embed/>
                </p:oleObj>
              </mc:Choice>
              <mc:Fallback>
                <p:oleObj name="Equation" r:id="rId3" imgW="168876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605713" cy="1312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6248400" y="3429000"/>
            <a:ext cx="1524000" cy="1524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H="1">
            <a:off x="4648200" y="3429000"/>
            <a:ext cx="533400" cy="990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uiExpand="1" build="p" bldLvl="2" autoUpdateAnimBg="0"/>
      <p:bldP spid="169991" grpId="0" animBg="1"/>
      <p:bldP spid="1699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477000" y="2819400"/>
          <a:ext cx="5603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5" name="Equation" r:id="rId3" imgW="139680" imgH="228600" progId="Equation.3">
                  <p:embed/>
                </p:oleObj>
              </mc:Choice>
              <mc:Fallback>
                <p:oleObj name="Equation" r:id="rId3" imgW="139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19400"/>
                        <a:ext cx="560388" cy="915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2 Sided Spectrum Representation</a:t>
            </a:r>
            <a:endParaRPr lang="en-US" altLang="en-US" sz="3200" dirty="0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828800" y="5848290"/>
            <a:ext cx="4972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Amplitude, Phase &amp; Frequency are shown</a:t>
            </a:r>
          </a:p>
        </p:txBody>
      </p:sp>
      <p:grpSp>
        <p:nvGrpSpPr>
          <p:cNvPr id="195589" name="Group 5"/>
          <p:cNvGrpSpPr>
            <a:grpSpLocks/>
          </p:cNvGrpSpPr>
          <p:nvPr/>
        </p:nvGrpSpPr>
        <p:grpSpPr bwMode="auto">
          <a:xfrm>
            <a:off x="914400" y="2968625"/>
            <a:ext cx="7620000" cy="2581275"/>
            <a:chOff x="576" y="1870"/>
            <a:chExt cx="4800" cy="1626"/>
          </a:xfrm>
        </p:grpSpPr>
        <p:sp>
          <p:nvSpPr>
            <p:cNvPr id="195590" name="Line 6"/>
            <p:cNvSpPr>
              <a:spLocks noChangeShapeType="1"/>
            </p:cNvSpPr>
            <p:nvPr/>
          </p:nvSpPr>
          <p:spPr bwMode="auto">
            <a:xfrm>
              <a:off x="576" y="320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1" name="Line 7"/>
            <p:cNvSpPr>
              <a:spLocks noChangeShapeType="1"/>
            </p:cNvSpPr>
            <p:nvPr/>
          </p:nvSpPr>
          <p:spPr bwMode="auto">
            <a:xfrm>
              <a:off x="2688" y="1870"/>
              <a:ext cx="0" cy="1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V="1">
              <a:off x="427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3" name="Text Box 9"/>
            <p:cNvSpPr txBox="1">
              <a:spLocks noChangeArrowheads="1"/>
            </p:cNvSpPr>
            <p:nvPr/>
          </p:nvSpPr>
          <p:spPr bwMode="auto">
            <a:xfrm>
              <a:off x="5128" y="3156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Symbol" pitchFamily="18" charset="2"/>
                </a:rPr>
                <a:t>w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176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7</a:t>
              </a: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960" y="320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-7</a:t>
              </a:r>
            </a:p>
          </p:txBody>
        </p:sp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2592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0</a:t>
              </a:r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 flipV="1">
              <a:off x="115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5599" name="Object 15"/>
          <p:cNvGraphicFramePr>
            <a:graphicFrameLocks noChangeAspect="1"/>
          </p:cNvGraphicFramePr>
          <p:nvPr/>
        </p:nvGraphicFramePr>
        <p:xfrm>
          <a:off x="1524000" y="2817813"/>
          <a:ext cx="5603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6" name="Equation" r:id="rId5" imgW="139680" imgH="228600" progId="Equation.3">
                  <p:embed/>
                </p:oleObj>
              </mc:Choice>
              <mc:Fallback>
                <p:oleObj name="Equation" r:id="rId5" imgW="13968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7813"/>
                        <a:ext cx="560388" cy="915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1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2057400" y="1524000"/>
          <a:ext cx="4419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7" name="Equation" r:id="rId7" imgW="1688760" imgH="291960" progId="Equation.3">
                  <p:embed/>
                </p:oleObj>
              </mc:Choice>
              <mc:Fallback>
                <p:oleObj name="Equation" r:id="rId7" imgW="1688760" imgH="291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4419600" cy="7635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0" name="Line 16"/>
          <p:cNvSpPr>
            <a:spLocks noChangeShapeType="1"/>
          </p:cNvSpPr>
          <p:nvPr/>
        </p:nvSpPr>
        <p:spPr bwMode="auto">
          <a:xfrm>
            <a:off x="4572000" y="2057400"/>
            <a:ext cx="2133600" cy="762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6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867400" cy="1371600"/>
          </a:xfrm>
        </p:spPr>
        <p:txBody>
          <a:bodyPr/>
          <a:lstStyle/>
          <a:p>
            <a:r>
              <a:rPr lang="en-US" altLang="en-US" sz="3200" dirty="0"/>
              <a:t>Exponential Representation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3886200"/>
          </a:xfrm>
        </p:spPr>
        <p:txBody>
          <a:bodyPr/>
          <a:lstStyle/>
          <a:p>
            <a:r>
              <a:rPr lang="en-US" altLang="en-US" sz="2800" dirty="0"/>
              <a:t>Sine = sum of 2 complex exponentials:</a:t>
            </a:r>
          </a:p>
          <a:p>
            <a:r>
              <a:rPr lang="en-US" altLang="en-US" sz="2800" i="1" dirty="0" err="1"/>
              <a:t>A</a:t>
            </a:r>
            <a:r>
              <a:rPr lang="en-US" altLang="en-US" sz="2800" dirty="0" err="1"/>
              <a:t>sin</a:t>
            </a:r>
            <a:r>
              <a:rPr lang="en-US" altLang="en-US" sz="2800" dirty="0"/>
              <a:t>(7t</a:t>
            </a:r>
            <a:r>
              <a:rPr lang="en-US" altLang="en-US" sz="2800" dirty="0" smtClean="0"/>
              <a:t>) = ?</a:t>
            </a: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endParaRPr lang="en-US" altLang="en-US" sz="2400" dirty="0"/>
          </a:p>
          <a:p>
            <a:pPr lvl="1">
              <a:lnSpc>
                <a:spcPct val="50000"/>
              </a:lnSpc>
            </a:pPr>
            <a:r>
              <a:rPr lang="en-US" altLang="en-US" sz="2400" dirty="0"/>
              <a:t>Positive freq. has phase = -0.5</a:t>
            </a:r>
            <a:r>
              <a:rPr lang="en-US" altLang="en-US" sz="2400" dirty="0">
                <a:latin typeface="Symbol" pitchFamily="18" charset="2"/>
              </a:rPr>
              <a:t>p</a:t>
            </a:r>
            <a:endParaRPr lang="en-US" altLang="en-US" sz="2400" dirty="0"/>
          </a:p>
          <a:p>
            <a:pPr lvl="1"/>
            <a:r>
              <a:rPr lang="en-US" altLang="en-US" sz="2400" dirty="0"/>
              <a:t>Negative freq. has phase = </a:t>
            </a:r>
            <a:r>
              <a:rPr lang="en-US" altLang="en-US" sz="2400" dirty="0">
                <a:solidFill>
                  <a:srgbClr val="FF0000"/>
                </a:solidFill>
              </a:rPr>
              <a:t>+0.5</a:t>
            </a:r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p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609600" y="4648200"/>
          <a:ext cx="7772400" cy="77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Equation" r:id="rId3" imgW="2412720" imgH="241200" progId="Equation.3">
                  <p:embed/>
                </p:oleObj>
              </mc:Choice>
              <mc:Fallback>
                <p:oleObj name="Equation" r:id="rId3" imgW="24127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7772400" cy="7748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2819400" y="3581400"/>
          <a:ext cx="2749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3" name="Equation" r:id="rId5" imgW="927000" imgH="304560" progId="Equation.3">
                  <p:embed/>
                </p:oleObj>
              </mc:Choice>
              <mc:Fallback>
                <p:oleObj name="Equation" r:id="rId5" imgW="92700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2749550" cy="904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514600"/>
          <a:ext cx="5257800" cy="95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4" name="Equation" r:id="rId7" imgW="1638000" imgH="253800" progId="Equation.3">
                  <p:embed/>
                </p:oleObj>
              </mc:Choice>
              <mc:Fallback>
                <p:oleObj name="Equation" r:id="rId7" imgW="16380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257800" cy="95027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2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73" name="Object 17"/>
          <p:cNvGraphicFramePr>
            <a:graphicFrameLocks noChangeAspect="1"/>
          </p:cNvGraphicFramePr>
          <p:nvPr/>
        </p:nvGraphicFramePr>
        <p:xfrm>
          <a:off x="5527675" y="2667000"/>
          <a:ext cx="31591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7" name="Equation" r:id="rId3" imgW="787320" imgH="291960" progId="Equation.3">
                  <p:embed/>
                </p:oleObj>
              </mc:Choice>
              <mc:Fallback>
                <p:oleObj name="Equation" r:id="rId3" imgW="787320" imgH="291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667000"/>
                        <a:ext cx="3159125" cy="1171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Graphical Spectrum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816100" y="5867400"/>
            <a:ext cx="588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charset="0"/>
              </a:rPr>
              <a:t>Amplitude, Phase &amp; Frequency are shown</a:t>
            </a:r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914400" y="2968625"/>
            <a:ext cx="7620000" cy="2581275"/>
            <a:chOff x="576" y="1870"/>
            <a:chExt cx="4800" cy="1626"/>
          </a:xfrm>
        </p:grpSpPr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>
              <a:off x="576" y="320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2688" y="1870"/>
              <a:ext cx="0" cy="1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 flipV="1">
              <a:off x="427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5128" y="3156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Symbol" pitchFamily="18" charset="2"/>
                </a:rPr>
                <a:t>w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73065" name="Text Box 9"/>
            <p:cNvSpPr txBox="1">
              <a:spLocks noChangeArrowheads="1"/>
            </p:cNvSpPr>
            <p:nvPr/>
          </p:nvSpPr>
          <p:spPr bwMode="auto">
            <a:xfrm>
              <a:off x="4176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7</a:t>
              </a: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960" y="320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-7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592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0</a:t>
              </a: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V="1">
              <a:off x="115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1752600" y="1600200"/>
          <a:ext cx="65452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8" name="Equation" r:id="rId5" imgW="2616120" imgH="291960" progId="Equation.3">
                  <p:embed/>
                </p:oleObj>
              </mc:Choice>
              <mc:Fallback>
                <p:oleObj name="Equation" r:id="rId5" imgW="2616120" imgH="291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6545263" cy="730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457200" y="2667000"/>
          <a:ext cx="28527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9" name="Equation" r:id="rId7" imgW="711000" imgH="291960" progId="Equation.3">
                  <p:embed/>
                </p:oleObj>
              </mc:Choice>
              <mc:Fallback>
                <p:oleObj name="Equation" r:id="rId7" imgW="711000" imgH="2919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2852738" cy="1171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2" name="Line 16"/>
          <p:cNvSpPr>
            <a:spLocks noChangeShapeType="1"/>
          </p:cNvSpPr>
          <p:nvPr/>
        </p:nvSpPr>
        <p:spPr bwMode="auto">
          <a:xfrm>
            <a:off x="4724400" y="2057400"/>
            <a:ext cx="2133600" cy="762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5867400" cy="1371600"/>
          </a:xfrm>
        </p:spPr>
        <p:txBody>
          <a:bodyPr/>
          <a:lstStyle/>
          <a:p>
            <a:r>
              <a:rPr lang="en-US" sz="3200" dirty="0" err="1"/>
              <a:t>Defn</a:t>
            </a:r>
            <a:r>
              <a:rPr lang="en-US" sz="3200" dirty="0"/>
              <a:t>: Spectrum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82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compact representation of the amplitude, phase, and frequency content of a signal that is composed of </a:t>
            </a:r>
            <a:r>
              <a:rPr lang="en-US" sz="2400" dirty="0" smtClean="0"/>
              <a:t>sinusoids</a:t>
            </a:r>
            <a:endParaRPr lang="en-US" sz="2400" dirty="0"/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38400"/>
          <a:ext cx="44196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3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419600" cy="1195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758" name="Group 6"/>
          <p:cNvGrpSpPr>
            <a:grpSpLocks/>
          </p:cNvGrpSpPr>
          <p:nvPr/>
        </p:nvGrpSpPr>
        <p:grpSpPr bwMode="auto">
          <a:xfrm>
            <a:off x="706438" y="6172200"/>
            <a:ext cx="6532562" cy="396875"/>
            <a:chOff x="288" y="3171"/>
            <a:chExt cx="4115" cy="250"/>
          </a:xfrm>
        </p:grpSpPr>
        <p:sp>
          <p:nvSpPr>
            <p:cNvPr id="202759" name="Text Box 7"/>
            <p:cNvSpPr txBox="1">
              <a:spLocks noChangeArrowheads="1"/>
            </p:cNvSpPr>
            <p:nvPr/>
          </p:nvSpPr>
          <p:spPr bwMode="auto">
            <a:xfrm>
              <a:off x="2335" y="317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202760" name="Text Box 8"/>
            <p:cNvSpPr txBox="1">
              <a:spLocks noChangeArrowheads="1"/>
            </p:cNvSpPr>
            <p:nvPr/>
          </p:nvSpPr>
          <p:spPr bwMode="auto">
            <a:xfrm>
              <a:off x="3024" y="317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f</a:t>
              </a:r>
              <a:r>
                <a:rPr lang="en-US" altLang="en-US" sz="20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4176" y="317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f</a:t>
              </a:r>
              <a:r>
                <a:rPr lang="en-US" altLang="en-US" sz="20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1488" y="317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–f</a:t>
              </a:r>
              <a:r>
                <a:rPr lang="en-US" altLang="en-US" sz="20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202763" name="Text Box 11"/>
            <p:cNvSpPr txBox="1">
              <a:spLocks noChangeArrowheads="1"/>
            </p:cNvSpPr>
            <p:nvPr/>
          </p:nvSpPr>
          <p:spPr bwMode="auto">
            <a:xfrm>
              <a:off x="288" y="317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–f</a:t>
              </a:r>
              <a:r>
                <a:rPr lang="en-US" altLang="en-US" sz="2000" b="1" baseline="-25000">
                  <a:latin typeface="Arial" charset="0"/>
                </a:rPr>
                <a:t>2</a:t>
              </a:r>
            </a:p>
          </p:txBody>
        </p:sp>
      </p:grp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7924800" y="6324600"/>
            <a:ext cx="1150938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f (in Hz)</a:t>
            </a:r>
            <a:endParaRPr lang="en-US" altLang="en-US" sz="2400" b="1">
              <a:latin typeface="Arial" charset="0"/>
            </a:endParaRPr>
          </a:p>
        </p:txBody>
      </p:sp>
      <p:grpSp>
        <p:nvGrpSpPr>
          <p:cNvPr id="202765" name="Group 13"/>
          <p:cNvGrpSpPr>
            <a:grpSpLocks/>
          </p:cNvGrpSpPr>
          <p:nvPr/>
        </p:nvGrpSpPr>
        <p:grpSpPr bwMode="auto">
          <a:xfrm>
            <a:off x="381000" y="4491038"/>
            <a:ext cx="8382000" cy="1676400"/>
            <a:chOff x="144" y="2016"/>
            <a:chExt cx="5280" cy="1056"/>
          </a:xfrm>
        </p:grpSpPr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44" y="3072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3216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 flipV="1">
              <a:off x="1728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 flipV="1">
              <a:off x="52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2772" name="Object 20"/>
          <p:cNvGraphicFramePr>
            <a:graphicFrameLocks noChangeAspect="1"/>
          </p:cNvGraphicFramePr>
          <p:nvPr/>
        </p:nvGraphicFramePr>
        <p:xfrm>
          <a:off x="3775075" y="3733800"/>
          <a:ext cx="5683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4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3733800"/>
                        <a:ext cx="568325" cy="681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3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816350"/>
          <a:ext cx="106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5" name="Equation" r:id="rId7" imgW="431640" imgH="393480" progId="Equation.3">
                  <p:embed/>
                </p:oleObj>
              </mc:Choice>
              <mc:Fallback>
                <p:oleObj name="Equation" r:id="rId7" imgW="431640" imgH="393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6350"/>
                        <a:ext cx="1066800" cy="1130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6513513" y="4456113"/>
          <a:ext cx="1139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6" name="Equation" r:id="rId9" imgW="469800" imgH="393480" progId="Equation.3">
                  <p:embed/>
                </p:oleObj>
              </mc:Choice>
              <mc:Fallback>
                <p:oleObj name="Equation" r:id="rId9" imgW="469800" imgH="393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4456113"/>
                        <a:ext cx="1139825" cy="954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395288" y="4456113"/>
          <a:ext cx="12636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7" name="Equation" r:id="rId11" imgW="520560" imgH="393480" progId="Equation.3">
                  <p:embed/>
                </p:oleObj>
              </mc:Choice>
              <mc:Fallback>
                <p:oleObj name="Equation" r:id="rId11" imgW="520560" imgH="393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56113"/>
                        <a:ext cx="1263650" cy="954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2300288" y="3998913"/>
          <a:ext cx="12017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8" name="Equation" r:id="rId13" imgW="495000" imgH="393480" progId="Equation.3">
                  <p:embed/>
                </p:oleObj>
              </mc:Choice>
              <mc:Fallback>
                <p:oleObj name="Equation" r:id="rId13" imgW="495000" imgH="393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98913"/>
                        <a:ext cx="1201737" cy="954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 Spectrum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09600" y="50292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latin typeface="Arial" charset="0"/>
              </a:rPr>
              <a:t>What is the formula for the signal x(t)?</a:t>
            </a: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639763" y="4497388"/>
            <a:ext cx="6780212" cy="396875"/>
            <a:chOff x="288" y="3171"/>
            <a:chExt cx="4271" cy="250"/>
          </a:xfrm>
        </p:grpSpPr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335" y="317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3024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4176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250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4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74090" name="Text Box 10"/>
            <p:cNvSpPr txBox="1">
              <a:spLocks noChangeArrowheads="1"/>
            </p:cNvSpPr>
            <p:nvPr/>
          </p:nvSpPr>
          <p:spPr bwMode="auto">
            <a:xfrm>
              <a:off x="2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–250</a:t>
              </a:r>
              <a:endParaRPr lang="en-US" altLang="en-US" sz="2400" b="1">
                <a:latin typeface="Arial" charset="0"/>
              </a:endParaRPr>
            </a:p>
          </p:txBody>
        </p:sp>
      </p:grp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7954963" y="4649788"/>
            <a:ext cx="11128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f (in Hz)</a:t>
            </a:r>
            <a:endParaRPr lang="en-US" altLang="en-US" sz="2400" b="1">
              <a:latin typeface="Arial" charset="0"/>
            </a:endParaRPr>
          </a:p>
        </p:txBody>
      </p:sp>
      <p:grpSp>
        <p:nvGrpSpPr>
          <p:cNvPr id="174092" name="Group 12"/>
          <p:cNvGrpSpPr>
            <a:grpSpLocks/>
          </p:cNvGrpSpPr>
          <p:nvPr/>
        </p:nvGrpSpPr>
        <p:grpSpPr bwMode="auto">
          <a:xfrm>
            <a:off x="411163" y="2816225"/>
            <a:ext cx="8382000" cy="1676400"/>
            <a:chOff x="144" y="2016"/>
            <a:chExt cx="5280" cy="1056"/>
          </a:xfrm>
        </p:grpSpPr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44" y="3072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V="1">
              <a:off x="3216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 flipV="1">
              <a:off x="1728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 flipV="1">
              <a:off x="52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99" name="Group 19"/>
          <p:cNvGrpSpPr>
            <a:grpSpLocks/>
          </p:cNvGrpSpPr>
          <p:nvPr/>
        </p:nvGrpSpPr>
        <p:grpSpPr bwMode="auto">
          <a:xfrm>
            <a:off x="2362200" y="2514600"/>
            <a:ext cx="3992563" cy="685800"/>
            <a:chOff x="1373" y="2064"/>
            <a:chExt cx="2515" cy="432"/>
          </a:xfrm>
        </p:grpSpPr>
        <p:graphicFrame>
          <p:nvGraphicFramePr>
            <p:cNvPr id="174100" name="Object 20"/>
            <p:cNvGraphicFramePr>
              <a:graphicFrameLocks noChangeAspect="1"/>
            </p:cNvGraphicFramePr>
            <p:nvPr/>
          </p:nvGraphicFramePr>
          <p:xfrm>
            <a:off x="1373" y="2067"/>
            <a:ext cx="83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1" name="Equation" r:id="rId3" imgW="444240" imgH="228600" progId="Equation.3">
                    <p:embed/>
                  </p:oleObj>
                </mc:Choice>
                <mc:Fallback>
                  <p:oleObj name="Equation" r:id="rId3" imgW="444240" imgH="228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067"/>
                          <a:ext cx="835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1" name="Object 21"/>
            <p:cNvGraphicFramePr>
              <a:graphicFrameLocks noChangeAspect="1"/>
            </p:cNvGraphicFramePr>
            <p:nvPr/>
          </p:nvGraphicFramePr>
          <p:xfrm>
            <a:off x="2910" y="2064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2" name="Equation" r:id="rId5" imgW="520560" imgH="228600" progId="Equation.3">
                    <p:embed/>
                  </p:oleObj>
                </mc:Choice>
                <mc:Fallback>
                  <p:oleObj name="Equation" r:id="rId5" imgW="520560" imgH="228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064"/>
                          <a:ext cx="978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02" name="Group 22"/>
          <p:cNvGrpSpPr>
            <a:grpSpLocks/>
          </p:cNvGrpSpPr>
          <p:nvPr/>
        </p:nvGrpSpPr>
        <p:grpSpPr bwMode="auto">
          <a:xfrm>
            <a:off x="487363" y="2971800"/>
            <a:ext cx="7459662" cy="681038"/>
            <a:chOff x="192" y="2352"/>
            <a:chExt cx="4699" cy="429"/>
          </a:xfrm>
        </p:grpSpPr>
        <p:graphicFrame>
          <p:nvGraphicFramePr>
            <p:cNvPr id="174103" name="Object 23"/>
            <p:cNvGraphicFramePr>
              <a:graphicFrameLocks noChangeAspect="1"/>
            </p:cNvGraphicFramePr>
            <p:nvPr/>
          </p:nvGraphicFramePr>
          <p:xfrm>
            <a:off x="192" y="2352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3" name="Equation" r:id="rId7" imgW="520560" imgH="228600" progId="Equation.3">
                    <p:embed/>
                  </p:oleObj>
                </mc:Choice>
                <mc:Fallback>
                  <p:oleObj name="Equation" r:id="rId7" imgW="52056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352"/>
                          <a:ext cx="978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4" name="Object 24"/>
            <p:cNvGraphicFramePr>
              <a:graphicFrameLocks noChangeAspect="1"/>
            </p:cNvGraphicFramePr>
            <p:nvPr/>
          </p:nvGraphicFramePr>
          <p:xfrm>
            <a:off x="4032" y="2352"/>
            <a:ext cx="859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4" name="Equation" r:id="rId9" imgW="457200" imgH="228600" progId="Equation.3">
                    <p:embed/>
                  </p:oleObj>
                </mc:Choice>
                <mc:Fallback>
                  <p:oleObj name="Equation" r:id="rId9" imgW="45720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52"/>
                          <a:ext cx="859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05" name="Object 25"/>
          <p:cNvGraphicFramePr>
            <a:graphicFrameLocks noChangeAspect="1"/>
          </p:cNvGraphicFramePr>
          <p:nvPr/>
        </p:nvGraphicFramePr>
        <p:xfrm>
          <a:off x="3805238" y="2133600"/>
          <a:ext cx="568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5" name="Equation" r:id="rId11" imgW="190440" imgH="177480" progId="Equation.3">
                  <p:embed/>
                </p:oleObj>
              </mc:Choice>
              <mc:Fallback>
                <p:oleObj name="Equation" r:id="rId11" imgW="190440" imgH="1774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2133600"/>
                        <a:ext cx="568325" cy="530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685800" y="4343400"/>
          <a:ext cx="82470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3" imgW="2616120" imgH="685800" progId="Equation.3">
                  <p:embed/>
                </p:oleObj>
              </mc:Choice>
              <mc:Fallback>
                <p:oleObj name="Equation" r:id="rId3" imgW="2616120" imgH="685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8247063" cy="2162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1751013"/>
            <a:ext cx="4011613" cy="3582987"/>
          </a:xfrm>
        </p:spPr>
        <p:txBody>
          <a:bodyPr/>
          <a:lstStyle/>
          <a:p>
            <a:r>
              <a:rPr lang="en-US" altLang="en-US" sz="2400" b="1"/>
              <a:t>Amplitude &amp; Phase	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4 	-</a:t>
            </a:r>
            <a:r>
              <a:rPr lang="en-US" altLang="en-US" sz="2000" b="1">
                <a:latin typeface="Symbol" pitchFamily="18" charset="2"/>
              </a:rPr>
              <a:t>p</a:t>
            </a:r>
            <a:r>
              <a:rPr lang="en-US" altLang="en-US" sz="2000" b="1"/>
              <a:t>/2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7              +</a:t>
            </a:r>
            <a:r>
              <a:rPr lang="en-US" altLang="en-US" sz="2000" b="1">
                <a:latin typeface="Symbol" pitchFamily="18" charset="2"/>
              </a:rPr>
              <a:t>p</a:t>
            </a:r>
            <a:r>
              <a:rPr lang="en-US" altLang="en-US" sz="2000" b="1"/>
              <a:t>/3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10	0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7 	-</a:t>
            </a:r>
            <a:r>
              <a:rPr lang="en-US" altLang="en-US" sz="2000" b="1">
                <a:latin typeface="Symbol" pitchFamily="18" charset="2"/>
              </a:rPr>
              <a:t>p</a:t>
            </a:r>
            <a:r>
              <a:rPr lang="en-US" altLang="en-US" sz="2000" b="1"/>
              <a:t>/3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4	              +</a:t>
            </a:r>
            <a:r>
              <a:rPr lang="en-US" altLang="en-US" sz="2000" b="1">
                <a:latin typeface="Symbol" pitchFamily="18" charset="2"/>
              </a:rPr>
              <a:t>p</a:t>
            </a:r>
            <a:r>
              <a:rPr lang="en-US" altLang="en-US" sz="2000" b="1"/>
              <a:t>/2</a:t>
            </a:r>
          </a:p>
          <a:p>
            <a:pPr lvl="1"/>
            <a:endParaRPr lang="en-US" altLang="en-US" sz="2000" b="1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685800" y="4983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2400">
              <a:latin typeface="Arial" charset="0"/>
            </a:endParaRPr>
          </a:p>
        </p:txBody>
      </p:sp>
      <p:grpSp>
        <p:nvGrpSpPr>
          <p:cNvPr id="176133" name="Group 5"/>
          <p:cNvGrpSpPr>
            <a:grpSpLocks/>
          </p:cNvGrpSpPr>
          <p:nvPr/>
        </p:nvGrpSpPr>
        <p:grpSpPr bwMode="auto">
          <a:xfrm>
            <a:off x="7315200" y="2667000"/>
            <a:ext cx="533400" cy="685800"/>
            <a:chOff x="4608" y="1680"/>
            <a:chExt cx="336" cy="432"/>
          </a:xfrm>
        </p:grpSpPr>
        <p:sp>
          <p:nvSpPr>
            <p:cNvPr id="176134" name="Line 6"/>
            <p:cNvSpPr>
              <a:spLocks noChangeShapeType="1"/>
            </p:cNvSpPr>
            <p:nvPr/>
          </p:nvSpPr>
          <p:spPr bwMode="auto">
            <a:xfrm flipH="1" flipV="1">
              <a:off x="4608" y="1680"/>
              <a:ext cx="33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4944" y="1680"/>
              <a:ext cx="0" cy="4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 flipH="1">
              <a:off x="4608" y="2112"/>
              <a:ext cx="33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3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751013"/>
            <a:ext cx="4014787" cy="3582987"/>
          </a:xfrm>
          <a:noFill/>
          <a:ln/>
        </p:spPr>
        <p:txBody>
          <a:bodyPr/>
          <a:lstStyle/>
          <a:p>
            <a:r>
              <a:rPr lang="en-US" altLang="en-US" sz="2400" b="1"/>
              <a:t>Frequencies:</a:t>
            </a:r>
          </a:p>
          <a:p>
            <a:pPr lvl="1"/>
            <a:r>
              <a:rPr lang="en-US" altLang="en-US" sz="2000" b="1"/>
              <a:t>-250 Hz</a:t>
            </a:r>
          </a:p>
          <a:p>
            <a:pPr lvl="1"/>
            <a:r>
              <a:rPr lang="en-US" altLang="en-US" sz="2000" b="1"/>
              <a:t>-100 Hz</a:t>
            </a:r>
          </a:p>
          <a:p>
            <a:pPr lvl="1"/>
            <a:r>
              <a:rPr lang="en-US" altLang="en-US" sz="2000" b="1"/>
              <a:t>0 Hz</a:t>
            </a:r>
          </a:p>
          <a:p>
            <a:pPr lvl="1"/>
            <a:r>
              <a:rPr lang="en-US" altLang="en-US" sz="2000" b="1"/>
              <a:t>100 Hz</a:t>
            </a:r>
          </a:p>
          <a:p>
            <a:pPr lvl="1"/>
            <a:r>
              <a:rPr lang="en-US" altLang="en-US" sz="2000" b="1"/>
              <a:t>250 Hz</a:t>
            </a:r>
            <a:endParaRPr lang="en-US" altLang="en-US" b="1"/>
          </a:p>
        </p:txBody>
      </p:sp>
      <p:sp>
        <p:nvSpPr>
          <p:cNvPr id="176138" name="Freeform 10"/>
          <p:cNvSpPr>
            <a:spLocks/>
          </p:cNvSpPr>
          <p:nvPr/>
        </p:nvSpPr>
        <p:spPr bwMode="auto">
          <a:xfrm>
            <a:off x="1905000" y="3124200"/>
            <a:ext cx="3505200" cy="2057400"/>
          </a:xfrm>
          <a:custGeom>
            <a:avLst/>
            <a:gdLst/>
            <a:ahLst/>
            <a:cxnLst>
              <a:cxn ang="0">
                <a:pos x="2112" y="96"/>
              </a:cxn>
              <a:cxn ang="0">
                <a:pos x="1632" y="48"/>
              </a:cxn>
              <a:cxn ang="0">
                <a:pos x="624" y="384"/>
              </a:cxn>
              <a:cxn ang="0">
                <a:pos x="0" y="1056"/>
              </a:cxn>
            </a:cxnLst>
            <a:rect l="0" t="0" r="r" b="b"/>
            <a:pathLst>
              <a:path w="2112" h="1056">
                <a:moveTo>
                  <a:pt x="2112" y="96"/>
                </a:moveTo>
                <a:cubicBezTo>
                  <a:pt x="1996" y="48"/>
                  <a:pt x="1880" y="0"/>
                  <a:pt x="1632" y="48"/>
                </a:cubicBezTo>
                <a:cubicBezTo>
                  <a:pt x="1384" y="96"/>
                  <a:pt x="895" y="216"/>
                  <a:pt x="624" y="384"/>
                </a:cubicBezTo>
                <a:cubicBezTo>
                  <a:pt x="352" y="551"/>
                  <a:pt x="176" y="803"/>
                  <a:pt x="0" y="10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9" name="Freeform 11"/>
          <p:cNvSpPr>
            <a:spLocks/>
          </p:cNvSpPr>
          <p:nvPr/>
        </p:nvSpPr>
        <p:spPr bwMode="auto">
          <a:xfrm>
            <a:off x="2209800" y="3429000"/>
            <a:ext cx="2133600" cy="1600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40" y="96"/>
              </a:cxn>
              <a:cxn ang="0">
                <a:pos x="1200" y="624"/>
              </a:cxn>
              <a:cxn ang="0">
                <a:pos x="1392" y="1008"/>
              </a:cxn>
            </a:cxnLst>
            <a:rect l="0" t="0" r="r" b="b"/>
            <a:pathLst>
              <a:path w="1392" h="1008">
                <a:moveTo>
                  <a:pt x="0" y="48"/>
                </a:moveTo>
                <a:cubicBezTo>
                  <a:pt x="20" y="24"/>
                  <a:pt x="40" y="0"/>
                  <a:pt x="240" y="96"/>
                </a:cubicBezTo>
                <a:cubicBezTo>
                  <a:pt x="440" y="192"/>
                  <a:pt x="1008" y="472"/>
                  <a:pt x="1200" y="624"/>
                </a:cubicBezTo>
                <a:cubicBezTo>
                  <a:pt x="1391" y="775"/>
                  <a:pt x="1391" y="891"/>
                  <a:pt x="1392" y="100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0" name="Freeform 12"/>
          <p:cNvSpPr>
            <a:spLocks/>
          </p:cNvSpPr>
          <p:nvPr/>
        </p:nvSpPr>
        <p:spPr bwMode="auto">
          <a:xfrm>
            <a:off x="2895600" y="3429000"/>
            <a:ext cx="3657600" cy="1600200"/>
          </a:xfrm>
          <a:custGeom>
            <a:avLst/>
            <a:gdLst/>
            <a:ahLst/>
            <a:cxnLst>
              <a:cxn ang="0">
                <a:pos x="2304" y="0"/>
              </a:cxn>
              <a:cxn ang="0">
                <a:pos x="2064" y="96"/>
              </a:cxn>
              <a:cxn ang="0">
                <a:pos x="1776" y="480"/>
              </a:cxn>
              <a:cxn ang="0">
                <a:pos x="0" y="1008"/>
              </a:cxn>
            </a:cxnLst>
            <a:rect l="0" t="0" r="r" b="b"/>
            <a:pathLst>
              <a:path w="2304" h="1008">
                <a:moveTo>
                  <a:pt x="2304" y="0"/>
                </a:moveTo>
                <a:cubicBezTo>
                  <a:pt x="2228" y="8"/>
                  <a:pt x="2152" y="16"/>
                  <a:pt x="2064" y="96"/>
                </a:cubicBezTo>
                <a:cubicBezTo>
                  <a:pt x="1976" y="176"/>
                  <a:pt x="2119" y="328"/>
                  <a:pt x="1776" y="480"/>
                </a:cubicBezTo>
                <a:cubicBezTo>
                  <a:pt x="1432" y="631"/>
                  <a:pt x="295" y="920"/>
                  <a:pt x="0" y="100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142" name="Group 14"/>
          <p:cNvGrpSpPr>
            <a:grpSpLocks/>
          </p:cNvGrpSpPr>
          <p:nvPr/>
        </p:nvGrpSpPr>
        <p:grpSpPr bwMode="auto">
          <a:xfrm>
            <a:off x="4572000" y="381000"/>
            <a:ext cx="4418013" cy="1360488"/>
            <a:chOff x="2743" y="96"/>
            <a:chExt cx="2920" cy="1064"/>
          </a:xfrm>
        </p:grpSpPr>
        <p:grpSp>
          <p:nvGrpSpPr>
            <p:cNvPr id="176143" name="Group 15"/>
            <p:cNvGrpSpPr>
              <a:grpSpLocks/>
            </p:cNvGrpSpPr>
            <p:nvPr/>
          </p:nvGrpSpPr>
          <p:grpSpPr bwMode="auto">
            <a:xfrm>
              <a:off x="2823" y="849"/>
              <a:ext cx="2553" cy="311"/>
              <a:chOff x="288" y="3171"/>
              <a:chExt cx="4617" cy="554"/>
            </a:xfrm>
          </p:grpSpPr>
          <p:sp>
            <p:nvSpPr>
              <p:cNvPr id="176144" name="Text Box 16"/>
              <p:cNvSpPr txBox="1">
                <a:spLocks noChangeArrowheads="1"/>
              </p:cNvSpPr>
              <p:nvPr/>
            </p:nvSpPr>
            <p:spPr bwMode="auto">
              <a:xfrm>
                <a:off x="2334" y="3171"/>
                <a:ext cx="389" cy="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6145" name="Text Box 17"/>
              <p:cNvSpPr txBox="1">
                <a:spLocks noChangeArrowheads="1"/>
              </p:cNvSpPr>
              <p:nvPr/>
            </p:nvSpPr>
            <p:spPr bwMode="auto">
              <a:xfrm>
                <a:off x="3026" y="3171"/>
                <a:ext cx="727" cy="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100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6146" name="Text Box 18"/>
              <p:cNvSpPr txBox="1">
                <a:spLocks noChangeArrowheads="1"/>
              </p:cNvSpPr>
              <p:nvPr/>
            </p:nvSpPr>
            <p:spPr bwMode="auto">
              <a:xfrm>
                <a:off x="4178" y="3171"/>
                <a:ext cx="727" cy="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250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6147" name="Text Box 19"/>
              <p:cNvSpPr txBox="1">
                <a:spLocks noChangeArrowheads="1"/>
              </p:cNvSpPr>
              <p:nvPr/>
            </p:nvSpPr>
            <p:spPr bwMode="auto">
              <a:xfrm>
                <a:off x="1489" y="3171"/>
                <a:ext cx="896" cy="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–100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6148" name="Text Box 20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896" cy="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–250</a:t>
                </a:r>
                <a:endParaRPr lang="en-US" altLang="en-US" sz="2400" b="1">
                  <a:latin typeface="Arial" charset="0"/>
                </a:endParaRPr>
              </a:p>
            </p:txBody>
          </p:sp>
        </p:grpSp>
        <p:grpSp>
          <p:nvGrpSpPr>
            <p:cNvPr id="176149" name="Group 21"/>
            <p:cNvGrpSpPr>
              <a:grpSpLocks/>
            </p:cNvGrpSpPr>
            <p:nvPr/>
          </p:nvGrpSpPr>
          <p:grpSpPr bwMode="auto">
            <a:xfrm>
              <a:off x="2743" y="256"/>
              <a:ext cx="2920" cy="591"/>
              <a:chOff x="144" y="2016"/>
              <a:chExt cx="5280" cy="1056"/>
            </a:xfrm>
          </p:grpSpPr>
          <p:sp>
            <p:nvSpPr>
              <p:cNvPr id="176150" name="Line 22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51" name="Line 23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52" name="Line 24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53" name="Line 25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54" name="Line 26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55" name="Line 27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156" name="Group 28"/>
            <p:cNvGrpSpPr>
              <a:grpSpLocks/>
            </p:cNvGrpSpPr>
            <p:nvPr/>
          </p:nvGrpSpPr>
          <p:grpSpPr bwMode="auto">
            <a:xfrm>
              <a:off x="3423" y="229"/>
              <a:ext cx="1391" cy="242"/>
              <a:chOff x="1373" y="2064"/>
              <a:chExt cx="2515" cy="432"/>
            </a:xfrm>
          </p:grpSpPr>
          <p:graphicFrame>
            <p:nvGraphicFramePr>
              <p:cNvPr id="176157" name="Object 29"/>
              <p:cNvGraphicFramePr>
                <a:graphicFrameLocks noChangeAspect="1"/>
              </p:cNvGraphicFramePr>
              <p:nvPr/>
            </p:nvGraphicFramePr>
            <p:xfrm>
              <a:off x="1373" y="2067"/>
              <a:ext cx="835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70" name="Equation" r:id="rId5" imgW="444240" imgH="228600" progId="Equation.3">
                      <p:embed/>
                    </p:oleObj>
                  </mc:Choice>
                  <mc:Fallback>
                    <p:oleObj name="Equation" r:id="rId5" imgW="444240" imgH="228600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3" y="2067"/>
                            <a:ext cx="835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58" name="Object 30"/>
              <p:cNvGraphicFramePr>
                <a:graphicFrameLocks noChangeAspect="1"/>
              </p:cNvGraphicFramePr>
              <p:nvPr/>
            </p:nvGraphicFramePr>
            <p:xfrm>
              <a:off x="2910" y="2064"/>
              <a:ext cx="978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71" name="Equation" r:id="rId7" imgW="520560" imgH="228600" progId="Equation.3">
                      <p:embed/>
                    </p:oleObj>
                  </mc:Choice>
                  <mc:Fallback>
                    <p:oleObj name="Equation" r:id="rId7" imgW="520560" imgH="228600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0" y="2064"/>
                            <a:ext cx="978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6159" name="Group 31"/>
            <p:cNvGrpSpPr>
              <a:grpSpLocks/>
            </p:cNvGrpSpPr>
            <p:nvPr/>
          </p:nvGrpSpPr>
          <p:grpSpPr bwMode="auto">
            <a:xfrm>
              <a:off x="2770" y="390"/>
              <a:ext cx="2598" cy="241"/>
              <a:chOff x="192" y="2352"/>
              <a:chExt cx="4699" cy="429"/>
            </a:xfrm>
          </p:grpSpPr>
          <p:graphicFrame>
            <p:nvGraphicFramePr>
              <p:cNvPr id="176160" name="Object 32"/>
              <p:cNvGraphicFramePr>
                <a:graphicFrameLocks noChangeAspect="1"/>
              </p:cNvGraphicFramePr>
              <p:nvPr/>
            </p:nvGraphicFramePr>
            <p:xfrm>
              <a:off x="192" y="2352"/>
              <a:ext cx="978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72" name="Equation" r:id="rId9" imgW="520560" imgH="228600" progId="Equation.3">
                      <p:embed/>
                    </p:oleObj>
                  </mc:Choice>
                  <mc:Fallback>
                    <p:oleObj name="Equation" r:id="rId9" imgW="520560" imgH="22860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352"/>
                            <a:ext cx="978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61" name="Object 33"/>
              <p:cNvGraphicFramePr>
                <a:graphicFrameLocks noChangeAspect="1"/>
              </p:cNvGraphicFramePr>
              <p:nvPr/>
            </p:nvGraphicFramePr>
            <p:xfrm>
              <a:off x="4032" y="2352"/>
              <a:ext cx="859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73" name="Equation" r:id="rId11" imgW="457200" imgH="228600" progId="Equation.3">
                      <p:embed/>
                    </p:oleObj>
                  </mc:Choice>
                  <mc:Fallback>
                    <p:oleObj name="Equation" r:id="rId11" imgW="457200" imgH="228600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352"/>
                            <a:ext cx="859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6162" name="Object 34"/>
            <p:cNvGraphicFramePr>
              <a:graphicFrameLocks noChangeAspect="1"/>
            </p:cNvGraphicFramePr>
            <p:nvPr/>
          </p:nvGraphicFramePr>
          <p:xfrm>
            <a:off x="3925" y="96"/>
            <a:ext cx="19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4" name="Equation" r:id="rId13" imgW="190440" imgH="177480" progId="Equation.3">
                    <p:embed/>
                  </p:oleObj>
                </mc:Choice>
                <mc:Fallback>
                  <p:oleObj name="Equation" r:id="rId13" imgW="190440" imgH="1774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96"/>
                          <a:ext cx="19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8" grpId="0" animBg="1"/>
      <p:bldP spid="176139" grpId="0" animBg="1"/>
      <p:bldP spid="176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31888" y="4495800"/>
            <a:ext cx="656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u="sng">
                <a:latin typeface="Arial" charset="0"/>
              </a:rPr>
              <a:t>Use Euler’s Formula to get </a:t>
            </a:r>
            <a:r>
              <a:rPr lang="en-US" altLang="en-US" sz="2400" b="1" u="sng">
                <a:solidFill>
                  <a:srgbClr val="FF0000"/>
                </a:solidFill>
                <a:latin typeface="Arial" charset="0"/>
              </a:rPr>
              <a:t>REAL</a:t>
            </a:r>
            <a:r>
              <a:rPr lang="en-US" altLang="en-US" sz="2400" b="1" u="sng">
                <a:latin typeface="Arial" charset="0"/>
              </a:rPr>
              <a:t> sinusoids:</a:t>
            </a:r>
            <a:endParaRPr lang="en-US" altLang="en-US" sz="2400" b="1">
              <a:latin typeface="Arial" charset="0"/>
            </a:endParaRP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152400" y="2017713"/>
          <a:ext cx="886936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6" name="Equation" r:id="rId3" imgW="2616120" imgH="685800" progId="Equation.3">
                  <p:embed/>
                </p:oleObj>
              </mc:Choice>
              <mc:Fallback>
                <p:oleObj name="Equation" r:id="rId3" imgW="2616120" imgH="685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17713"/>
                        <a:ext cx="8869363" cy="2325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52400" y="5229225"/>
          <a:ext cx="8915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7" name="Equation" r:id="rId5" imgW="2755800" imgH="291960" progId="Equation.3">
                  <p:embed/>
                </p:oleObj>
              </mc:Choice>
              <mc:Fallback>
                <p:oleObj name="Equation" r:id="rId5" imgW="275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29225"/>
                        <a:ext cx="8915400" cy="942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58" name="Group 6"/>
          <p:cNvGrpSpPr>
            <a:grpSpLocks/>
          </p:cNvGrpSpPr>
          <p:nvPr/>
        </p:nvGrpSpPr>
        <p:grpSpPr bwMode="auto">
          <a:xfrm>
            <a:off x="4572000" y="381000"/>
            <a:ext cx="4418013" cy="1420813"/>
            <a:chOff x="2743" y="96"/>
            <a:chExt cx="2920" cy="1045"/>
          </a:xfrm>
        </p:grpSpPr>
        <p:grpSp>
          <p:nvGrpSpPr>
            <p:cNvPr id="177159" name="Group 7"/>
            <p:cNvGrpSpPr>
              <a:grpSpLocks/>
            </p:cNvGrpSpPr>
            <p:nvPr/>
          </p:nvGrpSpPr>
          <p:grpSpPr bwMode="auto">
            <a:xfrm>
              <a:off x="2823" y="849"/>
              <a:ext cx="2551" cy="292"/>
              <a:chOff x="288" y="3171"/>
              <a:chExt cx="4614" cy="521"/>
            </a:xfrm>
          </p:grpSpPr>
          <p:sp>
            <p:nvSpPr>
              <p:cNvPr id="177160" name="Text Box 8"/>
              <p:cNvSpPr txBox="1">
                <a:spLocks noChangeArrowheads="1"/>
              </p:cNvSpPr>
              <p:nvPr/>
            </p:nvSpPr>
            <p:spPr bwMode="auto">
              <a:xfrm>
                <a:off x="2331" y="3171"/>
                <a:ext cx="389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7161" name="Text Box 9"/>
              <p:cNvSpPr txBox="1">
                <a:spLocks noChangeArrowheads="1"/>
              </p:cNvSpPr>
              <p:nvPr/>
            </p:nvSpPr>
            <p:spPr bwMode="auto">
              <a:xfrm>
                <a:off x="3026" y="3171"/>
                <a:ext cx="726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100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7162" name="Text Box 10"/>
              <p:cNvSpPr txBox="1">
                <a:spLocks noChangeArrowheads="1"/>
              </p:cNvSpPr>
              <p:nvPr/>
            </p:nvSpPr>
            <p:spPr bwMode="auto">
              <a:xfrm>
                <a:off x="4175" y="3171"/>
                <a:ext cx="727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250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7163" name="Text Box 11"/>
              <p:cNvSpPr txBox="1">
                <a:spLocks noChangeArrowheads="1"/>
              </p:cNvSpPr>
              <p:nvPr/>
            </p:nvSpPr>
            <p:spPr bwMode="auto">
              <a:xfrm>
                <a:off x="1489" y="3171"/>
                <a:ext cx="896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–100</a:t>
                </a:r>
                <a:endParaRPr lang="en-US" altLang="en-US" sz="2400" b="1">
                  <a:latin typeface="Arial" charset="0"/>
                </a:endParaRPr>
              </a:p>
            </p:txBody>
          </p:sp>
          <p:sp>
            <p:nvSpPr>
              <p:cNvPr id="177164" name="Text Box 12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896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" charset="0"/>
                  </a:rPr>
                  <a:t>–250</a:t>
                </a:r>
                <a:endParaRPr lang="en-US" altLang="en-US" sz="2400" b="1">
                  <a:latin typeface="Arial" charset="0"/>
                </a:endParaRPr>
              </a:p>
            </p:txBody>
          </p:sp>
        </p:grpSp>
        <p:grpSp>
          <p:nvGrpSpPr>
            <p:cNvPr id="177165" name="Group 13"/>
            <p:cNvGrpSpPr>
              <a:grpSpLocks/>
            </p:cNvGrpSpPr>
            <p:nvPr/>
          </p:nvGrpSpPr>
          <p:grpSpPr bwMode="auto">
            <a:xfrm>
              <a:off x="2743" y="256"/>
              <a:ext cx="2920" cy="591"/>
              <a:chOff x="144" y="2016"/>
              <a:chExt cx="5280" cy="1056"/>
            </a:xfrm>
          </p:grpSpPr>
          <p:sp>
            <p:nvSpPr>
              <p:cNvPr id="177166" name="Line 14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7" name="Line 15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8" name="Line 16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9" name="Line 17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70" name="Line 18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172" name="Group 20"/>
            <p:cNvGrpSpPr>
              <a:grpSpLocks/>
            </p:cNvGrpSpPr>
            <p:nvPr/>
          </p:nvGrpSpPr>
          <p:grpSpPr bwMode="auto">
            <a:xfrm>
              <a:off x="3423" y="229"/>
              <a:ext cx="1391" cy="242"/>
              <a:chOff x="1373" y="2064"/>
              <a:chExt cx="2515" cy="432"/>
            </a:xfrm>
          </p:grpSpPr>
          <p:graphicFrame>
            <p:nvGraphicFramePr>
              <p:cNvPr id="177173" name="Object 21"/>
              <p:cNvGraphicFramePr>
                <a:graphicFrameLocks noChangeAspect="1"/>
              </p:cNvGraphicFramePr>
              <p:nvPr/>
            </p:nvGraphicFramePr>
            <p:xfrm>
              <a:off x="1373" y="2067"/>
              <a:ext cx="835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88" name="Equation" r:id="rId7" imgW="444240" imgH="228600" progId="Equation.3">
                      <p:embed/>
                    </p:oleObj>
                  </mc:Choice>
                  <mc:Fallback>
                    <p:oleObj name="Equation" r:id="rId7" imgW="444240" imgH="22860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3" y="2067"/>
                            <a:ext cx="835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74" name="Object 22"/>
              <p:cNvGraphicFramePr>
                <a:graphicFrameLocks noChangeAspect="1"/>
              </p:cNvGraphicFramePr>
              <p:nvPr/>
            </p:nvGraphicFramePr>
            <p:xfrm>
              <a:off x="2910" y="2064"/>
              <a:ext cx="978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89" name="Equation" r:id="rId9" imgW="520560" imgH="228600" progId="Equation.3">
                      <p:embed/>
                    </p:oleObj>
                  </mc:Choice>
                  <mc:Fallback>
                    <p:oleObj name="Equation" r:id="rId9" imgW="520560" imgH="22860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0" y="2064"/>
                            <a:ext cx="978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75" name="Group 23"/>
            <p:cNvGrpSpPr>
              <a:grpSpLocks/>
            </p:cNvGrpSpPr>
            <p:nvPr/>
          </p:nvGrpSpPr>
          <p:grpSpPr bwMode="auto">
            <a:xfrm>
              <a:off x="2770" y="390"/>
              <a:ext cx="2598" cy="241"/>
              <a:chOff x="192" y="2352"/>
              <a:chExt cx="4699" cy="429"/>
            </a:xfrm>
          </p:grpSpPr>
          <p:graphicFrame>
            <p:nvGraphicFramePr>
              <p:cNvPr id="177176" name="Object 24"/>
              <p:cNvGraphicFramePr>
                <a:graphicFrameLocks noChangeAspect="1"/>
              </p:cNvGraphicFramePr>
              <p:nvPr/>
            </p:nvGraphicFramePr>
            <p:xfrm>
              <a:off x="192" y="2352"/>
              <a:ext cx="978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90" name="Equation" r:id="rId11" imgW="520560" imgH="228600" progId="Equation.3">
                      <p:embed/>
                    </p:oleObj>
                  </mc:Choice>
                  <mc:Fallback>
                    <p:oleObj name="Equation" r:id="rId11" imgW="520560" imgH="22860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352"/>
                            <a:ext cx="978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77" name="Object 25"/>
              <p:cNvGraphicFramePr>
                <a:graphicFrameLocks noChangeAspect="1"/>
              </p:cNvGraphicFramePr>
              <p:nvPr/>
            </p:nvGraphicFramePr>
            <p:xfrm>
              <a:off x="4032" y="2352"/>
              <a:ext cx="859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91" name="Equation" r:id="rId13" imgW="457200" imgH="228600" progId="Equation.3">
                      <p:embed/>
                    </p:oleObj>
                  </mc:Choice>
                  <mc:Fallback>
                    <p:oleObj name="Equation" r:id="rId13" imgW="457200" imgH="22860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352"/>
                            <a:ext cx="859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7178" name="Object 26"/>
            <p:cNvGraphicFramePr>
              <a:graphicFrameLocks noChangeAspect="1"/>
            </p:cNvGraphicFramePr>
            <p:nvPr/>
          </p:nvGraphicFramePr>
          <p:xfrm>
            <a:off x="3925" y="96"/>
            <a:ext cx="19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2" name="Equation" r:id="rId15" imgW="190440" imgH="177480" progId="Equation.3">
                    <p:embed/>
                  </p:oleObj>
                </mc:Choice>
                <mc:Fallback>
                  <p:oleObj name="Equation" r:id="rId15" imgW="190440" imgH="177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96"/>
                          <a:ext cx="19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382000" cy="4343400"/>
          </a:xfrm>
        </p:spPr>
        <p:txBody>
          <a:bodyPr/>
          <a:lstStyle/>
          <a:p>
            <a:pPr marL="609600" indent="-609600" algn="l">
              <a:buFont typeface="Galliard BT" pitchFamily="18" charset="0"/>
              <a:buChar char="•"/>
            </a:pPr>
            <a:r>
              <a:rPr lang="en-US" dirty="0" smtClean="0"/>
              <a:t>Prayer/Thought</a:t>
            </a:r>
          </a:p>
          <a:p>
            <a:pPr marL="609600" indent="-609600" algn="l">
              <a:buFont typeface="Galliard BT" pitchFamily="18" charset="0"/>
              <a:buChar char="•"/>
            </a:pPr>
            <a:r>
              <a:rPr lang="en-US" dirty="0" smtClean="0"/>
              <a:t>Sinusoidal Signal Review</a:t>
            </a:r>
            <a:endParaRPr lang="en-US" dirty="0"/>
          </a:p>
          <a:p>
            <a:pPr marL="609600" indent="-609600" algn="l">
              <a:buFont typeface="Galliard BT" pitchFamily="18" charset="0"/>
              <a:buChar char="•"/>
            </a:pPr>
            <a:r>
              <a:rPr lang="en-US" dirty="0" smtClean="0"/>
              <a:t>Spectrum </a:t>
            </a:r>
            <a:r>
              <a:rPr lang="en-US" dirty="0"/>
              <a:t>Representation</a:t>
            </a:r>
          </a:p>
          <a:p>
            <a:pPr marL="990600" lvl="1" indent="-533400"/>
            <a:r>
              <a:rPr lang="en-US" dirty="0"/>
              <a:t>Spectrum of Sum of Sinusoids</a:t>
            </a:r>
          </a:p>
          <a:p>
            <a:pPr marL="990600" lvl="1" indent="-533400"/>
            <a:r>
              <a:rPr lang="en-US" dirty="0"/>
              <a:t>Periodic Waveforms</a:t>
            </a:r>
          </a:p>
          <a:p>
            <a:pPr marL="990600" lvl="1" indent="-533400"/>
            <a:r>
              <a:rPr lang="en-US" dirty="0"/>
              <a:t>Harmonic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Final Answer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3810000"/>
            <a:ext cx="2151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u="sng" smtClean="0">
                <a:latin typeface="Arial" charset="0"/>
              </a:rPr>
              <a:t>general </a:t>
            </a:r>
            <a:r>
              <a:rPr lang="en-US" altLang="en-US" sz="2400" b="1" u="sng" dirty="0">
                <a:latin typeface="Arial" charset="0"/>
              </a:rPr>
              <a:t>form:</a:t>
            </a:r>
            <a:endParaRPr lang="en-US" altLang="en-US" sz="2400" b="1" dirty="0">
              <a:latin typeface="Arial" charset="0"/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762000" y="4462463"/>
          <a:ext cx="73914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5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62463"/>
                        <a:ext cx="7391400" cy="1709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685800" y="2057400"/>
          <a:ext cx="76200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6" name="Equation" r:id="rId5" imgW="2145960" imgH="406080" progId="Equation.3">
                  <p:embed/>
                </p:oleObj>
              </mc:Choice>
              <mc:Fallback>
                <p:oleObj name="Equation" r:id="rId5" imgW="214596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620000" cy="1439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Why look at the Frequency Spectrum?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 altLang="en-US"/>
              <a:t>Synthesize Complicated Signals</a:t>
            </a:r>
          </a:p>
          <a:p>
            <a:pPr lvl="1"/>
            <a:r>
              <a:rPr lang="en-US" altLang="en-US"/>
              <a:t>Musical Notes</a:t>
            </a:r>
          </a:p>
          <a:p>
            <a:pPr lvl="2"/>
            <a:r>
              <a:rPr lang="en-US" altLang="en-US"/>
              <a:t>Chords: play several notes simultaneously</a:t>
            </a:r>
          </a:p>
          <a:p>
            <a:pPr lvl="1"/>
            <a:r>
              <a:rPr lang="en-US" altLang="en-US"/>
              <a:t>Human Speech</a:t>
            </a:r>
          </a:p>
          <a:p>
            <a:pPr lvl="2"/>
            <a:r>
              <a:rPr lang="en-US" altLang="en-US"/>
              <a:t>Vowels have dominant frequencies</a:t>
            </a:r>
          </a:p>
          <a:p>
            <a:pPr lvl="2"/>
            <a:r>
              <a:rPr lang="en-US" altLang="en-US"/>
              <a:t>Application: computer generated speech</a:t>
            </a:r>
          </a:p>
          <a:p>
            <a:pPr lvl="1"/>
            <a:r>
              <a:rPr lang="en-US" altLang="en-US"/>
              <a:t>Can all signals be generated this way?</a:t>
            </a:r>
          </a:p>
          <a:p>
            <a:pPr lvl="2"/>
            <a:r>
              <a:rPr lang="en-US" altLang="en-US"/>
              <a:t>Sum of sinusoids?</a:t>
            </a:r>
          </a:p>
        </p:txBody>
      </p:sp>
      <p:sp>
        <p:nvSpPr>
          <p:cNvPr id="204804" name="AutoShape 4">
            <a:hlinkClick r:id="" action="ppaction://noaction" highlightClick="1">
              <a:snd r:embed="rId2" name="bat.wav"/>
            </a:hlinkClick>
          </p:cNvPr>
          <p:cNvSpPr>
            <a:spLocks noChangeArrowheads="1"/>
          </p:cNvSpPr>
          <p:nvPr/>
        </p:nvSpPr>
        <p:spPr bwMode="auto">
          <a:xfrm>
            <a:off x="7391400" y="3932238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AutoShape 5">
            <a:hlinkClick r:id="" action="ppaction://noaction" highlightClick="1">
              <a:snd r:embed="rId3" name="furelise.wav"/>
            </a:hlinkClick>
          </p:cNvPr>
          <p:cNvSpPr>
            <a:spLocks noChangeArrowheads="1"/>
          </p:cNvSpPr>
          <p:nvPr/>
        </p:nvSpPr>
        <p:spPr bwMode="auto">
          <a:xfrm>
            <a:off x="7391400" y="2713038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4" grpId="0" animBg="1"/>
      <p:bldP spid="2048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Speech Signal: BAT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7213" cy="3582988"/>
          </a:xfrm>
        </p:spPr>
        <p:txBody>
          <a:bodyPr/>
          <a:lstStyle/>
          <a:p>
            <a:r>
              <a:rPr lang="en-US" altLang="en-US" dirty="0"/>
              <a:t>Nearly Periodic in Vowel Region</a:t>
            </a:r>
          </a:p>
          <a:p>
            <a:pPr lvl="1"/>
            <a:r>
              <a:rPr lang="en-US" altLang="en-US" dirty="0"/>
              <a:t>Period is (Approximately) T = 0.0065 sec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620000" cy="3338512"/>
          </a:xfrm>
          <a:prstGeom prst="rect">
            <a:avLst/>
          </a:prstGeom>
          <a:noFill/>
        </p:spPr>
      </p:pic>
      <p:sp>
        <p:nvSpPr>
          <p:cNvPr id="206853" name="AutoShape 5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8077200" y="19050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2895600" y="5334000"/>
            <a:ext cx="1905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Example: Synthetic Vowel	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/>
              <a:t>Sum of 5 Frequency Components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763000" cy="350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Spectrum of Vowel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4812"/>
            <a:ext cx="8177213" cy="3582988"/>
          </a:xfrm>
        </p:spPr>
        <p:txBody>
          <a:bodyPr/>
          <a:lstStyle/>
          <a:p>
            <a:pPr lvl="1"/>
            <a:r>
              <a:rPr lang="en-US" altLang="en-US" dirty="0"/>
              <a:t>Note: Spectrum has 0.5X</a:t>
            </a:r>
            <a:r>
              <a:rPr lang="en-US" altLang="en-US" baseline="-25000" dirty="0"/>
              <a:t>k </a:t>
            </a:r>
            <a:r>
              <a:rPr lang="en-US" altLang="en-US" dirty="0"/>
              <a:t>(except X</a:t>
            </a:r>
            <a:r>
              <a:rPr lang="en-US" altLang="en-US" baseline="-25000" dirty="0"/>
              <a:t>DC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Conjugates in negative frequency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95600"/>
            <a:ext cx="8382000" cy="352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 descr="VowelSpectrum"/>
          <p:cNvPicPr>
            <a:picLocks noChangeAspect="1" noChangeArrowheads="1"/>
          </p:cNvPicPr>
          <p:nvPr/>
        </p:nvPicPr>
        <p:blipFill>
          <a:blip r:embed="rId2" cstate="print"/>
          <a:srcRect t="2592"/>
          <a:stretch>
            <a:fillRect/>
          </a:stretch>
        </p:blipFill>
        <p:spPr bwMode="auto">
          <a:xfrm>
            <a:off x="76200" y="1752600"/>
            <a:ext cx="9005888" cy="4919663"/>
          </a:xfrm>
          <a:prstGeom prst="rect">
            <a:avLst/>
          </a:prstGeom>
          <a:noFill/>
        </p:spPr>
      </p:pic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411162"/>
            <a:ext cx="5181600" cy="960438"/>
          </a:xfrm>
        </p:spPr>
        <p:txBody>
          <a:bodyPr/>
          <a:lstStyle/>
          <a:p>
            <a:r>
              <a:rPr lang="en-US" altLang="en-US" sz="3200" dirty="0" smtClean="0"/>
              <a:t>Spectrum of Vowel (Polar </a:t>
            </a:r>
            <a:r>
              <a:rPr lang="en-US" altLang="en-US" sz="3200" dirty="0"/>
              <a:t>Format)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037388" y="4495800"/>
            <a:ext cx="658812" cy="701675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4000" b="1" i="1">
                <a:solidFill>
                  <a:schemeClr val="accent1"/>
                </a:solidFill>
                <a:latin typeface="Symbol" pitchFamily="18" charset="2"/>
              </a:rPr>
              <a:t>f</a:t>
            </a:r>
            <a:r>
              <a:rPr lang="en-US" altLang="en-US" sz="4000" b="1" i="1" baseline="-25000">
                <a:solidFill>
                  <a:schemeClr val="accent1"/>
                </a:solidFill>
                <a:latin typeface="Arial" charset="0"/>
              </a:rPr>
              <a:t>k</a:t>
            </a:r>
            <a:endParaRPr lang="en-US" altLang="en-US" sz="24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6783388" y="2457450"/>
            <a:ext cx="1071562" cy="519113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  <a:latin typeface="Arial" charset="0"/>
              </a:rPr>
              <a:t>0.5A</a:t>
            </a:r>
            <a:r>
              <a:rPr lang="en-US" altLang="en-US" b="1" baseline="-25000">
                <a:solidFill>
                  <a:schemeClr val="accent1"/>
                </a:solidFill>
                <a:latin typeface="Arial" charset="0"/>
              </a:rPr>
              <a:t>k</a:t>
            </a:r>
            <a:endParaRPr lang="en-US" altLang="en-US" sz="2400" b="1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5562600" cy="960438"/>
          </a:xfrm>
        </p:spPr>
        <p:txBody>
          <a:bodyPr/>
          <a:lstStyle/>
          <a:p>
            <a:r>
              <a:rPr lang="en-US" altLang="en-US" sz="3200" dirty="0"/>
              <a:t>Vowel Waveform</a:t>
            </a:r>
            <a:br>
              <a:rPr lang="en-US" altLang="en-US" sz="3200" dirty="0"/>
            </a:br>
            <a:r>
              <a:rPr lang="en-US" altLang="en-US" sz="3200" dirty="0"/>
              <a:t>  (sum of all 5 components)</a:t>
            </a:r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86800" cy="4573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>
              <a:buFont typeface="Galliard BT" pitchFamily="18" charset="0"/>
              <a:buNone/>
            </a:pPr>
            <a:r>
              <a:rPr lang="en-US" sz="8200">
                <a:latin typeface="Times New Roman" pitchFamily="18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Complex Spectrum Demo’s on </a:t>
            </a:r>
            <a:r>
              <a:rPr lang="en-US" dirty="0" smtClean="0"/>
              <a:t>CD</a:t>
            </a:r>
          </a:p>
          <a:p>
            <a:endParaRPr lang="en-US" dirty="0" smtClean="0"/>
          </a:p>
          <a:p>
            <a:r>
              <a:rPr lang="en-US" dirty="0" smtClean="0"/>
              <a:t>&amp;&amp;&amp; Lecture went 45 min.  Try to synthesize something like the </a:t>
            </a:r>
            <a:r>
              <a:rPr lang="en-US" dirty="0" err="1" smtClean="0"/>
              <a:t>aaah</a:t>
            </a:r>
            <a:endParaRPr lang="en-US" dirty="0" smtClean="0"/>
          </a:p>
          <a:p>
            <a:pPr lvl="1"/>
            <a:r>
              <a:rPr lang="en-US" dirty="0" smtClean="0"/>
              <a:t>See backup slides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Periodic Signal?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 altLang="en-US"/>
              <a:t>Repeat every T secs</a:t>
            </a:r>
          </a:p>
          <a:p>
            <a:pPr lvl="1"/>
            <a:r>
              <a:rPr lang="en-US" altLang="en-US"/>
              <a:t>Definition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Example: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Speech can be “quasi-periodic”</a:t>
            </a: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048000" y="2971800"/>
          <a:ext cx="2779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2" name="Equation" r:id="rId3" imgW="927000" imgH="203040" progId="Equation.3">
                  <p:embed/>
                </p:oleObj>
              </mc:Choice>
              <mc:Fallback>
                <p:oleObj name="Equation" r:id="rId3" imgW="927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779713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3182938" y="4191000"/>
          <a:ext cx="25511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3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191000"/>
                        <a:ext cx="2551112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Cool New 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http://www.ocztechnology.com/products/ocz_peripherals/nia-neural_impulse_actuator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uses DSP to read in the sensor signals and then interpret them into gaming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625475" y="3068638"/>
          <a:ext cx="7940675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7" name="Equation" r:id="rId3" imgW="2514600" imgH="1130040" progId="Equation.3">
                  <p:embed/>
                </p:oleObj>
              </mc:Choice>
              <mc:Fallback>
                <p:oleObj name="Equation" r:id="rId3" imgW="251460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068638"/>
                        <a:ext cx="7940675" cy="3560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867400" cy="1371600"/>
          </a:xfrm>
        </p:spPr>
        <p:txBody>
          <a:bodyPr/>
          <a:lstStyle/>
          <a:p>
            <a:r>
              <a:rPr lang="en-US" altLang="en-US"/>
              <a:t>What is a Harmonic Signal?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57200" y="1589088"/>
          <a:ext cx="82296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9088"/>
                        <a:ext cx="8229600" cy="1306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5334000" y="4114800"/>
          <a:ext cx="13858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9" name="Equation" r:id="rId7" imgW="469800" imgH="393480" progId="Equation.3">
                  <p:embed/>
                </p:oleObj>
              </mc:Choice>
              <mc:Fallback>
                <p:oleObj name="Equation" r:id="rId7" imgW="4698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385888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994400" cy="1143000"/>
          </a:xfrm>
        </p:spPr>
        <p:txBody>
          <a:bodyPr/>
          <a:lstStyle/>
          <a:p>
            <a:r>
              <a:rPr lang="en-US" altLang="en-US"/>
              <a:t>Fundamental Frequency</a:t>
            </a: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6934200" y="3681413"/>
          <a:ext cx="15367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0" name="Equation" r:id="rId3" imgW="520560" imgH="431640" progId="Equation.3">
                  <p:embed/>
                </p:oleObj>
              </mc:Choice>
              <mc:Fallback>
                <p:oleObj name="Equation" r:id="rId3" imgW="520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681413"/>
                        <a:ext cx="1536700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889000" y="1744663"/>
          <a:ext cx="7340600" cy="496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1" name="Equation" r:id="rId5" imgW="2323800" imgH="1574640" progId="Equation.3">
                  <p:embed/>
                </p:oleObj>
              </mc:Choice>
              <mc:Fallback>
                <p:oleObj name="Equation" r:id="rId5" imgW="2323800" imgH="1574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744663"/>
                        <a:ext cx="7340600" cy="4960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5486400" y="1828800"/>
            <a:ext cx="609600" cy="11430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harmonic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67000"/>
            <a:ext cx="8677275" cy="1514475"/>
          </a:xfrm>
          <a:prstGeom prst="rect">
            <a:avLst/>
          </a:prstGeom>
          <a:noFill/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85800" y="4718050"/>
            <a:ext cx="543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What is the fundamental frequency?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946400" y="152400"/>
            <a:ext cx="566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Harmonic Signal (3 Freqs)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638800" y="2890838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3rd</a:t>
            </a:r>
            <a:endParaRPr lang="en-US" altLang="en-US" sz="2400" b="1">
              <a:latin typeface="Arial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7086600" y="3119438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5th</a:t>
            </a:r>
            <a:endParaRPr lang="en-US" altLang="en-US" sz="2400" b="1">
              <a:latin typeface="Arial" charset="0"/>
            </a:endParaRP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6629400" y="4722813"/>
            <a:ext cx="112395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>
                <a:latin typeface="Arial" charset="0"/>
              </a:rPr>
              <a:t>10 Hz</a:t>
            </a:r>
            <a:endParaRPr lang="en-US" altLang="en-US" sz="32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183301" grpId="0"/>
      <p:bldP spid="183302" grpId="0"/>
      <p:bldP spid="18330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altLang="en-US"/>
              <a:t>Here’s another spectrum:</a:t>
            </a:r>
            <a:endParaRPr lang="en-US" altLang="en-US" sz="4000" baseline="1400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33400" y="5111750"/>
            <a:ext cx="543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What is the fundamental frequency?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47800" y="5722938"/>
            <a:ext cx="16383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>
                <a:latin typeface="Arial" charset="0"/>
              </a:rPr>
              <a:t>100 Hz ?</a:t>
            </a:r>
            <a:endParaRPr lang="en-US" altLang="en-US" sz="3200" b="1">
              <a:latin typeface="Arial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3443288" y="5722938"/>
            <a:ext cx="1439862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>
                <a:latin typeface="Arial" charset="0"/>
              </a:rPr>
              <a:t>50 Hz ?</a:t>
            </a:r>
            <a:endParaRPr lang="en-US" altLang="en-US" sz="3200" b="1">
              <a:latin typeface="Arial" charset="0"/>
            </a:endParaRPr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533400" y="4446588"/>
            <a:ext cx="6780213" cy="396875"/>
            <a:chOff x="288" y="3171"/>
            <a:chExt cx="4271" cy="250"/>
          </a:xfrm>
        </p:grpSpPr>
        <p:sp>
          <p:nvSpPr>
            <p:cNvPr id="184329" name="Text Box 9"/>
            <p:cNvSpPr txBox="1">
              <a:spLocks noChangeArrowheads="1"/>
            </p:cNvSpPr>
            <p:nvPr/>
          </p:nvSpPr>
          <p:spPr bwMode="auto">
            <a:xfrm>
              <a:off x="2335" y="317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84330" name="Text Box 10"/>
            <p:cNvSpPr txBox="1">
              <a:spLocks noChangeArrowheads="1"/>
            </p:cNvSpPr>
            <p:nvPr/>
          </p:nvSpPr>
          <p:spPr bwMode="auto">
            <a:xfrm>
              <a:off x="3024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4176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250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14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2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–250</a:t>
              </a:r>
              <a:endParaRPr lang="en-US" altLang="en-US" sz="2400" b="1">
                <a:latin typeface="Arial" charset="0"/>
              </a:endParaRPr>
            </a:p>
          </p:txBody>
        </p:sp>
      </p:grp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7848600" y="4598988"/>
            <a:ext cx="1150938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f (in Hz)</a:t>
            </a:r>
            <a:endParaRPr lang="en-US" altLang="en-US" sz="2400" b="1">
              <a:latin typeface="Arial" charset="0"/>
            </a:endParaRPr>
          </a:p>
        </p:txBody>
      </p:sp>
      <p:grpSp>
        <p:nvGrpSpPr>
          <p:cNvPr id="184335" name="Group 15"/>
          <p:cNvGrpSpPr>
            <a:grpSpLocks/>
          </p:cNvGrpSpPr>
          <p:nvPr/>
        </p:nvGrpSpPr>
        <p:grpSpPr bwMode="auto">
          <a:xfrm>
            <a:off x="304800" y="2765425"/>
            <a:ext cx="8382000" cy="1676400"/>
            <a:chOff x="144" y="2016"/>
            <a:chExt cx="5280" cy="1056"/>
          </a:xfrm>
        </p:grpSpPr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7" name="Line 17"/>
            <p:cNvSpPr>
              <a:spLocks noChangeShapeType="1"/>
            </p:cNvSpPr>
            <p:nvPr/>
          </p:nvSpPr>
          <p:spPr bwMode="auto">
            <a:xfrm>
              <a:off x="144" y="3072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8" name="Line 18"/>
            <p:cNvSpPr>
              <a:spLocks noChangeShapeType="1"/>
            </p:cNvSpPr>
            <p:nvPr/>
          </p:nvSpPr>
          <p:spPr bwMode="auto">
            <a:xfrm flipV="1">
              <a:off x="3216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9" name="Line 19"/>
            <p:cNvSpPr>
              <a:spLocks noChangeShapeType="1"/>
            </p:cNvSpPr>
            <p:nvPr/>
          </p:nvSpPr>
          <p:spPr bwMode="auto">
            <a:xfrm flipV="1">
              <a:off x="1728" y="2352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0" name="Line 20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1" name="Line 21"/>
            <p:cNvSpPr>
              <a:spLocks noChangeShapeType="1"/>
            </p:cNvSpPr>
            <p:nvPr/>
          </p:nvSpPr>
          <p:spPr bwMode="auto">
            <a:xfrm flipV="1">
              <a:off x="52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42" name="Group 22"/>
          <p:cNvGrpSpPr>
            <a:grpSpLocks/>
          </p:cNvGrpSpPr>
          <p:nvPr/>
        </p:nvGrpSpPr>
        <p:grpSpPr bwMode="auto">
          <a:xfrm>
            <a:off x="2255838" y="2519363"/>
            <a:ext cx="3992562" cy="685800"/>
            <a:chOff x="1421" y="1694"/>
            <a:chExt cx="2515" cy="432"/>
          </a:xfrm>
        </p:grpSpPr>
        <p:graphicFrame>
          <p:nvGraphicFramePr>
            <p:cNvPr id="184343" name="Object 23"/>
            <p:cNvGraphicFramePr>
              <a:graphicFrameLocks noChangeAspect="1"/>
            </p:cNvGraphicFramePr>
            <p:nvPr/>
          </p:nvGraphicFramePr>
          <p:xfrm>
            <a:off x="1421" y="1697"/>
            <a:ext cx="83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4" name="Equation" r:id="rId3" imgW="444240" imgH="228600" progId="Equation.3">
                    <p:embed/>
                  </p:oleObj>
                </mc:Choice>
                <mc:Fallback>
                  <p:oleObj name="Equation" r:id="rId3" imgW="44424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697"/>
                          <a:ext cx="835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44" name="Object 24"/>
            <p:cNvGraphicFramePr>
              <a:graphicFrameLocks noChangeAspect="1"/>
            </p:cNvGraphicFramePr>
            <p:nvPr/>
          </p:nvGraphicFramePr>
          <p:xfrm>
            <a:off x="2958" y="1694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5" name="Equation" r:id="rId5" imgW="520560" imgH="228600" progId="Equation.3">
                    <p:embed/>
                  </p:oleObj>
                </mc:Choice>
                <mc:Fallback>
                  <p:oleObj name="Equation" r:id="rId5" imgW="52056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694"/>
                          <a:ext cx="978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45" name="Group 25"/>
          <p:cNvGrpSpPr>
            <a:grpSpLocks/>
          </p:cNvGrpSpPr>
          <p:nvPr/>
        </p:nvGrpSpPr>
        <p:grpSpPr bwMode="auto">
          <a:xfrm>
            <a:off x="381000" y="2976563"/>
            <a:ext cx="7459663" cy="681037"/>
            <a:chOff x="192" y="2352"/>
            <a:chExt cx="4699" cy="429"/>
          </a:xfrm>
        </p:grpSpPr>
        <p:graphicFrame>
          <p:nvGraphicFramePr>
            <p:cNvPr id="184346" name="Object 26"/>
            <p:cNvGraphicFramePr>
              <a:graphicFrameLocks noChangeAspect="1"/>
            </p:cNvGraphicFramePr>
            <p:nvPr/>
          </p:nvGraphicFramePr>
          <p:xfrm>
            <a:off x="192" y="2352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6" name="Equation" r:id="rId7" imgW="520560" imgH="228600" progId="Equation.3">
                    <p:embed/>
                  </p:oleObj>
                </mc:Choice>
                <mc:Fallback>
                  <p:oleObj name="Equation" r:id="rId7" imgW="52056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352"/>
                          <a:ext cx="978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47" name="Object 27"/>
            <p:cNvGraphicFramePr>
              <a:graphicFrameLocks noChangeAspect="1"/>
            </p:cNvGraphicFramePr>
            <p:nvPr/>
          </p:nvGraphicFramePr>
          <p:xfrm>
            <a:off x="4032" y="2352"/>
            <a:ext cx="859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7" name="Equation" r:id="rId9" imgW="457200" imgH="228600" progId="Equation.3">
                    <p:embed/>
                  </p:oleObj>
                </mc:Choice>
                <mc:Fallback>
                  <p:oleObj name="Equation" r:id="rId9" imgW="457200" imgH="228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52"/>
                          <a:ext cx="859" cy="42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48" name="Object 28"/>
          <p:cNvGraphicFramePr>
            <a:graphicFrameLocks noChangeAspect="1"/>
          </p:cNvGraphicFramePr>
          <p:nvPr/>
        </p:nvGraphicFramePr>
        <p:xfrm>
          <a:off x="3698875" y="2141538"/>
          <a:ext cx="568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8" name="Equation" r:id="rId11" imgW="190440" imgH="177480" progId="Equation.3">
                  <p:embed/>
                </p:oleObj>
              </mc:Choice>
              <mc:Fallback>
                <p:oleObj name="Equation" r:id="rId11" imgW="190440" imgH="177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141538"/>
                        <a:ext cx="568325" cy="530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nimBg="1" autoUpdateAnimBg="0"/>
      <p:bldP spid="184326" grpId="0" animBg="1" autoUpdateAnimBg="0"/>
      <p:bldP spid="18433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1371600"/>
          </a:xfrm>
        </p:spPr>
        <p:txBody>
          <a:bodyPr/>
          <a:lstStyle/>
          <a:p>
            <a:r>
              <a:rPr lang="en-US" sz="3200" dirty="0"/>
              <a:t>Fourier Theory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82000" cy="3886200"/>
          </a:xfrm>
        </p:spPr>
        <p:txBody>
          <a:bodyPr/>
          <a:lstStyle/>
          <a:p>
            <a:r>
              <a:rPr lang="en-US" dirty="0"/>
              <a:t>Fourier Theory tells us that </a:t>
            </a:r>
            <a:r>
              <a:rPr lang="en-US" dirty="0" smtClean="0"/>
              <a:t>any </a:t>
            </a:r>
            <a:r>
              <a:rPr lang="en-US" dirty="0"/>
              <a:t>periodic signal x(t) can be </a:t>
            </a:r>
            <a:r>
              <a:rPr lang="en-US" b="1" dirty="0"/>
              <a:t>represented by a </a:t>
            </a:r>
            <a:r>
              <a:rPr lang="en-US" dirty="0"/>
              <a:t>sum of </a:t>
            </a:r>
            <a:r>
              <a:rPr lang="en-US" dirty="0" smtClean="0"/>
              <a:t>sinusoids</a:t>
            </a:r>
          </a:p>
          <a:p>
            <a:pPr lvl="1"/>
            <a:r>
              <a:rPr lang="en-US" dirty="0" smtClean="0"/>
              <a:t>Anyone remember Fourier’s equation?</a:t>
            </a:r>
            <a:endParaRPr lang="en-US" dirty="0"/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4260850"/>
          <a:ext cx="59436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6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0850"/>
                        <a:ext cx="5943600" cy="1606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General Form’s</a:t>
            </a:r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381000" y="4267200"/>
          <a:ext cx="3048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1" name="Equation" r:id="rId3" imgW="1117440" imgH="291960" progId="Equation.3">
                  <p:embed/>
                </p:oleObj>
              </mc:Choice>
              <mc:Fallback>
                <p:oleObj name="Equation" r:id="rId3" imgW="1117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048000" cy="795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6096000" y="3505200"/>
          <a:ext cx="27019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2" name="Equation" r:id="rId5" imgW="990360" imgH="457200" progId="Equation.3">
                  <p:embed/>
                </p:oleObj>
              </mc:Choice>
              <mc:Fallback>
                <p:oleObj name="Equation" r:id="rId5" imgW="9903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701925" cy="1246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762000" y="2971800"/>
          <a:ext cx="4953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3" name="Equation" r:id="rId7" imgW="1815840" imgH="482400" progId="Equation.3">
                  <p:embed/>
                </p:oleObj>
              </mc:Choice>
              <mc:Fallback>
                <p:oleObj name="Equation" r:id="rId7" imgW="18158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4953000" cy="1314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849313" y="5105400"/>
          <a:ext cx="72739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" name="Equation" r:id="rId9" imgW="2666880" imgH="482400" progId="Equation.3">
                  <p:embed/>
                </p:oleObj>
              </mc:Choice>
              <mc:Fallback>
                <p:oleObj name="Equation" r:id="rId9" imgW="266688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105400"/>
                        <a:ext cx="7273925" cy="1314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762000" y="1600200"/>
          <a:ext cx="56800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Equation" r:id="rId11" imgW="2082600" imgH="482400" progId="Equation.3">
                  <p:embed/>
                </p:oleObj>
              </mc:Choice>
              <mc:Fallback>
                <p:oleObj name="Equation" r:id="rId11" imgW="208260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5680075" cy="1314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Euler’s Formula Reversed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6780213" cy="1308100"/>
          </a:xfrm>
        </p:spPr>
        <p:txBody>
          <a:bodyPr/>
          <a:lstStyle/>
          <a:p>
            <a:r>
              <a:rPr lang="en-US" altLang="en-US"/>
              <a:t>Solve for cosine (or sine)</a:t>
            </a:r>
          </a:p>
          <a:p>
            <a:pPr lvl="1"/>
            <a:endParaRPr lang="en-US" altLang="en-US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447800" y="2287588"/>
          <a:ext cx="48752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2" name="Equation" r:id="rId3" imgW="1625400" imgH="253800" progId="Equation.3">
                  <p:embed/>
                </p:oleObj>
              </mc:Choice>
              <mc:Fallback>
                <p:oleObj name="Equation" r:id="rId3" imgW="16254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7588"/>
                        <a:ext cx="4875213" cy="760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1295400" y="2982913"/>
          <a:ext cx="55975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3" name="Equation" r:id="rId5" imgW="1866600" imgH="253800" progId="Equation.3">
                  <p:embed/>
                </p:oleObj>
              </mc:Choice>
              <mc:Fallback>
                <p:oleObj name="Equation" r:id="rId5" imgW="18666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82913"/>
                        <a:ext cx="5597525" cy="760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295400" y="3733800"/>
          <a:ext cx="50641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4" name="Equation" r:id="rId7" imgW="1688760" imgH="253800" progId="Equation.3">
                  <p:embed/>
                </p:oleObj>
              </mc:Choice>
              <mc:Fallback>
                <p:oleObj name="Equation" r:id="rId7" imgW="16887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5064125" cy="760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1524000" y="4500563"/>
          <a:ext cx="45069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5" name="Equation" r:id="rId9" imgW="1511280" imgH="253800" progId="Equation.3">
                  <p:embed/>
                </p:oleObj>
              </mc:Choice>
              <mc:Fallback>
                <p:oleObj name="Equation" r:id="rId9" imgW="15112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00563"/>
                        <a:ext cx="4506913" cy="7572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1636713" y="5484813"/>
          <a:ext cx="4506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6" name="Equation" r:id="rId11" imgW="1511280" imgH="241200" progId="Equation.3">
                  <p:embed/>
                </p:oleObj>
              </mc:Choice>
              <mc:Fallback>
                <p:oleObj name="Equation" r:id="rId11" imgW="15112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484813"/>
                        <a:ext cx="4506912" cy="719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Freq Diagram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Plot Complex Amplitude vs. Freq</a:t>
            </a:r>
            <a:endParaRPr lang="en-US" altLang="en-US" sz="4000" baseline="14000"/>
          </a:p>
        </p:txBody>
      </p:sp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457200" y="5033963"/>
            <a:ext cx="6780213" cy="396875"/>
            <a:chOff x="288" y="3171"/>
            <a:chExt cx="4271" cy="250"/>
          </a:xfrm>
        </p:grpSpPr>
        <p:sp>
          <p:nvSpPr>
            <p:cNvPr id="192517" name="Text Box 5"/>
            <p:cNvSpPr txBox="1">
              <a:spLocks noChangeArrowheads="1"/>
            </p:cNvSpPr>
            <p:nvPr/>
          </p:nvSpPr>
          <p:spPr bwMode="auto">
            <a:xfrm>
              <a:off x="2335" y="317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92518" name="Text Box 6"/>
            <p:cNvSpPr txBox="1">
              <a:spLocks noChangeArrowheads="1"/>
            </p:cNvSpPr>
            <p:nvPr/>
          </p:nvSpPr>
          <p:spPr bwMode="auto">
            <a:xfrm>
              <a:off x="3024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92519" name="Text Box 7"/>
            <p:cNvSpPr txBox="1">
              <a:spLocks noChangeArrowheads="1"/>
            </p:cNvSpPr>
            <p:nvPr/>
          </p:nvSpPr>
          <p:spPr bwMode="auto">
            <a:xfrm>
              <a:off x="4176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250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92520" name="Text Box 8"/>
            <p:cNvSpPr txBox="1">
              <a:spLocks noChangeArrowheads="1"/>
            </p:cNvSpPr>
            <p:nvPr/>
          </p:nvSpPr>
          <p:spPr bwMode="auto">
            <a:xfrm>
              <a:off x="14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–100</a:t>
              </a:r>
              <a:endParaRPr lang="en-US" altLang="en-US" sz="2400" b="1">
                <a:latin typeface="Arial" charset="0"/>
              </a:endParaRPr>
            </a:p>
          </p:txBody>
        </p:sp>
        <p:sp>
          <p:nvSpPr>
            <p:cNvPr id="192521" name="Text Box 9"/>
            <p:cNvSpPr txBox="1">
              <a:spLocks noChangeArrowheads="1"/>
            </p:cNvSpPr>
            <p:nvPr/>
          </p:nvSpPr>
          <p:spPr bwMode="auto">
            <a:xfrm>
              <a:off x="2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charset="0"/>
                </a:rPr>
                <a:t>–250</a:t>
              </a:r>
              <a:endParaRPr lang="en-US" altLang="en-US" sz="2400" b="1">
                <a:latin typeface="Arial" charset="0"/>
              </a:endParaRPr>
            </a:p>
          </p:txBody>
        </p:sp>
      </p:grp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7772400" y="5186363"/>
            <a:ext cx="1150938" cy="4349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f (in Hz)</a:t>
            </a:r>
            <a:endParaRPr lang="en-US" altLang="en-US" sz="2400" b="1">
              <a:latin typeface="Arial" charset="0"/>
            </a:endParaRPr>
          </a:p>
        </p:txBody>
      </p:sp>
      <p:grpSp>
        <p:nvGrpSpPr>
          <p:cNvPr id="192523" name="Group 11"/>
          <p:cNvGrpSpPr>
            <a:grpSpLocks/>
          </p:cNvGrpSpPr>
          <p:nvPr/>
        </p:nvGrpSpPr>
        <p:grpSpPr bwMode="auto">
          <a:xfrm>
            <a:off x="228600" y="3352800"/>
            <a:ext cx="8382000" cy="1676400"/>
            <a:chOff x="144" y="2016"/>
            <a:chExt cx="5280" cy="1056"/>
          </a:xfrm>
        </p:grpSpPr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0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144" y="3072"/>
              <a:ext cx="52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 flipV="1">
              <a:off x="3216" y="2352"/>
              <a:ext cx="0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7" name="Line 15"/>
            <p:cNvSpPr>
              <a:spLocks noChangeShapeType="1"/>
            </p:cNvSpPr>
            <p:nvPr/>
          </p:nvSpPr>
          <p:spPr bwMode="auto">
            <a:xfrm flipV="1">
              <a:off x="1728" y="2352"/>
              <a:ext cx="0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8" name="Line 16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9" name="Line 17"/>
            <p:cNvSpPr>
              <a:spLocks noChangeShapeType="1"/>
            </p:cNvSpPr>
            <p:nvPr/>
          </p:nvSpPr>
          <p:spPr bwMode="auto">
            <a:xfrm flipV="1">
              <a:off x="52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2530" name="Group 18"/>
          <p:cNvGrpSpPr>
            <a:grpSpLocks/>
          </p:cNvGrpSpPr>
          <p:nvPr/>
        </p:nvGrpSpPr>
        <p:grpSpPr bwMode="auto">
          <a:xfrm>
            <a:off x="2179638" y="3276600"/>
            <a:ext cx="3992562" cy="685800"/>
            <a:chOff x="1373" y="2064"/>
            <a:chExt cx="2515" cy="432"/>
          </a:xfrm>
        </p:grpSpPr>
        <p:graphicFrame>
          <p:nvGraphicFramePr>
            <p:cNvPr id="192531" name="Object 19"/>
            <p:cNvGraphicFramePr>
              <a:graphicFrameLocks noChangeAspect="1"/>
            </p:cNvGraphicFramePr>
            <p:nvPr/>
          </p:nvGraphicFramePr>
          <p:xfrm>
            <a:off x="1373" y="2067"/>
            <a:ext cx="83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2" name="Equation" r:id="rId3" imgW="444240" imgH="228600" progId="Equation.3">
                    <p:embed/>
                  </p:oleObj>
                </mc:Choice>
                <mc:Fallback>
                  <p:oleObj name="Equation" r:id="rId3" imgW="44424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067"/>
                          <a:ext cx="83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32" name="Object 20"/>
            <p:cNvGraphicFramePr>
              <a:graphicFrameLocks noChangeAspect="1"/>
            </p:cNvGraphicFramePr>
            <p:nvPr/>
          </p:nvGraphicFramePr>
          <p:xfrm>
            <a:off x="2910" y="2064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3" name="Equation" r:id="rId5" imgW="520560" imgH="228600" progId="Equation.3">
                    <p:embed/>
                  </p:oleObj>
                </mc:Choice>
                <mc:Fallback>
                  <p:oleObj name="Equation" r:id="rId5" imgW="520560" imgH="228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064"/>
                          <a:ext cx="97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2533" name="Group 21"/>
          <p:cNvGrpSpPr>
            <a:grpSpLocks/>
          </p:cNvGrpSpPr>
          <p:nvPr/>
        </p:nvGrpSpPr>
        <p:grpSpPr bwMode="auto">
          <a:xfrm>
            <a:off x="304800" y="3733800"/>
            <a:ext cx="7459663" cy="681038"/>
            <a:chOff x="192" y="2352"/>
            <a:chExt cx="4699" cy="429"/>
          </a:xfrm>
        </p:grpSpPr>
        <p:graphicFrame>
          <p:nvGraphicFramePr>
            <p:cNvPr id="192534" name="Object 22"/>
            <p:cNvGraphicFramePr>
              <a:graphicFrameLocks noChangeAspect="1"/>
            </p:cNvGraphicFramePr>
            <p:nvPr/>
          </p:nvGraphicFramePr>
          <p:xfrm>
            <a:off x="192" y="2352"/>
            <a:ext cx="97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4" name="Equation" r:id="rId7" imgW="520560" imgH="228600" progId="Equation.3">
                    <p:embed/>
                  </p:oleObj>
                </mc:Choice>
                <mc:Fallback>
                  <p:oleObj name="Equation" r:id="rId7" imgW="52056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352"/>
                          <a:ext cx="97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35" name="Object 23"/>
            <p:cNvGraphicFramePr>
              <a:graphicFrameLocks noChangeAspect="1"/>
            </p:cNvGraphicFramePr>
            <p:nvPr/>
          </p:nvGraphicFramePr>
          <p:xfrm>
            <a:off x="4032" y="2352"/>
            <a:ext cx="859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5" name="Equation" r:id="rId9" imgW="457200" imgH="228600" progId="Equation.3">
                    <p:embed/>
                  </p:oleObj>
                </mc:Choice>
                <mc:Fallback>
                  <p:oleObj name="Equation" r:id="rId9" imgW="45720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52"/>
                          <a:ext cx="859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622675" y="2898775"/>
          <a:ext cx="568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6" name="Equation" r:id="rId11" imgW="190440" imgH="177480" progId="Equation.3">
                  <p:embed/>
                </p:oleObj>
              </mc:Choice>
              <mc:Fallback>
                <p:oleObj name="Equation" r:id="rId11" imgW="190440" imgH="177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898775"/>
                        <a:ext cx="5683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1676400" y="5943600"/>
            <a:ext cx="579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u="sng">
                <a:latin typeface="Arial" charset="0"/>
              </a:rPr>
              <a:t>This is a Amplitude-Frequency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2" grpId="0" animBg="1" autoUpdateAnimBg="0"/>
      <p:bldP spid="1925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Frequency???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negative frequency real?</a:t>
            </a:r>
          </a:p>
          <a:p>
            <a:r>
              <a:rPr lang="en-US" altLang="en-US"/>
              <a:t>The Doppler Effect provides an example</a:t>
            </a:r>
          </a:p>
          <a:p>
            <a:pPr lvl="1"/>
            <a:r>
              <a:rPr lang="en-US" altLang="en-US"/>
              <a:t>Train whistle passing</a:t>
            </a:r>
          </a:p>
          <a:p>
            <a:pPr lvl="1"/>
            <a:r>
              <a:rPr lang="en-US" altLang="en-US"/>
              <a:t>Let’s assume 400Hz </a:t>
            </a:r>
            <a:r>
              <a:rPr lang="en-US" altLang="en-US">
                <a:sym typeface="Wingdings" pitchFamily="2" charset="2"/>
              </a:rPr>
              <a:t></a:t>
            </a:r>
            <a:r>
              <a:rPr lang="en-US" altLang="en-US"/>
              <a:t>60 mph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+400Hz</a:t>
            </a:r>
            <a:r>
              <a:rPr lang="en-US" altLang="en-US"/>
              <a:t> means towards the listener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-400Hz</a:t>
            </a:r>
            <a:r>
              <a:rPr lang="en-US" altLang="en-US"/>
              <a:t> means away (opposite </a:t>
            </a:r>
            <a:r>
              <a:rPr lang="en-US" altLang="en-US">
                <a:solidFill>
                  <a:srgbClr val="FF0000"/>
                </a:solidFill>
              </a:rPr>
              <a:t>direction</a:t>
            </a:r>
            <a:r>
              <a:rPr lang="en-US" altLang="en-US"/>
              <a:t>)</a:t>
            </a:r>
          </a:p>
        </p:txBody>
      </p:sp>
      <p:pic>
        <p:nvPicPr>
          <p:cNvPr id="197636" name="doppler.au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2578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976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9633" fill="hold"/>
                                        <p:tgtEl>
                                          <p:spTgt spid="1976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36"/>
                  </p:tgtEl>
                </p:cond>
              </p:nextCondLst>
            </p:seq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7636"/>
                </p:tgtEl>
              </p:cMediaNode>
            </p:audio>
          </p:childTnLst>
        </p:cTn>
      </p:par>
    </p:tnLst>
    <p:bldLst>
      <p:bldP spid="19763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Questions on HW/Lab?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1 due EOD</a:t>
            </a:r>
          </a:p>
          <a:p>
            <a:r>
              <a:rPr lang="en-US" dirty="0" smtClean="0"/>
              <a:t>Lab 1 due EOD tomorrow</a:t>
            </a:r>
          </a:p>
          <a:p>
            <a:endParaRPr lang="en-US" dirty="0" smtClean="0"/>
          </a:p>
          <a:p>
            <a:r>
              <a:rPr lang="en-US" dirty="0" smtClean="0"/>
              <a:t>HW 2 is posted and due 1.5 weeks</a:t>
            </a:r>
          </a:p>
          <a:p>
            <a:pPr lvl="1"/>
            <a:r>
              <a:rPr lang="en-US" dirty="0" smtClean="0"/>
              <a:t>Longer assignment, so start early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Fur Elise Waveform</a:t>
            </a: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6019800" cy="5138738"/>
          </a:xfrm>
          <a:prstGeom prst="rect">
            <a:avLst/>
          </a:prstGeom>
          <a:noFill/>
        </p:spPr>
      </p:pic>
      <p:sp>
        <p:nvSpPr>
          <p:cNvPr id="205829" name="AutoShape 5">
            <a:hlinkClick r:id="" action="ppaction://noaction" highlightClick="1">
              <a:snd r:embed="rId3" name="furelise.wav"/>
            </a:hlinkClick>
          </p:cNvPr>
          <p:cNvSpPr>
            <a:spLocks noChangeArrowheads="1"/>
          </p:cNvSpPr>
          <p:nvPr/>
        </p:nvSpPr>
        <p:spPr bwMode="auto">
          <a:xfrm>
            <a:off x="7924800" y="29718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657725"/>
            <a:ext cx="4572000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242" y="2286000"/>
            <a:ext cx="714675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does this represent?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 rot="16200000">
            <a:off x="-1141382" y="3351183"/>
            <a:ext cx="40544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b="1" i="1" u="sng" dirty="0">
                <a:latin typeface="Arial" charset="0"/>
              </a:rPr>
              <a:t>Frequency</a:t>
            </a:r>
            <a:r>
              <a:rPr lang="en-US" altLang="en-US" sz="2000" b="1" i="1" u="sng" dirty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altLang="en-US" sz="2000" b="1" i="1" u="sng" dirty="0">
                <a:latin typeface="Arial" charset="0"/>
              </a:rPr>
              <a:t>is the vertical axis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346325" y="5695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i="1" u="sng">
              <a:latin typeface="Arial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5027612" y="4876800"/>
            <a:ext cx="3354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i="1" u="sng" dirty="0">
                <a:latin typeface="Arial" charset="0"/>
              </a:rPr>
              <a:t>Time is the horizontal axis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536825"/>
            <a:ext cx="304800" cy="3810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H="1">
            <a:off x="6019800" y="2155825"/>
            <a:ext cx="6096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6248400" y="1676400"/>
            <a:ext cx="1485900" cy="4699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A-440 Hz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1676400" y="5578475"/>
            <a:ext cx="579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u="sng" dirty="0">
                <a:latin typeface="Arial" charset="0"/>
              </a:rPr>
              <a:t>This is a Time-Frequency Diagram – </a:t>
            </a:r>
            <a:r>
              <a:rPr lang="en-US" sz="2400" b="1" i="1" u="sng" dirty="0" smtClean="0">
                <a:latin typeface="Arial" charset="0"/>
              </a:rPr>
              <a:t>One form of a Spectrum Diagram</a:t>
            </a:r>
            <a:endParaRPr lang="en-US" sz="2400" b="1" i="1" u="sng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build="p" autoUpdateAnimBg="0"/>
      <p:bldP spid="203782" grpId="0" build="p" autoUpdateAnimBg="0"/>
      <p:bldP spid="203783" grpId="0" animBg="1"/>
      <p:bldP spid="203784" grpId="0" animBg="1"/>
      <p:bldP spid="203785" grpId="0" animBg="1"/>
      <p:bldP spid="2037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z="3200" dirty="0"/>
              <a:t>Sinusoidal Signals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762000" y="16764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dirty="0"/>
              <a:t>Tuning Fork – Very Periodic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endParaRPr lang="en-US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dirty="0"/>
              <a:t>Bat Signal </a:t>
            </a:r>
            <a:r>
              <a:rPr lang="en-US" dirty="0" smtClean="0"/>
              <a:t>– </a:t>
            </a:r>
            <a:r>
              <a:rPr lang="en-US" dirty="0" err="1" smtClean="0"/>
              <a:t>Kinda</a:t>
            </a:r>
            <a:r>
              <a:rPr lang="en-US" dirty="0" smtClean="0"/>
              <a:t> Periodic in Vowel Region</a:t>
            </a:r>
            <a:endParaRPr lang="en-US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charset="0"/>
              <a:buChar char="•"/>
            </a:pP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charset="0"/>
              <a:buChar char="•"/>
            </a:pP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None/>
            </a:pPr>
            <a:endParaRPr lang="en-US" dirty="0"/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11500"/>
            <a:ext cx="3429000" cy="1460500"/>
          </a:xfrm>
          <a:prstGeom prst="rect">
            <a:avLst/>
          </a:prstGeom>
          <a:noFill/>
        </p:spPr>
      </p:pic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1600200"/>
            <a:ext cx="3390900" cy="1143000"/>
          </a:xfrm>
          <a:prstGeom prst="rect">
            <a:avLst/>
          </a:prstGeom>
          <a:noFill/>
        </p:spPr>
      </p:pic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57200" y="4800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dirty="0" smtClean="0"/>
              <a:t>If we wanted to plot the tuning fork using a frequency diagram, how could we do it?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Amplitude/freq plot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z="3200" dirty="0"/>
              <a:t>Sinusoidal Signals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04800" y="1676400"/>
            <a:ext cx="426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dirty="0"/>
              <a:t>Tuning Fork – </a:t>
            </a:r>
            <a:r>
              <a:rPr lang="en-US" dirty="0" smtClean="0"/>
              <a:t>Periodic Signal</a:t>
            </a:r>
            <a:endParaRPr lang="en-US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charset="0"/>
              <a:buChar char="•"/>
            </a:pP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charset="0"/>
              <a:buChar char="•"/>
            </a:pP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None/>
            </a:pPr>
            <a:endParaRPr lang="en-US" dirty="0"/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3390900" cy="1143000"/>
          </a:xfrm>
          <a:prstGeom prst="rect">
            <a:avLst/>
          </a:prstGeom>
          <a:noFill/>
        </p:spPr>
      </p:pic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533400" y="4800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This is another frequency diagram 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Amplitude/Frequency diagram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Snapshot in time</a:t>
            </a:r>
            <a:endParaRPr lang="en-US" sz="24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495800" y="1909762"/>
            <a:ext cx="4422775" cy="2586038"/>
            <a:chOff x="2592" y="1870"/>
            <a:chExt cx="2786" cy="1629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688" y="1870"/>
              <a:ext cx="0" cy="1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427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128" y="3156"/>
              <a:ext cx="2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latin typeface="Symbol" pitchFamily="18" charset="2"/>
                </a:rPr>
                <a:t>w</a:t>
              </a:r>
              <a:endParaRPr lang="en-US" altLang="en-US" sz="2400" dirty="0">
                <a:latin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072" y="3208"/>
              <a:ext cx="5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latin typeface="Arial" charset="0"/>
                </a:rPr>
                <a:t>880</a:t>
              </a:r>
              <a:r>
                <a:rPr lang="en-US" altLang="en-US" sz="2400" b="1" dirty="0" smtClean="0">
                  <a:latin typeface="Symbol" pitchFamily="18" charset="2"/>
                </a:rPr>
                <a:t>p</a:t>
              </a:r>
              <a:endParaRPr lang="en-US" altLang="en-US" sz="2400" b="1" dirty="0">
                <a:latin typeface="Arial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592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0</a:t>
              </a:r>
            </a:p>
          </p:txBody>
        </p:sp>
      </p:grpSp>
      <p:cxnSp>
        <p:nvCxnSpPr>
          <p:cNvPr id="19" name="Straight Arrow Connector 18"/>
          <p:cNvCxnSpPr>
            <a:stCxn id="15" idx="0"/>
          </p:cNvCxnSpPr>
          <p:nvPr/>
        </p:nvCxnSpPr>
        <p:spPr bwMode="auto">
          <a:xfrm rot="16200000" flipH="1">
            <a:off x="6715521" y="1991122"/>
            <a:ext cx="4763" cy="4090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67200" y="2143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z="3200" dirty="0" smtClean="0"/>
              <a:t>“Bat” Signal</a:t>
            </a:r>
            <a:endParaRPr lang="en-US" sz="3200" dirty="0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04800" y="16764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dirty="0" smtClean="0"/>
              <a:t>How about “Bat”, what would it look like?</a:t>
            </a: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None/>
            </a:pPr>
            <a:endParaRPr lang="en-US" dirty="0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57200" y="495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Amplitude/Frequency diagram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Snapshot in time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</a:pPr>
            <a:r>
              <a:rPr lang="en-US" sz="2400" dirty="0" smtClean="0"/>
              <a:t>These diagrams are very useful for analyzing a signal</a:t>
            </a: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0" y="1909762"/>
            <a:ext cx="4422775" cy="2586038"/>
            <a:chOff x="2592" y="1870"/>
            <a:chExt cx="2786" cy="1629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688" y="1870"/>
              <a:ext cx="0" cy="1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128" y="3156"/>
              <a:ext cx="2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latin typeface="Symbol" pitchFamily="18" charset="2"/>
                </a:rPr>
                <a:t>w</a:t>
              </a:r>
              <a:endParaRPr lang="en-US" altLang="en-US" sz="2400" dirty="0">
                <a:latin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373" y="3208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latin typeface="Arial" charset="0"/>
                </a:rPr>
                <a:t>40000</a:t>
              </a:r>
              <a:r>
                <a:rPr lang="en-US" altLang="en-US" sz="2400" b="1" dirty="0" smtClean="0">
                  <a:latin typeface="Symbol" pitchFamily="18" charset="2"/>
                </a:rPr>
                <a:t>p</a:t>
              </a:r>
              <a:endParaRPr lang="en-US" altLang="en-US" sz="2400" b="1" dirty="0">
                <a:latin typeface="Arial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592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charset="0"/>
                </a:rPr>
                <a:t>0</a:t>
              </a:r>
            </a:p>
          </p:txBody>
        </p:sp>
      </p:grpSp>
      <p:cxnSp>
        <p:nvCxnSpPr>
          <p:cNvPr id="19" name="Straight Arrow Connector 18"/>
          <p:cNvCxnSpPr>
            <a:stCxn id="15" idx="0"/>
          </p:cNvCxnSpPr>
          <p:nvPr/>
        </p:nvCxnSpPr>
        <p:spPr bwMode="auto">
          <a:xfrm rot="16200000" flipH="1">
            <a:off x="6715521" y="1991122"/>
            <a:ext cx="4763" cy="4090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67200" y="2143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11500"/>
            <a:ext cx="3429000" cy="1460500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4681728" y="2824480"/>
            <a:ext cx="3255264" cy="1223264"/>
          </a:xfrm>
          <a:custGeom>
            <a:avLst/>
            <a:gdLst>
              <a:gd name="connsiteX0" fmla="*/ 0 w 3255264"/>
              <a:gd name="connsiteY0" fmla="*/ 1211072 h 1223264"/>
              <a:gd name="connsiteX1" fmla="*/ 121920 w 3255264"/>
              <a:gd name="connsiteY1" fmla="*/ 357632 h 1223264"/>
              <a:gd name="connsiteX2" fmla="*/ 451104 w 3255264"/>
              <a:gd name="connsiteY2" fmla="*/ 52832 h 1223264"/>
              <a:gd name="connsiteX3" fmla="*/ 877824 w 3255264"/>
              <a:gd name="connsiteY3" fmla="*/ 40640 h 1223264"/>
              <a:gd name="connsiteX4" fmla="*/ 1389888 w 3255264"/>
              <a:gd name="connsiteY4" fmla="*/ 101600 h 1223264"/>
              <a:gd name="connsiteX5" fmla="*/ 1658112 w 3255264"/>
              <a:gd name="connsiteY5" fmla="*/ 479552 h 1223264"/>
              <a:gd name="connsiteX6" fmla="*/ 1987296 w 3255264"/>
              <a:gd name="connsiteY6" fmla="*/ 894080 h 1223264"/>
              <a:gd name="connsiteX7" fmla="*/ 2462784 w 3255264"/>
              <a:gd name="connsiteY7" fmla="*/ 1076960 h 1223264"/>
              <a:gd name="connsiteX8" fmla="*/ 2962656 w 3255264"/>
              <a:gd name="connsiteY8" fmla="*/ 1137920 h 1223264"/>
              <a:gd name="connsiteX9" fmla="*/ 3255264 w 3255264"/>
              <a:gd name="connsiteY9" fmla="*/ 1223264 h 122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5264" h="1223264">
                <a:moveTo>
                  <a:pt x="0" y="1211072"/>
                </a:moveTo>
                <a:cubicBezTo>
                  <a:pt x="23368" y="880872"/>
                  <a:pt x="46736" y="550672"/>
                  <a:pt x="121920" y="357632"/>
                </a:cubicBezTo>
                <a:cubicBezTo>
                  <a:pt x="197104" y="164592"/>
                  <a:pt x="325120" y="105664"/>
                  <a:pt x="451104" y="52832"/>
                </a:cubicBezTo>
                <a:cubicBezTo>
                  <a:pt x="577088" y="0"/>
                  <a:pt x="721360" y="32512"/>
                  <a:pt x="877824" y="40640"/>
                </a:cubicBezTo>
                <a:cubicBezTo>
                  <a:pt x="1034288" y="48768"/>
                  <a:pt x="1259840" y="28448"/>
                  <a:pt x="1389888" y="101600"/>
                </a:cubicBezTo>
                <a:cubicBezTo>
                  <a:pt x="1519936" y="174752"/>
                  <a:pt x="1558544" y="347472"/>
                  <a:pt x="1658112" y="479552"/>
                </a:cubicBezTo>
                <a:cubicBezTo>
                  <a:pt x="1757680" y="611632"/>
                  <a:pt x="1853184" y="794512"/>
                  <a:pt x="1987296" y="894080"/>
                </a:cubicBezTo>
                <a:cubicBezTo>
                  <a:pt x="2121408" y="993648"/>
                  <a:pt x="2300224" y="1036320"/>
                  <a:pt x="2462784" y="1076960"/>
                </a:cubicBezTo>
                <a:cubicBezTo>
                  <a:pt x="2625344" y="1117600"/>
                  <a:pt x="2830576" y="1113536"/>
                  <a:pt x="2962656" y="1137920"/>
                </a:cubicBezTo>
                <a:cubicBezTo>
                  <a:pt x="3094736" y="1162304"/>
                  <a:pt x="3175000" y="1192784"/>
                  <a:pt x="3255264" y="1223264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2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</p:bld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717</Words>
  <Application>Microsoft Office PowerPoint</Application>
  <PresentationFormat>On-screen Show (4:3)</PresentationFormat>
  <Paragraphs>208</Paragraphs>
  <Slides>38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Galliard BT</vt:lpstr>
      <vt:lpstr>Symbol</vt:lpstr>
      <vt:lpstr>Times</vt:lpstr>
      <vt:lpstr>Times New Roman</vt:lpstr>
      <vt:lpstr>Wingdings</vt:lpstr>
      <vt:lpstr>James' Default</vt:lpstr>
      <vt:lpstr>Equation</vt:lpstr>
      <vt:lpstr>PowerPoint Presentation</vt:lpstr>
      <vt:lpstr>Agenda</vt:lpstr>
      <vt:lpstr>Cool New Technology</vt:lpstr>
      <vt:lpstr>Questions on HW/Lab?</vt:lpstr>
      <vt:lpstr>Fur Elise Waveform</vt:lpstr>
      <vt:lpstr>What does this represent?</vt:lpstr>
      <vt:lpstr>Sinusoidal Signals</vt:lpstr>
      <vt:lpstr>Sinusoidal Signals</vt:lpstr>
      <vt:lpstr>“Bat” Signal</vt:lpstr>
      <vt:lpstr>Euler’s Formula</vt:lpstr>
      <vt:lpstr>Inverse Euler Formulas</vt:lpstr>
      <vt:lpstr>Exponential Representation</vt:lpstr>
      <vt:lpstr>2 Sided Spectrum Representation</vt:lpstr>
      <vt:lpstr>Exponential Representation</vt:lpstr>
      <vt:lpstr>Graphical Spectrum</vt:lpstr>
      <vt:lpstr>Defn: Spectrum</vt:lpstr>
      <vt:lpstr>Example Spectrum</vt:lpstr>
      <vt:lpstr>PowerPoint Presentation</vt:lpstr>
      <vt:lpstr>PowerPoint Presentation</vt:lpstr>
      <vt:lpstr>Final Answer</vt:lpstr>
      <vt:lpstr>Why look at the Frequency Spectrum?</vt:lpstr>
      <vt:lpstr>Speech Signal: BAT</vt:lpstr>
      <vt:lpstr>Example: Synthetic Vowel </vt:lpstr>
      <vt:lpstr>Spectrum of Vowel</vt:lpstr>
      <vt:lpstr>Spectrum of Vowel (Polar Format)</vt:lpstr>
      <vt:lpstr>Vowel Waveform   (sum of all 5 components)</vt:lpstr>
      <vt:lpstr>PowerPoint Presentation</vt:lpstr>
      <vt:lpstr>Demo</vt:lpstr>
      <vt:lpstr>What is a Periodic Signal?</vt:lpstr>
      <vt:lpstr>What is a Harmonic Signal?</vt:lpstr>
      <vt:lpstr>Fundamental Frequency</vt:lpstr>
      <vt:lpstr>PowerPoint Presentation</vt:lpstr>
      <vt:lpstr>Another Example</vt:lpstr>
      <vt:lpstr>Fourier Theory </vt:lpstr>
      <vt:lpstr>Summary: General Form’s</vt:lpstr>
      <vt:lpstr>Euler’s Formula Reversed</vt:lpstr>
      <vt:lpstr>Another Freq Diagram</vt:lpstr>
      <vt:lpstr>Negative Frequency???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111</cp:revision>
  <dcterms:created xsi:type="dcterms:W3CDTF">2004-08-30T22:58:14Z</dcterms:created>
  <dcterms:modified xsi:type="dcterms:W3CDTF">2018-12-19T17:32:37Z</dcterms:modified>
</cp:coreProperties>
</file>