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handoutMasterIdLst>
    <p:handoutMasterId r:id="rId32"/>
  </p:handoutMasterIdLst>
  <p:sldIdLst>
    <p:sldId id="329" r:id="rId2"/>
    <p:sldId id="332" r:id="rId3"/>
    <p:sldId id="462" r:id="rId4"/>
    <p:sldId id="403" r:id="rId5"/>
    <p:sldId id="405" r:id="rId6"/>
    <p:sldId id="429" r:id="rId7"/>
    <p:sldId id="430" r:id="rId8"/>
    <p:sldId id="431" r:id="rId9"/>
    <p:sldId id="450" r:id="rId10"/>
    <p:sldId id="434" r:id="rId11"/>
    <p:sldId id="436" r:id="rId12"/>
    <p:sldId id="437" r:id="rId13"/>
    <p:sldId id="438" r:id="rId14"/>
    <p:sldId id="439" r:id="rId15"/>
    <p:sldId id="440" r:id="rId16"/>
    <p:sldId id="454" r:id="rId17"/>
    <p:sldId id="456" r:id="rId18"/>
    <p:sldId id="457" r:id="rId19"/>
    <p:sldId id="458" r:id="rId20"/>
    <p:sldId id="459" r:id="rId21"/>
    <p:sldId id="460" r:id="rId22"/>
    <p:sldId id="461" r:id="rId23"/>
    <p:sldId id="452" r:id="rId24"/>
    <p:sldId id="453" r:id="rId25"/>
    <p:sldId id="432" r:id="rId26"/>
    <p:sldId id="331" r:id="rId27"/>
    <p:sldId id="444" r:id="rId28"/>
    <p:sldId id="445" r:id="rId29"/>
    <p:sldId id="446" r:id="rId30"/>
    <p:sldId id="44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94660"/>
  </p:normalViewPr>
  <p:slideViewPr>
    <p:cSldViewPr>
      <p:cViewPr varScale="1">
        <p:scale>
          <a:sx n="78" d="100"/>
          <a:sy n="78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9178F8-12D5-463B-AA6B-2615C3745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37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>
              <a:latin typeface="Times" panose="02020603050405020304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3286E-FDEF-4768-B74B-E6E1433B7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3CBA-5F62-40D5-B13A-1B8D281CE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40329-E440-4FDA-A37A-8B4456BF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1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39D2-704B-4D83-A4EC-8FED88605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71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7D38-2349-4E30-9EF5-4FBF85B19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DF328-A9EB-4926-A338-5D817F102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2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33474-39C0-4365-B247-EF33F8F9C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63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5A610-684D-4E93-9125-AFADE6786B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98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C61F9-BB41-4DDF-A6FF-A58AE2071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6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8B66-45AB-42A2-85B6-F096437FE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7E9A-6DA7-4CB0-94D9-552B32358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8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3E34-F1BB-477D-8E5C-7CCF437EF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394CE-7B32-41DF-A0F3-4C51CD890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>
              <a:latin typeface="Times" panose="02020603050405020304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90141B-9447-46C5-A7BB-5A3B299DD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0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6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etimes.com/showArticle.jhtml?articleID=224700658&amp;cid=NL_e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groups.dcs.st-and.ac.uk/~history/Mathematicians/Fourier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>
                <a:solidFill>
                  <a:srgbClr val="FFFFFF"/>
                </a:solidFill>
              </a:rPr>
              <a:t>ECEN 461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80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IOT - Information – Fourier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Derivation of Fourier Series Integral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Details of the derivation of this integral are in section 3-4.2 of text</a:t>
            </a:r>
          </a:p>
          <a:p>
            <a:pPr lvl="1" eaLnBrk="1" hangingPunct="1"/>
            <a:r>
              <a:rPr lang="en-US" altLang="en-US" sz="2000" smtClean="0"/>
              <a:t>Based on Orthogonality Property</a:t>
            </a:r>
          </a:p>
          <a:p>
            <a:pPr lvl="1" eaLnBrk="1" hangingPunct="1"/>
            <a:r>
              <a:rPr lang="en-US" altLang="en-US" sz="2000" smtClean="0"/>
              <a:t>Based on Integral of complex exponential over a period = 0</a:t>
            </a:r>
          </a:p>
          <a:p>
            <a:pPr lvl="3" eaLnBrk="1" hangingPunct="1"/>
            <a:endParaRPr lang="en-US" altLang="en-US" sz="1600" smtClean="0"/>
          </a:p>
          <a:p>
            <a:pPr eaLnBrk="1" hangingPunct="1"/>
            <a:r>
              <a:rPr lang="en-US" altLang="en-US" sz="2400" smtClean="0"/>
              <a:t>Fourier Series Integral</a:t>
            </a:r>
          </a:p>
          <a:p>
            <a:pPr lvl="1" eaLnBrk="1" hangingPunct="1"/>
            <a:r>
              <a:rPr lang="en-US" altLang="en-US" sz="2000" smtClean="0"/>
              <a:t>useful if we have a formula that defines x(t) over 1 period</a:t>
            </a:r>
          </a:p>
          <a:p>
            <a:pPr lvl="1" eaLnBrk="1" hangingPunct="1"/>
            <a:r>
              <a:rPr lang="en-US" altLang="en-US" sz="2000" smtClean="0"/>
              <a:t>If x(t) is known only as a recording, then numerical methods (computers) are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Square Wave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343400"/>
            <a:ext cx="7239000" cy="2193925"/>
            <a:chOff x="624" y="2736"/>
            <a:chExt cx="4560" cy="1382"/>
          </a:xfrm>
        </p:grpSpPr>
        <p:sp>
          <p:nvSpPr>
            <p:cNvPr id="14342" name="Text Box 4"/>
            <p:cNvSpPr txBox="1">
              <a:spLocks noChangeArrowheads="1"/>
            </p:cNvSpPr>
            <p:nvPr/>
          </p:nvSpPr>
          <p:spPr bwMode="auto">
            <a:xfrm>
              <a:off x="2236" y="36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>
              <a:off x="624" y="3648"/>
              <a:ext cx="44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 flipV="1">
              <a:off x="2352" y="2832"/>
              <a:ext cx="0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Freeform 7"/>
            <p:cNvSpPr>
              <a:spLocks/>
            </p:cNvSpPr>
            <p:nvPr/>
          </p:nvSpPr>
          <p:spPr bwMode="auto">
            <a:xfrm>
              <a:off x="768" y="3120"/>
              <a:ext cx="4272" cy="528"/>
            </a:xfrm>
            <a:custGeom>
              <a:avLst/>
              <a:gdLst>
                <a:gd name="T0" fmla="*/ 0 w 4272"/>
                <a:gd name="T1" fmla="*/ 0 h 528"/>
                <a:gd name="T2" fmla="*/ 672 w 4272"/>
                <a:gd name="T3" fmla="*/ 0 h 528"/>
                <a:gd name="T4" fmla="*/ 672 w 4272"/>
                <a:gd name="T5" fmla="*/ 528 h 528"/>
                <a:gd name="T6" fmla="*/ 1584 w 4272"/>
                <a:gd name="T7" fmla="*/ 528 h 528"/>
                <a:gd name="T8" fmla="*/ 1584 w 4272"/>
                <a:gd name="T9" fmla="*/ 0 h 528"/>
                <a:gd name="T10" fmla="*/ 2496 w 4272"/>
                <a:gd name="T11" fmla="*/ 0 h 528"/>
                <a:gd name="T12" fmla="*/ 2496 w 4272"/>
                <a:gd name="T13" fmla="*/ 528 h 528"/>
                <a:gd name="T14" fmla="*/ 3408 w 4272"/>
                <a:gd name="T15" fmla="*/ 528 h 528"/>
                <a:gd name="T16" fmla="*/ 3408 w 4272"/>
                <a:gd name="T17" fmla="*/ 0 h 528"/>
                <a:gd name="T18" fmla="*/ 4272 w 4272"/>
                <a:gd name="T19" fmla="*/ 0 h 5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72"/>
                <a:gd name="T31" fmla="*/ 0 h 528"/>
                <a:gd name="T32" fmla="*/ 4272 w 4272"/>
                <a:gd name="T33" fmla="*/ 528 h 5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72" h="528">
                  <a:moveTo>
                    <a:pt x="0" y="0"/>
                  </a:moveTo>
                  <a:lnTo>
                    <a:pt x="672" y="0"/>
                  </a:lnTo>
                  <a:lnTo>
                    <a:pt x="672" y="528"/>
                  </a:lnTo>
                  <a:lnTo>
                    <a:pt x="1584" y="528"/>
                  </a:lnTo>
                  <a:lnTo>
                    <a:pt x="1584" y="0"/>
                  </a:lnTo>
                  <a:lnTo>
                    <a:pt x="2496" y="0"/>
                  </a:lnTo>
                  <a:lnTo>
                    <a:pt x="2496" y="528"/>
                  </a:lnTo>
                  <a:lnTo>
                    <a:pt x="3408" y="528"/>
                  </a:lnTo>
                  <a:lnTo>
                    <a:pt x="3408" y="0"/>
                  </a:lnTo>
                  <a:lnTo>
                    <a:pt x="427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200" y="3638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–.02</a:t>
              </a: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.02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3984" y="3648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0.04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094" y="383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2160" y="29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326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144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417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4919" y="364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>
                  <a:latin typeface="Times" panose="02020603050405020304" pitchFamily="18" charset="0"/>
                </a:rPr>
                <a:t>  t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2400" y="2736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>
                  <a:latin typeface="Times" panose="02020603050405020304" pitchFamily="18" charset="0"/>
                </a:rPr>
                <a:t>x(t)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2640" y="364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.01</a:t>
              </a:r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>
              <a:off x="278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20"/>
          <p:cNvGraphicFramePr>
            <a:graphicFrameLocks noChangeAspect="1"/>
          </p:cNvGraphicFramePr>
          <p:nvPr/>
        </p:nvGraphicFramePr>
        <p:xfrm>
          <a:off x="2362200" y="1851025"/>
          <a:ext cx="41910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1460500" imgH="787400" progId="Equation.3">
                  <p:embed/>
                </p:oleObj>
              </mc:Choice>
              <mc:Fallback>
                <p:oleObj name="Equation" r:id="rId3" imgW="1460500" imgH="787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51025"/>
                        <a:ext cx="4191000" cy="2263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62800" y="2438400"/>
            <a:ext cx="1752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What does the plot of this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2743200" cy="9604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FS for a Square Wave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73063" y="2667000"/>
          <a:ext cx="55705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2324100" imgH="508000" progId="Equation.3">
                  <p:embed/>
                </p:oleObj>
              </mc:Choice>
              <mc:Fallback>
                <p:oleObj name="Equation" r:id="rId3" imgW="2324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667000"/>
                        <a:ext cx="5570537" cy="1219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81000" y="3971925"/>
          <a:ext cx="81534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3225800" imgH="508000" progId="Equation.3">
                  <p:embed/>
                </p:oleObj>
              </mc:Choice>
              <mc:Fallback>
                <p:oleObj name="Equation" r:id="rId5" imgW="32258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71925"/>
                        <a:ext cx="8153400" cy="1285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403225" y="5365750"/>
          <a:ext cx="44735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7" imgW="1574800" imgH="431800" progId="Equation.3">
                  <p:embed/>
                </p:oleObj>
              </mc:Choice>
              <mc:Fallback>
                <p:oleObj name="Equation" r:id="rId7" imgW="1574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5365750"/>
                        <a:ext cx="4473575" cy="1227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39" name="Oval 3"/>
          <p:cNvSpPr>
            <a:spLocks noChangeArrowheads="1"/>
          </p:cNvSpPr>
          <p:nvPr/>
        </p:nvSpPr>
        <p:spPr bwMode="auto">
          <a:xfrm>
            <a:off x="1600200" y="3895725"/>
            <a:ext cx="685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ph idx="1"/>
          </p:nvPr>
        </p:nvGraphicFramePr>
        <p:xfrm>
          <a:off x="6096000" y="381000"/>
          <a:ext cx="1981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9" imgW="1460500" imgH="787400" progId="Equation.3">
                  <p:embed/>
                </p:oleObj>
              </mc:Choice>
              <mc:Fallback>
                <p:oleObj name="Equation" r:id="rId9" imgW="14605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"/>
                        <a:ext cx="1981200" cy="1068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3"/>
          <p:cNvGrpSpPr>
            <a:grpSpLocks/>
          </p:cNvGrpSpPr>
          <p:nvPr/>
        </p:nvGrpSpPr>
        <p:grpSpPr bwMode="auto">
          <a:xfrm>
            <a:off x="4724400" y="1524000"/>
            <a:ext cx="3484563" cy="1287463"/>
            <a:chOff x="624" y="2736"/>
            <a:chExt cx="4740" cy="1373"/>
          </a:xfrm>
        </p:grpSpPr>
        <p:sp>
          <p:nvSpPr>
            <p:cNvPr id="15371" name="Text Box 4"/>
            <p:cNvSpPr txBox="1">
              <a:spLocks noChangeArrowheads="1"/>
            </p:cNvSpPr>
            <p:nvPr/>
          </p:nvSpPr>
          <p:spPr bwMode="auto">
            <a:xfrm>
              <a:off x="2236" y="3648"/>
              <a:ext cx="21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15372" name="Line 5"/>
            <p:cNvSpPr>
              <a:spLocks noChangeShapeType="1"/>
            </p:cNvSpPr>
            <p:nvPr/>
          </p:nvSpPr>
          <p:spPr bwMode="auto">
            <a:xfrm>
              <a:off x="624" y="3648"/>
              <a:ext cx="44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 flipV="1">
              <a:off x="2352" y="2832"/>
              <a:ext cx="0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Freeform 7"/>
            <p:cNvSpPr>
              <a:spLocks/>
            </p:cNvSpPr>
            <p:nvPr/>
          </p:nvSpPr>
          <p:spPr bwMode="auto">
            <a:xfrm>
              <a:off x="768" y="3120"/>
              <a:ext cx="4272" cy="528"/>
            </a:xfrm>
            <a:custGeom>
              <a:avLst/>
              <a:gdLst>
                <a:gd name="T0" fmla="*/ 0 w 4272"/>
                <a:gd name="T1" fmla="*/ 0 h 528"/>
                <a:gd name="T2" fmla="*/ 672 w 4272"/>
                <a:gd name="T3" fmla="*/ 0 h 528"/>
                <a:gd name="T4" fmla="*/ 672 w 4272"/>
                <a:gd name="T5" fmla="*/ 528 h 528"/>
                <a:gd name="T6" fmla="*/ 1584 w 4272"/>
                <a:gd name="T7" fmla="*/ 528 h 528"/>
                <a:gd name="T8" fmla="*/ 1584 w 4272"/>
                <a:gd name="T9" fmla="*/ 0 h 528"/>
                <a:gd name="T10" fmla="*/ 2496 w 4272"/>
                <a:gd name="T11" fmla="*/ 0 h 528"/>
                <a:gd name="T12" fmla="*/ 2496 w 4272"/>
                <a:gd name="T13" fmla="*/ 528 h 528"/>
                <a:gd name="T14" fmla="*/ 3408 w 4272"/>
                <a:gd name="T15" fmla="*/ 528 h 528"/>
                <a:gd name="T16" fmla="*/ 3408 w 4272"/>
                <a:gd name="T17" fmla="*/ 0 h 528"/>
                <a:gd name="T18" fmla="*/ 4272 w 4272"/>
                <a:gd name="T19" fmla="*/ 0 h 5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72"/>
                <a:gd name="T31" fmla="*/ 0 h 528"/>
                <a:gd name="T32" fmla="*/ 4272 w 4272"/>
                <a:gd name="T33" fmla="*/ 528 h 5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72" h="528">
                  <a:moveTo>
                    <a:pt x="0" y="0"/>
                  </a:moveTo>
                  <a:lnTo>
                    <a:pt x="672" y="0"/>
                  </a:lnTo>
                  <a:lnTo>
                    <a:pt x="672" y="528"/>
                  </a:lnTo>
                  <a:lnTo>
                    <a:pt x="1584" y="528"/>
                  </a:lnTo>
                  <a:lnTo>
                    <a:pt x="1584" y="0"/>
                  </a:lnTo>
                  <a:lnTo>
                    <a:pt x="2496" y="0"/>
                  </a:lnTo>
                  <a:lnTo>
                    <a:pt x="2496" y="528"/>
                  </a:lnTo>
                  <a:lnTo>
                    <a:pt x="3408" y="528"/>
                  </a:lnTo>
                  <a:lnTo>
                    <a:pt x="3408" y="0"/>
                  </a:lnTo>
                  <a:lnTo>
                    <a:pt x="427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Text Box 8"/>
            <p:cNvSpPr txBox="1">
              <a:spLocks noChangeArrowheads="1"/>
            </p:cNvSpPr>
            <p:nvPr/>
          </p:nvSpPr>
          <p:spPr bwMode="auto">
            <a:xfrm>
              <a:off x="1200" y="3638"/>
              <a:ext cx="6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–.02</a:t>
              </a:r>
            </a:p>
          </p:txBody>
        </p:sp>
        <p:sp>
          <p:nvSpPr>
            <p:cNvPr id="15376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53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.02</a:t>
              </a:r>
            </a:p>
          </p:txBody>
        </p:sp>
        <p:sp>
          <p:nvSpPr>
            <p:cNvPr id="15377" name="Text Box 10"/>
            <p:cNvSpPr txBox="1">
              <a:spLocks noChangeArrowheads="1"/>
            </p:cNvSpPr>
            <p:nvPr/>
          </p:nvSpPr>
          <p:spPr bwMode="auto">
            <a:xfrm>
              <a:off x="3984" y="3648"/>
              <a:ext cx="64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0.04</a:t>
              </a:r>
            </a:p>
          </p:txBody>
        </p:sp>
        <p:sp>
          <p:nvSpPr>
            <p:cNvPr id="15378" name="Text Box 11"/>
            <p:cNvSpPr txBox="1">
              <a:spLocks noChangeArrowheads="1"/>
            </p:cNvSpPr>
            <p:nvPr/>
          </p:nvSpPr>
          <p:spPr bwMode="auto">
            <a:xfrm>
              <a:off x="1094" y="3830"/>
              <a:ext cx="25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100">
                <a:latin typeface="Times" panose="02020603050405020304" pitchFamily="18" charset="0"/>
              </a:endParaRPr>
            </a:p>
          </p:txBody>
        </p:sp>
        <p:sp>
          <p:nvSpPr>
            <p:cNvPr id="15379" name="Text Box 12"/>
            <p:cNvSpPr txBox="1">
              <a:spLocks noChangeArrowheads="1"/>
            </p:cNvSpPr>
            <p:nvPr/>
          </p:nvSpPr>
          <p:spPr bwMode="auto">
            <a:xfrm>
              <a:off x="2160" y="2966"/>
              <a:ext cx="36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326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>
              <a:off x="144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417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16"/>
            <p:cNvSpPr txBox="1">
              <a:spLocks noChangeArrowheads="1"/>
            </p:cNvSpPr>
            <p:nvPr/>
          </p:nvSpPr>
          <p:spPr bwMode="auto">
            <a:xfrm>
              <a:off x="4919" y="3648"/>
              <a:ext cx="44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 i="1">
                  <a:latin typeface="Times" panose="02020603050405020304" pitchFamily="18" charset="0"/>
                </a:rPr>
                <a:t>  t</a:t>
              </a:r>
              <a:endParaRPr lang="en-US" altLang="en-US" sz="1100">
                <a:latin typeface="Times" panose="02020603050405020304" pitchFamily="18" charset="0"/>
              </a:endParaRPr>
            </a:p>
          </p:txBody>
        </p:sp>
        <p:sp>
          <p:nvSpPr>
            <p:cNvPr id="15384" name="Text Box 17"/>
            <p:cNvSpPr txBox="1">
              <a:spLocks noChangeArrowheads="1"/>
            </p:cNvSpPr>
            <p:nvPr/>
          </p:nvSpPr>
          <p:spPr bwMode="auto">
            <a:xfrm>
              <a:off x="2400" y="2736"/>
              <a:ext cx="57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 b="1" i="1">
                  <a:latin typeface="Times" panose="02020603050405020304" pitchFamily="18" charset="0"/>
                </a:rPr>
                <a:t>x(t)</a:t>
              </a:r>
              <a:endParaRPr lang="en-US" altLang="en-US" sz="1100">
                <a:latin typeface="Times" panose="02020603050405020304" pitchFamily="18" charset="0"/>
              </a:endParaRPr>
            </a:p>
          </p:txBody>
        </p:sp>
        <p:sp>
          <p:nvSpPr>
            <p:cNvPr id="15385" name="Text Box 18"/>
            <p:cNvSpPr txBox="1">
              <a:spLocks noChangeArrowheads="1"/>
            </p:cNvSpPr>
            <p:nvPr/>
          </p:nvSpPr>
          <p:spPr bwMode="auto">
            <a:xfrm>
              <a:off x="2640" y="3648"/>
              <a:ext cx="53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100">
                  <a:latin typeface="Times" panose="02020603050405020304" pitchFamily="18" charset="0"/>
                </a:rPr>
                <a:t>.01</a:t>
              </a:r>
            </a:p>
          </p:txBody>
        </p:sp>
        <p:sp>
          <p:nvSpPr>
            <p:cNvPr id="15386" name="Line 19"/>
            <p:cNvSpPr>
              <a:spLocks noChangeShapeType="1"/>
            </p:cNvSpPr>
            <p:nvPr/>
          </p:nvSpPr>
          <p:spPr bwMode="auto">
            <a:xfrm>
              <a:off x="278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9" name="Object 8"/>
          <p:cNvGraphicFramePr>
            <a:graphicFrameLocks noChangeAspect="1"/>
          </p:cNvGraphicFramePr>
          <p:nvPr/>
        </p:nvGraphicFramePr>
        <p:xfrm>
          <a:off x="1447800" y="1601788"/>
          <a:ext cx="28194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1" imgW="1371600" imgH="381000" progId="Equation.3">
                  <p:embed/>
                </p:oleObj>
              </mc:Choice>
              <mc:Fallback>
                <p:oleObj name="Equation" r:id="rId11" imgW="13716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1788"/>
                        <a:ext cx="2819400" cy="912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562600" y="5334000"/>
          <a:ext cx="24892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3" imgW="876300" imgH="457200" progId="Equation.3">
                  <p:embed/>
                </p:oleObj>
              </mc:Choice>
              <mc:Fallback>
                <p:oleObj name="Equation" r:id="rId13" imgW="876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2489200" cy="1300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3962400" cy="9604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DC Coefficient:  a</a:t>
            </a:r>
            <a:r>
              <a:rPr lang="en-US" altLang="en-US" sz="3200" baseline="-25000" smtClean="0"/>
              <a:t>0</a:t>
            </a:r>
            <a:endParaRPr lang="en-US" altLang="en-US" sz="3200" smtClean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914400" y="2011363"/>
          <a:ext cx="4343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1739900" imgH="508000" progId="Equation.3">
                  <p:embed/>
                </p:oleObj>
              </mc:Choice>
              <mc:Fallback>
                <p:oleObj name="Equation" r:id="rId3" imgW="17399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11363"/>
                        <a:ext cx="4343400" cy="127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914400" y="3505200"/>
          <a:ext cx="57721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2006600" imgH="508000" progId="Equation.3">
                  <p:embed/>
                </p:oleObj>
              </mc:Choice>
              <mc:Fallback>
                <p:oleObj name="Equation" r:id="rId5" imgW="2006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5772150" cy="1463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>
            <p:ph idx="1"/>
          </p:nvPr>
        </p:nvGraphicFramePr>
        <p:xfrm>
          <a:off x="7162800" y="381000"/>
          <a:ext cx="1981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7" imgW="1460500" imgH="787400" progId="Equation.3">
                  <p:embed/>
                </p:oleObj>
              </mc:Choice>
              <mc:Fallback>
                <p:oleObj name="Equation" r:id="rId7" imgW="14605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1000"/>
                        <a:ext cx="1981200" cy="1068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Coefficients  a</a:t>
            </a:r>
            <a:r>
              <a:rPr lang="en-US" altLang="en-US" sz="3200" baseline="-25000" smtClean="0"/>
              <a:t>k</a:t>
            </a:r>
            <a:endParaRPr lang="en-US" altLang="en-US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160020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  <a:r>
              <a:rPr lang="en-US" altLang="en-US" baseline="-25000"/>
              <a:t>k </a:t>
            </a:r>
            <a:r>
              <a:rPr lang="en-US" altLang="en-US"/>
              <a:t>is a function of k</a:t>
            </a:r>
          </a:p>
          <a:p>
            <a:pPr lvl="1" eaLnBrk="1" hangingPunct="1"/>
            <a:r>
              <a:rPr lang="en-US" altLang="en-US"/>
              <a:t>Complex Amplitude for k-th Harmonic</a:t>
            </a:r>
          </a:p>
          <a:p>
            <a:pPr lvl="1" eaLnBrk="1" hangingPunct="1"/>
            <a:r>
              <a:rPr lang="en-US" altLang="en-US"/>
              <a:t>This one doesn’t depend on the period, T</a:t>
            </a:r>
            <a:r>
              <a:rPr lang="en-US" altLang="en-US" baseline="-25000"/>
              <a:t>0</a:t>
            </a:r>
            <a:endParaRPr lang="en-US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247775" y="3505200"/>
          <a:ext cx="5762625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324100" imgH="1041400" progId="Equation.3">
                  <p:embed/>
                </p:oleObj>
              </mc:Choice>
              <mc:Fallback>
                <p:oleObj name="Equation" r:id="rId3" imgW="2324100" imgH="1041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505200"/>
                        <a:ext cx="5762625" cy="2586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spectrumSqW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3" r="18063"/>
          <a:stretch>
            <a:fillRect/>
          </a:stretch>
        </p:blipFill>
        <p:spPr bwMode="auto">
          <a:xfrm>
            <a:off x="685800" y="3733800"/>
            <a:ext cx="77724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61722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Spectrum from Fourier Series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5181600" y="1524000"/>
          <a:ext cx="32004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1562100" imgH="1041400" progId="Equation.3">
                  <p:embed/>
                </p:oleObj>
              </mc:Choice>
              <mc:Fallback>
                <p:oleObj name="Equation" r:id="rId4" imgW="1562100" imgH="1041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200400" cy="2136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914400" y="1662113"/>
          <a:ext cx="3733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6" imgW="1562100" imgH="228600" progId="Equation.3">
                  <p:embed/>
                </p:oleObj>
              </mc:Choice>
              <mc:Fallback>
                <p:oleObj name="Equation" r:id="rId6" imgW="1562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2113"/>
                        <a:ext cx="3733800" cy="547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5400" y="2441575"/>
            <a:ext cx="320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a</a:t>
            </a:r>
            <a:r>
              <a:rPr lang="en-US" altLang="en-US" sz="2000" baseline="-25000"/>
              <a:t>k</a:t>
            </a:r>
            <a:r>
              <a:rPr lang="en-US" altLang="en-US" sz="2000"/>
              <a:t> are the complex amplitudes of the freq spectrum !!!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61722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Now, what is the sinusoidal equation for this spectrum?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Fourier Series Synthesis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Question 2 – In general, how can we make (or synthesize) an arbitrary periodic signal from sinusoids?</a:t>
            </a:r>
          </a:p>
          <a:p>
            <a:pPr eaLnBrk="1" hangingPunct="1"/>
            <a:r>
              <a:rPr lang="en-US" altLang="en-US" sz="2400" smtClean="0"/>
              <a:t>Fourier Synthesis Equation – How many coefficients are required for this eqn?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Infinite number of coefficients</a:t>
            </a:r>
          </a:p>
          <a:p>
            <a:pPr eaLnBrk="1" hangingPunct="1"/>
            <a:r>
              <a:rPr lang="en-US" altLang="en-US" sz="2400" smtClean="0"/>
              <a:t>We need to approximate x(t) by using a finite number of coefficients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048000" y="5640388"/>
          <a:ext cx="2611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40388"/>
                        <a:ext cx="2611438" cy="968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819400" y="3341688"/>
          <a:ext cx="26670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1231900" imgH="457200" progId="Equation.3">
                  <p:embed/>
                </p:oleObj>
              </mc:Choice>
              <mc:Fallback>
                <p:oleObj name="Equation" r:id="rId5" imgW="1231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41688"/>
                        <a:ext cx="2667000" cy="1154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pectrumSq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7725"/>
          <a:stretch>
            <a:fillRect/>
          </a:stretch>
        </p:blipFill>
        <p:spPr bwMode="auto">
          <a:xfrm>
            <a:off x="990600" y="1600200"/>
            <a:ext cx="72786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58674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Synthesis: 1st &amp; 3rd Harmonics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876800" y="37655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Freeform 5"/>
          <p:cNvSpPr>
            <a:spLocks/>
          </p:cNvSpPr>
          <p:nvPr/>
        </p:nvSpPr>
        <p:spPr bwMode="auto">
          <a:xfrm>
            <a:off x="2971800" y="1676400"/>
            <a:ext cx="3200400" cy="1860550"/>
          </a:xfrm>
          <a:custGeom>
            <a:avLst/>
            <a:gdLst>
              <a:gd name="T0" fmla="*/ 0 w 2544"/>
              <a:gd name="T1" fmla="*/ 2147483646 h 1248"/>
              <a:gd name="T2" fmla="*/ 0 w 2544"/>
              <a:gd name="T3" fmla="*/ 0 h 1248"/>
              <a:gd name="T4" fmla="*/ 2147483646 w 2544"/>
              <a:gd name="T5" fmla="*/ 0 h 1248"/>
              <a:gd name="T6" fmla="*/ 2147483646 w 2544"/>
              <a:gd name="T7" fmla="*/ 2147483646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248"/>
              <a:gd name="T14" fmla="*/ 2544 w 254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248">
                <a:moveTo>
                  <a:pt x="0" y="1248"/>
                </a:moveTo>
                <a:lnTo>
                  <a:pt x="0" y="0"/>
                </a:lnTo>
                <a:lnTo>
                  <a:pt x="2544" y="0"/>
                </a:lnTo>
                <a:lnTo>
                  <a:pt x="2544" y="1248"/>
                </a:lnTo>
              </a:path>
            </a:pathLst>
          </a:cu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7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16488"/>
            <a:ext cx="53340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1295400" y="3962400"/>
          <a:ext cx="6858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3238500" imgH="393700" progId="Equation.3">
                  <p:embed/>
                </p:oleObj>
              </mc:Choice>
              <mc:Fallback>
                <p:oleObj name="Equation" r:id="rId5" imgW="3238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6858000" cy="833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pectrumSq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7725"/>
          <a:stretch>
            <a:fillRect/>
          </a:stretch>
        </p:blipFill>
        <p:spPr bwMode="auto">
          <a:xfrm>
            <a:off x="762000" y="1533525"/>
            <a:ext cx="76930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56163"/>
            <a:ext cx="5334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63246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Synthesis: up to 7th Harmonic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94" name="Freeform 6"/>
          <p:cNvSpPr>
            <a:spLocks/>
          </p:cNvSpPr>
          <p:nvPr/>
        </p:nvSpPr>
        <p:spPr bwMode="auto">
          <a:xfrm>
            <a:off x="1447800" y="1687513"/>
            <a:ext cx="6172200" cy="1905000"/>
          </a:xfrm>
          <a:custGeom>
            <a:avLst/>
            <a:gdLst>
              <a:gd name="T0" fmla="*/ 0 w 2544"/>
              <a:gd name="T1" fmla="*/ 2147483646 h 1248"/>
              <a:gd name="T2" fmla="*/ 0 w 2544"/>
              <a:gd name="T3" fmla="*/ 0 h 1248"/>
              <a:gd name="T4" fmla="*/ 2147483646 w 2544"/>
              <a:gd name="T5" fmla="*/ 0 h 1248"/>
              <a:gd name="T6" fmla="*/ 2147483646 w 2544"/>
              <a:gd name="T7" fmla="*/ 2147483646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248"/>
              <a:gd name="T14" fmla="*/ 2544 w 254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248">
                <a:moveTo>
                  <a:pt x="0" y="1248"/>
                </a:moveTo>
                <a:lnTo>
                  <a:pt x="0" y="0"/>
                </a:lnTo>
                <a:lnTo>
                  <a:pt x="2544" y="0"/>
                </a:lnTo>
                <a:lnTo>
                  <a:pt x="2544" y="1248"/>
                </a:lnTo>
              </a:path>
            </a:pathLst>
          </a:cu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161925" y="4070350"/>
          <a:ext cx="89058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5346700" imgH="393700" progId="Equation.3">
                  <p:embed/>
                </p:oleObj>
              </mc:Choice>
              <mc:Fallback>
                <p:oleObj name="Equation" r:id="rId5" imgW="5346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4070350"/>
                        <a:ext cx="8905875" cy="654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0" y="457200"/>
            <a:ext cx="5588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Synthesis</a:t>
            </a:r>
          </a:p>
        </p:txBody>
      </p:sp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382000" cy="4343400"/>
          </a:xfrm>
        </p:spPr>
        <p:txBody>
          <a:bodyPr/>
          <a:lstStyle/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Prayer/Thought</a:t>
            </a:r>
          </a:p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Cool Technology</a:t>
            </a:r>
          </a:p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Fourier Series</a:t>
            </a:r>
          </a:p>
          <a:p>
            <a:pPr marL="990600" lvl="1" indent="-533400" eaLnBrk="1" hangingPunct="1"/>
            <a:r>
              <a:rPr lang="en-US" altLang="en-US" smtClean="0"/>
              <a:t>Analysis</a:t>
            </a:r>
          </a:p>
          <a:p>
            <a:pPr marL="1371600" lvl="2" indent="-457200" eaLnBrk="1" hangingPunct="1"/>
            <a:r>
              <a:rPr lang="en-US" altLang="en-US" smtClean="0"/>
              <a:t>Fourier Integral</a:t>
            </a:r>
          </a:p>
          <a:p>
            <a:pPr marL="990600" lvl="1" indent="-533400" eaLnBrk="1" hangingPunct="1"/>
            <a:r>
              <a:rPr lang="en-US" altLang="en-US" smtClean="0"/>
              <a:t>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Gibbs’ Phenomenon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Convergence at discontinuity of x(t)</a:t>
            </a:r>
          </a:p>
          <a:p>
            <a:pPr lvl="1" eaLnBrk="1" hangingPunct="1"/>
            <a:r>
              <a:rPr lang="en-US" altLang="en-US" smtClean="0"/>
              <a:t>There is always an overshoot</a:t>
            </a:r>
          </a:p>
          <a:p>
            <a:pPr lvl="1" eaLnBrk="1" hangingPunct="1"/>
            <a:r>
              <a:rPr lang="en-US" altLang="en-US" smtClean="0"/>
              <a:t>9% for the Square Wave case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77724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096000" y="2590800"/>
            <a:ext cx="1295400" cy="139065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11890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Series Overview</a:t>
            </a:r>
          </a:p>
        </p:txBody>
      </p:sp>
      <p:pic>
        <p:nvPicPr>
          <p:cNvPr id="24579" name="Picture 3" descr="FSeries_block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1313"/>
            <a:ext cx="84582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Fourier Series Demos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171950"/>
          </a:xfrm>
        </p:spPr>
        <p:txBody>
          <a:bodyPr/>
          <a:lstStyle/>
          <a:p>
            <a:pPr eaLnBrk="1" hangingPunct="1"/>
            <a:r>
              <a:rPr lang="en-US" altLang="en-US" smtClean="0"/>
              <a:t>MATLAB GUI: fseriesdemo</a:t>
            </a:r>
          </a:p>
          <a:p>
            <a:pPr lvl="1" eaLnBrk="1" hangingPunct="1"/>
            <a:r>
              <a:rPr lang="en-US" altLang="en-US" smtClean="0"/>
              <a:t> On CD	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25604" name="Picture 4" descr="fseries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533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Another Example: Half-Wave Rectified Sine Wave</a:t>
            </a:r>
          </a:p>
        </p:txBody>
      </p:sp>
      <p:pic>
        <p:nvPicPr>
          <p:cNvPr id="26627" name="Picture 3" descr="HalfWaveSine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0" y="2209800"/>
            <a:ext cx="3619500" cy="78898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981200"/>
          <a:ext cx="3556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4" imgW="1548728" imgH="482391" progId="Equation.3">
                  <p:embed/>
                </p:oleObj>
              </mc:Choice>
              <mc:Fallback>
                <p:oleObj name="Equation" r:id="rId4" imgW="1548728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3556000" cy="1108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33400" y="3160713"/>
          <a:ext cx="4038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6" imgW="1816100" imgH="482600" progId="Equation.3">
                  <p:embed/>
                </p:oleObj>
              </mc:Choice>
              <mc:Fallback>
                <p:oleObj name="Equation" r:id="rId6" imgW="1816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60713"/>
                        <a:ext cx="4038600" cy="1076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070600" y="1676400"/>
            <a:ext cx="284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Half-Wave Rectified Sine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562600" y="1981200"/>
            <a:ext cx="0" cy="1447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317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33400" y="4318000"/>
          <a:ext cx="6019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8" imgW="3009900" imgH="965200" progId="Equation.3">
                  <p:embed/>
                </p:oleObj>
              </mc:Choice>
              <mc:Fallback>
                <p:oleObj name="Equation" r:id="rId8" imgW="30099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18000"/>
                        <a:ext cx="6019800" cy="193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510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3771900" imgH="2336800" progId="Equation.3">
                  <p:embed/>
                </p:oleObj>
              </mc:Choice>
              <mc:Fallback>
                <p:oleObj name="Equation" r:id="rId3" imgW="3771900" imgH="233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29600" cy="5106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6324600" cy="762000"/>
          </a:xfrm>
          <a:noFill/>
        </p:spPr>
        <p:txBody>
          <a:bodyPr anchor="b"/>
          <a:lstStyle/>
          <a:p>
            <a:pPr eaLnBrk="1" hangingPunct="1"/>
            <a:r>
              <a:rPr lang="en-US" altLang="en-US" sz="2800" smtClean="0"/>
              <a:t>Half-Wave Rectified Sine Wave Cont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Synthesis vs.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1600200"/>
            <a:ext cx="40386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Synthesis</a:t>
            </a:r>
          </a:p>
          <a:p>
            <a:pPr lvl="1" eaLnBrk="1" hangingPunct="1"/>
            <a:r>
              <a:rPr lang="en-US" altLang="en-US" b="1" smtClean="0">
                <a:solidFill>
                  <a:srgbClr val="00CC66"/>
                </a:solidFill>
              </a:rPr>
              <a:t>Can be Easy</a:t>
            </a:r>
          </a:p>
          <a:p>
            <a:pPr lvl="2" eaLnBrk="1" hangingPunct="1"/>
            <a:r>
              <a:rPr lang="en-US" altLang="en-US" smtClean="0"/>
              <a:t>Given (</a:t>
            </a:r>
            <a:r>
              <a:rPr lang="en-US" altLang="en-US" smtClean="0">
                <a:latin typeface="Symbol" panose="05050102010706020507" pitchFamily="18" charset="2"/>
              </a:rPr>
              <a:t>w</a:t>
            </a:r>
            <a:r>
              <a:rPr lang="en-US" altLang="en-US" baseline="-25000" smtClean="0"/>
              <a:t>k</a:t>
            </a:r>
            <a:r>
              <a:rPr lang="en-US" altLang="en-US" smtClean="0"/>
              <a:t>,A</a:t>
            </a:r>
            <a:r>
              <a:rPr lang="en-US" altLang="en-US" baseline="-25000" smtClean="0"/>
              <a:t>k</a:t>
            </a:r>
            <a:r>
              <a:rPr lang="en-US" altLang="en-US" smtClean="0"/>
              <a:t>,</a:t>
            </a:r>
            <a:r>
              <a:rPr lang="en-US" altLang="en-US" smtClean="0">
                <a:latin typeface="Symbol" panose="05050102010706020507" pitchFamily="18" charset="2"/>
              </a:rPr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) create x(t)</a:t>
            </a:r>
          </a:p>
          <a:p>
            <a:pPr lvl="1" eaLnBrk="1" hangingPunct="1"/>
            <a:r>
              <a:rPr lang="en-US" altLang="en-US" b="1" smtClean="0">
                <a:solidFill>
                  <a:srgbClr val="00CC66"/>
                </a:solidFill>
              </a:rPr>
              <a:t>Can be Hard</a:t>
            </a:r>
          </a:p>
          <a:p>
            <a:pPr lvl="2" eaLnBrk="1" hangingPunct="1"/>
            <a:r>
              <a:rPr lang="en-US" altLang="en-US" smtClean="0"/>
              <a:t>Synthesize Speech so that it sounds good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600200"/>
            <a:ext cx="40386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</a:t>
            </a:r>
          </a:p>
          <a:p>
            <a:pPr lvl="1" eaLnBrk="1" hangingPunct="1"/>
            <a:r>
              <a:rPr lang="en-US" altLang="en-US" b="1" smtClean="0">
                <a:solidFill>
                  <a:srgbClr val="00CC66"/>
                </a:solidFill>
              </a:rPr>
              <a:t>Hard to do by hand</a:t>
            </a:r>
          </a:p>
          <a:p>
            <a:pPr lvl="1" eaLnBrk="1" hangingPunct="1"/>
            <a:r>
              <a:rPr lang="en-US" altLang="en-US" smtClean="0"/>
              <a:t>Given x(t), extract (</a:t>
            </a:r>
            <a:r>
              <a:rPr lang="en-US" altLang="en-US" b="1" smtClean="0">
                <a:latin typeface="Symbol" panose="05050102010706020507" pitchFamily="18" charset="2"/>
              </a:rPr>
              <a:t>w</a:t>
            </a:r>
            <a:r>
              <a:rPr lang="en-US" altLang="en-US" baseline="-25000" smtClean="0"/>
              <a:t>k</a:t>
            </a:r>
            <a:r>
              <a:rPr lang="en-US" altLang="en-US" smtClean="0"/>
              <a:t>,A</a:t>
            </a:r>
            <a:r>
              <a:rPr lang="en-US" altLang="en-US" baseline="-25000" smtClean="0"/>
              <a:t>k</a:t>
            </a:r>
            <a:r>
              <a:rPr lang="en-US" altLang="en-US" smtClean="0"/>
              <a:t>,</a:t>
            </a:r>
            <a:r>
              <a:rPr lang="en-US" altLang="en-US" smtClean="0">
                <a:latin typeface="Symbol" panose="05050102010706020507" pitchFamily="18" charset="2"/>
              </a:rPr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) </a:t>
            </a:r>
          </a:p>
          <a:p>
            <a:pPr lvl="1" eaLnBrk="1" hangingPunct="1"/>
            <a:r>
              <a:rPr lang="en-US" altLang="en-US" smtClean="0"/>
              <a:t>How many freq’s?</a:t>
            </a:r>
          </a:p>
          <a:p>
            <a:pPr lvl="1" eaLnBrk="1" hangingPunct="1"/>
            <a:r>
              <a:rPr lang="en-US" altLang="en-US" smtClean="0"/>
              <a:t>Need computer to do this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67000" y="52578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We will talk next time how to do this on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 eaLnBrk="1" hangingPunct="1">
              <a:buFont typeface="Galliard BT" charset="0"/>
              <a:buNone/>
            </a:pPr>
            <a:r>
              <a:rPr lang="en-US" altLang="en-US" sz="8200" smtClean="0">
                <a:latin typeface="Times New Roman" panose="02020603050405020304" pitchFamily="18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146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Integral Property of exp(j)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Integrate over one period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524000" y="2227263"/>
          <a:ext cx="5824538" cy="354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2362200" imgH="1435100" progId="Equation.3">
                  <p:embed/>
                </p:oleObj>
              </mc:Choice>
              <mc:Fallback>
                <p:oleObj name="Equation" r:id="rId3" imgW="2362200" imgH="143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27263"/>
                        <a:ext cx="5824538" cy="3544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514600" y="5943600"/>
          <a:ext cx="1433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5" imgW="393359" imgH="177646" progId="Equation.3">
                  <p:embed/>
                </p:oleObj>
              </mc:Choice>
              <mc:Fallback>
                <p:oleObj name="Equation" r:id="rId5" imgW="393359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43600"/>
                        <a:ext cx="1433513" cy="647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934200" y="5181600"/>
          <a:ext cx="200501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7" imgW="571252" imgH="431613" progId="Equation.3">
                  <p:embed/>
                </p:oleObj>
              </mc:Choice>
              <mc:Fallback>
                <p:oleObj name="Equation" r:id="rId7" imgW="571252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2005013" cy="1516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60706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Orthogonality of exp(j)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 smtClean="0"/>
              <a:t>Product of exp(+j ) and exp(-j )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7200" y="2324100"/>
          <a:ext cx="8001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387600" imgH="533400" progId="Equation.3">
                  <p:embed/>
                </p:oleObj>
              </mc:Choice>
              <mc:Fallback>
                <p:oleObj name="Equation" r:id="rId3" imgW="2387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24100"/>
                        <a:ext cx="8001000" cy="1790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28800" y="4391025"/>
          <a:ext cx="404336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1206500" imgH="508000" progId="Equation.3">
                  <p:embed/>
                </p:oleObj>
              </mc:Choice>
              <mc:Fallback>
                <p:oleObj name="Equation" r:id="rId5" imgW="12065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91025"/>
                        <a:ext cx="4043363" cy="1704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6705600" cy="831850"/>
          </a:xfrm>
        </p:spPr>
        <p:txBody>
          <a:bodyPr/>
          <a:lstStyle/>
          <a:p>
            <a:pPr eaLnBrk="1" hangingPunct="1"/>
            <a:r>
              <a:rPr lang="en-US" altLang="en-US" smtClean="0"/>
              <a:t>Isolate One FS Coefficient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52400" y="1665288"/>
          <a:ext cx="8763000" cy="4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3746500" imgH="2057400" progId="Equation.3">
                  <p:embed/>
                </p:oleObj>
              </mc:Choice>
              <mc:Fallback>
                <p:oleObj name="Equation" r:id="rId3" imgW="37465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65288"/>
                        <a:ext cx="8763000" cy="4811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8382000" y="4343400"/>
            <a:ext cx="609600" cy="685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410200" y="4962525"/>
          <a:ext cx="26114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990170" imgH="431613" progId="Equation.3">
                  <p:embed/>
                </p:oleObj>
              </mc:Choice>
              <mc:Fallback>
                <p:oleObj name="Equation" r:id="rId5" imgW="99017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62525"/>
                        <a:ext cx="2611438" cy="11398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Cool Technology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hlinkClick r:id="rId2"/>
              </a:rPr>
              <a:t>http://www.eetimes.com/showArticle.jhtml?articleID=224700658&amp;cid=NL_eet</a:t>
            </a:r>
            <a:endParaRPr lang="en-US" altLang="en-US" smtClean="0"/>
          </a:p>
          <a:p>
            <a:r>
              <a:rPr lang="en-US" altLang="en-US" smtClean="0"/>
              <a:t>microrobots</a:t>
            </a:r>
          </a:p>
          <a:p>
            <a:endParaRPr lang="en-US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28000" r="53751" b="23000"/>
          <a:stretch>
            <a:fillRect/>
          </a:stretch>
        </p:blipFill>
        <p:spPr bwMode="auto">
          <a:xfrm>
            <a:off x="4876800" y="2819400"/>
            <a:ext cx="381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Harmonic Signal – General Form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819400" y="3276600"/>
          <a:ext cx="3352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3352800" cy="1243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4645025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Where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3500438" y="5021263"/>
          <a:ext cx="16097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5" imgW="634725" imgH="393529" progId="Equation.3">
                  <p:embed/>
                </p:oleObj>
              </mc:Choice>
              <mc:Fallback>
                <p:oleObj name="Equation" r:id="rId5" imgW="63472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021263"/>
                        <a:ext cx="1609725" cy="9985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6100"/>
            <a:ext cx="7543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62992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Spectrum Diagram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66850"/>
            <a:ext cx="8610600" cy="4171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What sinusoids make up this spectrum?</a:t>
            </a:r>
            <a:endParaRPr lang="en-US" altLang="en-US" baseline="14000" smtClean="0"/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7018338" y="2208213"/>
          <a:ext cx="9318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208213"/>
                        <a:ext cx="931862" cy="671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04800" y="2362200"/>
            <a:ext cx="8656638" cy="2684463"/>
            <a:chOff x="144" y="1826"/>
            <a:chExt cx="5453" cy="1691"/>
          </a:xfrm>
        </p:grpSpPr>
        <p:grpSp>
          <p:nvGrpSpPr>
            <p:cNvPr id="7177" name="Group 6"/>
            <p:cNvGrpSpPr>
              <a:grpSpLocks/>
            </p:cNvGrpSpPr>
            <p:nvPr/>
          </p:nvGrpSpPr>
          <p:grpSpPr bwMode="auto">
            <a:xfrm>
              <a:off x="288" y="3171"/>
              <a:ext cx="4274" cy="252"/>
              <a:chOff x="288" y="3171"/>
              <a:chExt cx="4274" cy="252"/>
            </a:xfrm>
          </p:grpSpPr>
          <p:sp>
            <p:nvSpPr>
              <p:cNvPr id="7193" name="Text Box 7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Galliard BT" charset="0"/>
                  <a:buChar char="•"/>
                  <a:defRPr sz="32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 Box 8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3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Galliard BT" charset="0"/>
                  <a:buChar char="•"/>
                  <a:defRPr sz="32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10k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195" name="Text Box 9"/>
              <p:cNvSpPr txBox="1">
                <a:spLocks noChangeArrowheads="1"/>
              </p:cNvSpPr>
              <p:nvPr/>
            </p:nvSpPr>
            <p:spPr bwMode="auto">
              <a:xfrm>
                <a:off x="4176" y="3171"/>
                <a:ext cx="3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Galliard BT" charset="0"/>
                  <a:buChar char="•"/>
                  <a:defRPr sz="32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21k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196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Galliard BT" charset="0"/>
                  <a:buChar char="•"/>
                  <a:defRPr sz="32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–10k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7197" name="Text Box 11"/>
              <p:cNvSpPr txBox="1">
                <a:spLocks noChangeArrowheads="1"/>
              </p:cNvSpPr>
              <p:nvPr/>
            </p:nvSpPr>
            <p:spPr bwMode="auto">
              <a:xfrm>
                <a:off x="288" y="3171"/>
                <a:ext cx="47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Galliard BT" charset="0"/>
                  <a:buChar char="•"/>
                  <a:defRPr sz="32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 b="1">
                    <a:latin typeface="Arial" panose="020B0604020202020204" pitchFamily="34" charset="0"/>
                  </a:rPr>
                  <a:t>–21k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4896" y="3267"/>
              <a:ext cx="7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Galliard BT" charset="0"/>
                <a:buChar char="•"/>
                <a:defRPr sz="32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f (in Hz)</a:t>
              </a:r>
              <a:endParaRPr lang="en-US" altLang="en-US" sz="2400" b="1">
                <a:latin typeface="Arial" panose="020B0604020202020204" pitchFamily="34" charset="0"/>
              </a:endParaRPr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144" y="2112"/>
              <a:ext cx="5280" cy="1056"/>
              <a:chOff x="144" y="2016"/>
              <a:chExt cx="5280" cy="1056"/>
            </a:xfrm>
          </p:grpSpPr>
          <p:sp>
            <p:nvSpPr>
              <p:cNvPr id="7187" name="Line 14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10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Line 15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16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Line 17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Line 18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Line 19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0" name="Group 20"/>
            <p:cNvGrpSpPr>
              <a:grpSpLocks/>
            </p:cNvGrpSpPr>
            <p:nvPr/>
          </p:nvGrpSpPr>
          <p:grpSpPr bwMode="auto">
            <a:xfrm>
              <a:off x="1284" y="2082"/>
              <a:ext cx="2355" cy="320"/>
              <a:chOff x="1284" y="2082"/>
              <a:chExt cx="2355" cy="320"/>
            </a:xfrm>
          </p:grpSpPr>
          <p:graphicFrame>
            <p:nvGraphicFramePr>
              <p:cNvPr id="7185" name="Object 21"/>
              <p:cNvGraphicFramePr>
                <a:graphicFrameLocks noChangeAspect="1"/>
              </p:cNvGraphicFramePr>
              <p:nvPr/>
            </p:nvGraphicFramePr>
            <p:xfrm>
              <a:off x="1284" y="2087"/>
              <a:ext cx="86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9" name="Equation" r:id="rId5" imgW="558558" imgH="203112" progId="Equation.3">
                      <p:embed/>
                    </p:oleObj>
                  </mc:Choice>
                  <mc:Fallback>
                    <p:oleObj name="Equation" r:id="rId5" imgW="55855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2087"/>
                            <a:ext cx="869" cy="315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22"/>
              <p:cNvGraphicFramePr>
                <a:graphicFrameLocks noChangeAspect="1"/>
              </p:cNvGraphicFramePr>
              <p:nvPr/>
            </p:nvGraphicFramePr>
            <p:xfrm>
              <a:off x="2919" y="2082"/>
              <a:ext cx="7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0" name="Equation" r:id="rId7" imgW="507780" imgH="203112" progId="Equation.3">
                      <p:embed/>
                    </p:oleObj>
                  </mc:Choice>
                  <mc:Fallback>
                    <p:oleObj name="Equation" r:id="rId7" imgW="507780" imgH="203112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9" y="2082"/>
                            <a:ext cx="720" cy="288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1" name="Group 23"/>
            <p:cNvGrpSpPr>
              <a:grpSpLocks/>
            </p:cNvGrpSpPr>
            <p:nvPr/>
          </p:nvGrpSpPr>
          <p:grpSpPr bwMode="auto">
            <a:xfrm>
              <a:off x="183" y="2419"/>
              <a:ext cx="4630" cy="301"/>
              <a:chOff x="183" y="2419"/>
              <a:chExt cx="4630" cy="301"/>
            </a:xfrm>
          </p:grpSpPr>
          <p:graphicFrame>
            <p:nvGraphicFramePr>
              <p:cNvPr id="7183" name="Object 24"/>
              <p:cNvGraphicFramePr>
                <a:graphicFrameLocks noChangeAspect="1"/>
              </p:cNvGraphicFramePr>
              <p:nvPr/>
            </p:nvGraphicFramePr>
            <p:xfrm>
              <a:off x="183" y="2421"/>
              <a:ext cx="78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1" name="Equation" r:id="rId9" imgW="533169" imgH="203112" progId="Equation.3">
                      <p:embed/>
                    </p:oleObj>
                  </mc:Choice>
                  <mc:Fallback>
                    <p:oleObj name="Equation" r:id="rId9" imgW="533169" imgH="20311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2421"/>
                            <a:ext cx="786" cy="299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25"/>
              <p:cNvGraphicFramePr>
                <a:graphicFrameLocks noChangeAspect="1"/>
              </p:cNvGraphicFramePr>
              <p:nvPr/>
            </p:nvGraphicFramePr>
            <p:xfrm>
              <a:off x="3930" y="2419"/>
              <a:ext cx="883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2" name="Equation" r:id="rId11" imgW="596641" imgH="203112" progId="Equation.3">
                      <p:embed/>
                    </p:oleObj>
                  </mc:Choice>
                  <mc:Fallback>
                    <p:oleObj name="Equation" r:id="rId11" imgW="596641" imgH="203112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0" y="2419"/>
                            <a:ext cx="883" cy="300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2247" y="1826"/>
            <a:ext cx="4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13" imgW="228402" imgH="177646" progId="Equation.3">
                    <p:embed/>
                  </p:oleObj>
                </mc:Choice>
                <mc:Fallback>
                  <p:oleObj name="Equation" r:id="rId13" imgW="228402" imgH="17764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1826"/>
                          <a:ext cx="428" cy="33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47" name="Object 27"/>
          <p:cNvGraphicFramePr>
            <a:graphicFrameLocks noChangeAspect="1"/>
          </p:cNvGraphicFramePr>
          <p:nvPr/>
        </p:nvGraphicFramePr>
        <p:xfrm>
          <a:off x="1128713" y="5181600"/>
          <a:ext cx="62626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5" imgW="2298700" imgH="431800" progId="Equation.3">
                  <p:embed/>
                </p:oleObj>
              </mc:Choice>
              <mc:Fallback>
                <p:oleObj name="Equation" r:id="rId15" imgW="22987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181600"/>
                        <a:ext cx="6262687" cy="1173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8" name="Object 28"/>
          <p:cNvGraphicFramePr>
            <a:graphicFrameLocks noChangeAspect="1"/>
          </p:cNvGraphicFramePr>
          <p:nvPr/>
        </p:nvGraphicFramePr>
        <p:xfrm>
          <a:off x="3168650" y="3733800"/>
          <a:ext cx="16319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7" imgW="812447" imgH="266584" progId="Equation.3">
                  <p:embed/>
                </p:oleObj>
              </mc:Choice>
              <mc:Fallback>
                <p:oleObj name="Equation" r:id="rId17" imgW="812447" imgH="26658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733800"/>
                        <a:ext cx="1631950" cy="534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9" name="Object 29"/>
          <p:cNvGraphicFramePr>
            <a:graphicFrameLocks noChangeAspect="1"/>
          </p:cNvGraphicFramePr>
          <p:nvPr/>
        </p:nvGraphicFramePr>
        <p:xfrm>
          <a:off x="457200" y="2133600"/>
          <a:ext cx="8270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9" imgW="330057" imgH="291973" progId="Equation.3">
                  <p:embed/>
                </p:oleObj>
              </mc:Choice>
              <mc:Fallback>
                <p:oleObj name="Equation" r:id="rId19" imgW="330057" imgH="29197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827088" cy="731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44475" y="3025775"/>
          <a:ext cx="806132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514600" imgH="1130300" progId="Equation.3">
                  <p:embed/>
                </p:oleObj>
              </mc:Choice>
              <mc:Fallback>
                <p:oleObj name="Equation" r:id="rId3" imgW="2514600" imgH="1130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025775"/>
                        <a:ext cx="8061325" cy="34305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What is a Harmonic Signal?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84163" y="1660525"/>
          <a:ext cx="71072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832100" imgH="431800" progId="Equation.3">
                  <p:embed/>
                </p:oleObj>
              </mc:Choice>
              <mc:Fallback>
                <p:oleObj name="Equation" r:id="rId5" imgW="2832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660525"/>
                        <a:ext cx="7107237" cy="1082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132638" y="3200400"/>
          <a:ext cx="1096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469696" imgH="393529" progId="Equation.3">
                  <p:embed/>
                </p:oleObj>
              </mc:Choice>
              <mc:Fallback>
                <p:oleObj name="Equation" r:id="rId7" imgW="46969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3200400"/>
                        <a:ext cx="1096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DSP Questions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79248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couple of questions central to DSP</a:t>
            </a:r>
          </a:p>
          <a:p>
            <a:pPr lvl="1" eaLnBrk="1" hangingPunct="1"/>
            <a:r>
              <a:rPr lang="en-US" altLang="en-US" sz="2400" smtClean="0"/>
              <a:t>Question 1 – Given an arbitrary signal how can we get its mathematical formula – and hence be able to work with it?</a:t>
            </a:r>
          </a:p>
          <a:p>
            <a:pPr lvl="1" eaLnBrk="1" hangingPunct="1"/>
            <a:r>
              <a:rPr lang="en-US" altLang="en-US" sz="2400" smtClean="0"/>
              <a:t>Question 2 – In general, how can we make (or synthesize) any arbitrary signal?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History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676400"/>
            <a:ext cx="4435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4343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Jean Baptiste Joseph Fourier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1807 thesis (memoir)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On the Propagation of Heat in Solid Bodies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hlinkClick r:id="rId3"/>
              </a:rPr>
              <a:t>http://www-groups.dcs.st-and.ac.uk/~history/Mathematicians/Fourier.html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3733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Series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2 Aspects of Fourier Series</a:t>
            </a:r>
          </a:p>
          <a:p>
            <a:pPr lvl="1" eaLnBrk="1" hangingPunct="1"/>
            <a:r>
              <a:rPr lang="en-US" altLang="en-US" sz="2400" smtClean="0"/>
              <a:t>Analysis – starting with x(t), find a mathematical formula for it</a:t>
            </a:r>
          </a:p>
          <a:p>
            <a:pPr lvl="2" eaLnBrk="1" hangingPunct="1"/>
            <a:r>
              <a:rPr lang="en-US" altLang="en-US" sz="2000" smtClean="0"/>
              <a:t>This is done by calculating the Fourier coefficients</a:t>
            </a:r>
            <a:endParaRPr lang="en-US" altLang="en-US" sz="2000" baseline="-25000" smtClean="0"/>
          </a:p>
          <a:p>
            <a:pPr lvl="1" eaLnBrk="1" hangingPunct="1"/>
            <a:r>
              <a:rPr lang="en-US" altLang="en-US" sz="2400" smtClean="0"/>
              <a:t>Synthesis – starting with Fourier coefficients (a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) and generating x(t)</a:t>
            </a:r>
          </a:p>
        </p:txBody>
      </p:sp>
      <p:pic>
        <p:nvPicPr>
          <p:cNvPr id="11268" name="Picture 4" descr="HarmonicW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20838"/>
            <a:ext cx="459581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5715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Series Equations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7848600" cy="3886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Fourier Analysis Equations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Fourier Synthesis Equation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209800" y="2286000"/>
          <a:ext cx="28194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371600" imgH="762000" progId="Equation.3">
                  <p:embed/>
                </p:oleObj>
              </mc:Choice>
              <mc:Fallback>
                <p:oleObj name="Equation" r:id="rId3" imgW="13716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2819400" cy="182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179638" y="4876800"/>
          <a:ext cx="3078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231900" imgH="457200" progId="Equation.3">
                  <p:embed/>
                </p:oleObj>
              </mc:Choice>
              <mc:Fallback>
                <p:oleObj name="Equation" r:id="rId5" imgW="1231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876800"/>
                        <a:ext cx="3078162" cy="114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1981200"/>
            <a:ext cx="220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  <a:defRPr sz="32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These are only valid for periodic signals</a:t>
            </a:r>
          </a:p>
        </p:txBody>
      </p:sp>
      <p:cxnSp>
        <p:nvCxnSpPr>
          <p:cNvPr id="8" name="Straight Arrow Connector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181600" y="2581275"/>
            <a:ext cx="1295400" cy="16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558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Galliard BT</vt:lpstr>
      <vt:lpstr>Arial</vt:lpstr>
      <vt:lpstr>Calibri</vt:lpstr>
      <vt:lpstr>Times</vt:lpstr>
      <vt:lpstr>Times New Roman</vt:lpstr>
      <vt:lpstr>Symbol</vt:lpstr>
      <vt:lpstr>James' Default</vt:lpstr>
      <vt:lpstr>Microsoft Equation 3.0</vt:lpstr>
      <vt:lpstr>PowerPoint Presentation</vt:lpstr>
      <vt:lpstr>Agenda</vt:lpstr>
      <vt:lpstr>Cool Technology</vt:lpstr>
      <vt:lpstr>Spectrum Diagram</vt:lpstr>
      <vt:lpstr>What is a Harmonic Signal?</vt:lpstr>
      <vt:lpstr>DSP Questions</vt:lpstr>
      <vt:lpstr>History</vt:lpstr>
      <vt:lpstr>Fourier Series</vt:lpstr>
      <vt:lpstr>Fourier Series Equations</vt:lpstr>
      <vt:lpstr>Derivation of Fourier Series Integral</vt:lpstr>
      <vt:lpstr>Square Wave Example</vt:lpstr>
      <vt:lpstr>FS for a Square Wave</vt:lpstr>
      <vt:lpstr>DC Coefficient:  a0</vt:lpstr>
      <vt:lpstr>Fourier Coefficients  ak</vt:lpstr>
      <vt:lpstr>Spectrum from Fourier Series</vt:lpstr>
      <vt:lpstr>Fourier Series Synthesis</vt:lpstr>
      <vt:lpstr>Synthesis: 1st &amp; 3rd Harmonics</vt:lpstr>
      <vt:lpstr>Synthesis: up to 7th Harmonic</vt:lpstr>
      <vt:lpstr>Fourier Synthesis</vt:lpstr>
      <vt:lpstr>Gibbs’ Phenomenon</vt:lpstr>
      <vt:lpstr>Fourier Series Overview</vt:lpstr>
      <vt:lpstr>Fourier Series Demos</vt:lpstr>
      <vt:lpstr>Another Example: Half-Wave Rectified Sine Wave</vt:lpstr>
      <vt:lpstr>Half-Wave Rectified Sine Wave Cont</vt:lpstr>
      <vt:lpstr>Synthesis vs. Analysis</vt:lpstr>
      <vt:lpstr>PowerPoint Presentation</vt:lpstr>
      <vt:lpstr>Integral Property of exp(j)</vt:lpstr>
      <vt:lpstr>Orthogonality of exp(j)</vt:lpstr>
      <vt:lpstr>Isolate One FS Coefficient</vt:lpstr>
      <vt:lpstr>Harmonic Signal – General Form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106</cp:revision>
  <dcterms:created xsi:type="dcterms:W3CDTF">2004-08-30T22:58:14Z</dcterms:created>
  <dcterms:modified xsi:type="dcterms:W3CDTF">2018-12-19T17:35:27Z</dcterms:modified>
</cp:coreProperties>
</file>