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handoutMasterIdLst>
    <p:handoutMasterId r:id="rId37"/>
  </p:handoutMasterIdLst>
  <p:sldIdLst>
    <p:sldId id="329" r:id="rId2"/>
    <p:sldId id="350" r:id="rId3"/>
    <p:sldId id="372" r:id="rId4"/>
    <p:sldId id="374" r:id="rId5"/>
    <p:sldId id="366" r:id="rId6"/>
    <p:sldId id="375" r:id="rId7"/>
    <p:sldId id="376" r:id="rId8"/>
    <p:sldId id="379" r:id="rId9"/>
    <p:sldId id="398" r:id="rId10"/>
    <p:sldId id="380" r:id="rId11"/>
    <p:sldId id="381" r:id="rId12"/>
    <p:sldId id="382" r:id="rId13"/>
    <p:sldId id="384" r:id="rId14"/>
    <p:sldId id="383" r:id="rId15"/>
    <p:sldId id="385" r:id="rId16"/>
    <p:sldId id="387" r:id="rId17"/>
    <p:sldId id="412" r:id="rId18"/>
    <p:sldId id="413" r:id="rId19"/>
    <p:sldId id="414" r:id="rId20"/>
    <p:sldId id="422" r:id="rId21"/>
    <p:sldId id="415" r:id="rId22"/>
    <p:sldId id="417" r:id="rId23"/>
    <p:sldId id="418" r:id="rId24"/>
    <p:sldId id="416" r:id="rId25"/>
    <p:sldId id="331" r:id="rId26"/>
    <p:sldId id="408" r:id="rId27"/>
    <p:sldId id="404" r:id="rId28"/>
    <p:sldId id="405" r:id="rId29"/>
    <p:sldId id="406" r:id="rId30"/>
    <p:sldId id="407" r:id="rId31"/>
    <p:sldId id="409" r:id="rId32"/>
    <p:sldId id="410" r:id="rId33"/>
    <p:sldId id="411" r:id="rId34"/>
    <p:sldId id="41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CC00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4660"/>
  </p:normalViewPr>
  <p:slideViewPr>
    <p:cSldViewPr>
      <p:cViewPr varScale="1">
        <p:scale>
          <a:sx n="78" d="100"/>
          <a:sy n="78" d="100"/>
        </p:scale>
        <p:origin x="100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8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8FEAAB9-51CE-4EFE-BA6A-BFFE70BF60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00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6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175FE50-E28D-4E98-ABA4-461E42C6B0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790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sz="1800">
                <a:latin typeface="Arial" charset="0"/>
              </a:rPr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00AB9-C949-45D7-A674-EECEA5EC0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7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E5567-BA24-485D-BF05-F5516789E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8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BD397-77F0-47F0-853C-057331697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44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05600" cy="960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7551D-2310-47B7-B7AC-E723709E0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3D621-7BDE-477E-AFB8-B28D3AD76E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5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226A5-4A4E-4340-9FFD-D57CF1E90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4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F104F-17A5-4679-BD8C-5D400E8B5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03FB9-2DD2-43BA-BAB6-1A1FDE55F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6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866A1-70B9-4C77-8C78-9B1349FFA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05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619C1-8C80-43FF-A925-14D38716F0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27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11765-41B4-4ADA-AAB7-B15EE8CE9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36ECC-E377-4344-858F-5BD5E73F7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4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6388" name="Picture 4" descr="PPTlogo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77E27DB3-2A63-4DE2-BE6C-8E3397D60A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3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.png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086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461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463550"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3200" dirty="0" smtClean="0">
                <a:latin typeface="Arial" panose="020B0604020202020204" pitchFamily="34" charset="0"/>
              </a:rPr>
              <a:t>IOT – Information – FIR Filters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7912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1538288" y="1662113"/>
            <a:ext cx="153987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Signal</a:t>
            </a:r>
            <a:endParaRPr lang="en-US" altLang="en-US" sz="2000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5118100" y="4429125"/>
            <a:ext cx="173831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Signal</a:t>
            </a:r>
            <a:endParaRPr lang="en-US" altLang="en-US" sz="2000" i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43200" y="609600"/>
            <a:ext cx="5943600" cy="13716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3-Point Average System</a:t>
            </a:r>
            <a:endParaRPr lang="en-US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nimBg="1" autoUpdateAnimBg="0"/>
      <p:bldP spid="35123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Past, Present, and Future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160963" y="4800600"/>
            <a:ext cx="1849437" cy="461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  <a:latin typeface="Times" panose="02020603050405020304" pitchFamily="18" charset="0"/>
              </a:rPr>
              <a:t>“</a:t>
            </a:r>
            <a:r>
              <a:rPr lang="en-US" altLang="en-US" sz="2400" b="1" i="1">
                <a:solidFill>
                  <a:schemeClr val="tx2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400" b="1">
                <a:solidFill>
                  <a:schemeClr val="tx2"/>
                </a:solidFill>
                <a:latin typeface="Times" panose="02020603050405020304" pitchFamily="18" charset="0"/>
              </a:rPr>
              <a:t>” is Time</a:t>
            </a:r>
            <a:endParaRPr lang="en-US" altLang="en-US" sz="2400" i="1">
              <a:solidFill>
                <a:schemeClr val="tx2"/>
              </a:solidFill>
              <a:latin typeface="Times" panose="02020603050405020304" pitchFamily="18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667000" y="3124200"/>
            <a:ext cx="914400" cy="533400"/>
          </a:xfrm>
          <a:prstGeom prst="ellips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962400" y="3124200"/>
            <a:ext cx="914400" cy="533400"/>
          </a:xfrm>
          <a:prstGeom prst="ellips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447800" y="4724400"/>
            <a:ext cx="1066800" cy="533400"/>
          </a:xfrm>
          <a:prstGeom prst="ellipse">
            <a:avLst/>
          </a:prstGeom>
          <a:noFill/>
          <a:ln w="57150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Another 3-point Averager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could we use “Past” Values of x[n]?</a:t>
            </a:r>
          </a:p>
          <a:p>
            <a:pPr lvl="1" eaLnBrk="1" hangingPunct="1"/>
            <a:r>
              <a:rPr lang="en-US" altLang="en-US" smtClean="0"/>
              <a:t>Important if “n” represents real time</a:t>
            </a:r>
          </a:p>
          <a:p>
            <a:pPr lvl="2" eaLnBrk="1" hangingPunct="1"/>
            <a:r>
              <a:rPr lang="en-US" altLang="en-US" smtClean="0"/>
              <a:t>When x[n] &amp; y[n] are streams of data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lvl="2" eaLnBrk="1" hangingPunct="1"/>
            <a:r>
              <a:rPr lang="en-US" altLang="en-US" smtClean="0"/>
              <a:t>What would the plot of this look like?</a:t>
            </a:r>
          </a:p>
        </p:txBody>
      </p:sp>
      <p:pic>
        <p:nvPicPr>
          <p:cNvPr id="353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276600"/>
            <a:ext cx="85232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4724400" y="4419600"/>
            <a:ext cx="1524000" cy="381000"/>
          </a:xfrm>
          <a:prstGeom prst="rect">
            <a:avLst/>
          </a:prstGeom>
          <a:noFill/>
          <a:ln w="76200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endParaRPr lang="en-US" altLang="en-US" sz="2400" i="1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2438400" y="4419600"/>
            <a:ext cx="1905000" cy="390525"/>
          </a:xfrm>
          <a:prstGeom prst="rect">
            <a:avLst/>
          </a:prstGeom>
          <a:noFill/>
          <a:ln w="38100">
            <a:solidFill>
              <a:srgbClr val="00CC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endParaRPr lang="en-US" altLang="en-US" sz="2400" i="1">
              <a:latin typeface="Times" panose="02020603050405020304" pitchFamily="18" charset="0"/>
            </a:endParaRP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5867400" y="4876800"/>
            <a:ext cx="381000" cy="381000"/>
          </a:xfrm>
          <a:prstGeom prst="rect">
            <a:avLst/>
          </a:prstGeom>
          <a:noFill/>
          <a:ln w="76200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endParaRPr lang="en-US" altLang="en-US" sz="2400" i="1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1920875" y="3360738"/>
          <a:ext cx="52800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2120760" imgH="228600" progId="Equation.3">
                  <p:embed/>
                </p:oleObj>
              </mc:Choice>
              <mc:Fallback>
                <p:oleObj name="Equation" r:id="rId4" imgW="2120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360738"/>
                        <a:ext cx="5280025" cy="569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10000" y="4800600"/>
            <a:ext cx="533400" cy="457200"/>
          </a:xfrm>
          <a:prstGeom prst="rect">
            <a:avLst/>
          </a:prstGeom>
          <a:noFill/>
          <a:ln w="38100">
            <a:solidFill>
              <a:srgbClr val="00CC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endParaRPr lang="en-US" altLang="en-US" sz="2400" i="1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bldLvl="2" autoUpdateAnimBg="0"/>
      <p:bldP spid="353285" grpId="0" animBg="1" autoUpdateAnimBg="0"/>
      <p:bldP spid="353286" grpId="0" animBg="1" autoUpdateAnimBg="0"/>
      <p:bldP spid="353287" grpId="0" animBg="1" autoUpdateAnimBg="0"/>
      <p:bldP spid="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150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General FIR Filter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00400"/>
            <a:ext cx="8178800" cy="3200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Filter Coefficients {b</a:t>
            </a:r>
            <a:r>
              <a:rPr lang="en-US" altLang="en-US" sz="2800" baseline="-25000" smtClean="0"/>
              <a:t>k</a:t>
            </a:r>
            <a:r>
              <a:rPr lang="en-US" altLang="en-US" sz="2800" smtClean="0"/>
              <a:t>}</a:t>
            </a:r>
          </a:p>
          <a:p>
            <a:pPr eaLnBrk="1" hangingPunct="1"/>
            <a:r>
              <a:rPr lang="en-US" altLang="en-US" sz="2800" smtClean="0"/>
              <a:t>Filter Order is M</a:t>
            </a:r>
          </a:p>
          <a:p>
            <a:pPr eaLnBrk="1" hangingPunct="1"/>
            <a:r>
              <a:rPr lang="en-US" altLang="en-US" sz="2800" smtClean="0"/>
              <a:t>Filter Length is L = M+1</a:t>
            </a:r>
          </a:p>
          <a:p>
            <a:pPr lvl="1" eaLnBrk="1" hangingPunct="1"/>
            <a:r>
              <a:rPr lang="en-US" altLang="en-US" sz="2400" smtClean="0"/>
              <a:t>Number of Filter Coefficients is L</a:t>
            </a:r>
          </a:p>
          <a:p>
            <a:pPr eaLnBrk="1" hangingPunct="1"/>
            <a:r>
              <a:rPr lang="en-US" altLang="en-US" sz="2800" smtClean="0"/>
              <a:t>From what you know about DSP processors, what is interesting about this formula?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590800" y="1676400"/>
          <a:ext cx="38100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244520" imgH="457200" progId="Equation.3">
                  <p:embed/>
                </p:oleObj>
              </mc:Choice>
              <mc:Fallback>
                <p:oleObj name="Equation" r:id="rId3" imgW="1244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3810000" cy="1400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Freeform 5"/>
          <p:cNvSpPr>
            <a:spLocks/>
          </p:cNvSpPr>
          <p:nvPr/>
        </p:nvSpPr>
        <p:spPr bwMode="auto">
          <a:xfrm>
            <a:off x="6553200" y="2514600"/>
            <a:ext cx="2057400" cy="2819400"/>
          </a:xfrm>
          <a:custGeom>
            <a:avLst/>
            <a:gdLst>
              <a:gd name="T0" fmla="*/ 2147483647 w 1368"/>
              <a:gd name="T1" fmla="*/ 2147483647 h 1488"/>
              <a:gd name="T2" fmla="*/ 2147483647 w 1368"/>
              <a:gd name="T3" fmla="*/ 2147483647 h 1488"/>
              <a:gd name="T4" fmla="*/ 0 w 1368"/>
              <a:gd name="T5" fmla="*/ 0 h 1488"/>
              <a:gd name="T6" fmla="*/ 0 60000 65536"/>
              <a:gd name="T7" fmla="*/ 0 60000 65536"/>
              <a:gd name="T8" fmla="*/ 0 60000 65536"/>
              <a:gd name="T9" fmla="*/ 0 w 1368"/>
              <a:gd name="T10" fmla="*/ 0 h 1488"/>
              <a:gd name="T11" fmla="*/ 1368 w 1368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488">
                <a:moveTo>
                  <a:pt x="720" y="1488"/>
                </a:moveTo>
                <a:cubicBezTo>
                  <a:pt x="1044" y="1204"/>
                  <a:pt x="1368" y="920"/>
                  <a:pt x="1248" y="672"/>
                </a:cubicBezTo>
                <a:cubicBezTo>
                  <a:pt x="1128" y="424"/>
                  <a:pt x="208" y="11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30480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General FIR Filter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178800" cy="1905000"/>
          </a:xfrm>
        </p:spPr>
        <p:txBody>
          <a:bodyPr/>
          <a:lstStyle/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What are the filter coefficients?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Another example, </a:t>
            </a:r>
          </a:p>
          <a:p>
            <a:pPr lvl="1" eaLnBrk="1" hangingPunct="1"/>
            <a:r>
              <a:rPr lang="en-US" altLang="en-US" smtClean="0"/>
              <a:t>What would the difference equation be?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5867400" y="381000"/>
          <a:ext cx="2895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244520" imgH="457200" progId="Equation.3">
                  <p:embed/>
                </p:oleObj>
              </mc:Choice>
              <mc:Fallback>
                <p:oleObj name="Equation" r:id="rId3" imgW="1244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"/>
                        <a:ext cx="2895600" cy="1063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143000" y="4800600"/>
          <a:ext cx="69342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5" imgW="2679480" imgH="660240" progId="Equation.3">
                  <p:embed/>
                </p:oleObj>
              </mc:Choice>
              <mc:Fallback>
                <p:oleObj name="Equation" r:id="rId5" imgW="26794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6934200" cy="1708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3962400" y="3671888"/>
          <a:ext cx="24812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7" imgW="952200" imgH="228600" progId="Equation.3">
                  <p:embed/>
                </p:oleObj>
              </mc:Choice>
              <mc:Fallback>
                <p:oleObj name="Equation" r:id="rId7" imgW="952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71888"/>
                        <a:ext cx="2481263" cy="5953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2133600" y="1600200"/>
          <a:ext cx="52800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9" imgW="2120760" imgH="228600" progId="Equation.3">
                  <p:embed/>
                </p:oleObj>
              </mc:Choice>
              <mc:Fallback>
                <p:oleObj name="Equation" r:id="rId9" imgW="2120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5280025" cy="569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6"/>
          <p:cNvGraphicFramePr>
            <a:graphicFrameLocks noChangeAspect="1"/>
          </p:cNvGraphicFramePr>
          <p:nvPr/>
        </p:nvGraphicFramePr>
        <p:xfrm>
          <a:off x="3078163" y="2717800"/>
          <a:ext cx="26368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1" imgW="1130040" imgH="304560" progId="Equation.3">
                  <p:embed/>
                </p:oleObj>
              </mc:Choice>
              <mc:Fallback>
                <p:oleObj name="Equation" r:id="rId11" imgW="113004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717800"/>
                        <a:ext cx="2636837" cy="711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General FIR Filter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 smtClean="0"/>
              <a:t>Slide a Window across x[n]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630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276600" y="2286000"/>
          <a:ext cx="327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1244520" imgH="457200" progId="Equation.3">
                  <p:embed/>
                </p:oleObj>
              </mc:Choice>
              <mc:Fallback>
                <p:oleObj name="Equation" r:id="rId4" imgW="1244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0"/>
                        <a:ext cx="3276600" cy="1204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5638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Filtered Stock Signal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7988"/>
            <a:ext cx="7467600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6553200" y="40386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 i="1">
                <a:solidFill>
                  <a:srgbClr val="CC0066"/>
                </a:solidFill>
                <a:latin typeface="Times" panose="02020603050405020304" pitchFamily="18" charset="0"/>
              </a:rPr>
              <a:t>Output</a:t>
            </a:r>
            <a:endParaRPr lang="en-US" altLang="en-US" sz="2400" i="1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1187450" y="3043238"/>
            <a:ext cx="909638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 i="1">
                <a:solidFill>
                  <a:schemeClr val="tx2"/>
                </a:solidFill>
                <a:latin typeface="Times" panose="02020603050405020304" pitchFamily="18" charset="0"/>
              </a:rPr>
              <a:t>Input</a:t>
            </a:r>
            <a:endParaRPr lang="en-US" altLang="en-US" sz="2400" i="1">
              <a:solidFill>
                <a:schemeClr val="tx2"/>
              </a:solidFill>
              <a:latin typeface="Times" panose="02020603050405020304" pitchFamily="18" charset="0"/>
            </a:endParaRP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5943600" y="5991225"/>
            <a:ext cx="2514600" cy="461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 i="1">
                <a:latin typeface="Times" panose="02020603050405020304" pitchFamily="18" charset="0"/>
              </a:rPr>
              <a:t>50-pt Averager</a:t>
            </a:r>
            <a:endParaRPr lang="en-US" altLang="en-US" sz="2400" i="1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/>
      <p:bldP spid="358405" grpId="0" animBg="1" autoUpdateAnimBg="0"/>
      <p:bldP spid="35840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Another Filtering Example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178800" cy="2514600"/>
          </a:xfrm>
        </p:spPr>
        <p:txBody>
          <a:bodyPr/>
          <a:lstStyle/>
          <a:p>
            <a:pPr eaLnBrk="1" hangingPunct="1"/>
            <a:r>
              <a:rPr lang="en-US" altLang="en-US" smtClean="0"/>
              <a:t>3-point Averager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508000" y="4267200"/>
            <a:ext cx="817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Galliard BT" charset="0"/>
              <a:buChar char="•"/>
            </a:pPr>
            <a:r>
              <a:rPr lang="en-US" altLang="en-US" sz="3200"/>
              <a:t>7-point Averager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/>
          </a:p>
        </p:txBody>
      </p:sp>
      <p:graphicFrame>
        <p:nvGraphicFramePr>
          <p:cNvPr id="398341" name="Object 2"/>
          <p:cNvGraphicFramePr>
            <a:graphicFrameLocks noChangeAspect="1"/>
          </p:cNvGraphicFramePr>
          <p:nvPr/>
        </p:nvGraphicFramePr>
        <p:xfrm>
          <a:off x="4800600" y="403860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346040" imgH="457200" progId="Equation.3">
                  <p:embed/>
                </p:oleObj>
              </mc:Choice>
              <mc:Fallback>
                <p:oleObj name="Equation" r:id="rId3" imgW="13460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4038600" cy="1371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3"/>
          <p:cNvGraphicFramePr>
            <a:graphicFrameLocks noChangeAspect="1"/>
          </p:cNvGraphicFramePr>
          <p:nvPr/>
        </p:nvGraphicFramePr>
        <p:xfrm>
          <a:off x="4800600" y="1981200"/>
          <a:ext cx="4000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333440" imgH="457200" progId="Equation.3">
                  <p:embed/>
                </p:oleObj>
              </mc:Choice>
              <mc:Fallback>
                <p:oleObj name="Equation" r:id="rId5" imgW="13334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4000500" cy="1371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2057400" y="56388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Lets see what happens when we put a Sinusoid through these Filters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build="p" autoUpdateAnimBg="0"/>
      <p:bldP spid="3983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6705600" cy="70485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3-pt FIR Average Example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438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4114800"/>
            <a:ext cx="2667000" cy="990600"/>
            <a:chOff x="96" y="2592"/>
            <a:chExt cx="1680" cy="624"/>
          </a:xfrm>
        </p:grpSpPr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96" y="2592"/>
              <a:ext cx="1680" cy="2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>
                  <a:latin typeface="Times" panose="02020603050405020304" pitchFamily="18" charset="0"/>
                </a:rPr>
                <a:t>USE PAST VALUES</a:t>
              </a:r>
              <a:endParaRPr lang="en-US" altLang="en-US" sz="2400" i="1">
                <a:latin typeface="Times" panose="02020603050405020304" pitchFamily="18" charset="0"/>
              </a:endParaRP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>
              <a:off x="864" y="2832"/>
              <a:ext cx="96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52463" y="1524000"/>
          <a:ext cx="78835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3517560" imgH="228600" progId="Equation.3">
                  <p:embed/>
                </p:oleObj>
              </mc:Choice>
              <mc:Fallback>
                <p:oleObj name="Equation" r:id="rId4" imgW="35175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524000"/>
                        <a:ext cx="7883525" cy="5127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457200"/>
            <a:ext cx="55880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7-pt FIR Average Example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628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6200" y="3962400"/>
            <a:ext cx="2811463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CAUSAL: Use Previous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705600" y="6462713"/>
            <a:ext cx="2212975" cy="39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1800" b="1">
                <a:latin typeface="Times New Roman" panose="02020603050405020304" pitchFamily="18" charset="0"/>
              </a:rPr>
              <a:t>LONGER OUTPUT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371600" y="1516063"/>
          <a:ext cx="6858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3555720" imgH="241200" progId="Equation.3">
                  <p:embed/>
                </p:oleObj>
              </mc:Choice>
              <mc:Fallback>
                <p:oleObj name="Equation" r:id="rId4" imgW="35557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16063"/>
                        <a:ext cx="6858000" cy="465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Typical DSP System</a:t>
            </a: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457200" y="2041525"/>
            <a:ext cx="8001000" cy="930275"/>
            <a:chOff x="288" y="1190"/>
            <a:chExt cx="5040" cy="586"/>
          </a:xfrm>
        </p:grpSpPr>
        <p:sp>
          <p:nvSpPr>
            <p:cNvPr id="22548" name="Rectangle 5"/>
            <p:cNvSpPr>
              <a:spLocks noChangeArrowheads="1"/>
            </p:cNvSpPr>
            <p:nvPr/>
          </p:nvSpPr>
          <p:spPr bwMode="auto">
            <a:xfrm>
              <a:off x="2208" y="1200"/>
              <a:ext cx="120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2400" b="1" i="1">
                  <a:latin typeface="Arial" panose="020B0604020202020204" pitchFamily="34" charset="0"/>
                </a:rPr>
                <a:t>COMPUTER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22549" name="Rectangle 6"/>
            <p:cNvSpPr>
              <a:spLocks noChangeArrowheads="1"/>
            </p:cNvSpPr>
            <p:nvPr/>
          </p:nvSpPr>
          <p:spPr bwMode="auto">
            <a:xfrm>
              <a:off x="4032" y="1200"/>
              <a:ext cx="76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2400" b="1" i="1">
                  <a:latin typeface="Arial" panose="020B0604020202020204" pitchFamily="34" charset="0"/>
                </a:rPr>
                <a:t>D-to-A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22550" name="Rectangle 7"/>
            <p:cNvSpPr>
              <a:spLocks noChangeArrowheads="1"/>
            </p:cNvSpPr>
            <p:nvPr/>
          </p:nvSpPr>
          <p:spPr bwMode="auto">
            <a:xfrm>
              <a:off x="816" y="1200"/>
              <a:ext cx="76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2400" b="1" i="1">
                  <a:latin typeface="Arial" panose="020B0604020202020204" pitchFamily="34" charset="0"/>
                </a:rPr>
                <a:t>A-to-D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22551" name="Line 8"/>
            <p:cNvSpPr>
              <a:spLocks noChangeShapeType="1"/>
            </p:cNvSpPr>
            <p:nvPr/>
          </p:nvSpPr>
          <p:spPr bwMode="auto">
            <a:xfrm>
              <a:off x="1584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9"/>
            <p:cNvSpPr>
              <a:spLocks noChangeShapeType="1"/>
            </p:cNvSpPr>
            <p:nvPr/>
          </p:nvSpPr>
          <p:spPr bwMode="auto">
            <a:xfrm>
              <a:off x="3408" y="148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10"/>
            <p:cNvSpPr>
              <a:spLocks noChangeShapeType="1"/>
            </p:cNvSpPr>
            <p:nvPr/>
          </p:nvSpPr>
          <p:spPr bwMode="auto">
            <a:xfrm>
              <a:off x="4800" y="148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11"/>
            <p:cNvSpPr>
              <a:spLocks noChangeShapeType="1"/>
            </p:cNvSpPr>
            <p:nvPr/>
          </p:nvSpPr>
          <p:spPr bwMode="auto">
            <a:xfrm>
              <a:off x="288" y="148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Text Box 12"/>
            <p:cNvSpPr txBox="1">
              <a:spLocks noChangeArrowheads="1"/>
            </p:cNvSpPr>
            <p:nvPr/>
          </p:nvSpPr>
          <p:spPr bwMode="auto">
            <a:xfrm>
              <a:off x="288" y="1200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400" b="1" i="1">
                  <a:latin typeface="Arial" panose="020B0604020202020204" pitchFamily="34" charset="0"/>
                </a:rPr>
                <a:t>x(t)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22556" name="Rectangle 13"/>
            <p:cNvSpPr>
              <a:spLocks noChangeArrowheads="1"/>
            </p:cNvSpPr>
            <p:nvPr/>
          </p:nvSpPr>
          <p:spPr bwMode="auto">
            <a:xfrm>
              <a:off x="4848" y="1200"/>
              <a:ext cx="4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400" b="1" i="1">
                  <a:latin typeface="Arial" panose="020B0604020202020204" pitchFamily="34" charset="0"/>
                </a:rPr>
                <a:t>y(t)</a:t>
              </a:r>
            </a:p>
          </p:txBody>
        </p:sp>
        <p:sp>
          <p:nvSpPr>
            <p:cNvPr id="22557" name="Rectangle 14"/>
            <p:cNvSpPr>
              <a:spLocks noChangeArrowheads="1"/>
            </p:cNvSpPr>
            <p:nvPr/>
          </p:nvSpPr>
          <p:spPr bwMode="auto">
            <a:xfrm>
              <a:off x="3456" y="1190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400" b="1" i="1">
                  <a:latin typeface="Arial" panose="020B0604020202020204" pitchFamily="34" charset="0"/>
                </a:rPr>
                <a:t>y[n]</a:t>
              </a:r>
            </a:p>
          </p:txBody>
        </p:sp>
        <p:sp>
          <p:nvSpPr>
            <p:cNvPr id="22558" name="Rectangle 15"/>
            <p:cNvSpPr>
              <a:spLocks noChangeArrowheads="1"/>
            </p:cNvSpPr>
            <p:nvPr/>
          </p:nvSpPr>
          <p:spPr bwMode="auto">
            <a:xfrm>
              <a:off x="1632" y="1190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400" b="1" i="1">
                  <a:latin typeface="Arial" panose="020B0604020202020204" pitchFamily="34" charset="0"/>
                </a:rPr>
                <a:t>x[n]</a:t>
              </a:r>
            </a:p>
          </p:txBody>
        </p:sp>
      </p:grpSp>
      <p:sp>
        <p:nvSpPr>
          <p:cNvPr id="31952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57200" y="3219450"/>
            <a:ext cx="8178800" cy="24955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Reminder, what do we need prior to the inputting a signal into an ADC?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Anti-Aliasing 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What type of filter is this and why do we need it?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28600" y="5638800"/>
            <a:ext cx="8458200" cy="914400"/>
            <a:chOff x="144" y="3504"/>
            <a:chExt cx="5328" cy="576"/>
          </a:xfrm>
        </p:grpSpPr>
        <p:sp>
          <p:nvSpPr>
            <p:cNvPr id="22534" name="Rectangle 36"/>
            <p:cNvSpPr>
              <a:spLocks noChangeArrowheads="1"/>
            </p:cNvSpPr>
            <p:nvPr/>
          </p:nvSpPr>
          <p:spPr bwMode="auto">
            <a:xfrm>
              <a:off x="2832" y="3504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COMPUTER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2535" name="Rectangle 37"/>
            <p:cNvSpPr>
              <a:spLocks noChangeArrowheads="1"/>
            </p:cNvSpPr>
            <p:nvPr/>
          </p:nvSpPr>
          <p:spPr bwMode="auto">
            <a:xfrm>
              <a:off x="436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D-to-A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2536" name="Rectangle 38"/>
            <p:cNvSpPr>
              <a:spLocks noChangeArrowheads="1"/>
            </p:cNvSpPr>
            <p:nvPr/>
          </p:nvSpPr>
          <p:spPr bwMode="auto">
            <a:xfrm>
              <a:off x="172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A-to-D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2537" name="Line 39"/>
            <p:cNvSpPr>
              <a:spLocks noChangeShapeType="1"/>
            </p:cNvSpPr>
            <p:nvPr/>
          </p:nvSpPr>
          <p:spPr bwMode="auto">
            <a:xfrm>
              <a:off x="2208" y="37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40"/>
            <p:cNvSpPr>
              <a:spLocks noChangeShapeType="1"/>
            </p:cNvSpPr>
            <p:nvPr/>
          </p:nvSpPr>
          <p:spPr bwMode="auto">
            <a:xfrm>
              <a:off x="3744" y="37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41"/>
            <p:cNvSpPr>
              <a:spLocks noChangeShapeType="1"/>
            </p:cNvSpPr>
            <p:nvPr/>
          </p:nvSpPr>
          <p:spPr bwMode="auto">
            <a:xfrm>
              <a:off x="4848" y="37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42"/>
            <p:cNvSpPr>
              <a:spLocks noChangeShapeType="1"/>
            </p:cNvSpPr>
            <p:nvPr/>
          </p:nvSpPr>
          <p:spPr bwMode="auto">
            <a:xfrm>
              <a:off x="1248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43"/>
            <p:cNvSpPr txBox="1">
              <a:spLocks noChangeArrowheads="1"/>
            </p:cNvSpPr>
            <p:nvPr/>
          </p:nvSpPr>
          <p:spPr bwMode="auto">
            <a:xfrm>
              <a:off x="1268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2542" name="Rectangle 44"/>
            <p:cNvSpPr>
              <a:spLocks noChangeArrowheads="1"/>
            </p:cNvSpPr>
            <p:nvPr/>
          </p:nvSpPr>
          <p:spPr bwMode="auto">
            <a:xfrm>
              <a:off x="4992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y(t)</a:t>
              </a:r>
            </a:p>
          </p:txBody>
        </p:sp>
        <p:sp>
          <p:nvSpPr>
            <p:cNvPr id="22543" name="Rectangle 45"/>
            <p:cNvSpPr>
              <a:spLocks noChangeArrowheads="1"/>
            </p:cNvSpPr>
            <p:nvPr/>
          </p:nvSpPr>
          <p:spPr bwMode="auto">
            <a:xfrm>
              <a:off x="3840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y[n]</a:t>
              </a:r>
            </a:p>
          </p:txBody>
        </p:sp>
        <p:sp>
          <p:nvSpPr>
            <p:cNvPr id="22544" name="Rectangle 46"/>
            <p:cNvSpPr>
              <a:spLocks noChangeArrowheads="1"/>
            </p:cNvSpPr>
            <p:nvPr/>
          </p:nvSpPr>
          <p:spPr bwMode="auto">
            <a:xfrm>
              <a:off x="2304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x[n]</a:t>
              </a:r>
            </a:p>
          </p:txBody>
        </p:sp>
        <p:sp>
          <p:nvSpPr>
            <p:cNvPr id="22545" name="Rectangle 47"/>
            <p:cNvSpPr>
              <a:spLocks noChangeArrowheads="1"/>
            </p:cNvSpPr>
            <p:nvPr/>
          </p:nvSpPr>
          <p:spPr bwMode="auto">
            <a:xfrm>
              <a:off x="76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Anti-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Aliasing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Filter</a:t>
              </a:r>
            </a:p>
          </p:txBody>
        </p:sp>
        <p:sp>
          <p:nvSpPr>
            <p:cNvPr id="22546" name="Line 48"/>
            <p:cNvSpPr>
              <a:spLocks noChangeShapeType="1"/>
            </p:cNvSpPr>
            <p:nvPr/>
          </p:nvSpPr>
          <p:spPr bwMode="auto">
            <a:xfrm>
              <a:off x="336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Text Box 49"/>
            <p:cNvSpPr txBox="1">
              <a:spLocks noChangeArrowheads="1"/>
            </p:cNvSpPr>
            <p:nvPr/>
          </p:nvSpPr>
          <p:spPr bwMode="auto">
            <a:xfrm>
              <a:off x="144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MATLAB - FIR Filter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yy = conv(bb,xx)</a:t>
            </a:r>
            <a:endParaRPr lang="en-US" altLang="en-US" sz="3600" smtClean="0">
              <a:latin typeface="Courier"/>
            </a:endParaRPr>
          </a:p>
          <a:p>
            <a:pPr lvl="1" eaLnBrk="1" hangingPunct="1"/>
            <a:r>
              <a:rPr lang="en-US" altLang="en-US" smtClean="0"/>
              <a:t>Vector bb contains the Filter Coefficients</a:t>
            </a:r>
          </a:p>
          <a:p>
            <a:pPr lvl="1" eaLnBrk="1" hangingPunct="1"/>
            <a:r>
              <a:rPr lang="en-US" altLang="en-US" smtClean="0"/>
              <a:t>Vector xx contains the input signal</a:t>
            </a:r>
          </a:p>
          <a:p>
            <a:pPr lvl="1" eaLnBrk="1" hangingPunct="1"/>
            <a:r>
              <a:rPr lang="en-US" altLang="en-US" smtClean="0"/>
              <a:t>SPFirst:   </a:t>
            </a:r>
            <a:r>
              <a:rPr lang="en-US" altLang="en-US" sz="3200" smtClean="0">
                <a:latin typeface="Courier New" panose="02070309020205020404" pitchFamily="49" charset="0"/>
              </a:rPr>
              <a:t>yy = firfilt(bb,xx)</a:t>
            </a:r>
            <a:endParaRPr lang="en-US" altLang="en-US" sz="3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mtClean="0"/>
              <a:t>Filter Coefficients </a:t>
            </a:r>
            <a:r>
              <a:rPr lang="en-US" altLang="en-US" sz="3600" smtClean="0"/>
              <a:t>{b</a:t>
            </a:r>
            <a:r>
              <a:rPr lang="en-US" altLang="en-US" sz="3600" baseline="-25000" smtClean="0"/>
              <a:t>k</a:t>
            </a:r>
            <a:r>
              <a:rPr lang="en-US" altLang="en-US" sz="3600" smtClean="0"/>
              <a:t>}</a:t>
            </a:r>
            <a:endParaRPr lang="en-US" altLang="en-US" smtClean="0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6873875" y="4370388"/>
            <a:ext cx="1914525" cy="9636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3200" b="1">
                <a:latin typeface="Courier New" panose="02070309020205020404" pitchFamily="49" charset="0"/>
              </a:rPr>
              <a:t>conv2()</a:t>
            </a:r>
            <a:endParaRPr lang="en-US" altLang="en-US" sz="2400" i="1">
              <a:latin typeface="Arial" panose="020B0604020202020204" pitchFamily="34" charset="0"/>
            </a:endParaRPr>
          </a:p>
          <a:p>
            <a:r>
              <a:rPr lang="en-US" altLang="en-US" sz="2400" i="1">
                <a:latin typeface="Arial" panose="020B0604020202020204" pitchFamily="34" charset="0"/>
              </a:rPr>
              <a:t>for images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2209800" y="4800600"/>
          <a:ext cx="373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244520" imgH="457200" progId="Equation.3">
                  <p:embed/>
                </p:oleObj>
              </mc:Choice>
              <mc:Fallback>
                <p:oleObj name="Equation" r:id="rId3" imgW="12445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3733800" cy="1371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FIR Filter Examples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are the 4 main types of filters you are familiar with?</a:t>
            </a:r>
          </a:p>
          <a:p>
            <a:pPr lvl="1"/>
            <a:r>
              <a:rPr lang="en-US" altLang="en-US" smtClean="0"/>
              <a:t>Low Pass</a:t>
            </a:r>
          </a:p>
          <a:p>
            <a:pPr lvl="1"/>
            <a:r>
              <a:rPr lang="en-US" altLang="en-US" smtClean="0"/>
              <a:t>High Pass</a:t>
            </a:r>
          </a:p>
          <a:p>
            <a:pPr lvl="1"/>
            <a:r>
              <a:rPr lang="en-US" altLang="en-US" smtClean="0"/>
              <a:t>Band Pass</a:t>
            </a:r>
          </a:p>
          <a:p>
            <a:pPr lvl="1"/>
            <a:r>
              <a:rPr lang="en-US" altLang="en-US" smtClean="0"/>
              <a:t>Band 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Example FIR Filter Program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0363"/>
            <a:ext cx="53340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Example FIR Filter Program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1600200"/>
            <a:ext cx="4217987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Band Pass 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Band Pass [300 2300]</a:t>
            </a:r>
          </a:p>
          <a:p>
            <a:r>
              <a:rPr lang="en-US" altLang="en-US" smtClean="0"/>
              <a:t>How does it sound?</a:t>
            </a:r>
          </a:p>
          <a:p>
            <a:r>
              <a:rPr lang="en-US" altLang="en-US" smtClean="0"/>
              <a:t>What implications does this have?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1905000"/>
          </a:xfrm>
        </p:spPr>
        <p:txBody>
          <a:bodyPr/>
          <a:lstStyle/>
          <a:p>
            <a:pPr algn="ctr" eaLnBrk="1" hangingPunct="1">
              <a:buFont typeface="Galliard BT" charset="0"/>
              <a:buNone/>
            </a:pPr>
            <a:r>
              <a:rPr lang="en-US" altLang="en-US" sz="8200" smtClean="0">
                <a:latin typeface="Times New Roman" panose="02020603050405020304" pitchFamily="18" charset="0"/>
              </a:rPr>
              <a:t>Backup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Real life problem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CD’s are sampled at 44.1kHz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Some audio players only handle data at 22kHz rates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What happens if we play the CD at 22kHz?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Slooooow Music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What can we do?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We can change the sample rate of the CD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2 Techniques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Decimation – Process of reducing the sampling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Interpolation – Process of increasing the sampling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Downsampling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Downsampling - the process of reducing the sampling rate of a signal by an integer number</a:t>
            </a:r>
          </a:p>
          <a:p>
            <a:pPr lvl="1" eaLnBrk="1" hangingPunct="1"/>
            <a:r>
              <a:rPr lang="en-US" altLang="en-US" smtClean="0"/>
              <a:t>Simply a matter of picking every i</a:t>
            </a:r>
            <a:r>
              <a:rPr lang="en-US" altLang="en-US" baseline="30000" smtClean="0"/>
              <a:t>th</a:t>
            </a:r>
            <a:r>
              <a:rPr lang="en-US" altLang="en-US" smtClean="0"/>
              <a:t> sample in the sequence and discarding the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Decimation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76400"/>
            <a:ext cx="8178800" cy="48577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Decimation - Combination of down-sampling and pre-filtering a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Process of “sampling” a digital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If we do not do this, high freq components can/will distort desired signal (just like sampling in the first place)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648200" y="18288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800" b="1" i="1">
                <a:latin typeface="Times" panose="02020603050405020304" pitchFamily="18" charset="0"/>
              </a:rPr>
              <a:t>Down </a:t>
            </a:r>
          </a:p>
          <a:p>
            <a:pPr algn="ctr"/>
            <a:r>
              <a:rPr lang="en-US" altLang="en-US" sz="1800" b="1" i="1">
                <a:latin typeface="Times" panose="02020603050405020304" pitchFamily="18" charset="0"/>
              </a:rPr>
              <a:t>Sample</a:t>
            </a:r>
            <a:endParaRPr lang="en-US" altLang="en-US" sz="1800" i="1">
              <a:latin typeface="Times" panose="02020603050405020304" pitchFamily="18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715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1336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133600" y="182880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 i="1">
                <a:latin typeface="Times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" panose="02020603050405020304" pitchFamily="18" charset="0"/>
              </a:rPr>
              <a:t>1</a:t>
            </a:r>
            <a:r>
              <a:rPr lang="en-US" altLang="en-US" sz="2400" b="1" i="1">
                <a:latin typeface="Times" panose="02020603050405020304" pitchFamily="18" charset="0"/>
              </a:rPr>
              <a:t>[n]</a:t>
            </a:r>
            <a:endParaRPr lang="en-US" altLang="en-US" sz="2400" i="1">
              <a:latin typeface="Times" panose="02020603050405020304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867400" y="182880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 i="1">
                <a:latin typeface="Times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" panose="02020603050405020304" pitchFamily="18" charset="0"/>
              </a:rPr>
              <a:t>2</a:t>
            </a:r>
            <a:r>
              <a:rPr lang="en-US" altLang="en-US" sz="2400" b="1" i="1">
                <a:latin typeface="Times" panose="02020603050405020304" pitchFamily="18" charset="0"/>
              </a:rPr>
              <a:t>[n]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24200" y="18288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2400" b="1" i="1">
                <a:latin typeface="Times" panose="02020603050405020304" pitchFamily="18" charset="0"/>
              </a:rPr>
              <a:t>?</a:t>
            </a:r>
            <a:endParaRPr lang="en-US" altLang="en-US" sz="2400" i="1">
              <a:latin typeface="Times" panose="02020603050405020304" pitchFamily="18" charset="0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4191000" y="2286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124200" y="18288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2400" b="1" i="1">
                <a:latin typeface="Times" panose="02020603050405020304" pitchFamily="18" charset="0"/>
              </a:rPr>
              <a:t>Filter</a:t>
            </a:r>
            <a:endParaRPr lang="en-US" altLang="en-US" sz="2400" i="1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Upsampling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Upsampling - the process of increasing the sampling frequency of a signal by an integer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Simply a matter of inserting 0’s between every two successive samples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Typical DSP System</a:t>
            </a:r>
          </a:p>
        </p:txBody>
      </p:sp>
      <p:sp>
        <p:nvSpPr>
          <p:cNvPr id="3430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178800" cy="24955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Reminder, what do we need after the D/A to output a signal?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Low Pass 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Why do we need it?</a:t>
            </a:r>
          </a:p>
        </p:txBody>
      </p:sp>
      <p:grpSp>
        <p:nvGrpSpPr>
          <p:cNvPr id="23556" name="Group 16"/>
          <p:cNvGrpSpPr>
            <a:grpSpLocks/>
          </p:cNvGrpSpPr>
          <p:nvPr/>
        </p:nvGrpSpPr>
        <p:grpSpPr bwMode="auto">
          <a:xfrm>
            <a:off x="381000" y="1828800"/>
            <a:ext cx="8458200" cy="914400"/>
            <a:chOff x="144" y="3504"/>
            <a:chExt cx="5328" cy="576"/>
          </a:xfrm>
        </p:grpSpPr>
        <p:sp>
          <p:nvSpPr>
            <p:cNvPr id="23575" name="Rectangle 17"/>
            <p:cNvSpPr>
              <a:spLocks noChangeArrowheads="1"/>
            </p:cNvSpPr>
            <p:nvPr/>
          </p:nvSpPr>
          <p:spPr bwMode="auto">
            <a:xfrm>
              <a:off x="2832" y="3504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COMPUTER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3576" name="Rectangle 18"/>
            <p:cNvSpPr>
              <a:spLocks noChangeArrowheads="1"/>
            </p:cNvSpPr>
            <p:nvPr/>
          </p:nvSpPr>
          <p:spPr bwMode="auto">
            <a:xfrm>
              <a:off x="436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D-to-A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3577" name="Rectangle 19"/>
            <p:cNvSpPr>
              <a:spLocks noChangeArrowheads="1"/>
            </p:cNvSpPr>
            <p:nvPr/>
          </p:nvSpPr>
          <p:spPr bwMode="auto">
            <a:xfrm>
              <a:off x="172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A-to-D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3578" name="Line 20"/>
            <p:cNvSpPr>
              <a:spLocks noChangeShapeType="1"/>
            </p:cNvSpPr>
            <p:nvPr/>
          </p:nvSpPr>
          <p:spPr bwMode="auto">
            <a:xfrm>
              <a:off x="2208" y="37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21"/>
            <p:cNvSpPr>
              <a:spLocks noChangeShapeType="1"/>
            </p:cNvSpPr>
            <p:nvPr/>
          </p:nvSpPr>
          <p:spPr bwMode="auto">
            <a:xfrm>
              <a:off x="3744" y="37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22"/>
            <p:cNvSpPr>
              <a:spLocks noChangeShapeType="1"/>
            </p:cNvSpPr>
            <p:nvPr/>
          </p:nvSpPr>
          <p:spPr bwMode="auto">
            <a:xfrm>
              <a:off x="4848" y="37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23"/>
            <p:cNvSpPr>
              <a:spLocks noChangeShapeType="1"/>
            </p:cNvSpPr>
            <p:nvPr/>
          </p:nvSpPr>
          <p:spPr bwMode="auto">
            <a:xfrm>
              <a:off x="1248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Text Box 24"/>
            <p:cNvSpPr txBox="1">
              <a:spLocks noChangeArrowheads="1"/>
            </p:cNvSpPr>
            <p:nvPr/>
          </p:nvSpPr>
          <p:spPr bwMode="auto">
            <a:xfrm>
              <a:off x="1268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3583" name="Rectangle 25"/>
            <p:cNvSpPr>
              <a:spLocks noChangeArrowheads="1"/>
            </p:cNvSpPr>
            <p:nvPr/>
          </p:nvSpPr>
          <p:spPr bwMode="auto">
            <a:xfrm>
              <a:off x="4992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y(t)</a:t>
              </a:r>
            </a:p>
          </p:txBody>
        </p:sp>
        <p:sp>
          <p:nvSpPr>
            <p:cNvPr id="23584" name="Rectangle 26"/>
            <p:cNvSpPr>
              <a:spLocks noChangeArrowheads="1"/>
            </p:cNvSpPr>
            <p:nvPr/>
          </p:nvSpPr>
          <p:spPr bwMode="auto">
            <a:xfrm>
              <a:off x="3840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y[n]</a:t>
              </a:r>
            </a:p>
          </p:txBody>
        </p:sp>
        <p:sp>
          <p:nvSpPr>
            <p:cNvPr id="23585" name="Rectangle 27"/>
            <p:cNvSpPr>
              <a:spLocks noChangeArrowheads="1"/>
            </p:cNvSpPr>
            <p:nvPr/>
          </p:nvSpPr>
          <p:spPr bwMode="auto">
            <a:xfrm>
              <a:off x="2304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x[n]</a:t>
              </a:r>
            </a:p>
          </p:txBody>
        </p:sp>
        <p:sp>
          <p:nvSpPr>
            <p:cNvPr id="23586" name="Rectangle 28"/>
            <p:cNvSpPr>
              <a:spLocks noChangeArrowheads="1"/>
            </p:cNvSpPr>
            <p:nvPr/>
          </p:nvSpPr>
          <p:spPr bwMode="auto">
            <a:xfrm>
              <a:off x="76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Anti-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Aliasing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Filter</a:t>
              </a:r>
            </a:p>
          </p:txBody>
        </p:sp>
        <p:sp>
          <p:nvSpPr>
            <p:cNvPr id="23587" name="Line 29"/>
            <p:cNvSpPr>
              <a:spLocks noChangeShapeType="1"/>
            </p:cNvSpPr>
            <p:nvPr/>
          </p:nvSpPr>
          <p:spPr bwMode="auto">
            <a:xfrm>
              <a:off x="336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Text Box 30"/>
            <p:cNvSpPr txBox="1">
              <a:spLocks noChangeArrowheads="1"/>
            </p:cNvSpPr>
            <p:nvPr/>
          </p:nvSpPr>
          <p:spPr bwMode="auto">
            <a:xfrm>
              <a:off x="144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28600" y="5562600"/>
            <a:ext cx="8610600" cy="914400"/>
            <a:chOff x="144" y="3504"/>
            <a:chExt cx="5424" cy="576"/>
          </a:xfrm>
        </p:grpSpPr>
        <p:sp>
          <p:nvSpPr>
            <p:cNvPr id="23558" name="Rectangle 32"/>
            <p:cNvSpPr>
              <a:spLocks noChangeArrowheads="1"/>
            </p:cNvSpPr>
            <p:nvPr/>
          </p:nvSpPr>
          <p:spPr bwMode="auto">
            <a:xfrm>
              <a:off x="2400" y="3504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COMPUTER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3559" name="Rectangle 33"/>
            <p:cNvSpPr>
              <a:spLocks noChangeArrowheads="1"/>
            </p:cNvSpPr>
            <p:nvPr/>
          </p:nvSpPr>
          <p:spPr bwMode="auto">
            <a:xfrm>
              <a:off x="3744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D-to-A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3560" name="Rectangle 34"/>
            <p:cNvSpPr>
              <a:spLocks noChangeArrowheads="1"/>
            </p:cNvSpPr>
            <p:nvPr/>
          </p:nvSpPr>
          <p:spPr bwMode="auto">
            <a:xfrm>
              <a:off x="148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A-to-D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3561" name="Text Box 39"/>
            <p:cNvSpPr txBox="1">
              <a:spLocks noChangeArrowheads="1"/>
            </p:cNvSpPr>
            <p:nvPr/>
          </p:nvSpPr>
          <p:spPr bwMode="auto">
            <a:xfrm>
              <a:off x="1076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3562" name="Rectangle 40"/>
            <p:cNvSpPr>
              <a:spLocks noChangeArrowheads="1"/>
            </p:cNvSpPr>
            <p:nvPr/>
          </p:nvSpPr>
          <p:spPr bwMode="auto">
            <a:xfrm>
              <a:off x="4244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y(t)</a:t>
              </a:r>
            </a:p>
          </p:txBody>
        </p:sp>
        <p:sp>
          <p:nvSpPr>
            <p:cNvPr id="23563" name="Rectangle 41"/>
            <p:cNvSpPr>
              <a:spLocks noChangeArrowheads="1"/>
            </p:cNvSpPr>
            <p:nvPr/>
          </p:nvSpPr>
          <p:spPr bwMode="auto">
            <a:xfrm>
              <a:off x="3312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y[n]</a:t>
              </a:r>
            </a:p>
          </p:txBody>
        </p:sp>
        <p:sp>
          <p:nvSpPr>
            <p:cNvPr id="23564" name="Rectangle 42"/>
            <p:cNvSpPr>
              <a:spLocks noChangeArrowheads="1"/>
            </p:cNvSpPr>
            <p:nvPr/>
          </p:nvSpPr>
          <p:spPr bwMode="auto">
            <a:xfrm>
              <a:off x="1968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x[n]</a:t>
              </a:r>
            </a:p>
          </p:txBody>
        </p:sp>
        <p:sp>
          <p:nvSpPr>
            <p:cNvPr id="23565" name="Rectangle 43"/>
            <p:cNvSpPr>
              <a:spLocks noChangeArrowheads="1"/>
            </p:cNvSpPr>
            <p:nvPr/>
          </p:nvSpPr>
          <p:spPr bwMode="auto">
            <a:xfrm>
              <a:off x="576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Anti-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Aliasing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Filter</a:t>
              </a:r>
            </a:p>
          </p:txBody>
        </p:sp>
        <p:sp>
          <p:nvSpPr>
            <p:cNvPr id="23566" name="Line 44"/>
            <p:cNvSpPr>
              <a:spLocks noChangeShapeType="1"/>
            </p:cNvSpPr>
            <p:nvPr/>
          </p:nvSpPr>
          <p:spPr bwMode="auto">
            <a:xfrm>
              <a:off x="144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Text Box 45"/>
            <p:cNvSpPr txBox="1">
              <a:spLocks noChangeArrowheads="1"/>
            </p:cNvSpPr>
            <p:nvPr/>
          </p:nvSpPr>
          <p:spPr bwMode="auto">
            <a:xfrm>
              <a:off x="164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3568" name="Line 46"/>
            <p:cNvSpPr>
              <a:spLocks noChangeShapeType="1"/>
            </p:cNvSpPr>
            <p:nvPr/>
          </p:nvSpPr>
          <p:spPr bwMode="auto">
            <a:xfrm>
              <a:off x="1056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47"/>
            <p:cNvSpPr>
              <a:spLocks noChangeShapeType="1"/>
            </p:cNvSpPr>
            <p:nvPr/>
          </p:nvSpPr>
          <p:spPr bwMode="auto">
            <a:xfrm>
              <a:off x="1968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48"/>
            <p:cNvSpPr>
              <a:spLocks noChangeShapeType="1"/>
            </p:cNvSpPr>
            <p:nvPr/>
          </p:nvSpPr>
          <p:spPr bwMode="auto">
            <a:xfrm>
              <a:off x="3312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49"/>
            <p:cNvSpPr>
              <a:spLocks noChangeShapeType="1"/>
            </p:cNvSpPr>
            <p:nvPr/>
          </p:nvSpPr>
          <p:spPr bwMode="auto">
            <a:xfrm>
              <a:off x="4224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Rectangle 50"/>
            <p:cNvSpPr>
              <a:spLocks noChangeArrowheads="1"/>
            </p:cNvSpPr>
            <p:nvPr/>
          </p:nvSpPr>
          <p:spPr bwMode="auto">
            <a:xfrm>
              <a:off x="4656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Low-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Pass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Filter</a:t>
              </a:r>
            </a:p>
          </p:txBody>
        </p:sp>
        <p:sp>
          <p:nvSpPr>
            <p:cNvPr id="23573" name="Line 51"/>
            <p:cNvSpPr>
              <a:spLocks noChangeShapeType="1"/>
            </p:cNvSpPr>
            <p:nvPr/>
          </p:nvSpPr>
          <p:spPr bwMode="auto">
            <a:xfrm>
              <a:off x="5136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Rectangle 52"/>
            <p:cNvSpPr>
              <a:spLocks noChangeArrowheads="1"/>
            </p:cNvSpPr>
            <p:nvPr/>
          </p:nvSpPr>
          <p:spPr bwMode="auto">
            <a:xfrm>
              <a:off x="5156" y="3552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y(t)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3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3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Interpolation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76400"/>
            <a:ext cx="8178800" cy="48577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Interpolation - Combination of up-sampling and post-filtering a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If we insert 0’s, we need to post filter the signal so it will not have sharp discontinuities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648200" y="18288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2000" b="1" i="1">
                <a:latin typeface="Times" panose="02020603050405020304" pitchFamily="18" charset="0"/>
              </a:rPr>
              <a:t>Filter</a:t>
            </a:r>
            <a:endParaRPr lang="en-US" altLang="en-US" sz="2000" i="1">
              <a:latin typeface="Times" panose="02020603050405020304" pitchFamily="18" charset="0"/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5715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1336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133600" y="182880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 i="1">
                <a:latin typeface="Times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" panose="02020603050405020304" pitchFamily="18" charset="0"/>
              </a:rPr>
              <a:t>1</a:t>
            </a:r>
            <a:r>
              <a:rPr lang="en-US" altLang="en-US" sz="2400" b="1" i="1">
                <a:latin typeface="Times" panose="02020603050405020304" pitchFamily="18" charset="0"/>
              </a:rPr>
              <a:t>[n]</a:t>
            </a:r>
            <a:endParaRPr lang="en-US" altLang="en-US" sz="2400" i="1">
              <a:latin typeface="Times" panose="02020603050405020304" pitchFamily="18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867400" y="1828800"/>
            <a:ext cx="96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 i="1">
                <a:latin typeface="Times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" panose="02020603050405020304" pitchFamily="18" charset="0"/>
              </a:rPr>
              <a:t>2</a:t>
            </a:r>
            <a:r>
              <a:rPr lang="en-US" altLang="en-US" sz="2400" b="1" i="1">
                <a:latin typeface="Times" panose="02020603050405020304" pitchFamily="18" charset="0"/>
              </a:rPr>
              <a:t>[n]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124200" y="18288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2400" b="1" i="1">
                <a:latin typeface="Times" panose="02020603050405020304" pitchFamily="18" charset="0"/>
              </a:rPr>
              <a:t>?</a:t>
            </a:r>
            <a:endParaRPr lang="en-US" altLang="en-US" sz="2400" i="1">
              <a:latin typeface="Times" panose="02020603050405020304" pitchFamily="18" charset="0"/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4191000" y="2286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124200" y="18288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/>
            <a:r>
              <a:rPr lang="en-US" altLang="en-US" sz="1800" b="1" i="1">
                <a:latin typeface="Times" panose="02020603050405020304" pitchFamily="18" charset="0"/>
              </a:rPr>
              <a:t>Up</a:t>
            </a:r>
          </a:p>
          <a:p>
            <a:pPr algn="ctr"/>
            <a:r>
              <a:rPr lang="en-US" altLang="en-US" sz="1800" b="1" i="1">
                <a:latin typeface="Times" panose="02020603050405020304" pitchFamily="18" charset="0"/>
              </a:rPr>
              <a:t>Sample</a:t>
            </a:r>
            <a:endParaRPr lang="en-US" altLang="en-US" sz="1800" i="1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14" name="Object 2"/>
          <p:cNvGraphicFramePr>
            <a:graphicFrameLocks noChangeAspect="1"/>
          </p:cNvGraphicFramePr>
          <p:nvPr/>
        </p:nvGraphicFramePr>
        <p:xfrm>
          <a:off x="3081338" y="3395663"/>
          <a:ext cx="28273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3" imgW="1054080" imgH="457200" progId="Equation.3">
                  <p:embed/>
                </p:oleObj>
              </mc:Choice>
              <mc:Fallback>
                <p:oleObj name="Equation" r:id="rId3" imgW="10540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395663"/>
                        <a:ext cx="2827337" cy="1225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6096000" cy="990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3 Special Input Signals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x[n] = sinusoid</a:t>
            </a:r>
          </a:p>
          <a:p>
            <a:pPr eaLnBrk="1" hangingPunct="1"/>
            <a:r>
              <a:rPr lang="en-US" altLang="en-US" sz="2800" smtClean="0"/>
              <a:t>x[n] = unit step</a:t>
            </a:r>
          </a:p>
          <a:p>
            <a:pPr eaLnBrk="1" hangingPunct="1"/>
            <a:r>
              <a:rPr lang="en-US" altLang="en-US" sz="2800" smtClean="0"/>
              <a:t>x[n] has only one Non-Zero Value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5105400"/>
            <a:ext cx="6450013" cy="1371600"/>
            <a:chOff x="1104" y="3024"/>
            <a:chExt cx="4063" cy="864"/>
          </a:xfrm>
        </p:grpSpPr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>
              <a:off x="1104" y="369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>
              <a:off x="2784" y="30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 flipV="1">
              <a:off x="2784" y="321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 flipH="1" flipV="1">
              <a:off x="30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 flipH="1" flipV="1">
              <a:off x="326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 flipH="1" flipV="1">
              <a:off x="350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 flipH="1" flipV="1">
              <a:off x="374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 flipH="1" flipV="1">
              <a:off x="398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 flipH="1" flipV="1">
              <a:off x="42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 flipH="1" flipV="1">
              <a:off x="254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 flipH="1" flipV="1">
              <a:off x="206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 flipH="1" flipV="1">
              <a:off x="18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 flipH="1" flipV="1">
              <a:off x="158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Text Box 20"/>
            <p:cNvSpPr txBox="1">
              <a:spLocks noChangeArrowheads="1"/>
            </p:cNvSpPr>
            <p:nvPr/>
          </p:nvSpPr>
          <p:spPr bwMode="auto">
            <a:xfrm>
              <a:off x="2812" y="3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2312" name="Text Box 21"/>
            <p:cNvSpPr txBox="1">
              <a:spLocks noChangeArrowheads="1"/>
            </p:cNvSpPr>
            <p:nvPr/>
          </p:nvSpPr>
          <p:spPr bwMode="auto">
            <a:xfrm>
              <a:off x="4944" y="36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400" b="1" i="1">
                  <a:latin typeface="Times New Roman" panose="02020603050405020304" pitchFamily="18" charset="0"/>
                </a:rPr>
                <a:t>n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600200" y="4876800"/>
            <a:ext cx="187801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 b="1" i="1">
                <a:latin typeface="Arial" panose="020B0604020202020204" pitchFamily="34" charset="0"/>
              </a:rPr>
              <a:t>Unit - Impulse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3810000" y="1662113"/>
            <a:ext cx="3121025" cy="369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1800" i="1">
                <a:latin typeface="Arial" panose="020B0604020202020204" pitchFamily="34" charset="0"/>
              </a:rPr>
              <a:t>Frequency Response (Later)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813175" y="2220913"/>
            <a:ext cx="1158875" cy="369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1800" i="1">
                <a:latin typeface="Arial" panose="020B0604020202020204" pitchFamily="34" charset="0"/>
              </a:rPr>
              <a:t>Next time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4" grpId="0" animBg="1" autoUpdateAnimBg="0"/>
      <p:bldP spid="37173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Unit Impulse Signal </a:t>
            </a:r>
            <a:r>
              <a:rPr lang="en-US" altLang="en-US" smtClean="0">
                <a:latin typeface="Symbol" panose="05050102010706020507" pitchFamily="18" charset="2"/>
              </a:rPr>
              <a:t>d</a:t>
            </a:r>
            <a:r>
              <a:rPr lang="en-US" altLang="en-US" sz="3200" smtClean="0"/>
              <a:t>[n]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30350"/>
            <a:ext cx="8153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58813" y="3505200"/>
            <a:ext cx="2312987" cy="10350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 b="1">
                <a:solidFill>
                  <a:schemeClr val="tx2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[n] is NON-ZERO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When its argument</a:t>
            </a:r>
          </a:p>
          <a:p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is equal to ZERO</a:t>
            </a:r>
            <a:endParaRPr lang="en-US" altLang="en-US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5715000" y="2590800"/>
            <a:ext cx="533400" cy="457200"/>
          </a:xfrm>
          <a:prstGeom prst="rect">
            <a:avLst/>
          </a:prstGeom>
          <a:noFill/>
          <a:ln w="57150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4191000" y="2133600"/>
            <a:ext cx="533400" cy="457200"/>
          </a:xfrm>
          <a:prstGeom prst="rect">
            <a:avLst/>
          </a:prstGeom>
          <a:noFill/>
          <a:ln w="57150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 flipH="1">
            <a:off x="5562600" y="3581400"/>
            <a:ext cx="3048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8"/>
          <p:cNvGraphicFramePr>
            <a:graphicFrameLocks noChangeAspect="1"/>
          </p:cNvGraphicFramePr>
          <p:nvPr/>
        </p:nvGraphicFramePr>
        <p:xfrm>
          <a:off x="5791200" y="3989388"/>
          <a:ext cx="1295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520560" imgH="203040" progId="Equation.3">
                  <p:embed/>
                </p:oleObj>
              </mc:Choice>
              <mc:Fallback>
                <p:oleObj name="Equation" r:id="rId4" imgW="5205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89388"/>
                        <a:ext cx="1295400" cy="5064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9"/>
          <p:cNvGraphicFramePr>
            <a:graphicFrameLocks noChangeAspect="1"/>
          </p:cNvGraphicFramePr>
          <p:nvPr/>
        </p:nvGraphicFramePr>
        <p:xfrm>
          <a:off x="5486400" y="32004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6" imgW="355320" imgH="177480" progId="Equation.3">
                  <p:embed/>
                </p:oleObj>
              </mc:Choice>
              <mc:Fallback>
                <p:oleObj name="Equation" r:id="rId6" imgW="35532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00400"/>
                        <a:ext cx="838200" cy="419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810000" y="3276600"/>
            <a:ext cx="838200" cy="533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Object 2"/>
          <p:cNvGraphicFramePr>
            <a:graphicFrameLocks noChangeAspect="1"/>
          </p:cNvGraphicFramePr>
          <p:nvPr/>
        </p:nvGraphicFramePr>
        <p:xfrm>
          <a:off x="457200" y="2362200"/>
          <a:ext cx="8229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3581280" imgH="203040" progId="Equation.3">
                  <p:embed/>
                </p:oleObj>
              </mc:Choice>
              <mc:Fallback>
                <p:oleObj name="Equation" r:id="rId3" imgW="35812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8229600" cy="466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Math Formula for x[n]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Shifted Impulses to write x[n]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3058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766" name="Line 6"/>
          <p:cNvSpPr>
            <a:spLocks noChangeShapeType="1"/>
          </p:cNvSpPr>
          <p:nvPr/>
        </p:nvSpPr>
        <p:spPr bwMode="auto">
          <a:xfrm flipH="1">
            <a:off x="5562600" y="2895600"/>
            <a:ext cx="381000" cy="12954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69075" y="3652838"/>
            <a:ext cx="1584325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  <a:latin typeface="Times" panose="02020603050405020304" pitchFamily="18" charset="0"/>
              </a:rPr>
              <a:t>Stem Plot</a:t>
            </a:r>
            <a:endParaRPr lang="en-US" altLang="en-US" sz="2400" i="1">
              <a:solidFill>
                <a:schemeClr val="tx2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6" grpId="0" animBg="1"/>
      <p:bldP spid="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FIR Structure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Direct Form</a:t>
            </a:r>
          </a:p>
        </p:txBody>
      </p:sp>
      <p:pic>
        <p:nvPicPr>
          <p:cNvPr id="357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429000"/>
            <a:ext cx="79692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869950" y="2317750"/>
            <a:ext cx="1949450" cy="730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 b="1">
                <a:latin typeface="Arial" panose="020B0604020202020204" pitchFamily="34" charset="0"/>
              </a:rPr>
              <a:t>SIGNAL</a:t>
            </a:r>
          </a:p>
          <a:p>
            <a:r>
              <a:rPr lang="en-US" altLang="en-US" sz="2000" b="1">
                <a:latin typeface="Arial" panose="020B0604020202020204" pitchFamily="34" charset="0"/>
              </a:rPr>
              <a:t>FLOW GRAPH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4284663" y="1676400"/>
          <a:ext cx="31829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1218960" imgH="431640" progId="Equation.3">
                  <p:embed/>
                </p:oleObj>
              </mc:Choice>
              <mc:Fallback>
                <p:oleObj name="Equation" r:id="rId4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76400"/>
                        <a:ext cx="3182937" cy="1127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Output of a D/A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0"/>
            <a:ext cx="8229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Output of a D/A is typically a stair step wave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From the Fourier Series, what frequencies are in a stair step wave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200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11163"/>
            <a:ext cx="3505200" cy="960437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RC Low Pass Filter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848600" y="3170238"/>
          <a:ext cx="9144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170238"/>
                        <a:ext cx="914400" cy="639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867400" y="457200"/>
            <a:ext cx="2971800" cy="838200"/>
            <a:chOff x="3264" y="288"/>
            <a:chExt cx="2352" cy="768"/>
          </a:xfrm>
        </p:grpSpPr>
        <p:sp>
          <p:nvSpPr>
            <p:cNvPr id="1055" name="Line 4"/>
            <p:cNvSpPr>
              <a:spLocks noChangeShapeType="1"/>
            </p:cNvSpPr>
            <p:nvPr/>
          </p:nvSpPr>
          <p:spPr bwMode="auto">
            <a:xfrm>
              <a:off x="3264" y="432"/>
              <a:ext cx="6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5"/>
            <p:cNvSpPr>
              <a:spLocks noChangeShapeType="1"/>
            </p:cNvSpPr>
            <p:nvPr/>
          </p:nvSpPr>
          <p:spPr bwMode="auto">
            <a:xfrm flipV="1">
              <a:off x="3888" y="288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"/>
            <p:cNvSpPr>
              <a:spLocks noChangeShapeType="1"/>
            </p:cNvSpPr>
            <p:nvPr/>
          </p:nvSpPr>
          <p:spPr bwMode="auto">
            <a:xfrm>
              <a:off x="3936" y="288"/>
              <a:ext cx="96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7"/>
            <p:cNvSpPr>
              <a:spLocks noChangeShapeType="1"/>
            </p:cNvSpPr>
            <p:nvPr/>
          </p:nvSpPr>
          <p:spPr bwMode="auto">
            <a:xfrm flipV="1">
              <a:off x="4032" y="288"/>
              <a:ext cx="96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8"/>
            <p:cNvSpPr>
              <a:spLocks noChangeShapeType="1"/>
            </p:cNvSpPr>
            <p:nvPr/>
          </p:nvSpPr>
          <p:spPr bwMode="auto">
            <a:xfrm>
              <a:off x="4128" y="288"/>
              <a:ext cx="96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9"/>
            <p:cNvSpPr>
              <a:spLocks noChangeShapeType="1"/>
            </p:cNvSpPr>
            <p:nvPr/>
          </p:nvSpPr>
          <p:spPr bwMode="auto">
            <a:xfrm flipV="1">
              <a:off x="4224" y="288"/>
              <a:ext cx="96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Line 10"/>
            <p:cNvSpPr>
              <a:spLocks noChangeShapeType="1"/>
            </p:cNvSpPr>
            <p:nvPr/>
          </p:nvSpPr>
          <p:spPr bwMode="auto">
            <a:xfrm>
              <a:off x="4368" y="432"/>
              <a:ext cx="4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Line 11"/>
            <p:cNvSpPr>
              <a:spLocks noChangeShapeType="1"/>
            </p:cNvSpPr>
            <p:nvPr/>
          </p:nvSpPr>
          <p:spPr bwMode="auto">
            <a:xfrm flipH="1" flipV="1">
              <a:off x="4320" y="288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12"/>
            <p:cNvSpPr>
              <a:spLocks noChangeShapeType="1"/>
            </p:cNvSpPr>
            <p:nvPr/>
          </p:nvSpPr>
          <p:spPr bwMode="auto">
            <a:xfrm>
              <a:off x="4848" y="432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Line 13"/>
            <p:cNvSpPr>
              <a:spLocks noChangeShapeType="1"/>
            </p:cNvSpPr>
            <p:nvPr/>
          </p:nvSpPr>
          <p:spPr bwMode="auto">
            <a:xfrm>
              <a:off x="4752" y="624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Line 14"/>
            <p:cNvSpPr>
              <a:spLocks noChangeShapeType="1"/>
            </p:cNvSpPr>
            <p:nvPr/>
          </p:nvSpPr>
          <p:spPr bwMode="auto">
            <a:xfrm>
              <a:off x="4752" y="720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15"/>
            <p:cNvSpPr>
              <a:spLocks noChangeShapeType="1"/>
            </p:cNvSpPr>
            <p:nvPr/>
          </p:nvSpPr>
          <p:spPr bwMode="auto">
            <a:xfrm>
              <a:off x="4848" y="720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16"/>
            <p:cNvSpPr>
              <a:spLocks noChangeShapeType="1"/>
            </p:cNvSpPr>
            <p:nvPr/>
          </p:nvSpPr>
          <p:spPr bwMode="auto">
            <a:xfrm>
              <a:off x="4704" y="912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Line 17"/>
            <p:cNvSpPr>
              <a:spLocks noChangeShapeType="1"/>
            </p:cNvSpPr>
            <p:nvPr/>
          </p:nvSpPr>
          <p:spPr bwMode="auto">
            <a:xfrm>
              <a:off x="4704" y="912"/>
              <a:ext cx="144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Line 18"/>
            <p:cNvSpPr>
              <a:spLocks noChangeShapeType="1"/>
            </p:cNvSpPr>
            <p:nvPr/>
          </p:nvSpPr>
          <p:spPr bwMode="auto">
            <a:xfrm flipH="1">
              <a:off x="4848" y="912"/>
              <a:ext cx="144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19"/>
            <p:cNvSpPr>
              <a:spLocks noChangeShapeType="1"/>
            </p:cNvSpPr>
            <p:nvPr/>
          </p:nvSpPr>
          <p:spPr bwMode="auto">
            <a:xfrm>
              <a:off x="4848" y="432"/>
              <a:ext cx="76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Text Box 20"/>
            <p:cNvSpPr txBox="1">
              <a:spLocks noChangeArrowheads="1"/>
            </p:cNvSpPr>
            <p:nvPr/>
          </p:nvSpPr>
          <p:spPr bwMode="auto">
            <a:xfrm>
              <a:off x="4944" y="585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072" name="Text Box 21"/>
            <p:cNvSpPr txBox="1">
              <a:spLocks noChangeArrowheads="1"/>
            </p:cNvSpPr>
            <p:nvPr/>
          </p:nvSpPr>
          <p:spPr bwMode="auto">
            <a:xfrm>
              <a:off x="4032" y="480"/>
              <a:ext cx="28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</p:grpSp>
      <p:sp>
        <p:nvSpPr>
          <p:cNvPr id="1030" name="Line 22"/>
          <p:cNvSpPr>
            <a:spLocks noChangeShapeType="1"/>
          </p:cNvSpPr>
          <p:nvPr/>
        </p:nvSpPr>
        <p:spPr bwMode="auto">
          <a:xfrm>
            <a:off x="1808163" y="1600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/>
        </p:nvSpPr>
        <p:spPr bwMode="auto">
          <a:xfrm>
            <a:off x="1427163" y="3352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0" name="Freeform 24"/>
          <p:cNvSpPr>
            <a:spLocks/>
          </p:cNvSpPr>
          <p:nvPr/>
        </p:nvSpPr>
        <p:spPr bwMode="auto">
          <a:xfrm>
            <a:off x="1808163" y="1790700"/>
            <a:ext cx="1981200" cy="266700"/>
          </a:xfrm>
          <a:custGeom>
            <a:avLst/>
            <a:gdLst>
              <a:gd name="T0" fmla="*/ 0 w 1248"/>
              <a:gd name="T1" fmla="*/ 2147483647 h 168"/>
              <a:gd name="T2" fmla="*/ 2147483647 w 1248"/>
              <a:gd name="T3" fmla="*/ 2147483647 h 168"/>
              <a:gd name="T4" fmla="*/ 2147483647 w 1248"/>
              <a:gd name="T5" fmla="*/ 2147483647 h 168"/>
              <a:gd name="T6" fmla="*/ 0 60000 65536"/>
              <a:gd name="T7" fmla="*/ 0 60000 65536"/>
              <a:gd name="T8" fmla="*/ 0 60000 65536"/>
              <a:gd name="T9" fmla="*/ 0 w 1248"/>
              <a:gd name="T10" fmla="*/ 0 h 168"/>
              <a:gd name="T11" fmla="*/ 1248 w 124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68">
                <a:moveTo>
                  <a:pt x="0" y="24"/>
                </a:moveTo>
                <a:cubicBezTo>
                  <a:pt x="280" y="12"/>
                  <a:pt x="560" y="0"/>
                  <a:pt x="768" y="24"/>
                </a:cubicBezTo>
                <a:cubicBezTo>
                  <a:pt x="976" y="48"/>
                  <a:pt x="1112" y="108"/>
                  <a:pt x="1248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>
            <a:off x="3789363" y="2057400"/>
            <a:ext cx="2590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3560763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3408363" y="3352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6" name="Text Box 28"/>
          <p:cNvSpPr txBox="1">
            <a:spLocks noChangeArrowheads="1"/>
          </p:cNvSpPr>
          <p:nvPr/>
        </p:nvSpPr>
        <p:spPr bwMode="auto">
          <a:xfrm>
            <a:off x="1503363" y="1614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37" name="Text Box 29"/>
          <p:cNvSpPr txBox="1">
            <a:spLocks noChangeArrowheads="1"/>
          </p:cNvSpPr>
          <p:nvPr/>
        </p:nvSpPr>
        <p:spPr bwMode="auto">
          <a:xfrm>
            <a:off x="1350963" y="2147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-10</a:t>
            </a:r>
          </a:p>
        </p:txBody>
      </p:sp>
      <p:sp>
        <p:nvSpPr>
          <p:cNvPr id="1038" name="Text Box 30"/>
          <p:cNvSpPr txBox="1">
            <a:spLocks noChangeArrowheads="1"/>
          </p:cNvSpPr>
          <p:nvPr/>
        </p:nvSpPr>
        <p:spPr bwMode="auto">
          <a:xfrm>
            <a:off x="1350963" y="2681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-20</a:t>
            </a:r>
          </a:p>
        </p:txBody>
      </p:sp>
      <p:graphicFrame>
        <p:nvGraphicFramePr>
          <p:cNvPr id="1027" name="Object 34"/>
          <p:cNvGraphicFramePr>
            <a:graphicFrameLocks noChangeAspect="1"/>
          </p:cNvGraphicFramePr>
          <p:nvPr>
            <p:ph sz="half" idx="2"/>
          </p:nvPr>
        </p:nvGraphicFramePr>
        <p:xfrm>
          <a:off x="6705600" y="1295400"/>
          <a:ext cx="24384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1447560" imgH="711000" progId="Equation.3">
                  <p:embed/>
                </p:oleObj>
              </mc:Choice>
              <mc:Fallback>
                <p:oleObj name="Equation" r:id="rId5" imgW="1447560" imgH="711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295400"/>
                        <a:ext cx="2438400" cy="1198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Spectrum of Stair Step Wave (one side)</a:t>
            </a:r>
          </a:p>
        </p:txBody>
      </p:sp>
      <p:sp>
        <p:nvSpPr>
          <p:cNvPr id="1040" name="Line 37"/>
          <p:cNvSpPr>
            <a:spLocks noChangeShapeType="1"/>
          </p:cNvSpPr>
          <p:nvPr/>
        </p:nvSpPr>
        <p:spPr bwMode="auto">
          <a:xfrm flipV="1">
            <a:off x="1600200" y="27432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39"/>
          <p:cNvSpPr>
            <a:spLocks noChangeShapeType="1"/>
          </p:cNvSpPr>
          <p:nvPr/>
        </p:nvSpPr>
        <p:spPr bwMode="auto">
          <a:xfrm>
            <a:off x="2667000" y="1828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Line 41"/>
          <p:cNvSpPr>
            <a:spLocks noChangeShapeType="1"/>
          </p:cNvSpPr>
          <p:nvPr/>
        </p:nvSpPr>
        <p:spPr bwMode="auto">
          <a:xfrm>
            <a:off x="3581400" y="23622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Line 43"/>
          <p:cNvSpPr>
            <a:spLocks noChangeShapeType="1"/>
          </p:cNvSpPr>
          <p:nvPr/>
        </p:nvSpPr>
        <p:spPr bwMode="auto">
          <a:xfrm>
            <a:off x="7315200" y="3200400"/>
            <a:ext cx="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Line 44"/>
          <p:cNvSpPr>
            <a:spLocks noChangeShapeType="1"/>
          </p:cNvSpPr>
          <p:nvPr/>
        </p:nvSpPr>
        <p:spPr bwMode="auto">
          <a:xfrm>
            <a:off x="6324600" y="31242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Line 45"/>
          <p:cNvSpPr>
            <a:spLocks noChangeShapeType="1"/>
          </p:cNvSpPr>
          <p:nvPr/>
        </p:nvSpPr>
        <p:spPr bwMode="auto">
          <a:xfrm>
            <a:off x="5410200" y="2971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46"/>
          <p:cNvSpPr>
            <a:spLocks noChangeShapeType="1"/>
          </p:cNvSpPr>
          <p:nvPr/>
        </p:nvSpPr>
        <p:spPr bwMode="auto">
          <a:xfrm>
            <a:off x="4419600" y="26670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43" name="Text Box 47"/>
          <p:cNvSpPr txBox="1">
            <a:spLocks noChangeArrowheads="1"/>
          </p:cNvSpPr>
          <p:nvPr/>
        </p:nvSpPr>
        <p:spPr bwMode="auto">
          <a:xfrm>
            <a:off x="2743200" y="3886200"/>
            <a:ext cx="1981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Spectrum of Low Pass Filter (one side)</a:t>
            </a:r>
          </a:p>
        </p:txBody>
      </p:sp>
      <p:sp>
        <p:nvSpPr>
          <p:cNvPr id="336944" name="Line 48"/>
          <p:cNvSpPr>
            <a:spLocks noChangeShapeType="1"/>
          </p:cNvSpPr>
          <p:nvPr/>
        </p:nvSpPr>
        <p:spPr bwMode="auto">
          <a:xfrm flipV="1">
            <a:off x="4114800" y="27432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46" name="Text Box 50"/>
          <p:cNvSpPr txBox="1">
            <a:spLocks noChangeArrowheads="1"/>
          </p:cNvSpPr>
          <p:nvPr/>
        </p:nvSpPr>
        <p:spPr bwMode="auto">
          <a:xfrm>
            <a:off x="228600" y="4876800"/>
            <a:ext cx="8001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/>
              <a:t>What is the spectrum of an RC LP Filter?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/>
              <a:t>What mathematical operation takes place when you send a square wave through a LP Filter?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 Convolution</a:t>
            </a:r>
          </a:p>
        </p:txBody>
      </p:sp>
      <p:sp>
        <p:nvSpPr>
          <p:cNvPr id="336947" name="Line 51"/>
          <p:cNvSpPr>
            <a:spLocks noChangeShapeType="1"/>
          </p:cNvSpPr>
          <p:nvPr/>
        </p:nvSpPr>
        <p:spPr bwMode="auto">
          <a:xfrm>
            <a:off x="2667000" y="1828800"/>
            <a:ext cx="0" cy="15240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48" name="Line 52"/>
          <p:cNvSpPr>
            <a:spLocks noChangeShapeType="1"/>
          </p:cNvSpPr>
          <p:nvPr/>
        </p:nvSpPr>
        <p:spPr bwMode="auto">
          <a:xfrm>
            <a:off x="3581400" y="2819400"/>
            <a:ext cx="0" cy="5334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49" name="Line 53"/>
          <p:cNvSpPr>
            <a:spLocks noChangeShapeType="1"/>
          </p:cNvSpPr>
          <p:nvPr/>
        </p:nvSpPr>
        <p:spPr bwMode="auto">
          <a:xfrm flipH="1">
            <a:off x="4419600" y="3200400"/>
            <a:ext cx="0" cy="1524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50" name="Line 54"/>
          <p:cNvSpPr>
            <a:spLocks noChangeShapeType="1"/>
          </p:cNvSpPr>
          <p:nvPr/>
        </p:nvSpPr>
        <p:spPr bwMode="auto">
          <a:xfrm>
            <a:off x="5410200" y="3276600"/>
            <a:ext cx="0" cy="762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51" name="Line 55"/>
          <p:cNvSpPr>
            <a:spLocks noChangeShapeType="1"/>
          </p:cNvSpPr>
          <p:nvPr/>
        </p:nvSpPr>
        <p:spPr bwMode="auto">
          <a:xfrm>
            <a:off x="6324600" y="3352800"/>
            <a:ext cx="0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3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3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3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3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3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336920" grpId="0" animBg="1"/>
      <p:bldP spid="336921" grpId="0" animBg="1"/>
      <p:bldP spid="336922" grpId="0" animBg="1"/>
      <p:bldP spid="336923" grpId="0"/>
      <p:bldP spid="336943" grpId="0"/>
      <p:bldP spid="336944" grpId="0" animBg="1"/>
      <p:bldP spid="336946" grpId="0" build="allAtOnce"/>
      <p:bldP spid="336947" grpId="0" animBg="1"/>
      <p:bldP spid="336948" grpId="0" animBg="1"/>
      <p:bldP spid="336949" grpId="0" animBg="1"/>
      <p:bldP spid="336950" grpId="0" animBg="1"/>
      <p:bldP spid="3369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Output of a D/A after LP Filter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200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General Digital Processing System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2819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For this system, what are some things the computer can do on x[n] to get y[n]?</a:t>
            </a:r>
          </a:p>
          <a:p>
            <a:pPr lvl="1" eaLnBrk="1" hangingPunct="1"/>
            <a:r>
              <a:rPr lang="en-US" altLang="en-US" sz="1800" smtClean="0"/>
              <a:t>Process Algorithms</a:t>
            </a:r>
          </a:p>
          <a:p>
            <a:pPr lvl="2" eaLnBrk="1" hangingPunct="1"/>
            <a:r>
              <a:rPr lang="en-US" altLang="en-US" sz="1600" smtClean="0"/>
              <a:t>DFT, FFT, Filters, etc</a:t>
            </a:r>
          </a:p>
          <a:p>
            <a:pPr lvl="1" eaLnBrk="1" hangingPunct="1"/>
            <a:r>
              <a:rPr lang="en-US" altLang="en-US" sz="1600" smtClean="0"/>
              <a:t>Pointwise Operators</a:t>
            </a:r>
          </a:p>
          <a:p>
            <a:pPr lvl="2" eaLnBrk="1" hangingPunct="1"/>
            <a:r>
              <a:rPr lang="en-US" altLang="en-US" sz="1400" smtClean="0"/>
              <a:t>Squaring: y[n] = (x[n])</a:t>
            </a:r>
            <a:r>
              <a:rPr lang="en-US" altLang="en-US" sz="1400" baseline="30000" smtClean="0"/>
              <a:t>2</a:t>
            </a:r>
          </a:p>
          <a:p>
            <a:pPr lvl="1" eaLnBrk="1" hangingPunct="1"/>
            <a:r>
              <a:rPr lang="en-US" altLang="en-US" sz="1600" smtClean="0"/>
              <a:t>Maximum (over some number of inputs)</a:t>
            </a:r>
          </a:p>
          <a:p>
            <a:pPr lvl="1" eaLnBrk="1" hangingPunct="1"/>
            <a:r>
              <a:rPr lang="en-US" altLang="en-US" sz="1600" smtClean="0"/>
              <a:t>Running Average</a:t>
            </a:r>
          </a:p>
          <a:p>
            <a:pPr lvl="2" eaLnBrk="1" hangingPunct="1"/>
            <a:r>
              <a:rPr lang="en-US" altLang="en-US" sz="1400" smtClean="0"/>
              <a:t>Rule: “the output at time n is the average of three consecutive input values” </a:t>
            </a:r>
            <a:endParaRPr lang="en-US" altLang="en-US" sz="1800" smtClean="0"/>
          </a:p>
          <a:p>
            <a:pPr eaLnBrk="1" hangingPunct="1"/>
            <a:r>
              <a:rPr lang="en-US" altLang="en-US" sz="2000" smtClean="0"/>
              <a:t>Lets study Finite Impulse Response Filters (FIR Filters)</a:t>
            </a:r>
          </a:p>
        </p:txBody>
      </p:sp>
      <p:grpSp>
        <p:nvGrpSpPr>
          <p:cNvPr id="26628" name="Group 15"/>
          <p:cNvGrpSpPr>
            <a:grpSpLocks/>
          </p:cNvGrpSpPr>
          <p:nvPr/>
        </p:nvGrpSpPr>
        <p:grpSpPr bwMode="auto">
          <a:xfrm>
            <a:off x="228600" y="1676400"/>
            <a:ext cx="8610600" cy="914400"/>
            <a:chOff x="144" y="3504"/>
            <a:chExt cx="5424" cy="576"/>
          </a:xfrm>
        </p:grpSpPr>
        <p:sp>
          <p:nvSpPr>
            <p:cNvPr id="26629" name="Rectangle 16"/>
            <p:cNvSpPr>
              <a:spLocks noChangeArrowheads="1"/>
            </p:cNvSpPr>
            <p:nvPr/>
          </p:nvSpPr>
          <p:spPr bwMode="auto">
            <a:xfrm>
              <a:off x="2400" y="3504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COMPUTER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6630" name="Rectangle 17"/>
            <p:cNvSpPr>
              <a:spLocks noChangeArrowheads="1"/>
            </p:cNvSpPr>
            <p:nvPr/>
          </p:nvSpPr>
          <p:spPr bwMode="auto">
            <a:xfrm>
              <a:off x="3744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D-to-A</a:t>
              </a:r>
              <a:endParaRPr lang="en-US" altLang="en-US" sz="1800" i="1">
                <a:latin typeface="Arial" panose="020B0604020202020204" pitchFamily="34" charset="0"/>
              </a:endParaRPr>
            </a:p>
          </p:txBody>
        </p:sp>
        <p:sp>
          <p:nvSpPr>
            <p:cNvPr id="26631" name="Rectangle 18"/>
            <p:cNvSpPr>
              <a:spLocks noChangeArrowheads="1"/>
            </p:cNvSpPr>
            <p:nvPr/>
          </p:nvSpPr>
          <p:spPr bwMode="auto">
            <a:xfrm>
              <a:off x="1488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800" b="1" i="1">
                  <a:latin typeface="Arial" panose="020B0604020202020204" pitchFamily="34" charset="0"/>
                </a:rPr>
                <a:t>A-to-D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>
              <a:off x="1076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6633" name="Rectangle 20"/>
            <p:cNvSpPr>
              <a:spLocks noChangeArrowheads="1"/>
            </p:cNvSpPr>
            <p:nvPr/>
          </p:nvSpPr>
          <p:spPr bwMode="auto">
            <a:xfrm>
              <a:off x="4244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y(t)</a:t>
              </a:r>
            </a:p>
          </p:txBody>
        </p:sp>
        <p:sp>
          <p:nvSpPr>
            <p:cNvPr id="26634" name="Rectangle 21"/>
            <p:cNvSpPr>
              <a:spLocks noChangeArrowheads="1"/>
            </p:cNvSpPr>
            <p:nvPr/>
          </p:nvSpPr>
          <p:spPr bwMode="auto">
            <a:xfrm>
              <a:off x="3312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y[n]</a:t>
              </a:r>
            </a:p>
          </p:txBody>
        </p:sp>
        <p:sp>
          <p:nvSpPr>
            <p:cNvPr id="26635" name="Rectangle 22"/>
            <p:cNvSpPr>
              <a:spLocks noChangeArrowheads="1"/>
            </p:cNvSpPr>
            <p:nvPr/>
          </p:nvSpPr>
          <p:spPr bwMode="auto">
            <a:xfrm>
              <a:off x="1968" y="3534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x[n]</a:t>
              </a:r>
            </a:p>
          </p:txBody>
        </p:sp>
        <p:sp>
          <p:nvSpPr>
            <p:cNvPr id="26636" name="Rectangle 23"/>
            <p:cNvSpPr>
              <a:spLocks noChangeArrowheads="1"/>
            </p:cNvSpPr>
            <p:nvPr/>
          </p:nvSpPr>
          <p:spPr bwMode="auto">
            <a:xfrm>
              <a:off x="576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Anti-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Aliasing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Filter</a:t>
              </a:r>
            </a:p>
          </p:txBody>
        </p:sp>
        <p:sp>
          <p:nvSpPr>
            <p:cNvPr id="26637" name="Line 24"/>
            <p:cNvSpPr>
              <a:spLocks noChangeShapeType="1"/>
            </p:cNvSpPr>
            <p:nvPr/>
          </p:nvSpPr>
          <p:spPr bwMode="auto">
            <a:xfrm>
              <a:off x="144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Text Box 25"/>
            <p:cNvSpPr txBox="1">
              <a:spLocks noChangeArrowheads="1"/>
            </p:cNvSpPr>
            <p:nvPr/>
          </p:nvSpPr>
          <p:spPr bwMode="auto">
            <a:xfrm>
              <a:off x="164" y="3534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x(t)</a:t>
              </a:r>
              <a:endParaRPr lang="en-US" altLang="en-US" sz="2000" i="1">
                <a:latin typeface="Arial" panose="020B0604020202020204" pitchFamily="34" charset="0"/>
              </a:endParaRPr>
            </a:p>
          </p:txBody>
        </p:sp>
        <p:sp>
          <p:nvSpPr>
            <p:cNvPr id="26639" name="Line 26"/>
            <p:cNvSpPr>
              <a:spLocks noChangeShapeType="1"/>
            </p:cNvSpPr>
            <p:nvPr/>
          </p:nvSpPr>
          <p:spPr bwMode="auto">
            <a:xfrm>
              <a:off x="1056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27"/>
            <p:cNvSpPr>
              <a:spLocks noChangeShapeType="1"/>
            </p:cNvSpPr>
            <p:nvPr/>
          </p:nvSpPr>
          <p:spPr bwMode="auto">
            <a:xfrm>
              <a:off x="1968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28"/>
            <p:cNvSpPr>
              <a:spLocks noChangeShapeType="1"/>
            </p:cNvSpPr>
            <p:nvPr/>
          </p:nvSpPr>
          <p:spPr bwMode="auto">
            <a:xfrm>
              <a:off x="3312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9"/>
            <p:cNvSpPr>
              <a:spLocks noChangeShapeType="1"/>
            </p:cNvSpPr>
            <p:nvPr/>
          </p:nvSpPr>
          <p:spPr bwMode="auto">
            <a:xfrm>
              <a:off x="4224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30"/>
            <p:cNvSpPr>
              <a:spLocks noChangeArrowheads="1"/>
            </p:cNvSpPr>
            <p:nvPr/>
          </p:nvSpPr>
          <p:spPr bwMode="auto">
            <a:xfrm>
              <a:off x="4656" y="3504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Low-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Pass</a:t>
              </a:r>
            </a:p>
            <a:p>
              <a:pPr algn="ctr"/>
              <a:r>
                <a:rPr lang="en-US" altLang="en-US" sz="1600" i="1">
                  <a:latin typeface="Arial" panose="020B0604020202020204" pitchFamily="34" charset="0"/>
                </a:rPr>
                <a:t>Filter</a:t>
              </a:r>
            </a:p>
          </p:txBody>
        </p:sp>
        <p:sp>
          <p:nvSpPr>
            <p:cNvPr id="26644" name="Line 31"/>
            <p:cNvSpPr>
              <a:spLocks noChangeShapeType="1"/>
            </p:cNvSpPr>
            <p:nvPr/>
          </p:nvSpPr>
          <p:spPr bwMode="auto">
            <a:xfrm>
              <a:off x="5136" y="37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Rectangle 32"/>
            <p:cNvSpPr>
              <a:spLocks noChangeArrowheads="1"/>
            </p:cNvSpPr>
            <p:nvPr/>
          </p:nvSpPr>
          <p:spPr bwMode="auto">
            <a:xfrm>
              <a:off x="5156" y="3552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 i="1">
                  <a:latin typeface="Arial" panose="020B0604020202020204" pitchFamily="34" charset="0"/>
                </a:rPr>
                <a:t>y(t)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3-Point Average System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5900"/>
            <a:ext cx="8178800" cy="44577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Average 3 Consecutive Numbers</a:t>
            </a:r>
          </a:p>
          <a:p>
            <a:pPr lvl="1" eaLnBrk="1" hangingPunct="1"/>
            <a:r>
              <a:rPr lang="en-US" altLang="en-US" sz="2400" smtClean="0"/>
              <a:t>Do this for each “</a:t>
            </a:r>
            <a:r>
              <a:rPr lang="en-US" altLang="en-US" sz="2400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/>
              <a:t>”</a:t>
            </a:r>
          </a:p>
          <a:p>
            <a:pPr lvl="1" eaLnBrk="1" hangingPunct="1"/>
            <a:r>
              <a:rPr lang="en-US" altLang="en-US" sz="2400" smtClean="0"/>
              <a:t>What would the mathematical equation look like?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How would we use this equation with this data?</a:t>
            </a:r>
          </a:p>
        </p:txBody>
      </p:sp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1066800" y="3048000"/>
          <a:ext cx="56927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133360" imgH="228600" progId="Equation.3">
                  <p:embed/>
                </p:oleObj>
              </mc:Choice>
              <mc:Fallback>
                <p:oleObj name="Equation" r:id="rId3" imgW="21333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5692775" cy="569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49738"/>
            <a:ext cx="5024438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0" y="27432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1800"/>
              <a:t>This is called a difference equation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>
            <a:off x="6858000" y="3276600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3-Point Average System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5138"/>
            <a:ext cx="8305800" cy="4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142038" y="1747838"/>
            <a:ext cx="2160587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  <a:latin typeface="Times" panose="02020603050405020304" pitchFamily="18" charset="0"/>
              </a:rPr>
              <a:t>Make a Table</a:t>
            </a:r>
            <a:endParaRPr lang="en-US" altLang="en-US" sz="2400" i="1">
              <a:solidFill>
                <a:schemeClr val="tx2"/>
              </a:solidFill>
              <a:latin typeface="Times" panose="02020603050405020304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581400" y="4756150"/>
            <a:ext cx="7207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" panose="02020603050405020304" pitchFamily="18" charset="0"/>
              </a:rPr>
              <a:t>n </a:t>
            </a:r>
            <a:r>
              <a:rPr lang="en-US" altLang="en-US" sz="2000" b="1">
                <a:solidFill>
                  <a:schemeClr val="tx2"/>
                </a:solidFill>
                <a:latin typeface="Times" panose="02020603050405020304" pitchFamily="18" charset="0"/>
              </a:rPr>
              <a:t>=0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191000" y="5334000"/>
            <a:ext cx="7207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" panose="02020603050405020304" pitchFamily="18" charset="0"/>
              </a:rPr>
              <a:t>n </a:t>
            </a:r>
            <a:r>
              <a:rPr lang="en-US" altLang="en-US" sz="2000" b="1">
                <a:solidFill>
                  <a:schemeClr val="tx2"/>
                </a:solidFill>
                <a:latin typeface="Times" panose="02020603050405020304" pitchFamily="18" charset="0"/>
              </a:rPr>
              <a:t>=1</a:t>
            </a:r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5562600" y="3733800"/>
            <a:ext cx="1371600" cy="914400"/>
          </a:xfrm>
          <a:custGeom>
            <a:avLst/>
            <a:gdLst>
              <a:gd name="T0" fmla="*/ 0 w 864"/>
              <a:gd name="T1" fmla="*/ 2147483647 h 576"/>
              <a:gd name="T2" fmla="*/ 0 w 864"/>
              <a:gd name="T3" fmla="*/ 0 h 576"/>
              <a:gd name="T4" fmla="*/ 2147483647 w 864"/>
              <a:gd name="T5" fmla="*/ 0 h 576"/>
              <a:gd name="T6" fmla="*/ 2147483647 w 864"/>
              <a:gd name="T7" fmla="*/ 2147483647 h 576"/>
              <a:gd name="T8" fmla="*/ 2147483647 w 864"/>
              <a:gd name="T9" fmla="*/ 2147483647 h 576"/>
              <a:gd name="T10" fmla="*/ 2147483647 w 864"/>
              <a:gd name="T11" fmla="*/ 2147483647 h 576"/>
              <a:gd name="T12" fmla="*/ 0 w 864"/>
              <a:gd name="T13" fmla="*/ 2147483647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576"/>
              <a:gd name="T23" fmla="*/ 864 w 86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576">
                <a:moveTo>
                  <a:pt x="0" y="576"/>
                </a:moveTo>
                <a:lnTo>
                  <a:pt x="0" y="0"/>
                </a:lnTo>
                <a:lnTo>
                  <a:pt x="864" y="0"/>
                </a:lnTo>
                <a:lnTo>
                  <a:pt x="864" y="192"/>
                </a:lnTo>
                <a:lnTo>
                  <a:pt x="192" y="192"/>
                </a:lnTo>
                <a:lnTo>
                  <a:pt x="192" y="576"/>
                </a:lnTo>
                <a:lnTo>
                  <a:pt x="0" y="576"/>
                </a:lnTo>
                <a:close/>
              </a:path>
            </a:pathLst>
          </a:custGeom>
          <a:noFill/>
          <a:ln w="38100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51025" y="2370138"/>
          <a:ext cx="56927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133360" imgH="228600" progId="Equation.3">
                  <p:embed/>
                </p:oleObj>
              </mc:Choice>
              <mc:Fallback>
                <p:oleObj name="Equation" r:id="rId4" imgW="2133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370138"/>
                        <a:ext cx="5692775" cy="569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912</Words>
  <Application>Microsoft Office PowerPoint</Application>
  <PresentationFormat>On-screen Show (4:3)</PresentationFormat>
  <Paragraphs>234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Galliard BT</vt:lpstr>
      <vt:lpstr>Arial</vt:lpstr>
      <vt:lpstr>Times</vt:lpstr>
      <vt:lpstr>Times New Roman</vt:lpstr>
      <vt:lpstr>Courier New</vt:lpstr>
      <vt:lpstr>Courier</vt:lpstr>
      <vt:lpstr>Symbol</vt:lpstr>
      <vt:lpstr>James' Default</vt:lpstr>
      <vt:lpstr>Microsoft Equation 3.0</vt:lpstr>
      <vt:lpstr>PowerPoint Presentation</vt:lpstr>
      <vt:lpstr>Typical DSP System</vt:lpstr>
      <vt:lpstr>Typical DSP System</vt:lpstr>
      <vt:lpstr>Output of a D/A</vt:lpstr>
      <vt:lpstr>RC Low Pass Filter</vt:lpstr>
      <vt:lpstr>Output of a D/A after LP Filter</vt:lpstr>
      <vt:lpstr>General Digital Processing System</vt:lpstr>
      <vt:lpstr>3-Point Average System</vt:lpstr>
      <vt:lpstr>3-Point Average System</vt:lpstr>
      <vt:lpstr>PowerPoint Presentation</vt:lpstr>
      <vt:lpstr>Past, Present, and Future</vt:lpstr>
      <vt:lpstr>Another 3-point Averager</vt:lpstr>
      <vt:lpstr>General FIR Filter</vt:lpstr>
      <vt:lpstr>General FIR Filter</vt:lpstr>
      <vt:lpstr>General FIR Filter</vt:lpstr>
      <vt:lpstr>Filtered Stock Signal</vt:lpstr>
      <vt:lpstr>Another Filtering Example</vt:lpstr>
      <vt:lpstr>3-pt FIR Average Example</vt:lpstr>
      <vt:lpstr>7-pt FIR Average Example</vt:lpstr>
      <vt:lpstr>MATLAB - FIR Filter</vt:lpstr>
      <vt:lpstr>FIR Filter Examples</vt:lpstr>
      <vt:lpstr>Example FIR Filter Program</vt:lpstr>
      <vt:lpstr>Example FIR Filter Program</vt:lpstr>
      <vt:lpstr>Band Pass Example</vt:lpstr>
      <vt:lpstr>PowerPoint Presentation</vt:lpstr>
      <vt:lpstr>Real life problem</vt:lpstr>
      <vt:lpstr>Downsampling</vt:lpstr>
      <vt:lpstr>Decimation</vt:lpstr>
      <vt:lpstr>Upsampling</vt:lpstr>
      <vt:lpstr>Interpolation</vt:lpstr>
      <vt:lpstr>3 Special Input Signals</vt:lpstr>
      <vt:lpstr>Unit Impulse Signal d[n]</vt:lpstr>
      <vt:lpstr>Math Formula for x[n]</vt:lpstr>
      <vt:lpstr>FIR Structure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108</cp:revision>
  <dcterms:created xsi:type="dcterms:W3CDTF">2004-08-30T22:58:14Z</dcterms:created>
  <dcterms:modified xsi:type="dcterms:W3CDTF">2018-12-19T17:42:00Z</dcterms:modified>
</cp:coreProperties>
</file>