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7"/>
  </p:notesMasterIdLst>
  <p:handoutMasterIdLst>
    <p:handoutMasterId r:id="rId28"/>
  </p:handout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Galliard BT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Galliard BT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Galliard BT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Galliard BT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99CC00"/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6" autoAdjust="0"/>
    <p:restoredTop sz="94660"/>
  </p:normalViewPr>
  <p:slideViewPr>
    <p:cSldViewPr>
      <p:cViewPr varScale="1">
        <p:scale>
          <a:sx n="78" d="100"/>
          <a:sy n="78" d="100"/>
        </p:scale>
        <p:origin x="100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D8FEAAB9-51CE-4EFE-BA6A-BFFE70BF60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00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6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6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6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0175FE50-E28D-4E98-ABA4-461E42C6B0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790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eaLnBrk="1" hangingPunct="1">
              <a:defRPr/>
            </a:pPr>
            <a:r>
              <a:rPr lang="en-US" sz="1800">
                <a:latin typeface="Arial" charset="0"/>
              </a:rPr>
              <a:t>Click to edit Master title style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6" name="Picture 4" descr="PPTlogo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alliard BT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Galliard BT" pitchFamily="18" charset="0"/>
            </a:endParaRPr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81000"/>
            <a:ext cx="67818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8382000" cy="4343400"/>
          </a:xfrm>
        </p:spPr>
        <p:txBody>
          <a:bodyPr/>
          <a:lstStyle>
            <a:lvl1pPr marL="0" indent="0" algn="ctr">
              <a:buFont typeface="Galliard BT" pitchFamily="1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D00AB9-C949-45D7-A674-EECEA5EC00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67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E5567-BA24-485D-BF05-F5516789EF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83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457200"/>
            <a:ext cx="21717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3627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BD397-77F0-47F0-853C-0573316977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44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57200"/>
            <a:ext cx="6705600" cy="960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07551D-2310-47B7-B7AC-E723709E05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5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3D621-7BDE-477E-AFB8-B28D3AD76E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95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B226A5-4A4E-4340-9FFD-D57CF1E90E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4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F104F-17A5-4679-BD8C-5D400E8B5C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05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03FB9-2DD2-43BA-BAB6-1A1FDE55F9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06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866A1-70B9-4C77-8C78-9B1349FFA5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05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619C1-8C80-43FF-A925-14D38716F0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27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F11765-41B4-4ADA-AAB7-B15EE8CE92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1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36ECC-E377-4344-858F-5BD5E73F71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49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3600">
                <a:solidFill>
                  <a:schemeClr val="tx2"/>
                </a:solidFill>
                <a:latin typeface="Galliard BT" pitchFamily="18" charset="0"/>
              </a:rPr>
              <a:t>Click to edit Master title style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16388" name="Picture 4" descr="PPTlogo copy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alliard BT" pitchFamily="18" charset="0"/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Galliard BT" pitchFamily="18" charset="0"/>
            </a:endParaRP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457200"/>
            <a:ext cx="6705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084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4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4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fld id="{77E27DB3-2A63-4DE2-BE6C-8E3397D60A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3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Galliard B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7086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ECEN </a:t>
            </a:r>
            <a:r>
              <a:rPr lang="en-US" sz="4800" dirty="0" smtClean="0">
                <a:solidFill>
                  <a:srgbClr val="FFFFFF"/>
                </a:solidFill>
              </a:rPr>
              <a:t>461</a:t>
            </a:r>
            <a:endParaRPr lang="en-US" sz="4800" dirty="0">
              <a:solidFill>
                <a:srgbClr val="FFFFFF"/>
              </a:solidFill>
            </a:endParaRPr>
          </a:p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Real-Time and Embedded Systems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905000" y="4572000"/>
            <a:ext cx="586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3550" indent="-463550"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3200" dirty="0" smtClean="0">
                <a:latin typeface="Arial" panose="020B0604020202020204" pitchFamily="34" charset="0"/>
              </a:rPr>
              <a:t>IOT – Information – Example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95600" y="4784558"/>
            <a:ext cx="2519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 </a:t>
            </a:r>
            <a:endParaRPr lang="en-US" sz="2100" dirty="0"/>
          </a:p>
        </p:txBody>
      </p:sp>
      <p:sp>
        <p:nvSpPr>
          <p:cNvPr id="20" name="TextBox 19"/>
          <p:cNvSpPr txBox="1"/>
          <p:nvPr/>
        </p:nvSpPr>
        <p:spPr>
          <a:xfrm>
            <a:off x="2971800" y="4648200"/>
            <a:ext cx="33137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A[n] = [23, 28, 32, 33, ……]</a:t>
            </a:r>
            <a:endParaRPr lang="en-US" sz="2100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5181600"/>
            <a:ext cx="65773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Signal Processing – What if we want to amplify the signal?</a:t>
            </a:r>
          </a:p>
          <a:p>
            <a:r>
              <a:rPr lang="en-US" sz="2100" dirty="0"/>
              <a:t> </a:t>
            </a:r>
            <a:r>
              <a:rPr lang="en-US" sz="2100" dirty="0"/>
              <a:t> for (i = 0; i &lt; </a:t>
            </a:r>
            <a:r>
              <a:rPr lang="en-US" sz="2100" dirty="0" err="1"/>
              <a:t>array_size</a:t>
            </a:r>
            <a:r>
              <a:rPr lang="en-US" sz="2100" dirty="0"/>
              <a:t>; i++)</a:t>
            </a:r>
          </a:p>
          <a:p>
            <a:r>
              <a:rPr lang="en-US" sz="2100" dirty="0"/>
              <a:t>	</a:t>
            </a:r>
            <a:r>
              <a:rPr lang="en-US" sz="2100" dirty="0"/>
              <a:t>A[i] = A[i] * 3.0;</a:t>
            </a:r>
          </a:p>
          <a:p>
            <a:endParaRPr lang="en-US" sz="2100" dirty="0"/>
          </a:p>
        </p:txBody>
      </p:sp>
      <p:sp>
        <p:nvSpPr>
          <p:cNvPr id="19" name="Rectangle 18"/>
          <p:cNvSpPr/>
          <p:nvPr/>
        </p:nvSpPr>
        <p:spPr>
          <a:xfrm>
            <a:off x="3505200" y="2971800"/>
            <a:ext cx="2904153" cy="149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1" name="TextBox 20"/>
          <p:cNvSpPr txBox="1"/>
          <p:nvPr/>
        </p:nvSpPr>
        <p:spPr>
          <a:xfrm>
            <a:off x="3963824" y="3498621"/>
            <a:ext cx="2281394" cy="41549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483565" y="3498621"/>
            <a:ext cx="199478" cy="4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Image result for micro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76" y="2469921"/>
            <a:ext cx="1255406" cy="10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Image result for spea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667000"/>
            <a:ext cx="1428750" cy="162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>
            <a:endCxn id="19" idx="3"/>
          </p:cNvCxnSpPr>
          <p:nvPr/>
        </p:nvCxnSpPr>
        <p:spPr>
          <a:xfrm flipH="1">
            <a:off x="6409353" y="3657600"/>
            <a:ext cx="795559" cy="59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92066" y="3282052"/>
            <a:ext cx="670133" cy="6803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7" name="TextBox 26"/>
          <p:cNvSpPr txBox="1"/>
          <p:nvPr/>
        </p:nvSpPr>
        <p:spPr>
          <a:xfrm>
            <a:off x="1755232" y="3363265"/>
            <a:ext cx="647934" cy="41549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LPF</a:t>
            </a:r>
            <a:endParaRPr lang="en-US" sz="2100" dirty="0"/>
          </a:p>
        </p:txBody>
      </p:sp>
      <p:cxnSp>
        <p:nvCxnSpPr>
          <p:cNvPr id="28" name="Straight Connector 27"/>
          <p:cNvCxnSpPr>
            <a:endCxn id="30" idx="1"/>
          </p:cNvCxnSpPr>
          <p:nvPr/>
        </p:nvCxnSpPr>
        <p:spPr>
          <a:xfrm flipH="1" flipV="1">
            <a:off x="2664619" y="3580038"/>
            <a:ext cx="2380" cy="42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667000" y="3276600"/>
            <a:ext cx="688181" cy="662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30" name="TextBox 29"/>
          <p:cNvSpPr txBox="1"/>
          <p:nvPr/>
        </p:nvSpPr>
        <p:spPr>
          <a:xfrm>
            <a:off x="2664619" y="3372289"/>
            <a:ext cx="647934" cy="41549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A/D</a:t>
            </a:r>
            <a:endParaRPr lang="en-US" sz="21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352800" y="35052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362200" y="35052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539666" y="4864769"/>
            <a:ext cx="2519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 </a:t>
            </a:r>
            <a:endParaRPr lang="en-US" sz="2100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4648200"/>
            <a:ext cx="33137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A[n] = [23, 28, 32, 33, ……]</a:t>
            </a:r>
            <a:endParaRPr lang="en-US" sz="2100" dirty="0"/>
          </a:p>
        </p:txBody>
      </p:sp>
      <p:sp>
        <p:nvSpPr>
          <p:cNvPr id="18" name="TextBox 17"/>
          <p:cNvSpPr txBox="1"/>
          <p:nvPr/>
        </p:nvSpPr>
        <p:spPr>
          <a:xfrm>
            <a:off x="1168066" y="5261811"/>
            <a:ext cx="69717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Signal Processing – What if we want to mix (add) two signals?</a:t>
            </a:r>
            <a:endParaRPr lang="en-US" sz="2100" dirty="0"/>
          </a:p>
        </p:txBody>
      </p:sp>
      <p:sp>
        <p:nvSpPr>
          <p:cNvPr id="19" name="Rectangle 18"/>
          <p:cNvSpPr/>
          <p:nvPr/>
        </p:nvSpPr>
        <p:spPr>
          <a:xfrm>
            <a:off x="3505200" y="2971800"/>
            <a:ext cx="2904153" cy="149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1" name="TextBox 20"/>
          <p:cNvSpPr txBox="1"/>
          <p:nvPr/>
        </p:nvSpPr>
        <p:spPr>
          <a:xfrm>
            <a:off x="3963824" y="3498621"/>
            <a:ext cx="2281394" cy="41549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483565" y="3498621"/>
            <a:ext cx="199478" cy="4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Image result for micro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76" y="2469921"/>
            <a:ext cx="1255406" cy="10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Image result for spea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667000"/>
            <a:ext cx="1428750" cy="162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>
            <a:endCxn id="19" idx="3"/>
          </p:cNvCxnSpPr>
          <p:nvPr/>
        </p:nvCxnSpPr>
        <p:spPr>
          <a:xfrm flipH="1">
            <a:off x="6409353" y="3657600"/>
            <a:ext cx="795559" cy="59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92066" y="3282052"/>
            <a:ext cx="670133" cy="6803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7" name="TextBox 26"/>
          <p:cNvSpPr txBox="1"/>
          <p:nvPr/>
        </p:nvSpPr>
        <p:spPr>
          <a:xfrm>
            <a:off x="1755232" y="3363265"/>
            <a:ext cx="647934" cy="41549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LPF</a:t>
            </a:r>
            <a:endParaRPr lang="en-US" sz="2100" dirty="0"/>
          </a:p>
        </p:txBody>
      </p:sp>
      <p:cxnSp>
        <p:nvCxnSpPr>
          <p:cNvPr id="28" name="Straight Connector 27"/>
          <p:cNvCxnSpPr>
            <a:endCxn id="30" idx="1"/>
          </p:cNvCxnSpPr>
          <p:nvPr/>
        </p:nvCxnSpPr>
        <p:spPr>
          <a:xfrm flipH="1" flipV="1">
            <a:off x="2664619" y="3580038"/>
            <a:ext cx="2380" cy="42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667000" y="3276600"/>
            <a:ext cx="688181" cy="662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30" name="TextBox 29"/>
          <p:cNvSpPr txBox="1"/>
          <p:nvPr/>
        </p:nvSpPr>
        <p:spPr>
          <a:xfrm>
            <a:off x="2664619" y="3372289"/>
            <a:ext cx="647934" cy="41549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A/D</a:t>
            </a:r>
            <a:endParaRPr lang="en-US" sz="21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352800" y="35052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362200" y="35052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2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20666" y="4712369"/>
            <a:ext cx="2519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 </a:t>
            </a:r>
            <a:endParaRPr lang="en-US" sz="2100" dirty="0"/>
          </a:p>
        </p:txBody>
      </p:sp>
      <p:sp>
        <p:nvSpPr>
          <p:cNvPr id="20" name="TextBox 19"/>
          <p:cNvSpPr txBox="1"/>
          <p:nvPr/>
        </p:nvSpPr>
        <p:spPr>
          <a:xfrm>
            <a:off x="3200400" y="4495800"/>
            <a:ext cx="33137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A[n] = [23, 28, 32, 33, ……]</a:t>
            </a:r>
            <a:endParaRPr lang="en-US" sz="2100" dirty="0"/>
          </a:p>
        </p:txBody>
      </p:sp>
      <p:sp>
        <p:nvSpPr>
          <p:cNvPr id="18" name="TextBox 17"/>
          <p:cNvSpPr txBox="1"/>
          <p:nvPr/>
        </p:nvSpPr>
        <p:spPr>
          <a:xfrm>
            <a:off x="1549066" y="5109411"/>
            <a:ext cx="69717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Signal Processing – What if we want to mix (add) two signals?</a:t>
            </a:r>
          </a:p>
          <a:p>
            <a:endParaRPr lang="en-US" sz="2100" dirty="0"/>
          </a:p>
          <a:p>
            <a:r>
              <a:rPr lang="en-US" sz="2100" dirty="0"/>
              <a:t>f</a:t>
            </a:r>
            <a:r>
              <a:rPr lang="en-US" sz="2100" dirty="0"/>
              <a:t>or (i = 0; i &lt; </a:t>
            </a:r>
            <a:r>
              <a:rPr lang="en-US" sz="2100" dirty="0" err="1"/>
              <a:t>array_size</a:t>
            </a:r>
            <a:r>
              <a:rPr lang="en-US" sz="2100" dirty="0"/>
              <a:t>; i++)</a:t>
            </a:r>
          </a:p>
          <a:p>
            <a:r>
              <a:rPr lang="en-US" sz="2100" dirty="0"/>
              <a:t> </a:t>
            </a:r>
            <a:r>
              <a:rPr lang="en-US" sz="2100" dirty="0"/>
              <a:t>         c[i] = a[i] + b[i];</a:t>
            </a:r>
            <a:endParaRPr lang="en-US" sz="2100" dirty="0"/>
          </a:p>
        </p:txBody>
      </p:sp>
      <p:sp>
        <p:nvSpPr>
          <p:cNvPr id="19" name="Rectangle 18"/>
          <p:cNvSpPr/>
          <p:nvPr/>
        </p:nvSpPr>
        <p:spPr>
          <a:xfrm>
            <a:off x="3505200" y="2971800"/>
            <a:ext cx="2904153" cy="149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1" name="TextBox 20"/>
          <p:cNvSpPr txBox="1"/>
          <p:nvPr/>
        </p:nvSpPr>
        <p:spPr>
          <a:xfrm>
            <a:off x="3963824" y="3498621"/>
            <a:ext cx="2281394" cy="41549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483565" y="3498621"/>
            <a:ext cx="199478" cy="4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Image result for micro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76" y="2469921"/>
            <a:ext cx="1255406" cy="10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Image result for spea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667000"/>
            <a:ext cx="1428750" cy="162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>
            <a:endCxn id="19" idx="3"/>
          </p:cNvCxnSpPr>
          <p:nvPr/>
        </p:nvCxnSpPr>
        <p:spPr>
          <a:xfrm flipH="1">
            <a:off x="6409353" y="3657600"/>
            <a:ext cx="795559" cy="59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92066" y="3282052"/>
            <a:ext cx="670133" cy="6803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7" name="TextBox 26"/>
          <p:cNvSpPr txBox="1"/>
          <p:nvPr/>
        </p:nvSpPr>
        <p:spPr>
          <a:xfrm>
            <a:off x="1755232" y="3363265"/>
            <a:ext cx="647934" cy="41549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LPF</a:t>
            </a:r>
            <a:endParaRPr lang="en-US" sz="2100" dirty="0"/>
          </a:p>
        </p:txBody>
      </p:sp>
      <p:cxnSp>
        <p:nvCxnSpPr>
          <p:cNvPr id="28" name="Straight Connector 27"/>
          <p:cNvCxnSpPr>
            <a:endCxn id="30" idx="1"/>
          </p:cNvCxnSpPr>
          <p:nvPr/>
        </p:nvCxnSpPr>
        <p:spPr>
          <a:xfrm flipH="1" flipV="1">
            <a:off x="2664619" y="3580038"/>
            <a:ext cx="2380" cy="42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667000" y="3276600"/>
            <a:ext cx="688181" cy="662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30" name="TextBox 29"/>
          <p:cNvSpPr txBox="1"/>
          <p:nvPr/>
        </p:nvSpPr>
        <p:spPr>
          <a:xfrm>
            <a:off x="2664619" y="3372289"/>
            <a:ext cx="647934" cy="41549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A/D</a:t>
            </a:r>
            <a:endParaRPr lang="en-US" sz="21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352800" y="35052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362200" y="35052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2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68266" y="4940969"/>
            <a:ext cx="2519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 </a:t>
            </a:r>
            <a:endParaRPr lang="en-US" sz="2100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0" y="4724400"/>
            <a:ext cx="33137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A[n] = [23, 28, 32, 33, ……]</a:t>
            </a:r>
            <a:endParaRPr lang="en-US" sz="2100" dirty="0"/>
          </a:p>
        </p:txBody>
      </p:sp>
      <p:sp>
        <p:nvSpPr>
          <p:cNvPr id="18" name="TextBox 17"/>
          <p:cNvSpPr txBox="1"/>
          <p:nvPr/>
        </p:nvSpPr>
        <p:spPr>
          <a:xfrm>
            <a:off x="1396666" y="5338011"/>
            <a:ext cx="74846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Now the output – What if we wrote these values to a digital output?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05200" y="2971800"/>
            <a:ext cx="2904153" cy="149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1" name="TextBox 20"/>
          <p:cNvSpPr txBox="1"/>
          <p:nvPr/>
        </p:nvSpPr>
        <p:spPr>
          <a:xfrm>
            <a:off x="3963824" y="3498621"/>
            <a:ext cx="2281394" cy="41549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483565" y="3498621"/>
            <a:ext cx="199478" cy="4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Image result for micro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76" y="2469921"/>
            <a:ext cx="1255406" cy="10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Image result for spea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667000"/>
            <a:ext cx="1428750" cy="162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>
            <a:endCxn id="19" idx="3"/>
          </p:cNvCxnSpPr>
          <p:nvPr/>
        </p:nvCxnSpPr>
        <p:spPr>
          <a:xfrm flipH="1">
            <a:off x="6409353" y="3657600"/>
            <a:ext cx="795559" cy="59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92066" y="3282052"/>
            <a:ext cx="670133" cy="6803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7" name="TextBox 26"/>
          <p:cNvSpPr txBox="1"/>
          <p:nvPr/>
        </p:nvSpPr>
        <p:spPr>
          <a:xfrm>
            <a:off x="1755232" y="3363265"/>
            <a:ext cx="647934" cy="41549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LPF</a:t>
            </a:r>
            <a:endParaRPr lang="en-US" sz="2100" dirty="0"/>
          </a:p>
        </p:txBody>
      </p:sp>
      <p:cxnSp>
        <p:nvCxnSpPr>
          <p:cNvPr id="28" name="Straight Connector 27"/>
          <p:cNvCxnSpPr>
            <a:endCxn id="30" idx="1"/>
          </p:cNvCxnSpPr>
          <p:nvPr/>
        </p:nvCxnSpPr>
        <p:spPr>
          <a:xfrm flipH="1" flipV="1">
            <a:off x="2664619" y="3580038"/>
            <a:ext cx="2380" cy="42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667000" y="3276600"/>
            <a:ext cx="688181" cy="662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30" name="TextBox 29"/>
          <p:cNvSpPr txBox="1"/>
          <p:nvPr/>
        </p:nvSpPr>
        <p:spPr>
          <a:xfrm>
            <a:off x="2664619" y="3372289"/>
            <a:ext cx="647934" cy="41549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A/D</a:t>
            </a:r>
            <a:endParaRPr lang="en-US" sz="21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352800" y="35052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362200" y="35052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7350" y="2398451"/>
            <a:ext cx="2904153" cy="149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3" name="TextBox 2"/>
          <p:cNvSpPr txBox="1"/>
          <p:nvPr/>
        </p:nvSpPr>
        <p:spPr>
          <a:xfrm>
            <a:off x="1371600" y="2895600"/>
            <a:ext cx="22813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Image result for spe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480" y="2091677"/>
            <a:ext cx="1428750" cy="162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4013786" y="3491790"/>
            <a:ext cx="956511" cy="1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39968" y="4998745"/>
            <a:ext cx="2519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 </a:t>
            </a:r>
            <a:endParaRPr lang="en-US" sz="2100" dirty="0"/>
          </a:p>
        </p:txBody>
      </p:sp>
      <p:sp>
        <p:nvSpPr>
          <p:cNvPr id="20" name="TextBox 19"/>
          <p:cNvSpPr txBox="1"/>
          <p:nvPr/>
        </p:nvSpPr>
        <p:spPr>
          <a:xfrm>
            <a:off x="1288634" y="4078329"/>
            <a:ext cx="33137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A[n] = [23, 28, 32, 33, ……]</a:t>
            </a:r>
            <a:endParaRPr lang="en-US" sz="2100" dirty="0"/>
          </a:p>
        </p:txBody>
      </p:sp>
      <p:sp>
        <p:nvSpPr>
          <p:cNvPr id="18" name="TextBox 17"/>
          <p:cNvSpPr txBox="1"/>
          <p:nvPr/>
        </p:nvSpPr>
        <p:spPr>
          <a:xfrm>
            <a:off x="1568369" y="5395787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343400"/>
            <a:ext cx="3571875" cy="20931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9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804" y="2090456"/>
            <a:ext cx="2904153" cy="149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22813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Image result for spe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28800"/>
            <a:ext cx="1428750" cy="162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 flipV="1">
            <a:off x="4044240" y="3201843"/>
            <a:ext cx="992606" cy="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0422" y="4690750"/>
            <a:ext cx="2519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 </a:t>
            </a:r>
            <a:endParaRPr lang="en-US" sz="2100" dirty="0"/>
          </a:p>
        </p:txBody>
      </p:sp>
      <p:sp>
        <p:nvSpPr>
          <p:cNvPr id="20" name="TextBox 19"/>
          <p:cNvSpPr txBox="1"/>
          <p:nvPr/>
        </p:nvSpPr>
        <p:spPr>
          <a:xfrm>
            <a:off x="1319088" y="3770334"/>
            <a:ext cx="33137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A[n] = [23, 28, 32, 33, ……]</a:t>
            </a:r>
            <a:endParaRPr lang="en-US" sz="2100" dirty="0"/>
          </a:p>
        </p:txBody>
      </p:sp>
      <p:sp>
        <p:nvSpPr>
          <p:cNvPr id="18" name="TextBox 17"/>
          <p:cNvSpPr txBox="1"/>
          <p:nvPr/>
        </p:nvSpPr>
        <p:spPr>
          <a:xfrm>
            <a:off x="1598823" y="5087792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4191000"/>
            <a:ext cx="3571875" cy="20931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45870" y="2732611"/>
            <a:ext cx="658729" cy="75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" name="TextBox 5"/>
          <p:cNvSpPr txBox="1"/>
          <p:nvPr/>
        </p:nvSpPr>
        <p:spPr>
          <a:xfrm>
            <a:off x="5029200" y="2819400"/>
            <a:ext cx="6479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LPF</a:t>
            </a:r>
            <a:endParaRPr lang="en-US" sz="2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704598" y="3201842"/>
            <a:ext cx="1109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7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209800"/>
            <a:ext cx="2904153" cy="149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3" name="TextBox 2"/>
          <p:cNvSpPr txBox="1"/>
          <p:nvPr/>
        </p:nvSpPr>
        <p:spPr>
          <a:xfrm>
            <a:off x="1070813" y="2754312"/>
            <a:ext cx="22813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Image result for spe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796" y="1948144"/>
            <a:ext cx="1428750" cy="162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 flipV="1">
            <a:off x="3688436" y="3321187"/>
            <a:ext cx="992606" cy="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14618" y="4810094"/>
            <a:ext cx="2519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 </a:t>
            </a:r>
            <a:endParaRPr lang="en-US" sz="2100" dirty="0"/>
          </a:p>
        </p:txBody>
      </p:sp>
      <p:sp>
        <p:nvSpPr>
          <p:cNvPr id="20" name="TextBox 19"/>
          <p:cNvSpPr txBox="1"/>
          <p:nvPr/>
        </p:nvSpPr>
        <p:spPr>
          <a:xfrm>
            <a:off x="963284" y="3889678"/>
            <a:ext cx="33137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A[n] = [23, 28, 32, 33, ……]</a:t>
            </a:r>
            <a:endParaRPr lang="en-US" sz="2100" dirty="0"/>
          </a:p>
        </p:txBody>
      </p:sp>
      <p:sp>
        <p:nvSpPr>
          <p:cNvPr id="18" name="TextBox 17"/>
          <p:cNvSpPr txBox="1"/>
          <p:nvPr/>
        </p:nvSpPr>
        <p:spPr>
          <a:xfrm>
            <a:off x="1552075" y="4683292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5" name="Rectangle 4"/>
          <p:cNvSpPr/>
          <p:nvPr/>
        </p:nvSpPr>
        <p:spPr>
          <a:xfrm>
            <a:off x="4690066" y="2851955"/>
            <a:ext cx="658729" cy="75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" name="TextBox 5"/>
          <p:cNvSpPr txBox="1"/>
          <p:nvPr/>
        </p:nvSpPr>
        <p:spPr>
          <a:xfrm>
            <a:off x="4724400" y="3048000"/>
            <a:ext cx="6479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LPF</a:t>
            </a:r>
            <a:endParaRPr lang="en-US" sz="2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48794" y="3321186"/>
            <a:ext cx="1109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22013" y="4566454"/>
            <a:ext cx="20917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PWM as a D to A</a:t>
            </a:r>
            <a:endParaRPr lang="en-US" sz="2100" dirty="0"/>
          </a:p>
        </p:txBody>
      </p:sp>
      <p:pic>
        <p:nvPicPr>
          <p:cNvPr id="2050" name="Picture 2" descr="Image result for D to A sine wave outp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95800"/>
            <a:ext cx="4386263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23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2125" y="2389803"/>
            <a:ext cx="2904153" cy="149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3" name="TextBox 2"/>
          <p:cNvSpPr txBox="1"/>
          <p:nvPr/>
        </p:nvSpPr>
        <p:spPr>
          <a:xfrm>
            <a:off x="3352800" y="2819400"/>
            <a:ext cx="22813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948160" y="2858666"/>
            <a:ext cx="1067961" cy="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943600" y="3048000"/>
            <a:ext cx="956511" cy="1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10000" y="1600200"/>
            <a:ext cx="1144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Example</a:t>
            </a:r>
            <a:endParaRPr lang="en-US" sz="2100" dirty="0"/>
          </a:p>
        </p:txBody>
      </p:sp>
      <p:sp>
        <p:nvSpPr>
          <p:cNvPr id="11" name="Rectangle 10"/>
          <p:cNvSpPr/>
          <p:nvPr/>
        </p:nvSpPr>
        <p:spPr>
          <a:xfrm>
            <a:off x="6934200" y="2743200"/>
            <a:ext cx="1905000" cy="703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2" name="TextBox 11"/>
          <p:cNvSpPr txBox="1"/>
          <p:nvPr/>
        </p:nvSpPr>
        <p:spPr>
          <a:xfrm>
            <a:off x="6943224" y="2923674"/>
            <a:ext cx="1869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Furnace Switch</a:t>
            </a:r>
            <a:endParaRPr lang="en-US" sz="21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1428750" cy="14287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5563" y="4198018"/>
            <a:ext cx="267733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100 degrees – 1.5 volts</a:t>
            </a:r>
          </a:p>
          <a:p>
            <a:r>
              <a:rPr lang="en-US" sz="2100" dirty="0"/>
              <a:t>0 degrees – 0 volts</a:t>
            </a:r>
          </a:p>
          <a:p>
            <a:endParaRPr lang="en-US" sz="2100" dirty="0"/>
          </a:p>
          <a:p>
            <a:r>
              <a:rPr lang="en-US" sz="2100" dirty="0"/>
              <a:t>1000 Hz response rate</a:t>
            </a:r>
          </a:p>
          <a:p>
            <a:endParaRPr lang="en-US" sz="2100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5181600"/>
            <a:ext cx="376256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Input Temperature </a:t>
            </a:r>
          </a:p>
          <a:p>
            <a:r>
              <a:rPr lang="en-US" sz="2100" dirty="0"/>
              <a:t>If temp &lt; 70.0 – Turn on furnace</a:t>
            </a:r>
          </a:p>
          <a:p>
            <a:r>
              <a:rPr lang="en-US" sz="2100" dirty="0"/>
              <a:t>If temp &gt; 70.1 – Turn off furnace</a:t>
            </a:r>
            <a:endParaRPr lang="en-US" sz="21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81000" y="1905000"/>
            <a:ext cx="19050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lliard BT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2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4800" y="4495800"/>
            <a:ext cx="26773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100 degrees – 1.5 volts</a:t>
            </a:r>
          </a:p>
          <a:p>
            <a:r>
              <a:rPr lang="en-US" sz="2100" dirty="0"/>
              <a:t>0 degrees – 0 volts</a:t>
            </a:r>
          </a:p>
          <a:p>
            <a:endParaRPr lang="en-US" sz="2100" dirty="0"/>
          </a:p>
          <a:p>
            <a:r>
              <a:rPr lang="en-US" sz="2100" dirty="0"/>
              <a:t>1000 Hz response rate</a:t>
            </a:r>
          </a:p>
          <a:p>
            <a:endParaRPr lang="en-US" sz="2100" dirty="0"/>
          </a:p>
          <a:p>
            <a:r>
              <a:rPr lang="en-US" sz="2100" dirty="0"/>
              <a:t>What sample rate?</a:t>
            </a:r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16" name="TextBox 15"/>
          <p:cNvSpPr txBox="1"/>
          <p:nvPr/>
        </p:nvSpPr>
        <p:spPr>
          <a:xfrm>
            <a:off x="3505200" y="5159010"/>
            <a:ext cx="376256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Input Temperature </a:t>
            </a:r>
          </a:p>
          <a:p>
            <a:r>
              <a:rPr lang="en-US" sz="2100" dirty="0"/>
              <a:t>If temp &lt; 70.0 – Turn on furnace</a:t>
            </a:r>
          </a:p>
          <a:p>
            <a:r>
              <a:rPr lang="en-US" sz="2100" dirty="0"/>
              <a:t>If temp &gt; 70.1 – Turn off furnace</a:t>
            </a:r>
            <a:endParaRPr lang="en-US" sz="2100" dirty="0"/>
          </a:p>
        </p:txBody>
      </p:sp>
      <p:sp>
        <p:nvSpPr>
          <p:cNvPr id="17" name="Rectangle 16"/>
          <p:cNvSpPr/>
          <p:nvPr/>
        </p:nvSpPr>
        <p:spPr>
          <a:xfrm>
            <a:off x="3002125" y="2389803"/>
            <a:ext cx="2904153" cy="149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8" name="TextBox 17"/>
          <p:cNvSpPr txBox="1"/>
          <p:nvPr/>
        </p:nvSpPr>
        <p:spPr>
          <a:xfrm>
            <a:off x="3352800" y="2819400"/>
            <a:ext cx="22813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948160" y="2858666"/>
            <a:ext cx="1067961" cy="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43600" y="3048000"/>
            <a:ext cx="956511" cy="1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1600200"/>
            <a:ext cx="1144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Example</a:t>
            </a:r>
            <a:endParaRPr lang="en-US" sz="2100" dirty="0"/>
          </a:p>
        </p:txBody>
      </p:sp>
      <p:sp>
        <p:nvSpPr>
          <p:cNvPr id="22" name="Rectangle 21"/>
          <p:cNvSpPr/>
          <p:nvPr/>
        </p:nvSpPr>
        <p:spPr>
          <a:xfrm>
            <a:off x="6934200" y="2743200"/>
            <a:ext cx="1905000" cy="703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3" name="TextBox 22"/>
          <p:cNvSpPr txBox="1"/>
          <p:nvPr/>
        </p:nvSpPr>
        <p:spPr>
          <a:xfrm>
            <a:off x="6943224" y="2923674"/>
            <a:ext cx="1869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Furnace Switch</a:t>
            </a:r>
            <a:endParaRPr lang="en-US" sz="21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1428750" cy="14287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 bwMode="auto">
          <a:xfrm>
            <a:off x="381000" y="1905000"/>
            <a:ext cx="19050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lliard BT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" y="4343400"/>
            <a:ext cx="26773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100 degrees – 1.5 volts</a:t>
            </a:r>
          </a:p>
          <a:p>
            <a:r>
              <a:rPr lang="en-US" sz="2100" dirty="0"/>
              <a:t>0 degrees – 0 volts</a:t>
            </a:r>
          </a:p>
          <a:p>
            <a:endParaRPr lang="en-US" sz="2100" dirty="0"/>
          </a:p>
          <a:p>
            <a:r>
              <a:rPr lang="en-US" sz="2100" dirty="0"/>
              <a:t>1000 Hz response rate</a:t>
            </a:r>
          </a:p>
          <a:p>
            <a:endParaRPr lang="en-US" sz="2100" dirty="0"/>
          </a:p>
          <a:p>
            <a:r>
              <a:rPr lang="en-US" sz="2100" dirty="0"/>
              <a:t>What sample rate</a:t>
            </a:r>
            <a:r>
              <a:rPr lang="en-US" sz="2100" dirty="0" smtClean="0"/>
              <a:t>?</a:t>
            </a:r>
            <a:endParaRPr lang="en-US" sz="2100" dirty="0"/>
          </a:p>
          <a:p>
            <a:r>
              <a:rPr lang="en-US" sz="2100" dirty="0"/>
              <a:t>2000 Hz</a:t>
            </a:r>
          </a:p>
          <a:p>
            <a:endParaRPr lang="en-US" sz="2100" dirty="0"/>
          </a:p>
        </p:txBody>
      </p:sp>
      <p:sp>
        <p:nvSpPr>
          <p:cNvPr id="16" name="TextBox 15"/>
          <p:cNvSpPr txBox="1"/>
          <p:nvPr/>
        </p:nvSpPr>
        <p:spPr>
          <a:xfrm>
            <a:off x="3443037" y="5174582"/>
            <a:ext cx="376256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Input Temperature </a:t>
            </a:r>
          </a:p>
          <a:p>
            <a:r>
              <a:rPr lang="en-US" sz="2100" dirty="0"/>
              <a:t>If temp &lt; 70.0 – Turn on furnace</a:t>
            </a:r>
          </a:p>
          <a:p>
            <a:r>
              <a:rPr lang="en-US" sz="2100" dirty="0"/>
              <a:t>If temp &gt; 70.1 – Turn off furnace</a:t>
            </a:r>
            <a:endParaRPr lang="en-US" sz="2100" dirty="0"/>
          </a:p>
        </p:txBody>
      </p:sp>
      <p:sp>
        <p:nvSpPr>
          <p:cNvPr id="17" name="Rectangle 16"/>
          <p:cNvSpPr/>
          <p:nvPr/>
        </p:nvSpPr>
        <p:spPr>
          <a:xfrm>
            <a:off x="3002125" y="2389803"/>
            <a:ext cx="2904153" cy="149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8" name="TextBox 17"/>
          <p:cNvSpPr txBox="1"/>
          <p:nvPr/>
        </p:nvSpPr>
        <p:spPr>
          <a:xfrm>
            <a:off x="3352800" y="2819400"/>
            <a:ext cx="22813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948160" y="2858666"/>
            <a:ext cx="1067961" cy="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43600" y="3048000"/>
            <a:ext cx="956511" cy="1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1600200"/>
            <a:ext cx="1144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Example</a:t>
            </a:r>
            <a:endParaRPr lang="en-US" sz="2100" dirty="0"/>
          </a:p>
        </p:txBody>
      </p:sp>
      <p:sp>
        <p:nvSpPr>
          <p:cNvPr id="22" name="Rectangle 21"/>
          <p:cNvSpPr/>
          <p:nvPr/>
        </p:nvSpPr>
        <p:spPr>
          <a:xfrm>
            <a:off x="6934200" y="2743200"/>
            <a:ext cx="1905000" cy="703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3" name="TextBox 22"/>
          <p:cNvSpPr txBox="1"/>
          <p:nvPr/>
        </p:nvSpPr>
        <p:spPr>
          <a:xfrm>
            <a:off x="6943224" y="2923674"/>
            <a:ext cx="1869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Furnace Switch</a:t>
            </a:r>
            <a:endParaRPr lang="en-US" sz="21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1428750" cy="14287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 bwMode="auto">
          <a:xfrm>
            <a:off x="381000" y="1905000"/>
            <a:ext cx="19050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lliard BT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82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micro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70" y="1831808"/>
            <a:ext cx="1255406" cy="10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7637" y="1497931"/>
            <a:ext cx="1653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The Signal In</a:t>
            </a:r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849" y="2296151"/>
            <a:ext cx="4473467" cy="23329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9677" y="4773530"/>
            <a:ext cx="684674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2100" dirty="0"/>
              <a:t>What determines the peak voltages?</a:t>
            </a:r>
          </a:p>
          <a:p>
            <a:pPr marL="257175" indent="-257175">
              <a:buAutoNum type="arabicPeriod"/>
            </a:pPr>
            <a:r>
              <a:rPr lang="en-US" sz="2100" dirty="0"/>
              <a:t>What determines the maximum and minimum frequencies?</a:t>
            </a:r>
          </a:p>
          <a:p>
            <a:endParaRPr lang="en-US" sz="2100" dirty="0"/>
          </a:p>
        </p:txBody>
      </p:sp>
      <p:sp>
        <p:nvSpPr>
          <p:cNvPr id="2" name="TextBox 1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600" y="4495800"/>
            <a:ext cx="26773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100 degrees – 1.5 volts</a:t>
            </a:r>
          </a:p>
          <a:p>
            <a:r>
              <a:rPr lang="en-US" sz="2100" dirty="0"/>
              <a:t>0 degrees – 0 volts</a:t>
            </a:r>
          </a:p>
          <a:p>
            <a:endParaRPr lang="en-US" sz="2100" dirty="0"/>
          </a:p>
          <a:p>
            <a:r>
              <a:rPr lang="en-US" sz="2100" dirty="0"/>
              <a:t>1000 Hz response rate</a:t>
            </a:r>
          </a:p>
          <a:p>
            <a:endParaRPr lang="en-US" sz="2100" dirty="0"/>
          </a:p>
          <a:p>
            <a:r>
              <a:rPr lang="en-US" sz="2100" dirty="0"/>
              <a:t>What sample rate</a:t>
            </a:r>
            <a:r>
              <a:rPr lang="en-US" sz="2100" dirty="0" smtClean="0"/>
              <a:t>?</a:t>
            </a:r>
            <a:endParaRPr lang="en-US" sz="2100" dirty="0"/>
          </a:p>
          <a:p>
            <a:r>
              <a:rPr lang="en-US" sz="2100" dirty="0"/>
              <a:t>2000 Hz</a:t>
            </a:r>
          </a:p>
          <a:p>
            <a:endParaRPr lang="en-US" sz="2100" dirty="0"/>
          </a:p>
        </p:txBody>
      </p:sp>
      <p:sp>
        <p:nvSpPr>
          <p:cNvPr id="16" name="TextBox 15"/>
          <p:cNvSpPr txBox="1"/>
          <p:nvPr/>
        </p:nvSpPr>
        <p:spPr>
          <a:xfrm>
            <a:off x="3352800" y="5029200"/>
            <a:ext cx="37625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Input Temperature </a:t>
            </a:r>
          </a:p>
          <a:p>
            <a:r>
              <a:rPr lang="en-US" sz="2100" dirty="0"/>
              <a:t>If temp &lt; 70.0 – Turn on furnace</a:t>
            </a:r>
          </a:p>
          <a:p>
            <a:r>
              <a:rPr lang="en-US" sz="2100" dirty="0"/>
              <a:t>If temp &gt; 70.1 – Turn off furnace</a:t>
            </a:r>
          </a:p>
          <a:p>
            <a:r>
              <a:rPr lang="en-US" sz="2100" dirty="0"/>
              <a:t>What A/D resolution?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02125" y="2389803"/>
            <a:ext cx="2904153" cy="149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8" name="TextBox 17"/>
          <p:cNvSpPr txBox="1"/>
          <p:nvPr/>
        </p:nvSpPr>
        <p:spPr>
          <a:xfrm>
            <a:off x="3352800" y="2819400"/>
            <a:ext cx="22813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948160" y="2858666"/>
            <a:ext cx="1067961" cy="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43600" y="3048000"/>
            <a:ext cx="956511" cy="1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1600200"/>
            <a:ext cx="1144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Example</a:t>
            </a:r>
            <a:endParaRPr lang="en-US" sz="2100" dirty="0"/>
          </a:p>
        </p:txBody>
      </p:sp>
      <p:sp>
        <p:nvSpPr>
          <p:cNvPr id="22" name="Rectangle 21"/>
          <p:cNvSpPr/>
          <p:nvPr/>
        </p:nvSpPr>
        <p:spPr>
          <a:xfrm>
            <a:off x="6934200" y="2743200"/>
            <a:ext cx="1905000" cy="703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3" name="TextBox 22"/>
          <p:cNvSpPr txBox="1"/>
          <p:nvPr/>
        </p:nvSpPr>
        <p:spPr>
          <a:xfrm>
            <a:off x="6943224" y="2923674"/>
            <a:ext cx="1869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Furnace Switch</a:t>
            </a:r>
            <a:endParaRPr lang="en-US" sz="21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1428750" cy="14287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 bwMode="auto">
          <a:xfrm>
            <a:off x="381000" y="1905000"/>
            <a:ext cx="19050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lliard BT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3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600" y="4495800"/>
            <a:ext cx="26773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100 degrees – 1.5 volts</a:t>
            </a:r>
          </a:p>
          <a:p>
            <a:r>
              <a:rPr lang="en-US" sz="2100" dirty="0"/>
              <a:t>0 degrees – 0 volts</a:t>
            </a:r>
          </a:p>
          <a:p>
            <a:endParaRPr lang="en-US" sz="2100" dirty="0"/>
          </a:p>
          <a:p>
            <a:r>
              <a:rPr lang="en-US" sz="2100" dirty="0"/>
              <a:t>1000 Hz response rate</a:t>
            </a:r>
          </a:p>
          <a:p>
            <a:endParaRPr lang="en-US" sz="2100" dirty="0"/>
          </a:p>
          <a:p>
            <a:r>
              <a:rPr lang="en-US" sz="2100" dirty="0"/>
              <a:t>What sample rate</a:t>
            </a:r>
            <a:r>
              <a:rPr lang="en-US" sz="2100" dirty="0" smtClean="0"/>
              <a:t>?</a:t>
            </a:r>
            <a:endParaRPr lang="en-US" sz="2100" dirty="0"/>
          </a:p>
          <a:p>
            <a:r>
              <a:rPr lang="en-US" sz="2100" dirty="0"/>
              <a:t>2000 Hz</a:t>
            </a:r>
          </a:p>
          <a:p>
            <a:endParaRPr lang="en-US" sz="2100" dirty="0"/>
          </a:p>
        </p:txBody>
      </p:sp>
      <p:sp>
        <p:nvSpPr>
          <p:cNvPr id="16" name="TextBox 15"/>
          <p:cNvSpPr txBox="1"/>
          <p:nvPr/>
        </p:nvSpPr>
        <p:spPr>
          <a:xfrm>
            <a:off x="4038600" y="4343400"/>
            <a:ext cx="3762568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Input Temperature </a:t>
            </a:r>
          </a:p>
          <a:p>
            <a:r>
              <a:rPr lang="en-US" sz="2100" dirty="0"/>
              <a:t>If temp &lt; 70.0 – Turn on furnace</a:t>
            </a:r>
          </a:p>
          <a:p>
            <a:r>
              <a:rPr lang="en-US" sz="2100" dirty="0"/>
              <a:t>If temp &gt; 70.1 – Turn off furnace</a:t>
            </a:r>
          </a:p>
          <a:p>
            <a:r>
              <a:rPr lang="en-US" sz="2100" dirty="0"/>
              <a:t>What A/D resolution?</a:t>
            </a:r>
          </a:p>
          <a:p>
            <a:r>
              <a:rPr lang="en-US" sz="2100" dirty="0"/>
              <a:t>70.0 degrees  = 1.05 volts</a:t>
            </a:r>
          </a:p>
          <a:p>
            <a:r>
              <a:rPr lang="en-US" sz="2100" dirty="0"/>
              <a:t>70.1 degrees = 1.0515 volts</a:t>
            </a:r>
          </a:p>
          <a:p>
            <a:r>
              <a:rPr lang="en-US" sz="2100" dirty="0"/>
              <a:t>We need 0.15 volts resolution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02125" y="2389803"/>
            <a:ext cx="2904153" cy="149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8" name="TextBox 17"/>
          <p:cNvSpPr txBox="1"/>
          <p:nvPr/>
        </p:nvSpPr>
        <p:spPr>
          <a:xfrm>
            <a:off x="3352800" y="2819400"/>
            <a:ext cx="22813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948160" y="2858666"/>
            <a:ext cx="1067961" cy="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43600" y="3048000"/>
            <a:ext cx="956511" cy="1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1600200"/>
            <a:ext cx="1144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Example</a:t>
            </a:r>
            <a:endParaRPr lang="en-US" sz="2100" dirty="0"/>
          </a:p>
        </p:txBody>
      </p:sp>
      <p:sp>
        <p:nvSpPr>
          <p:cNvPr id="22" name="Rectangle 21"/>
          <p:cNvSpPr/>
          <p:nvPr/>
        </p:nvSpPr>
        <p:spPr>
          <a:xfrm>
            <a:off x="6934200" y="2743200"/>
            <a:ext cx="1905000" cy="703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3" name="TextBox 22"/>
          <p:cNvSpPr txBox="1"/>
          <p:nvPr/>
        </p:nvSpPr>
        <p:spPr>
          <a:xfrm>
            <a:off x="6943224" y="2923674"/>
            <a:ext cx="1869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Furnace Switch</a:t>
            </a:r>
            <a:endParaRPr lang="en-US" sz="21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1428750" cy="14287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 bwMode="auto">
          <a:xfrm>
            <a:off x="381000" y="1905000"/>
            <a:ext cx="19050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lliard BT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22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600" y="4564424"/>
            <a:ext cx="20168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.015 volts/degree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 volts max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 volts min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Hz response rate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sample rate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 Hz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7000" y="4724400"/>
            <a:ext cx="29127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Temperature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temp &lt; 70.0 – Turn on furnace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temp &gt; 70.1 – Turn off furnace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A/D resolution?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70.0 degrees  = 1.05 volts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70.1 degrees = 1.0515 volts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0.0015 volts 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6377" y="5105400"/>
            <a:ext cx="3257623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(1.5 – 0)/0.0015 = number of buckets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1000 buckets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bits = 2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256 – not enough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bits = 2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512 – not enough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bits = 2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1024 - enough</a:t>
            </a:r>
          </a:p>
          <a:p>
            <a:endParaRPr lang="en-US" sz="2100" dirty="0"/>
          </a:p>
        </p:txBody>
      </p:sp>
      <p:sp>
        <p:nvSpPr>
          <p:cNvPr id="17" name="Rectangle 16"/>
          <p:cNvSpPr/>
          <p:nvPr/>
        </p:nvSpPr>
        <p:spPr>
          <a:xfrm>
            <a:off x="3002125" y="2389803"/>
            <a:ext cx="2904153" cy="149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8" name="TextBox 17"/>
          <p:cNvSpPr txBox="1"/>
          <p:nvPr/>
        </p:nvSpPr>
        <p:spPr>
          <a:xfrm>
            <a:off x="3352800" y="2819400"/>
            <a:ext cx="22813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948160" y="2858666"/>
            <a:ext cx="1067961" cy="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43600" y="3048000"/>
            <a:ext cx="956511" cy="1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1600200"/>
            <a:ext cx="1144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Example</a:t>
            </a:r>
            <a:endParaRPr lang="en-US" sz="2100" dirty="0"/>
          </a:p>
        </p:txBody>
      </p:sp>
      <p:sp>
        <p:nvSpPr>
          <p:cNvPr id="22" name="Rectangle 21"/>
          <p:cNvSpPr/>
          <p:nvPr/>
        </p:nvSpPr>
        <p:spPr>
          <a:xfrm>
            <a:off x="6934200" y="2743200"/>
            <a:ext cx="1905000" cy="703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3" name="TextBox 22"/>
          <p:cNvSpPr txBox="1"/>
          <p:nvPr/>
        </p:nvSpPr>
        <p:spPr>
          <a:xfrm>
            <a:off x="6943224" y="2923674"/>
            <a:ext cx="1869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Furnace Switch</a:t>
            </a:r>
            <a:endParaRPr lang="en-US" sz="21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1428750" cy="14287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 bwMode="auto">
          <a:xfrm>
            <a:off x="381000" y="1905000"/>
            <a:ext cx="19050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lliard BT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4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400" y="4724400"/>
            <a:ext cx="2016899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.015 volts/degree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 volts max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 volts min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Hz response rate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sample rate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 Hz</a:t>
            </a:r>
          </a:p>
          <a:p>
            <a:endParaRPr lang="en-US" sz="2100" dirty="0"/>
          </a:p>
        </p:txBody>
      </p:sp>
      <p:sp>
        <p:nvSpPr>
          <p:cNvPr id="16" name="TextBox 15"/>
          <p:cNvSpPr txBox="1"/>
          <p:nvPr/>
        </p:nvSpPr>
        <p:spPr>
          <a:xfrm>
            <a:off x="2743200" y="4800600"/>
            <a:ext cx="29127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Temperature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temp &lt; 70.0 – Turn on furnace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temp &gt; 70.1 – Turn off furnace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A/D resolution?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70.0 degrees  = 1.05 volts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70.1 degrees = 1.0515 volts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0.0015 volts 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1964" y="4800600"/>
            <a:ext cx="3257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(1.5 – 0)/0.0015 = number of buckets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1000 buckets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bits = 2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256 – not enough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bits = 2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512 – not enough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bits = 2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1024 - enough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2287" y="1155032"/>
            <a:ext cx="34451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What does the code look like?</a:t>
            </a:r>
          </a:p>
          <a:p>
            <a:endParaRPr lang="en-US" sz="2100" dirty="0"/>
          </a:p>
        </p:txBody>
      </p:sp>
      <p:sp>
        <p:nvSpPr>
          <p:cNvPr id="17" name="Rectangle 16"/>
          <p:cNvSpPr/>
          <p:nvPr/>
        </p:nvSpPr>
        <p:spPr>
          <a:xfrm>
            <a:off x="3002125" y="2389803"/>
            <a:ext cx="2904153" cy="149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8" name="TextBox 17"/>
          <p:cNvSpPr txBox="1"/>
          <p:nvPr/>
        </p:nvSpPr>
        <p:spPr>
          <a:xfrm>
            <a:off x="3352800" y="2819400"/>
            <a:ext cx="22813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948160" y="2858666"/>
            <a:ext cx="1067961" cy="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43600" y="3048000"/>
            <a:ext cx="956511" cy="1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1600200"/>
            <a:ext cx="1144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Example</a:t>
            </a:r>
            <a:endParaRPr lang="en-US" sz="2100" dirty="0"/>
          </a:p>
        </p:txBody>
      </p:sp>
      <p:sp>
        <p:nvSpPr>
          <p:cNvPr id="22" name="Rectangle 21"/>
          <p:cNvSpPr/>
          <p:nvPr/>
        </p:nvSpPr>
        <p:spPr>
          <a:xfrm>
            <a:off x="6934200" y="2743200"/>
            <a:ext cx="1905000" cy="703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3" name="TextBox 22"/>
          <p:cNvSpPr txBox="1"/>
          <p:nvPr/>
        </p:nvSpPr>
        <p:spPr>
          <a:xfrm>
            <a:off x="6943224" y="2923674"/>
            <a:ext cx="1869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Furnace Switch</a:t>
            </a:r>
            <a:endParaRPr lang="en-US" sz="21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1428750" cy="14287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 bwMode="auto">
          <a:xfrm>
            <a:off x="381000" y="1905000"/>
            <a:ext cx="19050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lliard BT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400" y="4648200"/>
            <a:ext cx="20168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.015 volts/degree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 volts max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 volts min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Hz response rate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sample rate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 Hz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95600" y="4876800"/>
            <a:ext cx="29127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Temperature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temp &lt; 70.0 – Turn on furnace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temp &gt; 70.1 – Turn off furnace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A/D resolution?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70.0 degrees  = 1.05 volts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70.1 degrees = 1.0515 volts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0.0015 volts 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5105400"/>
            <a:ext cx="3257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(1.5 – 0)/0.0015 = number of buckets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1000 buckets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bits = 2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256 – not enough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bits = 2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512 – not enough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bits = 2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1024 - enough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1600200"/>
            <a:ext cx="49409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code look like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temperature from the reading: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(reading/number of bits) * full scale temp)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scale voltage = 1.5 volts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scale temp = 1.5/.015 = 100 degrees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3124200"/>
            <a:ext cx="2904153" cy="149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8" name="TextBox 17"/>
          <p:cNvSpPr txBox="1"/>
          <p:nvPr/>
        </p:nvSpPr>
        <p:spPr>
          <a:xfrm>
            <a:off x="3398675" y="3553797"/>
            <a:ext cx="22813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994035" y="3593063"/>
            <a:ext cx="1067961" cy="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89475" y="3782397"/>
            <a:ext cx="956511" cy="1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980075" y="3477597"/>
            <a:ext cx="1905000" cy="703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3" name="TextBox 22"/>
          <p:cNvSpPr txBox="1"/>
          <p:nvPr/>
        </p:nvSpPr>
        <p:spPr>
          <a:xfrm>
            <a:off x="6989099" y="3658071"/>
            <a:ext cx="1869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Furnace Switch</a:t>
            </a:r>
            <a:endParaRPr lang="en-US" sz="21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75" y="2715597"/>
            <a:ext cx="1428750" cy="14287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 bwMode="auto">
          <a:xfrm>
            <a:off x="381000" y="2590800"/>
            <a:ext cx="19050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lliard BT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29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600" y="4648200"/>
            <a:ext cx="2016899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.015 volts/degree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 volts max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 volts min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Hz response rate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sample rate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 Hz</a:t>
            </a:r>
          </a:p>
          <a:p>
            <a:endParaRPr lang="en-US" sz="2100" dirty="0"/>
          </a:p>
        </p:txBody>
      </p:sp>
      <p:sp>
        <p:nvSpPr>
          <p:cNvPr id="16" name="TextBox 15"/>
          <p:cNvSpPr txBox="1"/>
          <p:nvPr/>
        </p:nvSpPr>
        <p:spPr>
          <a:xfrm>
            <a:off x="2895600" y="4800600"/>
            <a:ext cx="29127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Temperature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temp &lt; 70.0 – Turn on furnace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temp &gt; 70.1 – Turn off furnace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A/D resolution?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70.0 degrees  = 1.05 volts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70.1 degrees = 1.0515 volts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0.0015 volts 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6377" y="5273592"/>
            <a:ext cx="3257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(1.5 – 0)/0.0015 = number of buckets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1000 buckets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bits = 2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256 – not enough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bits = 2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512 – not enough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bits = 2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1024 - enough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1524000"/>
            <a:ext cx="4940904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What does the code look like</a:t>
            </a:r>
            <a:r>
              <a:rPr lang="en-US" sz="2100" dirty="0" smtClean="0"/>
              <a:t>?</a:t>
            </a:r>
            <a:endParaRPr lang="en-US" sz="2100" dirty="0"/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temperature from the reading: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(reading/number of bits) * full scale temp)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scale voltage = 1.5 volts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scale temp = 1.5/.015 = 100 degrees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4038600"/>
            <a:ext cx="2728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= 720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720/1024 * 100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70.3 degrees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5600" y="2971800"/>
            <a:ext cx="2904153" cy="149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8" name="TextBox 17"/>
          <p:cNvSpPr txBox="1"/>
          <p:nvPr/>
        </p:nvSpPr>
        <p:spPr>
          <a:xfrm>
            <a:off x="3246275" y="3401397"/>
            <a:ext cx="22813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841635" y="3440663"/>
            <a:ext cx="1067961" cy="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837075" y="3629997"/>
            <a:ext cx="956511" cy="1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27675" y="3325197"/>
            <a:ext cx="1905000" cy="703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3" name="TextBox 22"/>
          <p:cNvSpPr txBox="1"/>
          <p:nvPr/>
        </p:nvSpPr>
        <p:spPr>
          <a:xfrm>
            <a:off x="6836699" y="3505671"/>
            <a:ext cx="1869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Furnace Switch</a:t>
            </a:r>
            <a:endParaRPr lang="en-US" sz="21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5" y="2563197"/>
            <a:ext cx="1428750" cy="14287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 bwMode="auto">
          <a:xfrm>
            <a:off x="274475" y="2486997"/>
            <a:ext cx="19050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lliard BT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0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micro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70" y="1831808"/>
            <a:ext cx="1255406" cy="10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7637" y="1497931"/>
            <a:ext cx="1653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The Signal In</a:t>
            </a:r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849" y="2296151"/>
            <a:ext cx="4473467" cy="23329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9677" y="4773530"/>
            <a:ext cx="684674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2100" dirty="0"/>
              <a:t>What determines the peak voltages?</a:t>
            </a:r>
          </a:p>
          <a:p>
            <a:pPr lvl="1"/>
            <a:r>
              <a:rPr lang="en-US" sz="2100" dirty="0"/>
              <a:t>Voltage out of the microphone.  - 1 Volt Max.</a:t>
            </a:r>
          </a:p>
          <a:p>
            <a:pPr marL="257175" indent="-257175">
              <a:buAutoNum type="arabicPeriod"/>
            </a:pPr>
            <a:r>
              <a:rPr lang="en-US" sz="2100" dirty="0"/>
              <a:t>What determines the maximum and minimum frequencies?</a:t>
            </a:r>
          </a:p>
          <a:p>
            <a:pPr lvl="1"/>
            <a:r>
              <a:rPr lang="en-US" sz="2100" dirty="0"/>
              <a:t>Audio Frequencies – 50 Hz to 20000 Hz.</a:t>
            </a:r>
          </a:p>
          <a:p>
            <a:endParaRPr lang="en-US" sz="2100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5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micro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70" y="1831808"/>
            <a:ext cx="1255406" cy="10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7637" y="1497931"/>
            <a:ext cx="1653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The Signal In</a:t>
            </a:r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849" y="2296151"/>
            <a:ext cx="4473467" cy="23329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9677" y="4773530"/>
            <a:ext cx="555953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Sampling the Signal – </a:t>
            </a:r>
          </a:p>
          <a:p>
            <a:pPr marL="257175" indent="-257175">
              <a:buAutoNum type="arabicParenR"/>
            </a:pPr>
            <a:r>
              <a:rPr lang="en-US" sz="2100" dirty="0"/>
              <a:t>Sample Rate – How many samples per second?</a:t>
            </a:r>
          </a:p>
          <a:p>
            <a:pPr marL="257175" indent="-257175">
              <a:buAutoNum type="arabicParenR"/>
            </a:pPr>
            <a:r>
              <a:rPr lang="en-US" sz="2100" dirty="0"/>
              <a:t>A/D Resolution – How many buckets/sample?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356811" y="3131219"/>
            <a:ext cx="1" cy="2255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44041" y="3037975"/>
            <a:ext cx="12031" cy="3368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43301" y="2938714"/>
            <a:ext cx="12031" cy="427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60608" y="2893595"/>
            <a:ext cx="3008" cy="4722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8174" y="1588168"/>
            <a:ext cx="33137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A[n] = [23, 28, 32, 33, ……]</a:t>
            </a:r>
            <a:endParaRPr lang="en-US" sz="2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36545" y="1940092"/>
            <a:ext cx="1371600" cy="85725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4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micro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70" y="1831808"/>
            <a:ext cx="1255406" cy="10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7637" y="1497931"/>
            <a:ext cx="1653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The Signal In</a:t>
            </a:r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849" y="2296151"/>
            <a:ext cx="4473467" cy="23329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4559" y="4737434"/>
            <a:ext cx="7128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Sampling the Signal – Sample Rate </a:t>
            </a:r>
          </a:p>
          <a:p>
            <a:endParaRPr lang="en-US" sz="2100" dirty="0"/>
          </a:p>
          <a:p>
            <a:r>
              <a:rPr lang="en-US" sz="2100" dirty="0"/>
              <a:t>How often should we sample? – The simple answer is at least twice the maximum frequency – Nyquist rate – so in the case we would want to sample at 40000 Hz.</a:t>
            </a:r>
          </a:p>
          <a:p>
            <a:r>
              <a:rPr lang="en-US" sz="2100" dirty="0"/>
              <a:t>	How many samples for a 10 second signal?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356811" y="3131219"/>
            <a:ext cx="1" cy="2255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44041" y="3037975"/>
            <a:ext cx="12031" cy="3368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43301" y="2938714"/>
            <a:ext cx="12031" cy="427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60608" y="2893595"/>
            <a:ext cx="3008" cy="4722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8174" y="1588168"/>
            <a:ext cx="33137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A[n] = [23, 28, 32, 33, ……]</a:t>
            </a:r>
            <a:endParaRPr lang="en-US" sz="2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36545" y="1940092"/>
            <a:ext cx="1371600" cy="85725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3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micro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70" y="1831808"/>
            <a:ext cx="1255406" cy="10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7637" y="1497931"/>
            <a:ext cx="1653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The Signal In</a:t>
            </a:r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849" y="2296151"/>
            <a:ext cx="4473467" cy="23329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9677" y="4773530"/>
            <a:ext cx="706554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Sampling the Signal – A/D Resolution – How many buckets/sample? The values are integers, we don’t have infinite resolution.</a:t>
            </a:r>
          </a:p>
          <a:p>
            <a:r>
              <a:rPr lang="en-US" sz="2100" dirty="0"/>
              <a:t>If we have an 8 bit ADC – What round off error might this cause?</a:t>
            </a:r>
            <a:endParaRPr lang="en-US" sz="2100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356811" y="3131219"/>
            <a:ext cx="1" cy="2255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44041" y="3037975"/>
            <a:ext cx="12031" cy="3368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43301" y="2938714"/>
            <a:ext cx="12031" cy="427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60608" y="2893595"/>
            <a:ext cx="3008" cy="4722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8174" y="1588168"/>
            <a:ext cx="33137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A[n] = [23, 28, 32, 33, ……]</a:t>
            </a:r>
            <a:endParaRPr lang="en-US" sz="2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36545" y="1940092"/>
            <a:ext cx="1371600" cy="85725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0200"/>
            <a:ext cx="7059498" cy="36816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5638800"/>
            <a:ext cx="9002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the Signal – A/D Resolution – 8 A/D bits has 2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buckets = 256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bucket is   2 Volts/256-1 = .0078 volts – The rounding error, up or down, max is ½ of this.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quantization error – Round off error.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616298" y="2613597"/>
            <a:ext cx="2927" cy="6740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1524000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volt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0600" y="4724400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volt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1116" y="1645318"/>
            <a:ext cx="9024" cy="32846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8424" y="3034965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buckets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243069" y="2610853"/>
            <a:ext cx="2355182" cy="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3808" y="2439402"/>
            <a:ext cx="216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4785" y="2746207"/>
            <a:ext cx="234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8425" y="2258928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bucket up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4440" y="2598821"/>
            <a:ext cx="1314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bucket down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5707" y="1930931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.0078 volts/bucket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76400"/>
            <a:ext cx="7059498" cy="36816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54864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extreme example - Sampling the Signal – A/D Resolution – 2 A/D bits has 2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buckets = 4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bucket is   2 Volts/3 = .5 volts – The rounding error, up or down, max is ½ of this.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quantization error – Round off error.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just use an A/D with 16 bits?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692498" y="2689797"/>
            <a:ext cx="2927" cy="6740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0600" y="1600200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volt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4876800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volt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37316" y="1721518"/>
            <a:ext cx="9024" cy="32846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4624" y="3111165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buckets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292197" y="2813385"/>
            <a:ext cx="2355182" cy="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0008" y="2515602"/>
            <a:ext cx="216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985" y="2822407"/>
            <a:ext cx="234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39096" y="1604210"/>
            <a:ext cx="18325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Next bucket up</a:t>
            </a:r>
            <a:endParaRPr lang="en-US" sz="2100" dirty="0"/>
          </a:p>
        </p:txBody>
      </p:sp>
      <p:sp>
        <p:nvSpPr>
          <p:cNvPr id="29" name="TextBox 28"/>
          <p:cNvSpPr txBox="1"/>
          <p:nvPr/>
        </p:nvSpPr>
        <p:spPr>
          <a:xfrm>
            <a:off x="2707538" y="2647949"/>
            <a:ext cx="21611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Next bucket down</a:t>
            </a:r>
            <a:endParaRPr lang="en-US" sz="2100" dirty="0"/>
          </a:p>
        </p:txBody>
      </p:sp>
      <p:sp>
        <p:nvSpPr>
          <p:cNvPr id="28" name="Rectangle 27"/>
          <p:cNvSpPr/>
          <p:nvPr/>
        </p:nvSpPr>
        <p:spPr>
          <a:xfrm>
            <a:off x="361907" y="2007131"/>
            <a:ext cx="1653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.666 volts/bucket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153834" y="1727535"/>
            <a:ext cx="2355182" cy="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364388" y="2641934"/>
            <a:ext cx="2301040" cy="162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52356" y="4010527"/>
            <a:ext cx="2355182" cy="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334308" y="4958014"/>
            <a:ext cx="2355182" cy="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2908" y="49068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050" y="374282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074" y="279533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050" y="17124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2971800"/>
            <a:ext cx="2904153" cy="149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3" name="TextBox 2"/>
          <p:cNvSpPr txBox="1"/>
          <p:nvPr/>
        </p:nvSpPr>
        <p:spPr>
          <a:xfrm>
            <a:off x="3963824" y="3498621"/>
            <a:ext cx="2281394" cy="41549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483565" y="3498621"/>
            <a:ext cx="199478" cy="4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micro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76" y="2469921"/>
            <a:ext cx="1255406" cy="10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ea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667000"/>
            <a:ext cx="1428750" cy="162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>
            <a:endCxn id="2" idx="3"/>
          </p:cNvCxnSpPr>
          <p:nvPr/>
        </p:nvCxnSpPr>
        <p:spPr>
          <a:xfrm flipH="1">
            <a:off x="6409353" y="3657600"/>
            <a:ext cx="795559" cy="59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692066" y="3282052"/>
            <a:ext cx="670133" cy="6803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" name="TextBox 6"/>
          <p:cNvSpPr txBox="1"/>
          <p:nvPr/>
        </p:nvSpPr>
        <p:spPr>
          <a:xfrm>
            <a:off x="1755232" y="3363265"/>
            <a:ext cx="647934" cy="41549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LPF</a:t>
            </a:r>
            <a:endParaRPr lang="en-US" sz="2100" dirty="0"/>
          </a:p>
        </p:txBody>
      </p:sp>
      <p:cxnSp>
        <p:nvCxnSpPr>
          <p:cNvPr id="10" name="Straight Connector 9"/>
          <p:cNvCxnSpPr>
            <a:endCxn id="13" idx="1"/>
          </p:cNvCxnSpPr>
          <p:nvPr/>
        </p:nvCxnSpPr>
        <p:spPr>
          <a:xfrm flipH="1" flipV="1">
            <a:off x="2664619" y="3580038"/>
            <a:ext cx="2380" cy="42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67000" y="3276600"/>
            <a:ext cx="688181" cy="662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3" name="TextBox 12"/>
          <p:cNvSpPr txBox="1"/>
          <p:nvPr/>
        </p:nvSpPr>
        <p:spPr>
          <a:xfrm>
            <a:off x="2664619" y="3372289"/>
            <a:ext cx="647934" cy="41549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A/D</a:t>
            </a:r>
            <a:endParaRPr lang="en-US" sz="21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52800" y="35052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5619" y="4870221"/>
            <a:ext cx="2519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 </a:t>
            </a:r>
            <a:endParaRPr lang="en-US" sz="2100" dirty="0"/>
          </a:p>
        </p:txBody>
      </p:sp>
      <p:sp>
        <p:nvSpPr>
          <p:cNvPr id="20" name="TextBox 19"/>
          <p:cNvSpPr txBox="1"/>
          <p:nvPr/>
        </p:nvSpPr>
        <p:spPr>
          <a:xfrm>
            <a:off x="3325353" y="4653652"/>
            <a:ext cx="33137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A[n] = [23, 28, 32, 33, ……]</a:t>
            </a:r>
            <a:endParaRPr lang="en-US" sz="2100" dirty="0"/>
          </a:p>
        </p:txBody>
      </p:sp>
      <p:sp>
        <p:nvSpPr>
          <p:cNvPr id="18" name="TextBox 17"/>
          <p:cNvSpPr txBox="1"/>
          <p:nvPr/>
        </p:nvSpPr>
        <p:spPr>
          <a:xfrm>
            <a:off x="1674019" y="5267263"/>
            <a:ext cx="65773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Signal Processing – What if we want to amplify the signal?</a:t>
            </a:r>
            <a:endParaRPr lang="en-US" sz="2100" dirty="0"/>
          </a:p>
        </p:txBody>
      </p:sp>
      <p:sp>
        <p:nvSpPr>
          <p:cNvPr id="19" name="TextBox 18"/>
          <p:cNvSpPr txBox="1"/>
          <p:nvPr/>
        </p:nvSpPr>
        <p:spPr>
          <a:xfrm>
            <a:off x="4114800" y="609600"/>
            <a:ext cx="21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DSP Example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362200" y="35052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1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mes' Default">
  <a:themeElements>
    <a:clrScheme name="James' Default 15">
      <a:dk1>
        <a:srgbClr val="003366"/>
      </a:dk1>
      <a:lt1>
        <a:srgbClr val="FFFFFF"/>
      </a:lt1>
      <a:dk2>
        <a:srgbClr val="466BA6"/>
      </a:dk2>
      <a:lt2>
        <a:srgbClr val="000000"/>
      </a:lt2>
      <a:accent1>
        <a:srgbClr val="CACFD1"/>
      </a:accent1>
      <a:accent2>
        <a:srgbClr val="CACFD1"/>
      </a:accent2>
      <a:accent3>
        <a:srgbClr val="B0BAD0"/>
      </a:accent3>
      <a:accent4>
        <a:srgbClr val="DADADA"/>
      </a:accent4>
      <a:accent5>
        <a:srgbClr val="E1E4E5"/>
      </a:accent5>
      <a:accent6>
        <a:srgbClr val="B7BBBD"/>
      </a:accent6>
      <a:hlink>
        <a:srgbClr val="FFFFCC"/>
      </a:hlink>
      <a:folHlink>
        <a:srgbClr val="FFCC99"/>
      </a:folHlink>
    </a:clrScheme>
    <a:fontScheme name="James' Default">
      <a:majorFont>
        <a:latin typeface="Galliard BT"/>
        <a:ea typeface=""/>
        <a:cs typeface=""/>
      </a:majorFont>
      <a:minorFont>
        <a:latin typeface="Galliar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lliard BT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lliard BT" pitchFamily="18" charset="0"/>
          </a:defRPr>
        </a:defPPr>
      </a:lstStyle>
    </a:lnDef>
  </a:objectDefaults>
  <a:extraClrSchemeLst>
    <a:extraClrScheme>
      <a:clrScheme name="James'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3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0000FF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4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5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3475</TotalTime>
  <Words>1412</Words>
  <Application>Microsoft Office PowerPoint</Application>
  <PresentationFormat>On-screen Show (4:3)</PresentationFormat>
  <Paragraphs>290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Galliard BT</vt:lpstr>
      <vt:lpstr>Arial</vt:lpstr>
      <vt:lpstr>Times</vt:lpstr>
      <vt:lpstr>Times New Roman</vt:lpstr>
      <vt:lpstr>Courier New</vt:lpstr>
      <vt:lpstr>Courier</vt:lpstr>
      <vt:lpstr>Symbol</vt:lpstr>
      <vt:lpstr>James' 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360 – Microprocessors and Microcontrollers</dc:title>
  <dc:creator>College of Physical Sciences &amp; Engineering</dc:creator>
  <cp:lastModifiedBy>Grimmett, Richard</cp:lastModifiedBy>
  <cp:revision>113</cp:revision>
  <dcterms:created xsi:type="dcterms:W3CDTF">2004-08-30T22:58:14Z</dcterms:created>
  <dcterms:modified xsi:type="dcterms:W3CDTF">2018-12-20T17:33:05Z</dcterms:modified>
</cp:coreProperties>
</file>