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71" r:id="rId4"/>
    <p:sldId id="257" r:id="rId5"/>
    <p:sldId id="258" r:id="rId6"/>
    <p:sldId id="261" r:id="rId7"/>
    <p:sldId id="269" r:id="rId8"/>
    <p:sldId id="259" r:id="rId9"/>
    <p:sldId id="260" r:id="rId10"/>
    <p:sldId id="262" r:id="rId11"/>
    <p:sldId id="272" r:id="rId12"/>
    <p:sldId id="263" r:id="rId13"/>
    <p:sldId id="264" r:id="rId14"/>
    <p:sldId id="265" r:id="rId15"/>
    <p:sldId id="266" r:id="rId16"/>
    <p:sldId id="267" r:id="rId17"/>
    <p:sldId id="268" r:id="rId18"/>
    <p:sldId id="273" r:id="rId19"/>
    <p:sldId id="274" r:id="rId20"/>
    <p:sldId id="275" r:id="rId21"/>
    <p:sldId id="276" r:id="rId22"/>
    <p:sldId id="277" r:id="rId23"/>
    <p:sldId id="278"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12293AF-5632-43D6-99C5-178480220D7B}" type="datetimeFigureOut">
              <a:rPr lang="en-US" smtClean="0"/>
              <a:t>6/13/2018</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EAF6142D-CD8E-4E90-9263-B513207CDB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93AF-5632-43D6-99C5-178480220D7B}"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93AF-5632-43D6-99C5-178480220D7B}"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93AF-5632-43D6-99C5-178480220D7B}"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293AF-5632-43D6-99C5-178480220D7B}"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12293AF-5632-43D6-99C5-178480220D7B}"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142D-CD8E-4E90-9263-B513207CDB23}"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2293AF-5632-43D6-99C5-178480220D7B}"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6142D-CD8E-4E90-9263-B513207CDB23}"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2293AF-5632-43D6-99C5-178480220D7B}"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293AF-5632-43D6-99C5-178480220D7B}"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6142D-CD8E-4E90-9263-B513207CDB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12293AF-5632-43D6-99C5-178480220D7B}" type="datetimeFigureOut">
              <a:rPr lang="en-US" smtClean="0"/>
              <a:t>6/13/2018</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EAF6142D-CD8E-4E90-9263-B513207CDB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12293AF-5632-43D6-99C5-178480220D7B}" type="datetimeFigureOut">
              <a:rPr lang="en-US" smtClean="0"/>
              <a:t>6/13/2018</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EAF6142D-CD8E-4E90-9263-B513207CDB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12293AF-5632-43D6-99C5-178480220D7B}" type="datetimeFigureOut">
              <a:rPr lang="en-US" smtClean="0"/>
              <a:t>6/13/2018</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EAF6142D-CD8E-4E90-9263-B513207CDB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e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e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DERIVATIONS OF TRIGONOMETRIC IDENTITIES</a:t>
            </a:r>
          </a:p>
        </p:txBody>
      </p:sp>
      <p:sp>
        <p:nvSpPr>
          <p:cNvPr id="3" name="Subtitle 2"/>
          <p:cNvSpPr>
            <a:spLocks noGrp="1"/>
          </p:cNvSpPr>
          <p:nvPr>
            <p:ph type="subTitle" idx="1"/>
          </p:nvPr>
        </p:nvSpPr>
        <p:spPr/>
        <p:txBody>
          <a:bodyPr/>
          <a:lstStyle/>
          <a:p>
            <a:r>
              <a:rPr lang="en-US" dirty="0"/>
              <a:t>PYTHAGOREAN IDENTITES</a:t>
            </a:r>
          </a:p>
          <a:p>
            <a:r>
              <a:rPr lang="en-US" dirty="0"/>
              <a:t>EVEN &amp; ODD IDENTITIES</a:t>
            </a:r>
          </a:p>
          <a:p>
            <a:r>
              <a:rPr lang="en-US" dirty="0"/>
              <a:t>DOUBLE ANGLE IDENTITIES </a:t>
            </a:r>
          </a:p>
        </p:txBody>
      </p:sp>
    </p:spTree>
    <p:extLst>
      <p:ext uri="{BB962C8B-B14F-4D97-AF65-F5344CB8AC3E}">
        <p14:creationId xmlns:p14="http://schemas.microsoft.com/office/powerpoint/2010/main" val="575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Pythagorean Identities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func>
                      <m:funcPr>
                        <m:ctrlPr>
                          <a:rPr lang="en-US" i="1" smtClean="0">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=1</m:t>
                    </m:r>
                  </m:oMath>
                </a14:m>
                <a:endParaRPr lang="en-US" dirty="0"/>
              </a:p>
              <a:p>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b="0" i="1">
                                <a:latin typeface="Cambria Math"/>
                              </a:rPr>
                              <m:t>tan</m:t>
                            </m:r>
                          </m:e>
                          <m:sup>
                            <m:r>
                              <a:rPr lang="en-US" b="0" i="1">
                                <a:latin typeface="Cambria Math"/>
                              </a:rPr>
                              <m:t>2</m:t>
                            </m:r>
                          </m:sup>
                        </m:sSup>
                      </m:fName>
                      <m:e>
                        <m:r>
                          <a:rPr lang="en-US" b="0" i="1">
                            <a:latin typeface="Cambria Math"/>
                          </a:rPr>
                          <m:t>(</m:t>
                        </m:r>
                        <m:r>
                          <a:rPr lang="en-US" b="0" i="1">
                            <a:latin typeface="Cambria Math"/>
                            <a:ea typeface="Cambria Math"/>
                          </a:rPr>
                          <m:t>𝜃</m:t>
                        </m:r>
                        <m:r>
                          <a:rPr lang="en-US" b="0" i="1">
                            <a:latin typeface="Cambria Math"/>
                            <a:ea typeface="Cambria Math"/>
                          </a:rPr>
                          <m:t>)</m:t>
                        </m:r>
                      </m:e>
                    </m:func>
                    <m:r>
                      <a:rPr lang="en-US" b="0" i="1">
                        <a:latin typeface="Cambria Math"/>
                      </a:rPr>
                      <m:t>+1=</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b="0" i="1">
                                <a:latin typeface="Cambria Math"/>
                              </a:rPr>
                              <m:t>sec</m:t>
                            </m:r>
                          </m:e>
                          <m:sup>
                            <m:r>
                              <a:rPr lang="en-US" b="0" i="1">
                                <a:latin typeface="Cambria Math"/>
                              </a:rPr>
                              <m:t>2</m:t>
                            </m:r>
                          </m:sup>
                        </m:sSup>
                      </m:fName>
                      <m:e>
                        <m:r>
                          <a:rPr lang="en-US" b="0" i="1">
                            <a:latin typeface="Cambria Math"/>
                          </a:rPr>
                          <m:t>(</m:t>
                        </m:r>
                        <m:r>
                          <a:rPr lang="en-US" b="0" i="1">
                            <a:latin typeface="Cambria Math"/>
                            <a:ea typeface="Cambria Math"/>
                          </a:rPr>
                          <m:t>𝜃</m:t>
                        </m:r>
                        <m:r>
                          <a:rPr lang="en-US" b="0" i="1">
                            <a:latin typeface="Cambria Math"/>
                            <a:ea typeface="Cambria Math"/>
                          </a:rPr>
                          <m:t>)</m:t>
                        </m:r>
                      </m:e>
                    </m:func>
                  </m:oMath>
                </a14:m>
                <a:endParaRPr lang="en-US" dirty="0"/>
              </a:p>
              <a:p>
                <a14:m>
                  <m:oMath xmlns:m="http://schemas.openxmlformats.org/officeDocument/2006/math">
                    <m:r>
                      <a:rPr lang="en-US" b="0" i="1">
                        <a:latin typeface="Cambria Math"/>
                      </a:rPr>
                      <m:t>1+</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b="0" i="1">
                                <a:latin typeface="Cambria Math"/>
                              </a:rPr>
                              <m:t>cot</m:t>
                            </m:r>
                          </m:e>
                          <m:sup>
                            <m:r>
                              <a:rPr lang="en-US" b="0" i="1">
                                <a:latin typeface="Cambria Math"/>
                              </a:rPr>
                              <m:t>2</m:t>
                            </m:r>
                          </m:sup>
                        </m:sSup>
                      </m:fName>
                      <m:e>
                        <m:r>
                          <a:rPr lang="en-US" b="0" i="1">
                            <a:latin typeface="Cambria Math"/>
                          </a:rPr>
                          <m:t>(</m:t>
                        </m:r>
                        <m:r>
                          <a:rPr lang="en-US" b="0" i="1">
                            <a:latin typeface="Cambria Math"/>
                            <a:ea typeface="Cambria Math"/>
                          </a:rPr>
                          <m:t>𝜃</m:t>
                        </m:r>
                        <m:r>
                          <a:rPr lang="en-US" b="0" i="1">
                            <a:latin typeface="Cambria Math"/>
                            <a:ea typeface="Cambria Math"/>
                          </a:rPr>
                          <m:t>)</m:t>
                        </m:r>
                      </m:e>
                    </m:func>
                    <m:r>
                      <a:rPr lang="en-US" b="0" i="1">
                        <a:latin typeface="Cambria Math"/>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b="0" i="1">
                                <a:latin typeface="Cambria Math"/>
                              </a:rPr>
                              <m:t>csc</m:t>
                            </m:r>
                          </m:e>
                          <m:sup>
                            <m:r>
                              <a:rPr lang="en-US" b="0" i="1">
                                <a:latin typeface="Cambria Math"/>
                              </a:rPr>
                              <m:t>2</m:t>
                            </m:r>
                          </m:sup>
                        </m:sSup>
                      </m:fName>
                      <m:e>
                        <m:r>
                          <a:rPr lang="en-US" b="0" i="1">
                            <a:latin typeface="Cambria Math"/>
                          </a:rPr>
                          <m:t>(</m:t>
                        </m:r>
                        <m:r>
                          <a:rPr lang="en-US" b="0" i="1">
                            <a:latin typeface="Cambria Math"/>
                            <a:ea typeface="Cambria Math"/>
                          </a:rPr>
                          <m:t>𝜃</m:t>
                        </m:r>
                        <m:r>
                          <a:rPr lang="en-US" b="0" i="1">
                            <a:latin typeface="Cambria Math"/>
                            <a:ea typeface="Cambria Math"/>
                          </a:rPr>
                          <m:t>)</m:t>
                        </m:r>
                      </m:e>
                    </m:func>
                  </m:oMath>
                </a14:m>
                <a:endParaRPr lang="en-US" dirty="0"/>
              </a:p>
              <a:p>
                <a:r>
                  <a:rPr lang="en-US" dirty="0"/>
                  <a:t>Remember that these identities can be rearranged and still be true.</a:t>
                </a:r>
              </a:p>
              <a:p>
                <a:pPr lvl="1"/>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cot</m:t>
                            </m:r>
                          </m:e>
                          <m:sup>
                            <m:r>
                              <a:rPr lang="en-US" b="0" i="1" smtClean="0">
                                <a:latin typeface="Cambria Math" panose="02040503050406030204" pitchFamily="18" charset="0"/>
                              </a:rPr>
                              <m:t>2</m:t>
                            </m:r>
                          </m:sup>
                        </m:sSup>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csc</m:t>
                            </m:r>
                          </m:e>
                          <m:sup>
                            <m:r>
                              <a:rPr lang="en-US" b="0" i="1" smtClean="0">
                                <a:latin typeface="Cambria Math" panose="02040503050406030204" pitchFamily="18" charset="0"/>
                              </a:rPr>
                              <m:t>2</m:t>
                            </m:r>
                          </m:sup>
                        </m:sSup>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)=−1</m:t>
                    </m:r>
                  </m:oMath>
                </a14:m>
                <a:endParaRPr lang="en-US" dirty="0"/>
              </a:p>
              <a:p>
                <a:r>
                  <a:rPr lang="en-US" dirty="0"/>
                  <a:t>Thus it is important to know the identities well and also recognize different arrangements.</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6"/>
                </a:stretch>
              </a:blipFill>
            </p:spPr>
            <p:txBody>
              <a:bodyPr/>
              <a:lstStyle/>
              <a:p>
                <a:r>
                  <a:rPr lang="en-US">
                    <a:noFill/>
                  </a:rPr>
                  <a:t> </a:t>
                </a:r>
              </a:p>
            </p:txBody>
          </p:sp>
        </mc:Fallback>
      </mc:AlternateContent>
    </p:spTree>
    <p:extLst>
      <p:ext uri="{BB962C8B-B14F-4D97-AF65-F5344CB8AC3E}">
        <p14:creationId xmlns:p14="http://schemas.microsoft.com/office/powerpoint/2010/main" val="156796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 AND ODD IDENTITIES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833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and Odd Identities</a:t>
            </a:r>
          </a:p>
        </p:txBody>
      </p:sp>
      <p:sp>
        <p:nvSpPr>
          <p:cNvPr id="3" name="Content Placeholder 2"/>
          <p:cNvSpPr>
            <a:spLocks noGrp="1"/>
          </p:cNvSpPr>
          <p:nvPr>
            <p:ph idx="1"/>
          </p:nvPr>
        </p:nvSpPr>
        <p:spPr/>
        <p:txBody>
          <a:bodyPr/>
          <a:lstStyle/>
          <a:p>
            <a:r>
              <a:rPr lang="en-US" dirty="0"/>
              <a:t>From your trig identity sheet notice that you only need to have two memorized.</a:t>
            </a:r>
          </a:p>
          <a:p>
            <a:r>
              <a:rPr lang="en-US" dirty="0"/>
              <a:t>But recognize that the other 4 identities follow a similar pattern.</a:t>
            </a:r>
          </a:p>
        </p:txBody>
      </p:sp>
    </p:spTree>
    <p:extLst>
      <p:ext uri="{BB962C8B-B14F-4D97-AF65-F5344CB8AC3E}">
        <p14:creationId xmlns:p14="http://schemas.microsoft.com/office/powerpoint/2010/main" val="309726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Review of what it means for a function to be even:</a:t>
                </a:r>
              </a:p>
              <a:p>
                <a:pPr lvl="1"/>
                <a:r>
                  <a:rPr lang="en-US" dirty="0"/>
                  <a:t>Vertical Symmetry over the y-axis.</a:t>
                </a:r>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2"/>
                <a:r>
                  <a:rPr lang="en-US" dirty="0"/>
                  <a:t>Remember function notation that says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means to replace every </a:t>
                </a:r>
                <a14:m>
                  <m:oMath xmlns:m="http://schemas.openxmlformats.org/officeDocument/2006/math">
                    <m:r>
                      <a:rPr lang="en-US" b="0" i="1" smtClean="0">
                        <a:latin typeface="Cambria Math" panose="02040503050406030204" pitchFamily="18" charset="0"/>
                      </a:rPr>
                      <m:t>𝑥</m:t>
                    </m:r>
                  </m:oMath>
                </a14:m>
                <a:r>
                  <a:rPr lang="en-US" dirty="0"/>
                  <a:t> with a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a:t>
                </a:r>
              </a:p>
              <a:p>
                <a:r>
                  <a:rPr lang="en-US" dirty="0"/>
                  <a:t>Identify a function that is Even. Using the two properties that make a function even explain why your function is even.</a:t>
                </a:r>
              </a:p>
              <a:p>
                <a:r>
                  <a:rPr lang="en-US" dirty="0"/>
                  <a:t>One option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2200" r="-886" b="-3723"/>
                </a:stretch>
              </a:blipFill>
            </p:spPr>
            <p:txBody>
              <a:bodyPr/>
              <a:lstStyle/>
              <a:p>
                <a:r>
                  <a:rPr lang="en-US">
                    <a:noFill/>
                  </a:rPr>
                  <a:t> </a:t>
                </a:r>
              </a:p>
            </p:txBody>
          </p:sp>
        </mc:Fallback>
      </mc:AlternateContent>
    </p:spTree>
    <p:extLst>
      <p:ext uri="{BB962C8B-B14F-4D97-AF65-F5344CB8AC3E}">
        <p14:creationId xmlns:p14="http://schemas.microsoft.com/office/powerpoint/2010/main" val="176716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Review of what it means for a function to be odd:</a:t>
                </a:r>
              </a:p>
              <a:p>
                <a:pPr lvl="1"/>
                <a:r>
                  <a:rPr lang="en-US" dirty="0"/>
                  <a:t>A </a:t>
                </a:r>
                <a14:m>
                  <m:oMath xmlns:m="http://schemas.openxmlformats.org/officeDocument/2006/math">
                    <m:r>
                      <a:rPr lang="en-US" b="0" i="1" smtClean="0">
                        <a:latin typeface="Cambria Math" panose="02040503050406030204" pitchFamily="18" charset="0"/>
                      </a:rPr>
                      <m:t>180</m:t>
                    </m:r>
                    <m:r>
                      <a:rPr lang="en-US" b="0" i="1" smtClean="0">
                        <a:latin typeface="Cambria Math" panose="02040503050406030204" pitchFamily="18" charset="0"/>
                        <a:ea typeface="Cambria Math" panose="02040503050406030204" pitchFamily="18" charset="0"/>
                      </a:rPr>
                      <m:t>°</m:t>
                    </m:r>
                  </m:oMath>
                </a14:m>
                <a:r>
                  <a:rPr lang="en-US" dirty="0"/>
                  <a:t> Rotational Symmetry around the origin </a:t>
                </a:r>
                <a14:m>
                  <m:oMath xmlns:m="http://schemas.openxmlformats.org/officeDocument/2006/math">
                    <m:r>
                      <a:rPr lang="en-US" b="0" i="1" smtClean="0">
                        <a:latin typeface="Cambria Math" panose="02040503050406030204" pitchFamily="18" charset="0"/>
                      </a:rPr>
                      <m:t>(0,0)</m:t>
                    </m:r>
                  </m:oMath>
                </a14:m>
                <a:r>
                  <a:rPr lang="en-US" dirty="0"/>
                  <a:t>.</a:t>
                </a:r>
              </a:p>
              <a:p>
                <a:pPr lvl="1"/>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US" dirty="0"/>
              </a:p>
              <a:p>
                <a:pPr lvl="2"/>
                <a:r>
                  <a:rPr lang="en-US" dirty="0"/>
                  <a:t>Remember function notation that says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means to replace every </a:t>
                </a:r>
                <a14:m>
                  <m:oMath xmlns:m="http://schemas.openxmlformats.org/officeDocument/2006/math">
                    <m:r>
                      <a:rPr lang="en-US" i="1">
                        <a:latin typeface="Cambria Math" panose="02040503050406030204" pitchFamily="18" charset="0"/>
                      </a:rPr>
                      <m:t>𝑥</m:t>
                    </m:r>
                  </m:oMath>
                </a14:m>
                <a:r>
                  <a:rPr lang="en-US" dirty="0"/>
                  <a:t> with a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oMath>
                </a14:m>
                <a:r>
                  <a:rPr lang="en-US" dirty="0"/>
                  <a:t>.</a:t>
                </a:r>
              </a:p>
              <a:p>
                <a:r>
                  <a:rPr lang="en-US" dirty="0"/>
                  <a:t>Identify a function that is Odd. Using the two properties that make a function odd explain why your function is odd.</a:t>
                </a:r>
              </a:p>
              <a:p>
                <a:r>
                  <a:rPr lang="en-US" dirty="0"/>
                  <a:t>One option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6" t="-2030" r="-1280"/>
                </a:stretch>
              </a:blipFill>
            </p:spPr>
            <p:txBody>
              <a:bodyPr/>
              <a:lstStyle/>
              <a:p>
                <a:r>
                  <a:rPr lang="en-US">
                    <a:noFill/>
                  </a:rPr>
                  <a:t> </a:t>
                </a:r>
              </a:p>
            </p:txBody>
          </p:sp>
        </mc:Fallback>
      </mc:AlternateContent>
    </p:spTree>
    <p:extLst>
      <p:ext uri="{BB962C8B-B14F-4D97-AF65-F5344CB8AC3E}">
        <p14:creationId xmlns:p14="http://schemas.microsoft.com/office/powerpoint/2010/main" val="75939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Sine Function</a:t>
            </a:r>
            <a:br>
              <a:rPr lang="en-US" dirty="0"/>
            </a:br>
            <a:r>
              <a:rPr lang="en-US" dirty="0"/>
              <a:t>Even or Odd??</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90600" y="2121407"/>
                <a:ext cx="3508248" cy="3602736"/>
              </a:xfrm>
            </p:spPr>
            <p:txBody>
              <a:bodyPr>
                <a:normAutofit/>
              </a:bodyPr>
              <a:lstStyle/>
              <a:p>
                <a:r>
                  <a:rPr lang="en-US" dirty="0"/>
                  <a:t>Begin by graphing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from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r>
                  <a:rPr lang="en-US" dirty="0"/>
                  <a:t>.</a:t>
                </a:r>
              </a:p>
              <a:p>
                <a:r>
                  <a:rPr lang="en-US" dirty="0"/>
                  <a:t>Based on the graph, is the sine function even or odd? Why?</a:t>
                </a:r>
              </a:p>
              <a:p>
                <a:r>
                  <a:rPr lang="en-US" dirty="0"/>
                  <a:t>Because the sine function is odd then </a:t>
                </a:r>
                <a14:m>
                  <m:oMath xmlns:m="http://schemas.openxmlformats.org/officeDocument/2006/math">
                    <m:func>
                      <m:funcPr>
                        <m:ctrlPr>
                          <a:rPr lang="en-US" sz="2800" b="1" i="1" smtClean="0">
                            <a:latin typeface="Cambria Math" panose="02040503050406030204" pitchFamily="18" charset="0"/>
                          </a:rPr>
                        </m:ctrlPr>
                      </m:funcPr>
                      <m:fName>
                        <m:r>
                          <a:rPr lang="en-US" sz="2800" b="1" i="0" smtClean="0">
                            <a:latin typeface="Cambria Math" panose="02040503050406030204" pitchFamily="18" charset="0"/>
                          </a:rPr>
                          <m:t>𝐬𝐢𝐧</m:t>
                        </m:r>
                      </m:fName>
                      <m:e>
                        <m:d>
                          <m:dPr>
                            <m:ctrlPr>
                              <a:rPr lang="en-US" sz="2800" b="1" i="1" smtClean="0">
                                <a:latin typeface="Cambria Math" panose="02040503050406030204" pitchFamily="18" charset="0"/>
                              </a:rPr>
                            </m:ctrlPr>
                          </m:dPr>
                          <m:e>
                            <m:r>
                              <a:rPr lang="en-US" sz="2800" b="1" i="1" smtClean="0">
                                <a:latin typeface="Cambria Math" panose="02040503050406030204" pitchFamily="18" charset="0"/>
                              </a:rPr>
                              <m:t>−</m:t>
                            </m:r>
                            <m:r>
                              <a:rPr lang="en-US" sz="2800" b="1" i="1" smtClean="0">
                                <a:latin typeface="Cambria Math" panose="02040503050406030204" pitchFamily="18" charset="0"/>
                              </a:rPr>
                              <m:t>𝒙</m:t>
                            </m:r>
                          </m:e>
                        </m:d>
                      </m:e>
                    </m:func>
                    <m:r>
                      <a:rPr lang="en-US" sz="2800" b="1" i="1" smtClean="0">
                        <a:latin typeface="Cambria Math" panose="02040503050406030204" pitchFamily="18" charset="0"/>
                      </a:rPr>
                      <m:t>=−</m:t>
                    </m:r>
                    <m:r>
                      <a:rPr lang="en-US" sz="2800" b="1" i="0" smtClean="0">
                        <a:latin typeface="Cambria Math" panose="02040503050406030204" pitchFamily="18" charset="0"/>
                      </a:rPr>
                      <m:t>𝐬𝐢𝐧</m:t>
                    </m:r>
                    <m:r>
                      <a:rPr lang="en-US" sz="2800" b="1"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m:t>
                    </m:r>
                  </m:oMath>
                </a14:m>
                <a:endParaRPr lang="en-US" sz="2800" b="1"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90600" y="2121407"/>
                <a:ext cx="3508248" cy="3602736"/>
              </a:xfrm>
              <a:blipFill>
                <a:blip r:embed="rId2"/>
                <a:stretch>
                  <a:fillRect l="-1913" t="-1184"/>
                </a:stretch>
              </a:blipFill>
            </p:spPr>
            <p:txBody>
              <a:bodyPr/>
              <a:lstStyle/>
              <a:p>
                <a:r>
                  <a:rPr lang="en-US">
                    <a:noFill/>
                  </a:rPr>
                  <a:t> </a:t>
                </a:r>
              </a:p>
            </p:txBody>
          </p:sp>
        </mc:Fallback>
      </mc:AlternateContent>
      <p:pic>
        <p:nvPicPr>
          <p:cNvPr id="6" name="Content Placeholder 5"/>
          <p:cNvPicPr>
            <a:picLocks noGrp="1" noChangeAspect="1"/>
          </p:cNvPicPr>
          <p:nvPr>
            <p:ph sz="quarter" idx="14"/>
          </p:nvPr>
        </p:nvPicPr>
        <p:blipFill>
          <a:blip r:embed="rId3"/>
          <a:stretch>
            <a:fillRect/>
          </a:stretch>
        </p:blipFill>
        <p:spPr>
          <a:xfrm>
            <a:off x="4664075" y="2930684"/>
            <a:ext cx="3200400" cy="1982469"/>
          </a:xfrm>
          <a:prstGeom prst="rect">
            <a:avLst/>
          </a:prstGeom>
        </p:spPr>
      </p:pic>
      <p:sp>
        <p:nvSpPr>
          <p:cNvPr id="7" name="TextBox 6"/>
          <p:cNvSpPr txBox="1"/>
          <p:nvPr/>
        </p:nvSpPr>
        <p:spPr>
          <a:xfrm>
            <a:off x="5692775" y="5238995"/>
            <a:ext cx="1143000" cy="584775"/>
          </a:xfrm>
          <a:prstGeom prst="rect">
            <a:avLst/>
          </a:prstGeom>
          <a:noFill/>
        </p:spPr>
        <p:txBody>
          <a:bodyPr wrap="square" rtlCol="0">
            <a:spAutoFit/>
          </a:bodyPr>
          <a:lstStyle/>
          <a:p>
            <a:r>
              <a:rPr lang="en-US" sz="3200" b="1" dirty="0"/>
              <a:t>ODD</a:t>
            </a:r>
          </a:p>
        </p:txBody>
      </p:sp>
    </p:spTree>
    <p:extLst>
      <p:ext uri="{BB962C8B-B14F-4D97-AF65-F5344CB8AC3E}">
        <p14:creationId xmlns:p14="http://schemas.microsoft.com/office/powerpoint/2010/main" val="14219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Cosine Function</a:t>
            </a:r>
            <a:br>
              <a:rPr lang="en-US" dirty="0"/>
            </a:br>
            <a:r>
              <a:rPr lang="en-US" dirty="0"/>
              <a:t>Even or Odd??</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92500"/>
              </a:bodyPr>
              <a:lstStyle/>
              <a:p>
                <a:r>
                  <a:rPr lang="en-US" dirty="0"/>
                  <a:t>Begin by graphing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from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r>
                  <a:rPr lang="en-US" dirty="0"/>
                  <a:t>.</a:t>
                </a:r>
              </a:p>
              <a:p>
                <a:r>
                  <a:rPr lang="en-US" dirty="0"/>
                  <a:t>Based on the graph, is the cosine function even or odd? Why?</a:t>
                </a:r>
              </a:p>
              <a:p>
                <a:r>
                  <a:rPr lang="en-US" dirty="0"/>
                  <a:t>Because the cosine function is even then </a:t>
                </a:r>
                <a14:m>
                  <m:oMath xmlns:m="http://schemas.openxmlformats.org/officeDocument/2006/math">
                    <m:func>
                      <m:funcPr>
                        <m:ctrlPr>
                          <a:rPr lang="en-US" sz="2800" b="1" i="1" smtClean="0">
                            <a:latin typeface="Cambria Math" panose="02040503050406030204" pitchFamily="18" charset="0"/>
                          </a:rPr>
                        </m:ctrlPr>
                      </m:funcPr>
                      <m:fName>
                        <m:r>
                          <a:rPr lang="en-US" sz="2800" b="1" i="0" smtClean="0">
                            <a:latin typeface="Cambria Math" panose="02040503050406030204" pitchFamily="18" charset="0"/>
                          </a:rPr>
                          <m:t>𝐜𝐨𝐬</m:t>
                        </m:r>
                      </m:fName>
                      <m:e>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𝒙</m:t>
                            </m:r>
                          </m:e>
                        </m:d>
                      </m:e>
                    </m:func>
                    <m:r>
                      <a:rPr lang="en-US" sz="2800" b="1" i="1" smtClean="0">
                        <a:latin typeface="Cambria Math" panose="02040503050406030204" pitchFamily="18" charset="0"/>
                      </a:rPr>
                      <m:t>=</m:t>
                    </m:r>
                    <m:r>
                      <a:rPr lang="en-US" sz="2800" b="1" i="0" smtClean="0">
                        <a:latin typeface="Cambria Math" panose="02040503050406030204" pitchFamily="18" charset="0"/>
                      </a:rPr>
                      <m:t>𝐜𝐨𝐬</m:t>
                    </m:r>
                    <m:r>
                      <a:rPr lang="en-US" sz="2800" b="1" i="0" smtClean="0">
                        <a:latin typeface="Cambria Math" panose="02040503050406030204" pitchFamily="18" charset="0"/>
                      </a:rPr>
                      <m:t>(−</m:t>
                    </m:r>
                    <m:r>
                      <a:rPr lang="en-US" sz="2800" b="1" i="0" smtClean="0">
                        <a:latin typeface="Cambria Math" panose="02040503050406030204" pitchFamily="18" charset="0"/>
                      </a:rPr>
                      <m:t>𝐱</m:t>
                    </m:r>
                    <m:r>
                      <a:rPr lang="en-US" sz="2800" b="1" i="0" smtClean="0">
                        <a:latin typeface="Cambria Math" panose="02040503050406030204" pitchFamily="18" charset="0"/>
                      </a:rPr>
                      <m:t>)</m:t>
                    </m:r>
                  </m:oMath>
                </a14:m>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l="-1714" t="-1184" r="-1524"/>
                </a:stretch>
              </a:blipFill>
            </p:spPr>
            <p:txBody>
              <a:bodyPr/>
              <a:lstStyle/>
              <a:p>
                <a:r>
                  <a:rPr lang="en-US">
                    <a:noFill/>
                  </a:rPr>
                  <a:t> </a:t>
                </a:r>
              </a:p>
            </p:txBody>
          </p:sp>
        </mc:Fallback>
      </mc:AlternateContent>
      <p:sp>
        <p:nvSpPr>
          <p:cNvPr id="7" name="TextBox 6"/>
          <p:cNvSpPr txBox="1"/>
          <p:nvPr/>
        </p:nvSpPr>
        <p:spPr>
          <a:xfrm>
            <a:off x="5692775" y="5238995"/>
            <a:ext cx="1143000" cy="584775"/>
          </a:xfrm>
          <a:prstGeom prst="rect">
            <a:avLst/>
          </a:prstGeom>
          <a:noFill/>
        </p:spPr>
        <p:txBody>
          <a:bodyPr wrap="square" rtlCol="0">
            <a:spAutoFit/>
          </a:bodyPr>
          <a:lstStyle/>
          <a:p>
            <a:r>
              <a:rPr lang="en-US" sz="3200" b="1" dirty="0"/>
              <a:t>EVEN</a:t>
            </a:r>
          </a:p>
        </p:txBody>
      </p:sp>
      <p:pic>
        <p:nvPicPr>
          <p:cNvPr id="8" name="Content Placeholder 7"/>
          <p:cNvPicPr>
            <a:picLocks noGrp="1" noChangeAspect="1"/>
          </p:cNvPicPr>
          <p:nvPr>
            <p:ph sz="quarter" idx="14"/>
          </p:nvPr>
        </p:nvPicPr>
        <p:blipFill>
          <a:blip r:embed="rId3"/>
          <a:stretch>
            <a:fillRect/>
          </a:stretch>
        </p:blipFill>
        <p:spPr>
          <a:xfrm>
            <a:off x="4664075" y="2930684"/>
            <a:ext cx="3200400" cy="1982469"/>
          </a:xfrm>
          <a:prstGeom prst="rect">
            <a:avLst/>
          </a:prstGeom>
        </p:spPr>
      </p:pic>
    </p:spTree>
    <p:extLst>
      <p:ext uri="{BB962C8B-B14F-4D97-AF65-F5344CB8AC3E}">
        <p14:creationId xmlns:p14="http://schemas.microsoft.com/office/powerpoint/2010/main" val="5454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functions are….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r>
                  <a:rPr lang="en-US" dirty="0"/>
                  <a:t>Even</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sec</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l="-2095" t="-1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lstStyle/>
              <a:p>
                <a:r>
                  <a:rPr lang="en-US" dirty="0"/>
                  <a:t>Odd</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csc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cot</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rotWithShape="0">
                <a:blip r:embed="rId3"/>
                <a:stretch>
                  <a:fillRect l="-2095" t="-1184"/>
                </a:stretch>
              </a:blipFill>
            </p:spPr>
            <p:txBody>
              <a:bodyPr/>
              <a:lstStyle/>
              <a:p>
                <a:r>
                  <a:rPr lang="en-US">
                    <a:noFill/>
                  </a:rPr>
                  <a:t> </a:t>
                </a:r>
              </a:p>
            </p:txBody>
          </p:sp>
        </mc:Fallback>
      </mc:AlternateContent>
    </p:spTree>
    <p:extLst>
      <p:ext uri="{BB962C8B-B14F-4D97-AF65-F5344CB8AC3E}">
        <p14:creationId xmlns:p14="http://schemas.microsoft.com/office/powerpoint/2010/main" val="38258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DOUBLE ANGLE IDENTITIES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18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Angle Identities</a:t>
            </a:r>
          </a:p>
        </p:txBody>
      </p:sp>
      <p:sp>
        <p:nvSpPr>
          <p:cNvPr id="3" name="Content Placeholder 2"/>
          <p:cNvSpPr>
            <a:spLocks noGrp="1"/>
          </p:cNvSpPr>
          <p:nvPr>
            <p:ph idx="1"/>
          </p:nvPr>
        </p:nvSpPr>
        <p:spPr/>
        <p:txBody>
          <a:bodyPr/>
          <a:lstStyle/>
          <a:p>
            <a:r>
              <a:rPr lang="en-US" dirty="0"/>
              <a:t>From your trig identity sheet notice that you need to memorize the double angle identity for the sine function and for the cosine function (all three versions).</a:t>
            </a:r>
          </a:p>
        </p:txBody>
      </p:sp>
    </p:spTree>
    <p:extLst>
      <p:ext uri="{BB962C8B-B14F-4D97-AF65-F5344CB8AC3E}">
        <p14:creationId xmlns:p14="http://schemas.microsoft.com/office/powerpoint/2010/main" val="339615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following slides introduce you to the derivations for all of the trigonometry identities you have to have memorized. You will not be learning them all at once, so go through the ones that you need to learn and then come back later.</a:t>
            </a:r>
          </a:p>
        </p:txBody>
      </p:sp>
    </p:spTree>
    <p:extLst>
      <p:ext uri="{BB962C8B-B14F-4D97-AF65-F5344CB8AC3E}">
        <p14:creationId xmlns:p14="http://schemas.microsoft.com/office/powerpoint/2010/main" val="1335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Identity</a:t>
            </a:r>
            <a:br>
              <a:rPr lang="en-US" dirty="0"/>
            </a:br>
            <a:r>
              <a:rPr lang="en-US" dirty="0"/>
              <a:t>for 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Begin with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a:t>. Is there a way to write this expression so that the angle is a sum and not a product?</a:t>
                </a:r>
              </a:p>
              <a:p>
                <a:r>
                  <a:rPr lang="en-US" b="0" dirty="0"/>
                  <a:t>By writing </a:t>
                </a:r>
                <a14:m>
                  <m:oMath xmlns:m="http://schemas.openxmlformats.org/officeDocument/2006/math">
                    <m:r>
                      <m:rPr>
                        <m:sty m:val="p"/>
                      </m:rPr>
                      <a:rPr lang="en-US">
                        <a:latin typeface="Cambria Math" panose="02040503050406030204" pitchFamily="18" charset="0"/>
                      </a:rPr>
                      <m:t>sin</m:t>
                    </m:r>
                    <m:r>
                      <a:rPr lang="en-US">
                        <a:latin typeface="Cambria Math" panose="02040503050406030204" pitchFamily="18" charset="0"/>
                      </a:rPr>
                      <m:t>(2</m:t>
                    </m:r>
                    <m:r>
                      <m:rPr>
                        <m:sty m:val="p"/>
                      </m:rPr>
                      <a:rPr lang="el-GR" i="1">
                        <a:latin typeface="Cambria Math" panose="02040503050406030204" pitchFamily="18" charset="0"/>
                        <a:ea typeface="Cambria Math" panose="02040503050406030204" pitchFamily="18" charset="0"/>
                      </a:rPr>
                      <m:t>α</m:t>
                    </m:r>
                    <m:r>
                      <a:rPr lang="en-US" i="1">
                        <a:latin typeface="Cambria Math" panose="02040503050406030204" pitchFamily="18" charset="0"/>
                        <a:ea typeface="Cambria Math" panose="02040503050406030204" pitchFamily="18" charset="0"/>
                      </a:rPr>
                      <m:t>)</m:t>
                    </m:r>
                  </m:oMath>
                </a14:m>
                <a:r>
                  <a:rPr lang="en-US" b="0" dirty="0"/>
                  <a:t> as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a:t> it allows us to then use the sum identity previously learned.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1184" r="-1083"/>
                </a:stretch>
              </a:blipFill>
            </p:spPr>
            <p:txBody>
              <a:bodyPr/>
              <a:lstStyle/>
              <a:p>
                <a:r>
                  <a:rPr lang="en-US">
                    <a:noFill/>
                  </a:rPr>
                  <a:t> </a:t>
                </a:r>
              </a:p>
            </p:txBody>
          </p:sp>
        </mc:Fallback>
      </mc:AlternateContent>
    </p:spTree>
    <p:extLst>
      <p:ext uri="{BB962C8B-B14F-4D97-AF65-F5344CB8AC3E}">
        <p14:creationId xmlns:p14="http://schemas.microsoft.com/office/powerpoint/2010/main" val="29766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Identity</a:t>
            </a:r>
            <a:br>
              <a:rPr lang="en-US" dirty="0"/>
            </a:br>
            <a:r>
              <a:rPr lang="en-US" dirty="0"/>
              <a:t>for 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14:m>
                  <m:oMath xmlns:m="http://schemas.openxmlformats.org/officeDocument/2006/math">
                    <m:r>
                      <m:rPr>
                        <m:sty m:val="p"/>
                      </m:rPr>
                      <a:rPr lang="en-US" smtClean="0">
                        <a:latin typeface="Cambria Math" panose="02040503050406030204" pitchFamily="18" charset="0"/>
                      </a:rPr>
                      <m:t>sin</m:t>
                    </m:r>
                    <m:d>
                      <m:dPr>
                        <m:ctrlPr>
                          <a:rPr lang="en-US" i="1">
                            <a:latin typeface="Cambria Math" panose="02040503050406030204" pitchFamily="18" charset="0"/>
                          </a:rPr>
                        </m:ctrlPr>
                      </m:dPr>
                      <m:e>
                        <m:r>
                          <a:rPr lang="en-US">
                            <a:latin typeface="Cambria Math" panose="02040503050406030204" pitchFamily="18" charset="0"/>
                          </a:rPr>
                          <m:t>2</m:t>
                        </m:r>
                        <m:r>
                          <m:rPr>
                            <m:sty m:val="p"/>
                          </m:rPr>
                          <a:rPr lang="el-GR" i="1">
                            <a:latin typeface="Cambria Math" panose="02040503050406030204" pitchFamily="18" charset="0"/>
                            <a:ea typeface="Cambria Math" panose="02040503050406030204" pitchFamily="18" charset="0"/>
                          </a:rPr>
                          <m:t>α</m:t>
                        </m:r>
                      </m:e>
                    </m:d>
                    <m:r>
                      <a:rPr lang="en-US" b="0" i="0"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oMath>
                </a14:m>
                <a:r>
                  <a:rPr lang="en-US" dirty="0"/>
                  <a:t> </a:t>
                </a:r>
              </a:p>
              <a:p>
                <a:pPr marL="0" indent="0">
                  <a:buNone/>
                </a:pPr>
                <a:r>
                  <a:rPr lang="en-US" dirty="0"/>
                  <a:t>By using the sum identity for the sine function we get:</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𝛼</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Now do a little simplification:</a:t>
                </a:r>
              </a:p>
              <a:p>
                <a:pPr marL="0" indent="0">
                  <a:buNone/>
                </a:pPr>
                <a14:m>
                  <m:oMathPara xmlns:m="http://schemas.openxmlformats.org/officeDocument/2006/math">
                    <m:oMathParaPr>
                      <m:jc m:val="centerGroup"/>
                    </m:oMathParaPr>
                    <m:oMath xmlns:m="http://schemas.openxmlformats.org/officeDocument/2006/math">
                      <m:func>
                        <m:funcPr>
                          <m:ctrlPr>
                            <a:rPr lang="en-US" sz="3200" b="1" i="1" smtClean="0">
                              <a:latin typeface="Cambria Math" panose="02040503050406030204" pitchFamily="18" charset="0"/>
                            </a:rPr>
                          </m:ctrlPr>
                        </m:funcPr>
                        <m:fName>
                          <m:r>
                            <a:rPr lang="en-US" sz="3200" b="1" i="0" smtClean="0">
                              <a:latin typeface="Cambria Math" panose="02040503050406030204" pitchFamily="18" charset="0"/>
                            </a:rPr>
                            <m:t>𝐬𝐢𝐧</m:t>
                          </m:r>
                        </m:fName>
                        <m:e>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𝟐</m:t>
                              </m:r>
                              <m:r>
                                <a:rPr lang="en-US" sz="3200" b="1" i="1" smtClean="0">
                                  <a:latin typeface="Cambria Math" panose="02040503050406030204" pitchFamily="18" charset="0"/>
                                  <a:ea typeface="Cambria Math" panose="02040503050406030204" pitchFamily="18" charset="0"/>
                                </a:rPr>
                                <m:t>𝜶</m:t>
                              </m:r>
                            </m:e>
                          </m:d>
                        </m:e>
                      </m:func>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𝟐</m:t>
                      </m:r>
                      <m:func>
                        <m:funcPr>
                          <m:ctrlPr>
                            <a:rPr lang="en-US" sz="3200" b="1" i="1" smtClean="0">
                              <a:latin typeface="Cambria Math" panose="02040503050406030204" pitchFamily="18" charset="0"/>
                              <a:ea typeface="Cambria Math" panose="02040503050406030204" pitchFamily="18" charset="0"/>
                            </a:rPr>
                          </m:ctrlPr>
                        </m:funcPr>
                        <m:fName>
                          <m:r>
                            <a:rPr lang="en-US" sz="3200" b="1" i="0" smtClean="0">
                              <a:latin typeface="Cambria Math" panose="02040503050406030204" pitchFamily="18" charset="0"/>
                              <a:ea typeface="Cambria Math" panose="02040503050406030204" pitchFamily="18" charset="0"/>
                            </a:rPr>
                            <m:t>𝐬𝐢𝐧</m:t>
                          </m:r>
                        </m:fName>
                        <m:e>
                          <m:d>
                            <m:dPr>
                              <m:ctrlPr>
                                <a:rPr lang="en-US" sz="3200" b="1" i="1" smtClean="0">
                                  <a:latin typeface="Cambria Math" panose="02040503050406030204" pitchFamily="18" charset="0"/>
                                  <a:ea typeface="Cambria Math" panose="02040503050406030204" pitchFamily="18" charset="0"/>
                                </a:rPr>
                              </m:ctrlPr>
                            </m:dPr>
                            <m:e>
                              <m:r>
                                <a:rPr lang="en-US" sz="3200" b="1" i="1" smtClean="0">
                                  <a:latin typeface="Cambria Math" panose="02040503050406030204" pitchFamily="18" charset="0"/>
                                  <a:ea typeface="Cambria Math" panose="02040503050406030204" pitchFamily="18" charset="0"/>
                                </a:rPr>
                                <m:t>𝜶</m:t>
                              </m:r>
                            </m:e>
                          </m:d>
                        </m:e>
                      </m:func>
                      <m:r>
                        <a:rPr lang="en-US" sz="3200" b="1" i="0" smtClean="0">
                          <a:latin typeface="Cambria Math" panose="02040503050406030204" pitchFamily="18" charset="0"/>
                          <a:ea typeface="Cambria Math" panose="02040503050406030204" pitchFamily="18" charset="0"/>
                        </a:rPr>
                        <m:t>𝐜𝐨𝐬</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𝜶</m:t>
                      </m:r>
                      <m:r>
                        <a:rPr lang="en-US" sz="3200" b="1" i="1" smtClean="0">
                          <a:latin typeface="Cambria Math" panose="02040503050406030204" pitchFamily="18" charset="0"/>
                          <a:ea typeface="Cambria Math" panose="02040503050406030204" pitchFamily="18" charset="0"/>
                        </a:rPr>
                        <m:t>)</m:t>
                      </m:r>
                    </m:oMath>
                  </m:oMathPara>
                </a14:m>
                <a:endParaRPr lang="en-US" sz="3200" b="1" dirty="0"/>
              </a:p>
              <a:p>
                <a:pPr marL="0" indent="0" algn="ctr">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76" r="-492"/>
                </a:stretch>
              </a:blipFill>
            </p:spPr>
            <p:txBody>
              <a:bodyPr/>
              <a:lstStyle/>
              <a:p>
                <a:r>
                  <a:rPr lang="en-US">
                    <a:noFill/>
                  </a:rPr>
                  <a:t> </a:t>
                </a:r>
              </a:p>
            </p:txBody>
          </p:sp>
        </mc:Fallback>
      </mc:AlternateContent>
    </p:spTree>
    <p:extLst>
      <p:ext uri="{BB962C8B-B14F-4D97-AF65-F5344CB8AC3E}">
        <p14:creationId xmlns:p14="http://schemas.microsoft.com/office/powerpoint/2010/main" val="41543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Identity </a:t>
            </a:r>
            <a:br>
              <a:rPr lang="en-US" dirty="0"/>
            </a:br>
            <a:r>
              <a:rPr lang="en-US" dirty="0"/>
              <a:t>for Cosine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can use a similar reasoning to find the double angle identity for the cosine function.</a:t>
                </a:r>
              </a:p>
              <a:p>
                <a:r>
                  <a:rPr lang="en-US" dirty="0"/>
                  <a:t>Begin be rewriting </a:t>
                </a:r>
                <a14:m>
                  <m:oMath xmlns:m="http://schemas.openxmlformats.org/officeDocument/2006/math">
                    <m:r>
                      <m:rPr>
                        <m:sty m:val="p"/>
                      </m:rPr>
                      <a:rPr lang="en-US" b="0" i="0" smtClean="0">
                        <a:latin typeface="Cambria Math" panose="02040503050406030204" pitchFamily="18" charset="0"/>
                      </a:rPr>
                      <m:t>cos</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a:t> so that the angle is a sum.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1184" r="-1575"/>
                </a:stretch>
              </a:blipFill>
            </p:spPr>
            <p:txBody>
              <a:bodyPr/>
              <a:lstStyle/>
              <a:p>
                <a:r>
                  <a:rPr lang="en-US">
                    <a:noFill/>
                  </a:rPr>
                  <a:t> </a:t>
                </a:r>
              </a:p>
            </p:txBody>
          </p:sp>
        </mc:Fallback>
      </mc:AlternateContent>
    </p:spTree>
    <p:extLst>
      <p:ext uri="{BB962C8B-B14F-4D97-AF65-F5344CB8AC3E}">
        <p14:creationId xmlns:p14="http://schemas.microsoft.com/office/powerpoint/2010/main" val="11982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Identity</a:t>
            </a:r>
            <a:br>
              <a:rPr lang="en-US" dirty="0"/>
            </a:br>
            <a:r>
              <a:rPr lang="en-US" dirty="0"/>
              <a:t>for Cosine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lgn="ctr">
                  <a:buNone/>
                </a:pPr>
                <a14:m>
                  <m:oMath xmlns:m="http://schemas.openxmlformats.org/officeDocument/2006/math">
                    <m:r>
                      <m:rPr>
                        <m:sty m:val="p"/>
                      </m:rPr>
                      <a:rPr lang="en-US" b="0" i="0" smtClean="0">
                        <a:latin typeface="Cambria Math" panose="02040503050406030204" pitchFamily="18" charset="0"/>
                      </a:rPr>
                      <m:t>cos</m:t>
                    </m:r>
                    <m:d>
                      <m:dPr>
                        <m:ctrlPr>
                          <a:rPr lang="en-US" i="1">
                            <a:latin typeface="Cambria Math" panose="02040503050406030204" pitchFamily="18" charset="0"/>
                          </a:rPr>
                        </m:ctrlPr>
                      </m:dPr>
                      <m:e>
                        <m:r>
                          <a:rPr lang="en-US">
                            <a:latin typeface="Cambria Math" panose="02040503050406030204" pitchFamily="18" charset="0"/>
                          </a:rPr>
                          <m:t>2</m:t>
                        </m:r>
                        <m:r>
                          <m:rPr>
                            <m:sty m:val="p"/>
                          </m:rPr>
                          <a:rPr lang="el-GR" i="1">
                            <a:latin typeface="Cambria Math" panose="02040503050406030204" pitchFamily="18" charset="0"/>
                            <a:ea typeface="Cambria Math" panose="02040503050406030204" pitchFamily="18" charset="0"/>
                          </a:rPr>
                          <m:t>α</m:t>
                        </m:r>
                      </m:e>
                    </m:d>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oMath>
                </a14:m>
                <a:r>
                  <a:rPr lang="en-US" dirty="0"/>
                  <a:t> </a:t>
                </a:r>
              </a:p>
              <a:p>
                <a:pPr marL="0" indent="0">
                  <a:buNone/>
                </a:pPr>
                <a:r>
                  <a:rPr lang="en-US" dirty="0"/>
                  <a:t>By using the sum identity for the cosine function we get:</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𝛼</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Now do a little simplification:</a:t>
                </a:r>
              </a:p>
              <a:p>
                <a:pPr marL="0" indent="0">
                  <a:buNone/>
                </a:pPr>
                <a14:m>
                  <m:oMathPara xmlns:m="http://schemas.openxmlformats.org/officeDocument/2006/math">
                    <m:oMathParaPr>
                      <m:jc m:val="centerGroup"/>
                    </m:oMathParaPr>
                    <m:oMath xmlns:m="http://schemas.openxmlformats.org/officeDocument/2006/math">
                      <m:func>
                        <m:funcPr>
                          <m:ctrlPr>
                            <a:rPr lang="en-US" sz="3200" b="1" i="1" smtClean="0">
                              <a:latin typeface="Cambria Math" panose="02040503050406030204" pitchFamily="18" charset="0"/>
                            </a:rPr>
                          </m:ctrlPr>
                        </m:funcPr>
                        <m:fName>
                          <m:r>
                            <a:rPr lang="en-US" sz="3200" b="1" i="0" smtClean="0">
                              <a:latin typeface="Cambria Math" panose="02040503050406030204" pitchFamily="18" charset="0"/>
                            </a:rPr>
                            <m:t>𝐜𝐨𝐬</m:t>
                          </m:r>
                        </m:fName>
                        <m:e>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𝟐</m:t>
                              </m:r>
                              <m:r>
                                <a:rPr lang="en-US" sz="3200" b="1" i="1" smtClean="0">
                                  <a:latin typeface="Cambria Math" panose="02040503050406030204" pitchFamily="18" charset="0"/>
                                  <a:ea typeface="Cambria Math" panose="02040503050406030204" pitchFamily="18" charset="0"/>
                                </a:rPr>
                                <m:t>𝜶</m:t>
                              </m:r>
                            </m:e>
                          </m:d>
                        </m:e>
                      </m:func>
                      <m:r>
                        <a:rPr lang="en-US" sz="3200" b="1"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𝐜𝐨</m:t>
                      </m:r>
                      <m:sSup>
                        <m:sSupPr>
                          <m:ctrlPr>
                            <a:rPr lang="en-US" sz="3200" b="1" i="1" smtClean="0">
                              <a:latin typeface="Cambria Math" panose="02040503050406030204" pitchFamily="18" charset="0"/>
                              <a:ea typeface="Cambria Math" panose="02040503050406030204" pitchFamily="18" charset="0"/>
                            </a:rPr>
                          </m:ctrlPr>
                        </m:sSupPr>
                        <m:e>
                          <m:r>
                            <a:rPr lang="en-US" sz="3200" b="1" i="0" smtClean="0">
                              <a:latin typeface="Cambria Math" panose="02040503050406030204" pitchFamily="18" charset="0"/>
                              <a:ea typeface="Cambria Math" panose="02040503050406030204" pitchFamily="18" charset="0"/>
                            </a:rPr>
                            <m:t>𝐬</m:t>
                          </m:r>
                        </m:e>
                        <m:sup>
                          <m:r>
                            <a:rPr lang="en-US" sz="3200" b="1" i="0" smtClean="0">
                              <a:latin typeface="Cambria Math" panose="02040503050406030204" pitchFamily="18" charset="0"/>
                              <a:ea typeface="Cambria Math" panose="02040503050406030204" pitchFamily="18" charset="0"/>
                            </a:rPr>
                            <m:t>𝟐</m:t>
                          </m:r>
                        </m:sup>
                      </m:sSup>
                      <m:d>
                        <m:dPr>
                          <m:ctrlPr>
                            <a:rPr lang="en-US" sz="3200" b="1" i="1" smtClean="0">
                              <a:latin typeface="Cambria Math" panose="02040503050406030204" pitchFamily="18" charset="0"/>
                              <a:ea typeface="Cambria Math" panose="02040503050406030204" pitchFamily="18" charset="0"/>
                            </a:rPr>
                          </m:ctrlPr>
                        </m:dPr>
                        <m:e>
                          <m:r>
                            <a:rPr lang="en-US" sz="3200" b="1" i="1" smtClean="0">
                              <a:latin typeface="Cambria Math" panose="02040503050406030204" pitchFamily="18" charset="0"/>
                              <a:ea typeface="Cambria Math" panose="02040503050406030204" pitchFamily="18" charset="0"/>
                            </a:rPr>
                            <m:t>𝜶</m:t>
                          </m:r>
                        </m:e>
                      </m:d>
                      <m:r>
                        <a:rPr lang="en-US" sz="3200" b="1" i="1" smtClean="0">
                          <a:latin typeface="Cambria Math" panose="02040503050406030204" pitchFamily="18" charset="0"/>
                          <a:ea typeface="Cambria Math" panose="02040503050406030204" pitchFamily="18" charset="0"/>
                        </a:rPr>
                        <m:t>−</m:t>
                      </m:r>
                      <m:r>
                        <a:rPr lang="en-US" sz="3200" b="1" i="0" smtClean="0">
                          <a:latin typeface="Cambria Math" panose="02040503050406030204" pitchFamily="18" charset="0"/>
                          <a:ea typeface="Cambria Math" panose="02040503050406030204" pitchFamily="18" charset="0"/>
                        </a:rPr>
                        <m:t>𝐬𝐢</m:t>
                      </m:r>
                      <m:sSup>
                        <m:sSupPr>
                          <m:ctrlPr>
                            <a:rPr lang="en-US" sz="3200" b="1" i="1" smtClean="0">
                              <a:latin typeface="Cambria Math" panose="02040503050406030204" pitchFamily="18" charset="0"/>
                              <a:ea typeface="Cambria Math" panose="02040503050406030204" pitchFamily="18" charset="0"/>
                            </a:rPr>
                          </m:ctrlPr>
                        </m:sSupPr>
                        <m:e>
                          <m:r>
                            <a:rPr lang="en-US" sz="3200" b="1" i="0" smtClean="0">
                              <a:latin typeface="Cambria Math" panose="02040503050406030204" pitchFamily="18" charset="0"/>
                              <a:ea typeface="Cambria Math" panose="02040503050406030204" pitchFamily="18" charset="0"/>
                            </a:rPr>
                            <m:t>𝐧</m:t>
                          </m:r>
                        </m:e>
                        <m:sup>
                          <m:r>
                            <a:rPr lang="en-US" sz="3200" b="1" i="0" smtClean="0">
                              <a:latin typeface="Cambria Math" panose="02040503050406030204" pitchFamily="18" charset="0"/>
                              <a:ea typeface="Cambria Math" panose="02040503050406030204" pitchFamily="18" charset="0"/>
                            </a:rPr>
                            <m:t>𝟐</m:t>
                          </m:r>
                        </m:sup>
                      </m:sSup>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𝜶</m:t>
                      </m:r>
                      <m:r>
                        <a:rPr lang="en-US" sz="3200" b="1"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NOTE: be careful that you do not confuse </a:t>
                </a:r>
                <a:r>
                  <a:rPr lang="en-US"/>
                  <a:t>the Double Angle Identity </a:t>
                </a:r>
                <a:r>
                  <a:rPr lang="en-US" dirty="0"/>
                  <a:t>with the Pythagorean Identity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76" b="-508"/>
                </a:stretch>
              </a:blipFill>
            </p:spPr>
            <p:txBody>
              <a:bodyPr/>
              <a:lstStyle/>
              <a:p>
                <a:r>
                  <a:rPr lang="en-US">
                    <a:noFill/>
                  </a:rPr>
                  <a:t> </a:t>
                </a:r>
              </a:p>
            </p:txBody>
          </p:sp>
        </mc:Fallback>
      </mc:AlternateContent>
    </p:spTree>
    <p:extLst>
      <p:ext uri="{BB962C8B-B14F-4D97-AF65-F5344CB8AC3E}">
        <p14:creationId xmlns:p14="http://schemas.microsoft.com/office/powerpoint/2010/main" val="15976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Identity</a:t>
            </a:r>
            <a:br>
              <a:rPr lang="en-US" dirty="0"/>
            </a:br>
            <a:r>
              <a:rPr lang="en-US" dirty="0"/>
              <a:t>for Cosine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Now that we know </a:t>
                </a:r>
                <a14:m>
                  <m:oMath xmlns:m="http://schemas.openxmlformats.org/officeDocument/2006/math">
                    <m:func>
                      <m:funcPr>
                        <m:ctrlPr>
                          <a:rPr lang="en-US" sz="1800" b="1" i="1">
                            <a:latin typeface="Cambria Math" panose="02040503050406030204" pitchFamily="18" charset="0"/>
                          </a:rPr>
                        </m:ctrlPr>
                      </m:funcPr>
                      <m:fName>
                        <m:r>
                          <a:rPr lang="en-US" sz="1800" b="1">
                            <a:latin typeface="Cambria Math" panose="02040503050406030204" pitchFamily="18" charset="0"/>
                          </a:rPr>
                          <m:t>𝐜𝐨𝐬</m:t>
                        </m:r>
                      </m:fName>
                      <m:e>
                        <m:d>
                          <m:dPr>
                            <m:ctrlPr>
                              <a:rPr lang="en-US" sz="1800" b="1" i="1">
                                <a:latin typeface="Cambria Math" panose="02040503050406030204" pitchFamily="18" charset="0"/>
                              </a:rPr>
                            </m:ctrlPr>
                          </m:dPr>
                          <m:e>
                            <m:r>
                              <a:rPr lang="en-US" sz="1800" b="1" i="1">
                                <a:latin typeface="Cambria Math" panose="02040503050406030204" pitchFamily="18" charset="0"/>
                              </a:rPr>
                              <m:t>𝟐</m:t>
                            </m:r>
                            <m:r>
                              <a:rPr lang="en-US" sz="1800" b="1" i="1">
                                <a:latin typeface="Cambria Math" panose="02040503050406030204" pitchFamily="18" charset="0"/>
                                <a:ea typeface="Cambria Math" panose="02040503050406030204" pitchFamily="18" charset="0"/>
                              </a:rPr>
                              <m:t>𝜶</m:t>
                            </m:r>
                          </m:e>
                        </m:d>
                      </m:e>
                    </m:func>
                    <m:r>
                      <a:rPr lang="en-US" sz="1800" b="1" i="1">
                        <a:latin typeface="Cambria Math" panose="02040503050406030204" pitchFamily="18" charset="0"/>
                        <a:ea typeface="Cambria Math" panose="02040503050406030204" pitchFamily="18" charset="0"/>
                      </a:rPr>
                      <m:t>=</m:t>
                    </m:r>
                    <m:r>
                      <a:rPr lang="en-US" sz="1800" b="1" i="0">
                        <a:latin typeface="Cambria Math" panose="02040503050406030204" pitchFamily="18" charset="0"/>
                        <a:ea typeface="Cambria Math" panose="02040503050406030204" pitchFamily="18" charset="0"/>
                      </a:rPr>
                      <m:t>𝐜𝐨</m:t>
                    </m:r>
                    <m:sSup>
                      <m:sSupPr>
                        <m:ctrlPr>
                          <a:rPr lang="en-US" sz="1800" b="1" i="1">
                            <a:latin typeface="Cambria Math" panose="02040503050406030204" pitchFamily="18" charset="0"/>
                            <a:ea typeface="Cambria Math" panose="02040503050406030204" pitchFamily="18" charset="0"/>
                          </a:rPr>
                        </m:ctrlPr>
                      </m:sSupPr>
                      <m:e>
                        <m:r>
                          <a:rPr lang="en-US" sz="1800" b="1" i="0" smtClean="0">
                            <a:latin typeface="Cambria Math" panose="02040503050406030204" pitchFamily="18" charset="0"/>
                            <a:ea typeface="Cambria Math" panose="02040503050406030204" pitchFamily="18" charset="0"/>
                          </a:rPr>
                          <m:t>𝐬</m:t>
                        </m:r>
                      </m:e>
                      <m:sup>
                        <m:r>
                          <a:rPr lang="en-US" sz="1800" b="1" i="0">
                            <a:latin typeface="Cambria Math" panose="02040503050406030204" pitchFamily="18" charset="0"/>
                            <a:ea typeface="Cambria Math" panose="02040503050406030204" pitchFamily="18" charset="0"/>
                          </a:rPr>
                          <m:t>𝟐</m:t>
                        </m:r>
                      </m:sup>
                    </m:sSup>
                    <m:d>
                      <m:dPr>
                        <m:ctrlPr>
                          <a:rPr lang="en-US" sz="1800" b="1" i="1">
                            <a:latin typeface="Cambria Math" panose="02040503050406030204" pitchFamily="18" charset="0"/>
                            <a:ea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𝜶</m:t>
                        </m:r>
                      </m:e>
                    </m:d>
                    <m:r>
                      <a:rPr lang="en-US" sz="1800" b="1" i="1">
                        <a:latin typeface="Cambria Math" panose="02040503050406030204" pitchFamily="18" charset="0"/>
                        <a:ea typeface="Cambria Math" panose="02040503050406030204" pitchFamily="18" charset="0"/>
                      </a:rPr>
                      <m:t>−</m:t>
                    </m:r>
                    <m:r>
                      <a:rPr lang="en-US" sz="1800" b="1" i="0">
                        <a:latin typeface="Cambria Math" panose="02040503050406030204" pitchFamily="18" charset="0"/>
                        <a:ea typeface="Cambria Math" panose="02040503050406030204" pitchFamily="18" charset="0"/>
                      </a:rPr>
                      <m:t>𝐬𝐢</m:t>
                    </m:r>
                    <m:sSup>
                      <m:sSupPr>
                        <m:ctrlPr>
                          <a:rPr lang="en-US" sz="1800" b="1" i="1">
                            <a:latin typeface="Cambria Math" panose="02040503050406030204" pitchFamily="18" charset="0"/>
                            <a:ea typeface="Cambria Math" panose="02040503050406030204" pitchFamily="18" charset="0"/>
                          </a:rPr>
                        </m:ctrlPr>
                      </m:sSupPr>
                      <m:e>
                        <m:r>
                          <a:rPr lang="en-US" sz="1800" b="1" i="0">
                            <a:latin typeface="Cambria Math" panose="02040503050406030204" pitchFamily="18" charset="0"/>
                            <a:ea typeface="Cambria Math" panose="02040503050406030204" pitchFamily="18" charset="0"/>
                          </a:rPr>
                          <m:t>𝐧</m:t>
                        </m:r>
                      </m:e>
                      <m:sup>
                        <m:r>
                          <a:rPr lang="en-US" sz="1800" b="1" i="0">
                            <a:latin typeface="Cambria Math" panose="02040503050406030204" pitchFamily="18" charset="0"/>
                            <a:ea typeface="Cambria Math" panose="02040503050406030204" pitchFamily="18" charset="0"/>
                          </a:rPr>
                          <m:t>𝟐</m:t>
                        </m:r>
                      </m:sup>
                    </m:sSup>
                    <m:d>
                      <m:dPr>
                        <m:ctrlPr>
                          <a:rPr lang="en-US" sz="1800" b="1" i="1">
                            <a:latin typeface="Cambria Math" panose="02040503050406030204" pitchFamily="18" charset="0"/>
                            <a:ea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𝜶</m:t>
                        </m:r>
                      </m:e>
                    </m:d>
                  </m:oMath>
                </a14:m>
                <a:r>
                  <a:rPr lang="en-US" sz="1800" dirty="0"/>
                  <a:t> </a:t>
                </a:r>
                <a:r>
                  <a:rPr lang="en-US" dirty="0"/>
                  <a:t>how do we get the other two equivalent forms?</a:t>
                </a:r>
              </a:p>
              <a:p>
                <a:r>
                  <a:rPr lang="en-US" dirty="0"/>
                  <a:t>You are correct—we use the Pythagorean Identities.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1184"/>
                </a:stretch>
              </a:blipFill>
            </p:spPr>
            <p:txBody>
              <a:bodyPr/>
              <a:lstStyle/>
              <a:p>
                <a:r>
                  <a:rPr lang="en-US">
                    <a:noFill/>
                  </a:rPr>
                  <a:t> </a:t>
                </a:r>
              </a:p>
            </p:txBody>
          </p:sp>
        </mc:Fallback>
      </mc:AlternateContent>
    </p:spTree>
    <p:extLst>
      <p:ext uri="{BB962C8B-B14F-4D97-AF65-F5344CB8AC3E}">
        <p14:creationId xmlns:p14="http://schemas.microsoft.com/office/powerpoint/2010/main" val="33866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Angle Identities </a:t>
            </a:r>
            <a:br>
              <a:rPr lang="en-US" dirty="0"/>
            </a:br>
            <a:r>
              <a:rPr lang="en-US" dirty="0"/>
              <a:t>for Cosine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Begin by substituting </a:t>
                </a:r>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cos</m:t>
                            </m:r>
                          </m:e>
                          <m:sup>
                            <m:r>
                              <a:rPr lang="en-US" i="1">
                                <a:latin typeface="Cambria Math" panose="02040503050406030204" pitchFamily="18" charset="0"/>
                              </a:rPr>
                              <m:t>2</m:t>
                            </m:r>
                          </m:sup>
                        </m:sSup>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e>
                    </m:func>
                    <m:r>
                      <a:rPr lang="en-US" i="1">
                        <a:latin typeface="Cambria Math" panose="02040503050406030204" pitchFamily="18" charset="0"/>
                      </a:rPr>
                      <m:t>=1−</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sin</m:t>
                            </m:r>
                          </m:e>
                          <m:sup>
                            <m:r>
                              <a:rPr lang="en-US" i="1">
                                <a:latin typeface="Cambria Math" panose="02040503050406030204" pitchFamily="18" charset="0"/>
                              </a:rPr>
                              <m:t>2</m:t>
                            </m:r>
                          </m:sup>
                        </m:sSup>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e>
                    </m:func>
                  </m:oMath>
                </a14:m>
                <a:r>
                  <a:rPr lang="en-US" dirty="0"/>
                  <a:t> into the equation and simplifying:</a:t>
                </a:r>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𝐜𝐨𝐬</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𝟏</m:t>
                      </m:r>
                      <m:r>
                        <a:rPr lang="en-US" b="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𝟐𝐬𝐢</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𝐧</m:t>
                          </m:r>
                        </m:e>
                        <m:sup>
                          <m:r>
                            <a:rPr lang="en-US" b="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oMath>
                  </m:oMathPara>
                </a14:m>
                <a:endParaRPr lang="en-US" dirty="0"/>
              </a:p>
              <a:p>
                <a:r>
                  <a:rPr lang="en-US" dirty="0"/>
                  <a:t>Now substitute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0" smtClean="0">
                            <a:latin typeface="Cambria Math" panose="02040503050406030204" pitchFamily="18" charset="0"/>
                          </a:rPr>
                          <m:t>2</m:t>
                        </m:r>
                      </m:sup>
                    </m:sSup>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b="0" i="0" smtClean="0">
                                <a:latin typeface="Cambria Math" panose="02040503050406030204" pitchFamily="18" charset="0"/>
                              </a:rPr>
                              <m:t>cos</m:t>
                            </m:r>
                          </m:e>
                          <m:sup>
                            <m:r>
                              <a:rPr lang="en-US" i="1">
                                <a:latin typeface="Cambria Math" panose="02040503050406030204" pitchFamily="18" charset="0"/>
                              </a:rPr>
                              <m:t>2</m:t>
                            </m:r>
                          </m:sup>
                        </m:sSup>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e>
                    </m:func>
                  </m:oMath>
                </a14:m>
                <a:r>
                  <a:rPr lang="en-US" dirty="0"/>
                  <a:t> into the equation and simplify:</a:t>
                </a:r>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𝐜𝐨𝐬</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𝟐</m:t>
                      </m:r>
                      <m:r>
                        <a:rPr lang="en-US" b="1">
                          <a:latin typeface="Cambria Math" panose="02040503050406030204" pitchFamily="18" charset="0"/>
                          <a:ea typeface="Cambria Math" panose="02040503050406030204" pitchFamily="18" charset="0"/>
                        </a:rPr>
                        <m:t>𝐜𝐨</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𝐬</m:t>
                          </m:r>
                        </m:e>
                        <m:sup>
                          <m:r>
                            <a:rPr lang="en-US" b="1">
                              <a:latin typeface="Cambria Math" panose="02040503050406030204" pitchFamily="18" charset="0"/>
                              <a:ea typeface="Cambria Math" panose="02040503050406030204" pitchFamily="18" charset="0"/>
                            </a:rPr>
                            <m:t>𝟐</m:t>
                          </m:r>
                        </m:sup>
                      </m:sSup>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𝜶</m:t>
                          </m:r>
                        </m:e>
                      </m:d>
                      <m:r>
                        <a:rPr lang="en-US" b="1"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m:oMathPara>
                </a14:m>
                <a:endParaRPr lang="en-US" dirty="0"/>
              </a:p>
              <a:p>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1184"/>
                </a:stretch>
              </a:blipFill>
            </p:spPr>
            <p:txBody>
              <a:bodyPr/>
              <a:lstStyle/>
              <a:p>
                <a:r>
                  <a:rPr lang="en-US">
                    <a:noFill/>
                  </a:rPr>
                  <a:t> </a:t>
                </a:r>
              </a:p>
            </p:txBody>
          </p:sp>
        </mc:Fallback>
      </mc:AlternateContent>
    </p:spTree>
    <p:extLst>
      <p:ext uri="{BB962C8B-B14F-4D97-AF65-F5344CB8AC3E}">
        <p14:creationId xmlns:p14="http://schemas.microsoft.com/office/powerpoint/2010/main" val="23942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Angle Identities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𝐬𝐢𝐧</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𝟐</m:t>
                      </m:r>
                      <m:func>
                        <m:funcPr>
                          <m:ctrlPr>
                            <a:rPr lang="en-US" b="1" i="1">
                              <a:latin typeface="Cambria Math" panose="02040503050406030204" pitchFamily="18" charset="0"/>
                              <a:ea typeface="Cambria Math" panose="02040503050406030204" pitchFamily="18" charset="0"/>
                            </a:rPr>
                          </m:ctrlPr>
                        </m:funcPr>
                        <m:fName>
                          <m:r>
                            <a:rPr lang="en-US" b="1">
                              <a:latin typeface="Cambria Math" panose="02040503050406030204" pitchFamily="18" charset="0"/>
                              <a:ea typeface="Cambria Math" panose="02040503050406030204" pitchFamily="18" charset="0"/>
                            </a:rPr>
                            <m:t>𝐬𝐢𝐧</m:t>
                          </m:r>
                        </m:fName>
                        <m:e>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𝜶</m:t>
                              </m:r>
                            </m:e>
                          </m:d>
                        </m:e>
                      </m:func>
                      <m:r>
                        <a:rPr lang="en-US" b="1">
                          <a:latin typeface="Cambria Math" panose="02040503050406030204" pitchFamily="18" charset="0"/>
                          <a:ea typeface="Cambria Math" panose="02040503050406030204" pitchFamily="18" charset="0"/>
                        </a:rPr>
                        <m:t>𝐜𝐨𝐬</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oMath>
                  </m:oMathPara>
                </a14:m>
                <a:endParaRPr lang="en-US" b="1" dirty="0"/>
              </a:p>
              <a:p>
                <a:pPr marL="0" indent="0">
                  <a:buNone/>
                </a:pPr>
                <a:endParaRPr lang="en-US" b="1" dirty="0"/>
              </a:p>
              <a:p>
                <a:pPr marL="0" indent="0">
                  <a:buNone/>
                </a:pPr>
                <a:endParaRPr lang="en-US" b="1" dirty="0"/>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𝐜𝐨𝐬</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𝐜𝐨</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𝐬</m:t>
                          </m:r>
                        </m:e>
                        <m:sup>
                          <m:r>
                            <a:rPr lang="en-US" b="1">
                              <a:latin typeface="Cambria Math" panose="02040503050406030204" pitchFamily="18" charset="0"/>
                              <a:ea typeface="Cambria Math" panose="02040503050406030204" pitchFamily="18" charset="0"/>
                            </a:rPr>
                            <m:t>𝟐</m:t>
                          </m:r>
                        </m:sup>
                      </m:sSup>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𝜶</m:t>
                          </m:r>
                        </m:e>
                      </m:d>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𝐬𝐢</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𝐧</m:t>
                          </m:r>
                        </m:e>
                        <m:sup>
                          <m:r>
                            <a:rPr lang="en-US" b="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𝐜𝐨𝐬</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𝟏</m:t>
                      </m:r>
                      <m:r>
                        <a:rPr lang="en-US" b="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𝟐𝐬𝐢</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𝐧</m:t>
                          </m:r>
                        </m:e>
                        <m:sup>
                          <m:r>
                            <a:rPr lang="en-US" b="1">
                              <a:latin typeface="Cambria Math" panose="02040503050406030204" pitchFamily="18" charset="0"/>
                              <a:ea typeface="Cambria Math" panose="02040503050406030204" pitchFamily="18" charset="0"/>
                            </a:rPr>
                            <m:t>𝟐</m:t>
                          </m:r>
                        </m:sup>
                      </m:sSup>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1" i="1">
                              <a:latin typeface="Cambria Math" panose="02040503050406030204" pitchFamily="18" charset="0"/>
                            </a:rPr>
                          </m:ctrlPr>
                        </m:funcPr>
                        <m:fName>
                          <m:r>
                            <a:rPr lang="en-US" b="1">
                              <a:latin typeface="Cambria Math" panose="02040503050406030204" pitchFamily="18" charset="0"/>
                            </a:rPr>
                            <m:t>𝐜𝐨𝐬</m:t>
                          </m:r>
                        </m:fName>
                        <m:e>
                          <m:d>
                            <m:dPr>
                              <m:ctrlPr>
                                <a:rPr lang="en-US" b="1" i="1">
                                  <a:latin typeface="Cambria Math" panose="02040503050406030204" pitchFamily="18" charset="0"/>
                                </a:rPr>
                              </m:ctrlPr>
                            </m:dPr>
                            <m:e>
                              <m:r>
                                <a:rPr lang="en-US" b="1" i="1">
                                  <a:latin typeface="Cambria Math" panose="02040503050406030204" pitchFamily="18" charset="0"/>
                                </a:rPr>
                                <m:t>𝟐</m:t>
                              </m:r>
                              <m:r>
                                <a:rPr lang="en-US" b="1" i="1">
                                  <a:latin typeface="Cambria Math" panose="02040503050406030204" pitchFamily="18" charset="0"/>
                                  <a:ea typeface="Cambria Math" panose="02040503050406030204" pitchFamily="18" charset="0"/>
                                </a:rPr>
                                <m:t>𝜶</m:t>
                              </m:r>
                            </m:e>
                          </m:d>
                        </m:e>
                      </m:func>
                      <m:r>
                        <a:rPr lang="en-US" b="1"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𝟐𝐜𝐨</m:t>
                      </m:r>
                      <m:sSup>
                        <m:sSupPr>
                          <m:ctrlPr>
                            <a:rPr lang="en-US" b="1" i="1">
                              <a:latin typeface="Cambria Math" panose="02040503050406030204" pitchFamily="18" charset="0"/>
                              <a:ea typeface="Cambria Math" panose="02040503050406030204" pitchFamily="18" charset="0"/>
                            </a:rPr>
                          </m:ctrlPr>
                        </m:sSupPr>
                        <m:e>
                          <m:r>
                            <a:rPr lang="en-US" b="1">
                              <a:latin typeface="Cambria Math" panose="02040503050406030204" pitchFamily="18" charset="0"/>
                              <a:ea typeface="Cambria Math" panose="02040503050406030204" pitchFamily="18" charset="0"/>
                            </a:rPr>
                            <m:t>𝐬</m:t>
                          </m:r>
                        </m:e>
                        <m:sup>
                          <m:r>
                            <a:rPr lang="en-US" b="1">
                              <a:latin typeface="Cambria Math" panose="02040503050406030204" pitchFamily="18" charset="0"/>
                              <a:ea typeface="Cambria Math" panose="02040503050406030204" pitchFamily="18" charset="0"/>
                            </a:rPr>
                            <m:t>𝟐</m:t>
                          </m:r>
                        </m:sup>
                      </m:sSup>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𝜶</m:t>
                          </m:r>
                        </m:e>
                      </m:d>
                      <m:r>
                        <a:rPr lang="en-US" b="1"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359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PYTHAGOREAN IDENTITIES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5730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PYTHAGOREAN IDENTITIES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sin</m:t>
                            </m:r>
                          </m:e>
                          <m:sup>
                            <m:r>
                              <a:rPr lang="en-US" b="0" i="1" smtClean="0">
                                <a:latin typeface="Cambria Math"/>
                              </a:rPr>
                              <m:t>2</m:t>
                            </m:r>
                          </m:sup>
                        </m:sSup>
                      </m:fName>
                      <m:e>
                        <m:r>
                          <a:rPr lang="en-US" b="0" i="1" smtClean="0">
                            <a:latin typeface="Cambria Math"/>
                          </a:rPr>
                          <m:t>(</m:t>
                        </m:r>
                        <m:r>
                          <a:rPr lang="en-US" b="0" i="1" smtClean="0">
                            <a:latin typeface="Cambria Math"/>
                            <a:ea typeface="Cambria Math"/>
                          </a:rPr>
                          <m:t>𝜃</m:t>
                        </m:r>
                        <m:r>
                          <a:rPr lang="en-US" b="0" i="1" smtClean="0">
                            <a:latin typeface="Cambria Math"/>
                            <a:ea typeface="Cambria Math"/>
                          </a:rPr>
                          <m:t>)</m:t>
                        </m:r>
                      </m:e>
                    </m:func>
                    <m:r>
                      <a:rPr lang="en-US" b="0" i="1" smtClean="0">
                        <a:latin typeface="Cambria Math"/>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cos</m:t>
                            </m:r>
                          </m:e>
                          <m:sup>
                            <m:r>
                              <a:rPr lang="en-US" b="0" i="1" smtClean="0">
                                <a:latin typeface="Cambria Math"/>
                              </a:rPr>
                              <m:t>2</m:t>
                            </m:r>
                          </m:sup>
                        </m:sSup>
                      </m:fName>
                      <m:e>
                        <m:r>
                          <a:rPr lang="en-US" b="0" i="1" smtClean="0">
                            <a:latin typeface="Cambria Math"/>
                          </a:rPr>
                          <m:t>(</m:t>
                        </m:r>
                        <m:r>
                          <a:rPr lang="en-US" b="0" i="1" smtClean="0">
                            <a:latin typeface="Cambria Math"/>
                            <a:ea typeface="Cambria Math"/>
                          </a:rPr>
                          <m:t>𝜃</m:t>
                        </m:r>
                        <m:r>
                          <a:rPr lang="en-US" b="0" i="1" smtClean="0">
                            <a:latin typeface="Cambria Math"/>
                            <a:ea typeface="Cambria Math"/>
                          </a:rPr>
                          <m:t>)</m:t>
                        </m:r>
                      </m:e>
                    </m:func>
                    <m:r>
                      <a:rPr lang="en-US" b="0" i="1" smtClean="0">
                        <a:latin typeface="Cambria Math"/>
                      </a:rPr>
                      <m:t>=1</m:t>
                    </m:r>
                  </m:oMath>
                </a14:m>
                <a:endParaRPr lang="en-US" dirty="0"/>
              </a:p>
              <a:p>
                <a:r>
                  <a:rPr lang="en-US" dirty="0"/>
                  <a:t>This is the Fundamental Identity of Trigonometry, discussed previously in chapter five.</a:t>
                </a:r>
              </a:p>
              <a:p>
                <a:r>
                  <a:rPr lang="en-US" dirty="0"/>
                  <a:t>This identity is derived from the unit circle and the other two Pythagorean Identities are derived from the Fundamental Identity of Trigonometry.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r="-2362"/>
                </a:stretch>
              </a:blipFill>
            </p:spPr>
            <p:txBody>
              <a:bodyPr/>
              <a:lstStyle/>
              <a:p>
                <a:r>
                  <a:rPr lang="en-US">
                    <a:noFill/>
                  </a:rPr>
                  <a:t> </a:t>
                </a:r>
              </a:p>
            </p:txBody>
          </p:sp>
        </mc:Fallback>
      </mc:AlternateContent>
    </p:spTree>
    <p:extLst>
      <p:ext uri="{BB962C8B-B14F-4D97-AF65-F5344CB8AC3E}">
        <p14:creationId xmlns:p14="http://schemas.microsoft.com/office/powerpoint/2010/main" val="90354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pPr/>
                <a:r>
                  <a:rPr lang="en-US" dirty="0"/>
                  <a:t>PYTHAGOREAN IDENTITIES</a:t>
                </a:r>
                <a:br>
                  <a:rPr lang="en-US" dirty="0"/>
                </a:b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=1</m:t>
                      </m:r>
                    </m:oMath>
                  </m:oMathPara>
                </a14:m>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401" t="-13706" r="-2452"/>
                </a:stretch>
              </a:blipFill>
            </p:spPr>
            <p:txBody>
              <a:bodyPr/>
              <a:lstStyle/>
              <a:p>
                <a:r>
                  <a:rPr lang="en-US">
                    <a:noFill/>
                  </a:rPr>
                  <a:t> </a:t>
                </a:r>
              </a:p>
            </p:txBody>
          </p:sp>
        </mc:Fallback>
      </mc:AlternateContent>
      <p:sp>
        <p:nvSpPr>
          <p:cNvPr id="3" name="Content Placeholder 2"/>
          <p:cNvSpPr>
            <a:spLocks noGrp="1"/>
          </p:cNvSpPr>
          <p:nvPr>
            <p:ph idx="1"/>
          </p:nvPr>
        </p:nvSpPr>
        <p:spPr>
          <a:xfrm>
            <a:off x="1095024" y="2119257"/>
            <a:ext cx="6564422" cy="3603812"/>
          </a:xfrm>
        </p:spPr>
        <p:txBody>
          <a:bodyPr/>
          <a:lstStyle/>
          <a:p>
            <a:endParaRPr lang="en-US" dirty="0"/>
          </a:p>
        </p:txBody>
      </p:sp>
      <p:pic>
        <p:nvPicPr>
          <p:cNvPr id="4" name="Picture 3"/>
          <p:cNvPicPr>
            <a:picLocks noChangeAspect="1"/>
          </p:cNvPicPr>
          <p:nvPr/>
        </p:nvPicPr>
        <p:blipFill>
          <a:blip r:embed="rId3"/>
          <a:stretch>
            <a:fillRect/>
          </a:stretch>
        </p:blipFill>
        <p:spPr>
          <a:xfrm>
            <a:off x="3659453" y="2020067"/>
            <a:ext cx="4377724" cy="4032436"/>
          </a:xfrm>
          <a:prstGeom prst="rect">
            <a:avLst/>
          </a:prstGeom>
        </p:spPr>
      </p:pic>
      <p:sp>
        <p:nvSpPr>
          <p:cNvPr id="5" name="TextBox 4"/>
          <p:cNvSpPr txBox="1"/>
          <p:nvPr/>
        </p:nvSpPr>
        <p:spPr>
          <a:xfrm>
            <a:off x="1219200" y="2146966"/>
            <a:ext cx="2959743" cy="369332"/>
          </a:xfrm>
          <a:prstGeom prst="rect">
            <a:avLst/>
          </a:prstGeom>
          <a:noFill/>
        </p:spPr>
        <p:txBody>
          <a:bodyPr wrap="square" rtlCol="0">
            <a:spAutoFit/>
          </a:bodyPr>
          <a:lstStyle/>
          <a:p>
            <a:r>
              <a:rPr lang="en-US" dirty="0"/>
              <a:t>We begin with the unit circle.</a:t>
            </a:r>
          </a:p>
        </p:txBody>
      </p:sp>
      <mc:AlternateContent xmlns:mc="http://schemas.openxmlformats.org/markup-compatibility/2006" xmlns:a14="http://schemas.microsoft.com/office/drawing/2010/main">
        <mc:Choice Requires="a14">
          <p:sp>
            <p:nvSpPr>
              <p:cNvPr id="6" name="TextBox 5"/>
              <p:cNvSpPr txBox="1"/>
              <p:nvPr/>
            </p:nvSpPr>
            <p:spPr>
              <a:xfrm>
                <a:off x="1095023" y="2750128"/>
                <a:ext cx="2791177" cy="1200329"/>
              </a:xfrm>
              <a:prstGeom prst="rect">
                <a:avLst/>
              </a:prstGeom>
              <a:noFill/>
            </p:spPr>
            <p:txBody>
              <a:bodyPr wrap="square" rtlCol="0">
                <a:spAutoFit/>
              </a:bodyPr>
              <a:lstStyle/>
              <a:p>
                <a:r>
                  <a:rPr lang="en-US" dirty="0"/>
                  <a:t>We draw a standard angle in the first quadrant. This gives a point on the circle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95023" y="2750128"/>
                <a:ext cx="2791177" cy="1200329"/>
              </a:xfrm>
              <a:prstGeom prst="rect">
                <a:avLst/>
              </a:prstGeom>
              <a:blipFill rotWithShape="0">
                <a:blip r:embed="rId4"/>
                <a:stretch>
                  <a:fillRect l="-1965" t="-2538" b="-7107"/>
                </a:stretch>
              </a:blipFill>
            </p:spPr>
            <p:txBody>
              <a:bodyPr/>
              <a:lstStyle/>
              <a:p>
                <a:r>
                  <a:rPr lang="en-US">
                    <a:noFill/>
                  </a:rPr>
                  <a:t> </a:t>
                </a:r>
              </a:p>
            </p:txBody>
          </p:sp>
        </mc:Fallback>
      </mc:AlternateContent>
      <p:sp>
        <p:nvSpPr>
          <p:cNvPr id="7" name="TextBox 6"/>
          <p:cNvSpPr txBox="1"/>
          <p:nvPr/>
        </p:nvSpPr>
        <p:spPr>
          <a:xfrm>
            <a:off x="1071933" y="4168497"/>
            <a:ext cx="3629377" cy="923330"/>
          </a:xfrm>
          <a:prstGeom prst="rect">
            <a:avLst/>
          </a:prstGeom>
          <a:noFill/>
        </p:spPr>
        <p:txBody>
          <a:bodyPr wrap="square" rtlCol="0">
            <a:spAutoFit/>
          </a:bodyPr>
          <a:lstStyle/>
          <a:p>
            <a:r>
              <a:rPr lang="en-US" dirty="0"/>
              <a:t>We can use Pythagorean’s Theorem to write an equation showing the relationship.</a:t>
            </a:r>
          </a:p>
        </p:txBody>
      </p:sp>
      <p:cxnSp>
        <p:nvCxnSpPr>
          <p:cNvPr id="9" name="Straight Arrow Connector 8"/>
          <p:cNvCxnSpPr/>
          <p:nvPr/>
        </p:nvCxnSpPr>
        <p:spPr>
          <a:xfrm flipV="1">
            <a:off x="5791200" y="2743200"/>
            <a:ext cx="1447800" cy="1295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799437" y="2857134"/>
                <a:ext cx="7847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799437" y="2857134"/>
                <a:ext cx="784766" cy="369332"/>
              </a:xfrm>
              <a:prstGeom prst="rect">
                <a:avLst/>
              </a:prstGeom>
              <a:blipFill rotWithShape="0">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19800" y="3666953"/>
                <a:ext cx="3789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019800" y="3666953"/>
                <a:ext cx="37895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rot="19294983">
                <a:off x="5685589" y="3080701"/>
                <a:ext cx="1439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rot="19294983">
                <a:off x="5685589" y="3080701"/>
                <a:ext cx="1439561" cy="369332"/>
              </a:xfrm>
              <a:prstGeom prst="rect">
                <a:avLst/>
              </a:prstGeom>
              <a:blipFill rotWithShape="0">
                <a:blip r:embed="rId7"/>
                <a:stretch>
                  <a:fillRect/>
                </a:stretch>
              </a:blipFill>
            </p:spPr>
            <p:txBody>
              <a:bodyPr/>
              <a:lstStyle/>
              <a:p>
                <a:r>
                  <a:rPr lang="en-US">
                    <a:noFill/>
                  </a:rPr>
                  <a:t> </a:t>
                </a:r>
              </a:p>
            </p:txBody>
          </p:sp>
        </mc:Fallback>
      </mc:AlternateContent>
      <p:cxnSp>
        <p:nvCxnSpPr>
          <p:cNvPr id="16" name="Straight Connector 15"/>
          <p:cNvCxnSpPr/>
          <p:nvPr/>
        </p:nvCxnSpPr>
        <p:spPr>
          <a:xfrm>
            <a:off x="5791200" y="4036285"/>
            <a:ext cx="108931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flipH="1" flipV="1">
            <a:off x="6858000" y="3088098"/>
            <a:ext cx="22512" cy="948716"/>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138203" y="3959301"/>
                <a:ext cx="3727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138203" y="3959301"/>
                <a:ext cx="372794" cy="369332"/>
              </a:xfrm>
              <a:prstGeom prst="rect">
                <a:avLst/>
              </a:prstGeom>
              <a:blipFill rotWithShape="0">
                <a:blip r:embed="rId8"/>
                <a:stretch>
                  <a:fillRect/>
                </a:stretch>
              </a:blipFill>
            </p:spPr>
            <p:txBody>
              <a:bodyPr/>
              <a:lstStyle/>
              <a:p>
                <a:r>
                  <a:rPr lang="en-US">
                    <a:noFill/>
                  </a:rPr>
                  <a:t> </a:t>
                </a:r>
              </a:p>
            </p:txBody>
          </p:sp>
        </mc:Fallback>
      </mc:AlternateContent>
      <p:sp>
        <p:nvSpPr>
          <p:cNvPr id="25" name="TextBox 24"/>
          <p:cNvSpPr txBox="1"/>
          <p:nvPr/>
        </p:nvSpPr>
        <p:spPr>
          <a:xfrm>
            <a:off x="6839527" y="3451119"/>
            <a:ext cx="280846"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15065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P spid="13" grpId="0"/>
      <p:bldP spid="14"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pPr/>
                <a:r>
                  <a:rPr lang="en-US" dirty="0"/>
                  <a:t>PYTHAGOREAN IDENTITIES</a:t>
                </a:r>
                <a:br>
                  <a:rPr lang="en-US" dirty="0"/>
                </a:b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r>
                        <a:rPr lang="en-US" i="1">
                          <a:latin typeface="Cambria Math"/>
                        </a:rPr>
                        <m:t>=1</m:t>
                      </m:r>
                    </m:oMath>
                  </m:oMathPara>
                </a14:m>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401" t="-13706" r="-2452"/>
                </a:stretch>
              </a:blipFill>
            </p:spPr>
            <p:txBody>
              <a:bodyPr/>
              <a:lstStyle/>
              <a:p>
                <a:r>
                  <a:rPr lang="en-US">
                    <a:noFill/>
                  </a:rPr>
                  <a:t> </a:t>
                </a:r>
              </a:p>
            </p:txBody>
          </p:sp>
        </mc:Fallback>
      </mc:AlternateContent>
      <p:sp>
        <p:nvSpPr>
          <p:cNvPr id="3" name="Content Placeholder 2"/>
          <p:cNvSpPr>
            <a:spLocks noGrp="1"/>
          </p:cNvSpPr>
          <p:nvPr>
            <p:ph idx="1"/>
          </p:nvPr>
        </p:nvSpPr>
        <p:spPr>
          <a:xfrm>
            <a:off x="1095024" y="2119257"/>
            <a:ext cx="6564422" cy="3603812"/>
          </a:xfrm>
        </p:spPr>
        <p:txBody>
          <a:bodyPr/>
          <a:lstStyle/>
          <a:p>
            <a:endParaRPr lang="en-US" dirty="0"/>
          </a:p>
        </p:txBody>
      </p:sp>
      <p:pic>
        <p:nvPicPr>
          <p:cNvPr id="4" name="Picture 3"/>
          <p:cNvPicPr>
            <a:picLocks noChangeAspect="1"/>
          </p:cNvPicPr>
          <p:nvPr/>
        </p:nvPicPr>
        <p:blipFill>
          <a:blip r:embed="rId3"/>
          <a:stretch>
            <a:fillRect/>
          </a:stretch>
        </p:blipFill>
        <p:spPr>
          <a:xfrm>
            <a:off x="3659453" y="2020067"/>
            <a:ext cx="4377724" cy="403243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95023" y="2750128"/>
                <a:ext cx="2791177" cy="1200329"/>
              </a:xfrm>
              <a:prstGeom prst="rect">
                <a:avLst/>
              </a:prstGeom>
              <a:noFill/>
            </p:spPr>
            <p:txBody>
              <a:bodyPr wrap="square" rtlCol="0">
                <a:spAutoFit/>
              </a:bodyPr>
              <a:lstStyle/>
              <a:p>
                <a:r>
                  <a:rPr lang="en-US" dirty="0"/>
                  <a:t>We now remember that the cosine function is the </a:t>
                </a:r>
                <a14:m>
                  <m:oMath xmlns:m="http://schemas.openxmlformats.org/officeDocument/2006/math">
                    <m:r>
                      <a:rPr lang="en-US" b="0" i="1" smtClean="0">
                        <a:latin typeface="Cambria Math" panose="02040503050406030204" pitchFamily="18" charset="0"/>
                      </a:rPr>
                      <m:t>𝑥</m:t>
                    </m:r>
                  </m:oMath>
                </a14:m>
                <a:r>
                  <a:rPr lang="en-US" dirty="0"/>
                  <a:t>-value and the sine function is the </a:t>
                </a:r>
                <a14:m>
                  <m:oMath xmlns:m="http://schemas.openxmlformats.org/officeDocument/2006/math">
                    <m:r>
                      <a:rPr lang="en-US" b="0" i="1" smtClean="0">
                        <a:latin typeface="Cambria Math" panose="02040503050406030204" pitchFamily="18" charset="0"/>
                      </a:rPr>
                      <m:t>𝑦</m:t>
                    </m:r>
                  </m:oMath>
                </a14:m>
                <a:r>
                  <a:rPr lang="en-US" dirty="0"/>
                  <a:t>-value.</a:t>
                </a:r>
              </a:p>
            </p:txBody>
          </p:sp>
        </mc:Choice>
        <mc:Fallback xmlns="">
          <p:sp>
            <p:nvSpPr>
              <p:cNvPr id="6" name="TextBox 5"/>
              <p:cNvSpPr txBox="1">
                <a:spLocks noRot="1" noChangeAspect="1" noMove="1" noResize="1" noEditPoints="1" noAdjustHandles="1" noChangeArrowheads="1" noChangeShapeType="1" noTextEdit="1"/>
              </p:cNvSpPr>
              <p:nvPr/>
            </p:nvSpPr>
            <p:spPr>
              <a:xfrm>
                <a:off x="1095023" y="2750128"/>
                <a:ext cx="2791177" cy="1200329"/>
              </a:xfrm>
              <a:prstGeom prst="rect">
                <a:avLst/>
              </a:prstGeom>
              <a:blipFill rotWithShape="0">
                <a:blip r:embed="rId4"/>
                <a:stretch>
                  <a:fillRect l="-1965" t="-2538" b="-7107"/>
                </a:stretch>
              </a:blipFill>
            </p:spPr>
            <p:txBody>
              <a:bodyPr/>
              <a:lstStyle/>
              <a:p>
                <a:r>
                  <a:rPr lang="en-US">
                    <a:noFill/>
                  </a:rPr>
                  <a:t> </a:t>
                </a:r>
              </a:p>
            </p:txBody>
          </p:sp>
        </mc:Fallback>
      </mc:AlternateContent>
      <p:sp>
        <p:nvSpPr>
          <p:cNvPr id="7" name="TextBox 6"/>
          <p:cNvSpPr txBox="1"/>
          <p:nvPr/>
        </p:nvSpPr>
        <p:spPr>
          <a:xfrm>
            <a:off x="1071933" y="4168497"/>
            <a:ext cx="3629377" cy="646331"/>
          </a:xfrm>
          <a:prstGeom prst="rect">
            <a:avLst/>
          </a:prstGeom>
          <a:noFill/>
        </p:spPr>
        <p:txBody>
          <a:bodyPr wrap="square" rtlCol="0">
            <a:spAutoFit/>
          </a:bodyPr>
          <a:lstStyle/>
          <a:p>
            <a:r>
              <a:rPr lang="en-US" dirty="0"/>
              <a:t>By substitution into the Pythagorean Theorem we get:</a:t>
            </a:r>
          </a:p>
        </p:txBody>
      </p:sp>
      <p:cxnSp>
        <p:nvCxnSpPr>
          <p:cNvPr id="9" name="Straight Arrow Connector 8"/>
          <p:cNvCxnSpPr/>
          <p:nvPr/>
        </p:nvCxnSpPr>
        <p:spPr>
          <a:xfrm flipV="1">
            <a:off x="5791200" y="2743200"/>
            <a:ext cx="1447800" cy="1295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799437" y="2857134"/>
                <a:ext cx="7847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799437" y="2857134"/>
                <a:ext cx="784766" cy="369332"/>
              </a:xfrm>
              <a:prstGeom prst="rect">
                <a:avLst/>
              </a:prstGeom>
              <a:blipFill rotWithShape="0">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19800" y="3666953"/>
                <a:ext cx="3789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019800" y="3666953"/>
                <a:ext cx="37895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rot="19294983">
                <a:off x="5685589" y="3080701"/>
                <a:ext cx="1439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rot="19294983">
                <a:off x="5685589" y="3080701"/>
                <a:ext cx="1439561" cy="369332"/>
              </a:xfrm>
              <a:prstGeom prst="rect">
                <a:avLst/>
              </a:prstGeom>
              <a:blipFill rotWithShape="0">
                <a:blip r:embed="rId7"/>
                <a:stretch>
                  <a:fillRect/>
                </a:stretch>
              </a:blipFill>
            </p:spPr>
            <p:txBody>
              <a:bodyPr/>
              <a:lstStyle/>
              <a:p>
                <a:r>
                  <a:rPr lang="en-US">
                    <a:noFill/>
                  </a:rPr>
                  <a:t> </a:t>
                </a:r>
              </a:p>
            </p:txBody>
          </p:sp>
        </mc:Fallback>
      </mc:AlternateContent>
      <p:cxnSp>
        <p:nvCxnSpPr>
          <p:cNvPr id="16" name="Straight Connector 15"/>
          <p:cNvCxnSpPr/>
          <p:nvPr/>
        </p:nvCxnSpPr>
        <p:spPr>
          <a:xfrm>
            <a:off x="5791200" y="4036285"/>
            <a:ext cx="108931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flipH="1" flipV="1">
            <a:off x="6858000" y="3088098"/>
            <a:ext cx="22512" cy="948716"/>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138203" y="3959301"/>
                <a:ext cx="3727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138203" y="3959301"/>
                <a:ext cx="372794" cy="369332"/>
              </a:xfrm>
              <a:prstGeom prst="rect">
                <a:avLst/>
              </a:prstGeom>
              <a:blipFill rotWithShape="0">
                <a:blip r:embed="rId8"/>
                <a:stretch>
                  <a:fillRect/>
                </a:stretch>
              </a:blipFill>
            </p:spPr>
            <p:txBody>
              <a:bodyPr/>
              <a:lstStyle/>
              <a:p>
                <a:r>
                  <a:rPr lang="en-US">
                    <a:noFill/>
                  </a:rPr>
                  <a:t> </a:t>
                </a:r>
              </a:p>
            </p:txBody>
          </p:sp>
        </mc:Fallback>
      </mc:AlternateContent>
      <p:sp>
        <p:nvSpPr>
          <p:cNvPr id="25" name="TextBox 24"/>
          <p:cNvSpPr txBox="1"/>
          <p:nvPr/>
        </p:nvSpPr>
        <p:spPr>
          <a:xfrm>
            <a:off x="6839527" y="3451119"/>
            <a:ext cx="280846" cy="369332"/>
          </a:xfrm>
          <a:prstGeom prst="rect">
            <a:avLst/>
          </a:prstGeom>
          <a:noFill/>
        </p:spPr>
        <p:txBody>
          <a:bodyPr wrap="none" rtlCol="0">
            <a:spAutoFit/>
          </a:bodyPr>
          <a:lstStyle/>
          <a:p>
            <a:r>
              <a:rPr lang="en-US" dirty="0"/>
              <a:t>y</a:t>
            </a:r>
          </a:p>
        </p:txBody>
      </p:sp>
      <mc:AlternateContent xmlns:mc="http://schemas.openxmlformats.org/markup-compatibility/2006" xmlns:a14="http://schemas.microsoft.com/office/drawing/2010/main">
        <mc:Choice Requires="a14">
          <p:sp>
            <p:nvSpPr>
              <p:cNvPr id="8" name="TextBox 7"/>
              <p:cNvSpPr txBox="1"/>
              <p:nvPr/>
            </p:nvSpPr>
            <p:spPr>
              <a:xfrm>
                <a:off x="1095023" y="4814827"/>
                <a:ext cx="4238977" cy="9358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unc>
                        <m:funcPr>
                          <m:ctrlPr>
                            <a:rPr lang="en-US" b="1" i="1" smtClean="0">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a:rPr>
                                <m:t>𝐬𝐢𝐧</m:t>
                              </m:r>
                            </m:e>
                            <m:sup>
                              <m:r>
                                <a:rPr lang="en-US" b="1" i="1">
                                  <a:latin typeface="Cambria Math"/>
                                </a:rPr>
                                <m:t>𝟐</m:t>
                              </m:r>
                            </m:sup>
                          </m:sSup>
                        </m:fName>
                        <m:e>
                          <m:r>
                            <a:rPr lang="en-US" b="1" i="1">
                              <a:latin typeface="Cambria Math"/>
                            </a:rPr>
                            <m:t>(</m:t>
                          </m:r>
                          <m:r>
                            <a:rPr lang="en-US" b="1" i="1">
                              <a:latin typeface="Cambria Math"/>
                              <a:ea typeface="Cambria Math"/>
                            </a:rPr>
                            <m:t>𝜽</m:t>
                          </m:r>
                          <m:r>
                            <a:rPr lang="en-US" b="1" i="1">
                              <a:latin typeface="Cambria Math"/>
                              <a:ea typeface="Cambria Math"/>
                            </a:rPr>
                            <m:t>)</m:t>
                          </m:r>
                        </m:e>
                      </m:func>
                      <m:r>
                        <a:rPr lang="en-US" b="1" i="1">
                          <a:latin typeface="Cambria Math"/>
                        </a:rPr>
                        <m:t>+</m:t>
                      </m:r>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a:rPr>
                                <m:t>𝐜𝐨𝐬</m:t>
                              </m:r>
                            </m:e>
                            <m:sup>
                              <m:r>
                                <a:rPr lang="en-US" b="1" i="1">
                                  <a:latin typeface="Cambria Math"/>
                                </a:rPr>
                                <m:t>𝟐</m:t>
                              </m:r>
                            </m:sup>
                          </m:sSup>
                        </m:fName>
                        <m:e>
                          <m:r>
                            <a:rPr lang="en-US" b="1" i="1">
                              <a:latin typeface="Cambria Math"/>
                            </a:rPr>
                            <m:t>(</m:t>
                          </m:r>
                          <m:r>
                            <a:rPr lang="en-US" b="1" i="1">
                              <a:latin typeface="Cambria Math"/>
                              <a:ea typeface="Cambria Math"/>
                            </a:rPr>
                            <m:t>𝜽</m:t>
                          </m:r>
                          <m:r>
                            <a:rPr lang="en-US" b="1" i="1">
                              <a:latin typeface="Cambria Math"/>
                              <a:ea typeface="Cambria Math"/>
                            </a:rPr>
                            <m:t>)</m:t>
                          </m:r>
                        </m:e>
                      </m:func>
                      <m:r>
                        <a:rPr lang="en-US" b="1" i="1">
                          <a:latin typeface="Cambria Math"/>
                        </a:rPr>
                        <m:t>=</m:t>
                      </m:r>
                      <m:r>
                        <a:rPr lang="en-US" b="1" i="1">
                          <a:latin typeface="Cambria Math"/>
                        </a:rPr>
                        <m:t>𝟏</m:t>
                      </m:r>
                    </m:oMath>
                  </m:oMathPara>
                </a14:m>
                <a:br>
                  <a:rPr lang="en-US" b="1" dirty="0"/>
                </a:br>
                <a:r>
                  <a:rPr lang="en-US" dirty="0"/>
                  <a:t>or</a:t>
                </a:r>
              </a:p>
              <a:p>
                <a:pPr/>
                <a14:m>
                  <m:oMathPara xmlns:m="http://schemas.openxmlformats.org/officeDocument/2006/math">
                    <m:oMathParaPr>
                      <m:jc m:val="centerGroup"/>
                    </m:oMathParaPr>
                    <m:oMath xmlns:m="http://schemas.openxmlformats.org/officeDocument/2006/math">
                      <m:func>
                        <m:funcPr>
                          <m:ctrlPr>
                            <a:rPr lang="en-US" b="1" i="1" smtClean="0">
                              <a:latin typeface="Cambria Math" panose="02040503050406030204" pitchFamily="18" charset="0"/>
                            </a:rPr>
                          </m:ctrlPr>
                        </m:funcPr>
                        <m:fName>
                          <m:sSup>
                            <m:sSupPr>
                              <m:ctrlPr>
                                <a:rPr lang="en-US" b="1" i="1">
                                  <a:latin typeface="Cambria Math" panose="02040503050406030204" pitchFamily="18" charset="0"/>
                                </a:rPr>
                              </m:ctrlPr>
                            </m:sSupPr>
                            <m:e>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a:rPr>
                                        <m:t>𝐜𝐨𝐬</m:t>
                                      </m:r>
                                    </m:e>
                                    <m:sup>
                                      <m:r>
                                        <a:rPr lang="en-US" b="1" i="1">
                                          <a:latin typeface="Cambria Math"/>
                                        </a:rPr>
                                        <m:t>𝟐</m:t>
                                      </m:r>
                                    </m:sup>
                                  </m:sSup>
                                </m:fName>
                                <m:e>
                                  <m:r>
                                    <a:rPr lang="en-US" b="1" i="1">
                                      <a:latin typeface="Cambria Math"/>
                                    </a:rPr>
                                    <m:t>(</m:t>
                                  </m:r>
                                  <m:r>
                                    <a:rPr lang="en-US" b="1" i="1">
                                      <a:latin typeface="Cambria Math"/>
                                      <a:ea typeface="Cambria Math"/>
                                    </a:rPr>
                                    <m:t>𝜽</m:t>
                                  </m:r>
                                  <m:r>
                                    <a:rPr lang="en-US" b="1" i="1">
                                      <a:latin typeface="Cambria Math"/>
                                      <a:ea typeface="Cambria Math"/>
                                    </a:rPr>
                                    <m:t>)</m:t>
                                  </m:r>
                                </m:e>
                              </m:func>
                              <m:r>
                                <a:rPr lang="en-US" b="1" i="0" smtClean="0">
                                  <a:latin typeface="Cambria Math" panose="02040503050406030204" pitchFamily="18" charset="0"/>
                                  <a:ea typeface="Cambria Math"/>
                                </a:rPr>
                                <m:t>+</m:t>
                              </m:r>
                              <m:r>
                                <a:rPr lang="en-US" b="1" i="1">
                                  <a:latin typeface="Cambria Math"/>
                                </a:rPr>
                                <m:t>𝐬𝐢𝐧</m:t>
                              </m:r>
                            </m:e>
                            <m:sup>
                              <m:r>
                                <a:rPr lang="en-US" b="1" i="1">
                                  <a:latin typeface="Cambria Math"/>
                                </a:rPr>
                                <m:t>𝟐</m:t>
                              </m:r>
                            </m:sup>
                          </m:sSup>
                        </m:fName>
                        <m:e>
                          <m:r>
                            <a:rPr lang="en-US" b="1" i="1">
                              <a:latin typeface="Cambria Math"/>
                            </a:rPr>
                            <m:t>(</m:t>
                          </m:r>
                          <m:r>
                            <a:rPr lang="en-US" b="1" i="1">
                              <a:latin typeface="Cambria Math"/>
                              <a:ea typeface="Cambria Math"/>
                            </a:rPr>
                            <m:t>𝜽</m:t>
                          </m:r>
                          <m:r>
                            <a:rPr lang="en-US" b="1" i="1">
                              <a:latin typeface="Cambria Math"/>
                              <a:ea typeface="Cambria Math"/>
                            </a:rPr>
                            <m:t>)</m:t>
                          </m:r>
                        </m:e>
                      </m:func>
                      <m:r>
                        <a:rPr lang="en-US" b="1" i="1">
                          <a:latin typeface="Cambria Math"/>
                        </a:rPr>
                        <m:t>=</m:t>
                      </m:r>
                      <m:r>
                        <a:rPr lang="en-US" b="1" i="1">
                          <a:latin typeface="Cambria Math"/>
                        </a:rPr>
                        <m:t>𝟏</m:t>
                      </m:r>
                    </m:oMath>
                  </m:oMathPara>
                </a14:m>
                <a:br>
                  <a:rPr lang="en-US" b="1" dirty="0"/>
                </a:br>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1095023" y="4814827"/>
                <a:ext cx="4238977" cy="935834"/>
              </a:xfrm>
              <a:prstGeom prst="rect">
                <a:avLst/>
              </a:prstGeom>
              <a:blipFill rotWithShape="0">
                <a:blip r:embed="rId9"/>
                <a:stretch>
                  <a:fillRect b="-5229"/>
                </a:stretch>
              </a:blipFill>
            </p:spPr>
            <p:txBody>
              <a:bodyPr/>
              <a:lstStyle/>
              <a:p>
                <a:r>
                  <a:rPr lang="en-US">
                    <a:noFill/>
                  </a:rPr>
                  <a:t> </a:t>
                </a:r>
              </a:p>
            </p:txBody>
          </p:sp>
        </mc:Fallback>
      </mc:AlternateContent>
    </p:spTree>
    <p:extLst>
      <p:ext uri="{BB962C8B-B14F-4D97-AF65-F5344CB8AC3E}">
        <p14:creationId xmlns:p14="http://schemas.microsoft.com/office/powerpoint/2010/main" val="144181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4" grpId="0"/>
      <p:bldP spid="24" grpId="0"/>
      <p:bldP spid="2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2</m:t>
                            </m:r>
                          </m:sup>
                        </m:sSup>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e>
                      <m:sup>
                        <m:r>
                          <a:rPr lang="en-US" b="0" i="1" smtClean="0">
                            <a:latin typeface="Cambria Math" panose="02040503050406030204" pitchFamily="18" charset="0"/>
                            <a:ea typeface="Cambria Math" panose="02040503050406030204" pitchFamily="18" charset="0"/>
                          </a:rPr>
                          <m:t>2</m:t>
                        </m:r>
                      </m:sup>
                    </m:sSup>
                  </m:oMath>
                </a14:m>
                <a:endParaRPr lang="en-US" dirty="0"/>
              </a:p>
              <a:p>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sin</m:t>
                            </m:r>
                          </m:e>
                          <m:sup>
                            <m:r>
                              <a:rPr lang="en-US" i="1">
                                <a:latin typeface="Cambria Math" panose="02040503050406030204" pitchFamily="18" charset="0"/>
                              </a:rPr>
                              <m:t>2</m:t>
                            </m:r>
                          </m:sup>
                        </m:sSup>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func>
                  </m:oMath>
                </a14:m>
                <a:r>
                  <a:rPr lang="en-US" dirty="0"/>
                  <a:t> can also be written as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𝜃</m:t>
                                </m:r>
                              </m:e>
                            </m:func>
                          </m:e>
                        </m:d>
                      </m:e>
                      <m:sup>
                        <m:r>
                          <a:rPr lang="en-US" b="0" i="1" smtClean="0">
                            <a:latin typeface="Cambria Math" panose="02040503050406030204" pitchFamily="18" charset="0"/>
                          </a:rPr>
                          <m:t>2</m:t>
                        </m:r>
                      </m:sup>
                    </m:sSup>
                  </m:oMath>
                </a14:m>
                <a:endParaRPr lang="en-US" dirty="0"/>
              </a:p>
              <a:p>
                <a:pPr lvl="1"/>
                <a:r>
                  <a:rPr lang="en-US" dirty="0"/>
                  <a:t>This means that you input the angle and apply the sine function then square the output.</a:t>
                </a:r>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func>
                      </m:e>
                      <m:sup>
                        <m:r>
                          <a:rPr lang="en-US" i="1">
                            <a:latin typeface="Cambria Math" panose="02040503050406030204" pitchFamily="18" charset="0"/>
                            <a:ea typeface="Cambria Math" panose="02040503050406030204" pitchFamily="18" charset="0"/>
                          </a:rPr>
                          <m:t>2</m:t>
                        </m:r>
                      </m:sup>
                    </m:sSup>
                  </m:oMath>
                </a14:m>
                <a:r>
                  <a:rPr lang="en-US" dirty="0"/>
                  <a:t> means to input the angle and square the angle then apply the sine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a:stretch>
              </a:blipFill>
            </p:spPr>
            <p:txBody>
              <a:bodyPr/>
              <a:lstStyle/>
              <a:p>
                <a:r>
                  <a:rPr lang="en-US">
                    <a:noFill/>
                  </a:rPr>
                  <a:t> </a:t>
                </a:r>
              </a:p>
            </p:txBody>
          </p:sp>
        </mc:Fallback>
      </mc:AlternateContent>
    </p:spTree>
    <p:extLst>
      <p:ext uri="{BB962C8B-B14F-4D97-AF65-F5344CB8AC3E}">
        <p14:creationId xmlns:p14="http://schemas.microsoft.com/office/powerpoint/2010/main" val="500905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PYTHAGOREAN IDENTITIES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b="0" dirty="0"/>
                  <a:t>Given the Pythagorean Identity of </a:t>
                </a:r>
              </a:p>
              <a:p>
                <a:pPr marL="0" indent="0" algn="ctr">
                  <a:buNone/>
                </a:pPr>
                <a14:m>
                  <m:oMath xmlns:m="http://schemas.openxmlformats.org/officeDocument/2006/math">
                    <m:func>
                      <m:funcPr>
                        <m:ctrlPr>
                          <a:rPr lang="en-US" b="1" i="1" smtClean="0">
                            <a:latin typeface="Cambria Math" panose="02040503050406030204" pitchFamily="18" charset="0"/>
                          </a:rPr>
                        </m:ctrlPr>
                      </m:funcPr>
                      <m:fName>
                        <m:sSup>
                          <m:sSupPr>
                            <m:ctrlPr>
                              <a:rPr lang="en-US" b="1" i="1" smtClean="0">
                                <a:latin typeface="Cambria Math" panose="02040503050406030204" pitchFamily="18" charset="0"/>
                              </a:rPr>
                            </m:ctrlPr>
                          </m:sSupPr>
                          <m:e>
                            <m:r>
                              <a:rPr lang="en-US" b="1" i="0" smtClean="0">
                                <a:latin typeface="Cambria Math"/>
                              </a:rPr>
                              <m:t>𝐬𝐢𝐧</m:t>
                            </m:r>
                          </m:e>
                          <m:sup>
                            <m:r>
                              <a:rPr lang="en-US" b="1" i="1" smtClean="0">
                                <a:latin typeface="Cambria Math"/>
                              </a:rPr>
                              <m:t>𝟐</m:t>
                            </m:r>
                          </m:sup>
                        </m:sSup>
                      </m:fName>
                      <m:e>
                        <m:r>
                          <a:rPr lang="en-US" b="1" i="1" smtClean="0">
                            <a:latin typeface="Cambria Math"/>
                          </a:rPr>
                          <m:t>(</m:t>
                        </m:r>
                        <m:r>
                          <a:rPr lang="en-US" b="1" i="1" smtClean="0">
                            <a:latin typeface="Cambria Math"/>
                            <a:ea typeface="Cambria Math"/>
                          </a:rPr>
                          <m:t>𝜽</m:t>
                        </m:r>
                        <m:r>
                          <a:rPr lang="en-US" b="1" i="1" smtClean="0">
                            <a:latin typeface="Cambria Math"/>
                            <a:ea typeface="Cambria Math"/>
                          </a:rPr>
                          <m:t>)</m:t>
                        </m:r>
                      </m:e>
                    </m:func>
                    <m:r>
                      <a:rPr lang="en-US" b="1" i="1" smtClean="0">
                        <a:latin typeface="Cambria Math"/>
                      </a:rPr>
                      <m:t>+</m:t>
                    </m:r>
                    <m:func>
                      <m:funcPr>
                        <m:ctrlPr>
                          <a:rPr lang="en-US" b="1" i="1" smtClean="0">
                            <a:latin typeface="Cambria Math" panose="02040503050406030204" pitchFamily="18" charset="0"/>
                          </a:rPr>
                        </m:ctrlPr>
                      </m:funcPr>
                      <m:fName>
                        <m:sSup>
                          <m:sSupPr>
                            <m:ctrlPr>
                              <a:rPr lang="en-US" b="1" i="1" smtClean="0">
                                <a:latin typeface="Cambria Math" panose="02040503050406030204" pitchFamily="18" charset="0"/>
                              </a:rPr>
                            </m:ctrlPr>
                          </m:sSupPr>
                          <m:e>
                            <m:r>
                              <a:rPr lang="en-US" b="1" i="0" smtClean="0">
                                <a:latin typeface="Cambria Math"/>
                              </a:rPr>
                              <m:t>𝐜𝐨𝐬</m:t>
                            </m:r>
                          </m:e>
                          <m:sup>
                            <m:r>
                              <a:rPr lang="en-US" b="1" i="1" smtClean="0">
                                <a:latin typeface="Cambria Math"/>
                              </a:rPr>
                              <m:t>𝟐</m:t>
                            </m:r>
                          </m:sup>
                        </m:sSup>
                      </m:fName>
                      <m:e>
                        <m:r>
                          <a:rPr lang="en-US" b="1" i="1" smtClean="0">
                            <a:latin typeface="Cambria Math"/>
                          </a:rPr>
                          <m:t>(</m:t>
                        </m:r>
                        <m:r>
                          <a:rPr lang="en-US" b="1" i="1" smtClean="0">
                            <a:latin typeface="Cambria Math"/>
                            <a:ea typeface="Cambria Math"/>
                          </a:rPr>
                          <m:t>𝜽</m:t>
                        </m:r>
                        <m:r>
                          <a:rPr lang="en-US" b="1" i="1" smtClean="0">
                            <a:latin typeface="Cambria Math"/>
                            <a:ea typeface="Cambria Math"/>
                          </a:rPr>
                          <m:t>)</m:t>
                        </m:r>
                      </m:e>
                    </m:func>
                    <m:r>
                      <a:rPr lang="en-US" b="1" i="1" smtClean="0">
                        <a:latin typeface="Cambria Math"/>
                      </a:rPr>
                      <m:t>=</m:t>
                    </m:r>
                    <m:r>
                      <a:rPr lang="en-US" b="1" i="1" smtClean="0">
                        <a:latin typeface="Cambria Math"/>
                      </a:rPr>
                      <m:t>𝟏</m:t>
                    </m:r>
                  </m:oMath>
                </a14:m>
                <a:r>
                  <a:rPr lang="en-US" b="1" dirty="0"/>
                  <a:t> </a:t>
                </a:r>
              </a:p>
              <a:p>
                <a:pPr marL="0" indent="0">
                  <a:buNone/>
                </a:pPr>
                <a:r>
                  <a:rPr lang="en-US" dirty="0"/>
                  <a:t>the other two can be derived.</a:t>
                </a:r>
              </a:p>
              <a:p>
                <a:r>
                  <a:rPr lang="en-US" dirty="0"/>
                  <a:t>Begin by dividing each term by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cos</m:t>
                            </m:r>
                          </m:e>
                          <m:sup>
                            <m:r>
                              <a:rPr lang="en-US" b="0" i="1" smtClean="0">
                                <a:latin typeface="Cambria Math"/>
                              </a:rPr>
                              <m:t>2</m:t>
                            </m:r>
                          </m:sup>
                        </m:sSup>
                      </m:fName>
                      <m:e>
                        <m:r>
                          <a:rPr lang="en-US" b="0" i="1" smtClean="0">
                            <a:latin typeface="Cambria Math"/>
                          </a:rPr>
                          <m:t>(</m:t>
                        </m:r>
                        <m:r>
                          <a:rPr lang="en-US" b="0" i="1" smtClean="0">
                            <a:latin typeface="Cambria Math"/>
                            <a:ea typeface="Cambria Math"/>
                          </a:rPr>
                          <m:t>𝜃</m:t>
                        </m:r>
                        <m:r>
                          <a:rPr lang="en-US" b="0" i="1" smtClean="0">
                            <a:latin typeface="Cambria Math"/>
                            <a:ea typeface="Cambria Math"/>
                          </a:rPr>
                          <m:t>)</m:t>
                        </m:r>
                      </m:e>
                    </m:func>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r>
                        <a:rPr lang="en-US" i="1">
                          <a:latin typeface="Cambria Math"/>
                        </a:rPr>
                        <m:t>+</m:t>
                      </m:r>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oMath>
                  </m:oMathPara>
                </a14:m>
                <a:endParaRPr lang="en-US" dirty="0"/>
              </a:p>
              <a:p>
                <a:r>
                  <a:rPr lang="en-US" dirty="0"/>
                  <a:t>Then simplify</a:t>
                </a:r>
              </a:p>
              <a:p>
                <a:pPr marL="0" indent="0">
                  <a:buNone/>
                </a:pPr>
                <a14:m>
                  <m:oMathPara xmlns:m="http://schemas.openxmlformats.org/officeDocument/2006/math">
                    <m:oMathParaPr>
                      <m:jc m:val="centerGroup"/>
                    </m:oMathParaPr>
                    <m:oMath xmlns:m="http://schemas.openxmlformats.org/officeDocument/2006/math">
                      <m:func>
                        <m:funcPr>
                          <m:ctrlPr>
                            <a:rPr lang="en-US" sz="4000" b="1" i="1" smtClean="0">
                              <a:latin typeface="Cambria Math" panose="02040503050406030204" pitchFamily="18" charset="0"/>
                            </a:rPr>
                          </m:ctrlPr>
                        </m:funcPr>
                        <m:fName>
                          <m:sSup>
                            <m:sSupPr>
                              <m:ctrlPr>
                                <a:rPr lang="en-US" sz="4000" b="1" i="1" smtClean="0">
                                  <a:latin typeface="Cambria Math" panose="02040503050406030204" pitchFamily="18" charset="0"/>
                                </a:rPr>
                              </m:ctrlPr>
                            </m:sSupPr>
                            <m:e>
                              <m:r>
                                <a:rPr lang="en-US" sz="4000" b="1" i="0" smtClean="0">
                                  <a:latin typeface="Cambria Math"/>
                                </a:rPr>
                                <m:t>𝐭𝐚𝐧</m:t>
                              </m:r>
                            </m:e>
                            <m:sup>
                              <m:r>
                                <a:rPr lang="en-US" sz="4000" b="1" i="1" smtClean="0">
                                  <a:latin typeface="Cambria Math"/>
                                </a:rPr>
                                <m:t>𝟐</m:t>
                              </m:r>
                            </m:sup>
                          </m:sSup>
                        </m:fName>
                        <m:e>
                          <m:r>
                            <a:rPr lang="en-US" sz="4000" b="1" i="1" smtClean="0">
                              <a:latin typeface="Cambria Math"/>
                            </a:rPr>
                            <m:t>(</m:t>
                          </m:r>
                          <m:r>
                            <a:rPr lang="en-US" sz="4000" b="1" i="1" smtClean="0">
                              <a:latin typeface="Cambria Math"/>
                              <a:ea typeface="Cambria Math"/>
                            </a:rPr>
                            <m:t>𝜽</m:t>
                          </m:r>
                          <m:r>
                            <a:rPr lang="en-US" sz="4000" b="1" i="1" smtClean="0">
                              <a:latin typeface="Cambria Math"/>
                              <a:ea typeface="Cambria Math"/>
                            </a:rPr>
                            <m:t>)</m:t>
                          </m:r>
                        </m:e>
                      </m:func>
                      <m:r>
                        <a:rPr lang="en-US" sz="4000" b="1" i="1" smtClean="0">
                          <a:latin typeface="Cambria Math"/>
                        </a:rPr>
                        <m:t>+</m:t>
                      </m:r>
                      <m:r>
                        <a:rPr lang="en-US" sz="4000" b="1" i="1" smtClean="0">
                          <a:latin typeface="Cambria Math"/>
                        </a:rPr>
                        <m:t>𝟏</m:t>
                      </m:r>
                      <m:r>
                        <a:rPr lang="en-US" sz="4000" b="1" i="1" smtClean="0">
                          <a:latin typeface="Cambria Math"/>
                        </a:rPr>
                        <m:t>=</m:t>
                      </m:r>
                      <m:func>
                        <m:funcPr>
                          <m:ctrlPr>
                            <a:rPr lang="en-US" sz="4000" b="1" i="1" smtClean="0">
                              <a:latin typeface="Cambria Math" panose="02040503050406030204" pitchFamily="18" charset="0"/>
                            </a:rPr>
                          </m:ctrlPr>
                        </m:funcPr>
                        <m:fName>
                          <m:sSup>
                            <m:sSupPr>
                              <m:ctrlPr>
                                <a:rPr lang="en-US" sz="4000" b="1" i="1" smtClean="0">
                                  <a:latin typeface="Cambria Math" panose="02040503050406030204" pitchFamily="18" charset="0"/>
                                </a:rPr>
                              </m:ctrlPr>
                            </m:sSupPr>
                            <m:e>
                              <m:r>
                                <a:rPr lang="en-US" sz="4000" b="1" i="0" smtClean="0">
                                  <a:latin typeface="Cambria Math"/>
                                </a:rPr>
                                <m:t>𝐬𝐞𝐜</m:t>
                              </m:r>
                            </m:e>
                            <m:sup>
                              <m:r>
                                <a:rPr lang="en-US" sz="4000" b="1" i="1" smtClean="0">
                                  <a:latin typeface="Cambria Math"/>
                                </a:rPr>
                                <m:t>𝟐</m:t>
                              </m:r>
                            </m:sup>
                          </m:sSup>
                        </m:fName>
                        <m:e>
                          <m:r>
                            <a:rPr lang="en-US" sz="4000" b="1" i="1" smtClean="0">
                              <a:latin typeface="Cambria Math"/>
                            </a:rPr>
                            <m:t>(</m:t>
                          </m:r>
                          <m:r>
                            <a:rPr lang="en-US" sz="4000" b="1" i="1" smtClean="0">
                              <a:latin typeface="Cambria Math"/>
                              <a:ea typeface="Cambria Math"/>
                            </a:rPr>
                            <m:t>𝜽</m:t>
                          </m:r>
                          <m:r>
                            <a:rPr lang="en-US" sz="4000" b="1" i="1" smtClean="0">
                              <a:latin typeface="Cambria Math"/>
                              <a:ea typeface="Cambria Math"/>
                            </a:rPr>
                            <m:t>)</m:t>
                          </m:r>
                        </m:e>
                      </m:func>
                    </m:oMath>
                  </m:oMathPara>
                </a14:m>
                <a:endParaRPr lang="en-US" sz="4000"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76" t="-2200"/>
                </a:stretch>
              </a:blipFill>
            </p:spPr>
            <p:txBody>
              <a:bodyPr/>
              <a:lstStyle/>
              <a:p>
                <a:r>
                  <a:rPr lang="en-US">
                    <a:noFill/>
                  </a:rPr>
                  <a:t> </a:t>
                </a:r>
              </a:p>
            </p:txBody>
          </p:sp>
        </mc:Fallback>
      </mc:AlternateContent>
    </p:spTree>
    <p:extLst>
      <p:ext uri="{BB962C8B-B14F-4D97-AF65-F5344CB8AC3E}">
        <p14:creationId xmlns:p14="http://schemas.microsoft.com/office/powerpoint/2010/main" val="234035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PYTHAGOREAN IDENTITIES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Now divide each term by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sin</m:t>
                            </m:r>
                          </m:e>
                          <m:sup>
                            <m:r>
                              <a:rPr lang="en-US" b="0" i="1" smtClean="0">
                                <a:latin typeface="Cambria Math"/>
                              </a:rPr>
                              <m:t>2</m:t>
                            </m:r>
                          </m:sup>
                        </m:sSup>
                      </m:fName>
                      <m:e>
                        <m:r>
                          <a:rPr lang="en-US" b="0" i="1" smtClean="0">
                            <a:latin typeface="Cambria Math"/>
                          </a:rPr>
                          <m:t>(</m:t>
                        </m:r>
                        <m:r>
                          <a:rPr lang="en-US" b="0" i="1" smtClean="0">
                            <a:latin typeface="Cambria Math"/>
                            <a:ea typeface="Cambria Math"/>
                          </a:rPr>
                          <m:t>𝜃</m:t>
                        </m:r>
                        <m:r>
                          <a:rPr lang="en-US" b="0" i="1" smtClean="0">
                            <a:latin typeface="Cambria Math"/>
                            <a:ea typeface="Cambria Math"/>
                          </a:rPr>
                          <m:t>)</m:t>
                        </m:r>
                      </m:e>
                    </m:func>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r>
                        <a:rPr lang="en-US" i="1">
                          <a:latin typeface="Cambria Math"/>
                        </a:rPr>
                        <m:t>+</m:t>
                      </m:r>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cos</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sin</m:t>
                                  </m:r>
                                </m:e>
                                <m:sup>
                                  <m:r>
                                    <a:rPr lang="en-US" i="1">
                                      <a:latin typeface="Cambria Math"/>
                                    </a:rPr>
                                    <m:t>2</m:t>
                                  </m:r>
                                </m:sup>
                              </m:sSup>
                            </m:fName>
                            <m:e>
                              <m:r>
                                <a:rPr lang="en-US" i="1">
                                  <a:latin typeface="Cambria Math"/>
                                </a:rPr>
                                <m:t>(</m:t>
                              </m:r>
                              <m:r>
                                <a:rPr lang="en-US" i="1">
                                  <a:latin typeface="Cambria Math"/>
                                  <a:ea typeface="Cambria Math"/>
                                </a:rPr>
                                <m:t>𝜃</m:t>
                              </m:r>
                              <m:r>
                                <a:rPr lang="en-US" i="1">
                                  <a:latin typeface="Cambria Math"/>
                                  <a:ea typeface="Cambria Math"/>
                                </a:rPr>
                                <m:t>)</m:t>
                              </m:r>
                            </m:e>
                          </m:func>
                        </m:den>
                      </m:f>
                    </m:oMath>
                  </m:oMathPara>
                </a14:m>
                <a:endParaRPr lang="en-US" dirty="0"/>
              </a:p>
              <a:p>
                <a:r>
                  <a:rPr lang="en-US" dirty="0"/>
                  <a:t>Then simplify</a:t>
                </a:r>
              </a:p>
              <a:p>
                <a:pPr marL="0" indent="0">
                  <a:buNone/>
                </a:pPr>
                <a14:m>
                  <m:oMathPara xmlns:m="http://schemas.openxmlformats.org/officeDocument/2006/math">
                    <m:oMathParaPr>
                      <m:jc m:val="centerGroup"/>
                    </m:oMathParaPr>
                    <m:oMath xmlns:m="http://schemas.openxmlformats.org/officeDocument/2006/math">
                      <m:r>
                        <a:rPr lang="en-US" sz="4000" b="1" i="1" smtClean="0">
                          <a:latin typeface="Cambria Math"/>
                        </a:rPr>
                        <m:t>𝟏</m:t>
                      </m:r>
                      <m:r>
                        <a:rPr lang="en-US" sz="4000" b="1" i="1" smtClean="0">
                          <a:latin typeface="Cambria Math"/>
                        </a:rPr>
                        <m:t>+</m:t>
                      </m:r>
                      <m:func>
                        <m:funcPr>
                          <m:ctrlPr>
                            <a:rPr lang="en-US" sz="4000" b="1" i="1" smtClean="0">
                              <a:latin typeface="Cambria Math" panose="02040503050406030204" pitchFamily="18" charset="0"/>
                            </a:rPr>
                          </m:ctrlPr>
                        </m:funcPr>
                        <m:fName>
                          <m:sSup>
                            <m:sSupPr>
                              <m:ctrlPr>
                                <a:rPr lang="en-US" sz="4000" b="1" i="1" smtClean="0">
                                  <a:latin typeface="Cambria Math" panose="02040503050406030204" pitchFamily="18" charset="0"/>
                                </a:rPr>
                              </m:ctrlPr>
                            </m:sSupPr>
                            <m:e>
                              <m:r>
                                <a:rPr lang="en-US" sz="4000" b="1" i="0" smtClean="0">
                                  <a:latin typeface="Cambria Math"/>
                                </a:rPr>
                                <m:t>𝐜𝐨𝐭</m:t>
                              </m:r>
                            </m:e>
                            <m:sup>
                              <m:r>
                                <a:rPr lang="en-US" sz="4000" b="1" i="1" smtClean="0">
                                  <a:latin typeface="Cambria Math"/>
                                </a:rPr>
                                <m:t>𝟐</m:t>
                              </m:r>
                            </m:sup>
                          </m:sSup>
                        </m:fName>
                        <m:e>
                          <m:r>
                            <a:rPr lang="en-US" sz="4000" b="1" i="1" smtClean="0">
                              <a:latin typeface="Cambria Math"/>
                            </a:rPr>
                            <m:t>(</m:t>
                          </m:r>
                          <m:r>
                            <a:rPr lang="en-US" sz="4000" b="1" i="1" smtClean="0">
                              <a:latin typeface="Cambria Math"/>
                              <a:ea typeface="Cambria Math"/>
                            </a:rPr>
                            <m:t>𝜽</m:t>
                          </m:r>
                          <m:r>
                            <a:rPr lang="en-US" sz="4000" b="1" i="1" smtClean="0">
                              <a:latin typeface="Cambria Math"/>
                              <a:ea typeface="Cambria Math"/>
                            </a:rPr>
                            <m:t>)</m:t>
                          </m:r>
                        </m:e>
                      </m:func>
                      <m:r>
                        <a:rPr lang="en-US" sz="4000" b="1" i="1" smtClean="0">
                          <a:latin typeface="Cambria Math"/>
                        </a:rPr>
                        <m:t>=</m:t>
                      </m:r>
                      <m:func>
                        <m:funcPr>
                          <m:ctrlPr>
                            <a:rPr lang="en-US" sz="4000" b="1" i="1" smtClean="0">
                              <a:latin typeface="Cambria Math" panose="02040503050406030204" pitchFamily="18" charset="0"/>
                            </a:rPr>
                          </m:ctrlPr>
                        </m:funcPr>
                        <m:fName>
                          <m:sSup>
                            <m:sSupPr>
                              <m:ctrlPr>
                                <a:rPr lang="en-US" sz="4000" b="1" i="1" smtClean="0">
                                  <a:latin typeface="Cambria Math" panose="02040503050406030204" pitchFamily="18" charset="0"/>
                                </a:rPr>
                              </m:ctrlPr>
                            </m:sSupPr>
                            <m:e>
                              <m:r>
                                <a:rPr lang="en-US" sz="4000" b="1" i="0" smtClean="0">
                                  <a:latin typeface="Cambria Math"/>
                                </a:rPr>
                                <m:t>𝐜𝐬𝐜</m:t>
                              </m:r>
                            </m:e>
                            <m:sup>
                              <m:r>
                                <a:rPr lang="en-US" sz="4000" b="1" i="1" smtClean="0">
                                  <a:latin typeface="Cambria Math"/>
                                </a:rPr>
                                <m:t>𝟐</m:t>
                              </m:r>
                            </m:sup>
                          </m:sSup>
                        </m:fName>
                        <m:e>
                          <m:r>
                            <a:rPr lang="en-US" sz="4000" b="1" i="1" smtClean="0">
                              <a:latin typeface="Cambria Math"/>
                            </a:rPr>
                            <m:t>(</m:t>
                          </m:r>
                          <m:r>
                            <a:rPr lang="en-US" sz="4000" b="1" i="1" smtClean="0">
                              <a:latin typeface="Cambria Math"/>
                              <a:ea typeface="Cambria Math"/>
                            </a:rPr>
                            <m:t>𝜽</m:t>
                          </m:r>
                          <m:r>
                            <a:rPr lang="en-US" sz="4000" b="1" i="1" smtClean="0">
                              <a:latin typeface="Cambria Math"/>
                              <a:ea typeface="Cambria Math"/>
                            </a:rPr>
                            <m:t>)</m:t>
                          </m:r>
                        </m:e>
                      </m:func>
                    </m:oMath>
                  </m:oMathPara>
                </a14:m>
                <a:endParaRPr lang="en-US" sz="4000"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83" t="-1184"/>
                </a:stretch>
              </a:blipFill>
            </p:spPr>
            <p:txBody>
              <a:bodyPr/>
              <a:lstStyle/>
              <a:p>
                <a:r>
                  <a:rPr lang="en-US">
                    <a:noFill/>
                  </a:rPr>
                  <a:t> </a:t>
                </a:r>
              </a:p>
            </p:txBody>
          </p:sp>
        </mc:Fallback>
      </mc:AlternateContent>
    </p:spTree>
    <p:extLst>
      <p:ext uri="{BB962C8B-B14F-4D97-AF65-F5344CB8AC3E}">
        <p14:creationId xmlns:p14="http://schemas.microsoft.com/office/powerpoint/2010/main" val="2282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197</TotalTime>
  <Words>1052</Words>
  <Application>Microsoft Office PowerPoint</Application>
  <PresentationFormat>On-screen Show (4:3)</PresentationFormat>
  <Paragraphs>132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Brush Script MT</vt:lpstr>
      <vt:lpstr>Cambria Math</vt:lpstr>
      <vt:lpstr>Constantia</vt:lpstr>
      <vt:lpstr>Franklin Gothic Book</vt:lpstr>
      <vt:lpstr>Rage Italic</vt:lpstr>
      <vt:lpstr>Pushpin</vt:lpstr>
      <vt:lpstr>DERIVATIONS OF TRIGONOMETRIC IDENTITIES</vt:lpstr>
      <vt:lpstr>NOTE</vt:lpstr>
      <vt:lpstr>PYTHAGOREAN IDENTITIES</vt:lpstr>
      <vt:lpstr>PYTHAGOREAN IDENTITIES</vt:lpstr>
      <vt:lpstr>PYTHAGOREAN IDENTITIES sin^2⁡〖(θ)〗+cos^2⁡〖(θ)〗=1 </vt:lpstr>
      <vt:lpstr>PYTHAGOREAN IDENTITIES sin^2⁡〖(θ)〗+cos^2⁡〖(θ)〗=1 </vt:lpstr>
      <vt:lpstr>NOTE</vt:lpstr>
      <vt:lpstr>PYTHAGOREAN IDENTITIES</vt:lpstr>
      <vt:lpstr>PYTHAGOREAN IDENTITIES</vt:lpstr>
      <vt:lpstr>3 Pythagorean Identities</vt:lpstr>
      <vt:lpstr>EVEN AND ODD IDENTITIES</vt:lpstr>
      <vt:lpstr>Even and Odd Identities</vt:lpstr>
      <vt:lpstr>Even Functions</vt:lpstr>
      <vt:lpstr>Odd Functions</vt:lpstr>
      <vt:lpstr>The Sine Function Even or Odd??</vt:lpstr>
      <vt:lpstr>The Cosine Function Even or Odd??</vt:lpstr>
      <vt:lpstr>Which functions are….</vt:lpstr>
      <vt:lpstr>DOUBLE ANGLE IDENTITIES</vt:lpstr>
      <vt:lpstr>Double Angle Identities</vt:lpstr>
      <vt:lpstr>Double Angle Identity for Sine</vt:lpstr>
      <vt:lpstr>Double Angle Identity for Sine</vt:lpstr>
      <vt:lpstr>Double Angle Identity  for Cosine</vt:lpstr>
      <vt:lpstr>Double Angle Identity for Cosine</vt:lpstr>
      <vt:lpstr>Double Angle Identity for Cosine</vt:lpstr>
      <vt:lpstr>Double Angle Identities  for Cosine</vt:lpstr>
      <vt:lpstr>Double Angle Identities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DERIVATIONS OF TRIGONOMETRIC IDENTITIES</dc:title>
  <dc:creator>Susan</dc:creator>
  <cp:lastModifiedBy>Orme, Susan</cp:lastModifiedBy>
  <cp:revision>23</cp:revision>
  <dcterms:created xsi:type="dcterms:W3CDTF">2016-05-26T03:17:16Z</dcterms:created>
  <dcterms:modified xsi:type="dcterms:W3CDTF">2018-06-13T14:44:55Z</dcterms:modified>
</cp:coreProperties>
</file>