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7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6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2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4B8292-1338-41D3-A069-1012351F14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28C314-E68A-413D-A3B7-C6CA66AAC6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err="1" smtClean="0"/>
              <a:t>SSA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Side </a:t>
            </a:r>
            <a:r>
              <a:rPr lang="en-US" dirty="0" err="1" smtClean="0"/>
              <a:t>Side</a:t>
            </a:r>
            <a:r>
              <a:rPr lang="en-US" dirty="0" smtClean="0"/>
              <a:t> 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09600"/>
            <a:ext cx="6934200" cy="882119"/>
          </a:xfrm>
        </p:spPr>
        <p:txBody>
          <a:bodyPr/>
          <a:lstStyle/>
          <a:p>
            <a:pPr algn="ctr"/>
            <a:r>
              <a:rPr lang="en-US" dirty="0" smtClean="0"/>
              <a:t>Using the Law of Sines to solve oblique triangles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2600" y="4062775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The Ambiguous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55579" y="2830155"/>
            <a:ext cx="3962400" cy="13335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can be NO 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because it is too short to touch the third side!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64813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smaller than the height?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391644" y="589877"/>
            <a:ext cx="426335" cy="15957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 flipV="1">
            <a:off x="3575563" y="1208879"/>
            <a:ext cx="426335" cy="15957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543683" y="1208879"/>
            <a:ext cx="245047" cy="16371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29000" y="1208880"/>
            <a:ext cx="90495" cy="16371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20436" y="1167429"/>
            <a:ext cx="623248" cy="1575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14600" y="1188154"/>
            <a:ext cx="1015431" cy="12502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557212" y="1167430"/>
            <a:ext cx="786188" cy="14995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50630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162800" y="551562"/>
            <a:ext cx="1259711" cy="37499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64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229448" y="1196340"/>
            <a:ext cx="1346115" cy="39059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162800" y="551562"/>
            <a:ext cx="1259711" cy="37499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-50630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90600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235678" y="1196340"/>
            <a:ext cx="2323844" cy="3375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715000" y="2012020"/>
            <a:ext cx="2908138" cy="834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is One small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582095" y="1211580"/>
            <a:ext cx="2209105" cy="33604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15000" y="2847717"/>
            <a:ext cx="2908138" cy="83405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One larger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229448" y="1196340"/>
            <a:ext cx="1346115" cy="39059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867400" y="3796810"/>
            <a:ext cx="2908138" cy="83405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 TWO possible TRIANGLES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0" y="-50630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517020" y="2349201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5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07216E-6 C -0.01424 -0.05319 -0.08646 -0.06545 -0.1592 -0.03145 C -0.23542 0.00509 -0.28507 0.07586 -0.27101 0.12882 C -0.2566 0.18155 -0.30556 0.25139 -0.38195 0.28747 C -0.45556 0.32239 -0.52709 0.31013 -0.54132 0.25625 " pathEditMode="relative" rAng="-1174329" ptsTypes="fffff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128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 animBg="1"/>
      <p:bldP spid="24" grpId="0" animBg="1"/>
      <p:bldP spid="27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7411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457200" y="1196340"/>
            <a:ext cx="5334000" cy="3375660"/>
          </a:xfrm>
          <a:prstGeom prst="triangle">
            <a:avLst>
              <a:gd name="adj" fmla="val 58461"/>
            </a:avLst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9103">
            <a:off x="537868" y="4107472"/>
            <a:ext cx="612280" cy="798068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35678" y="3530862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43436" y="1970105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235678" y="1196340"/>
            <a:ext cx="2323844" cy="3375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791200" y="2362880"/>
            <a:ext cx="2908138" cy="834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is One small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559522" y="1196340"/>
            <a:ext cx="2209105" cy="33604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91200" y="3196930"/>
            <a:ext cx="2908138" cy="83405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One larger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286000" y="5334000"/>
            <a:ext cx="4572000" cy="8382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 the angle opposite the known side using the Law of Sines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5257800" y="6019800"/>
                <a:ext cx="914400" cy="83820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l-GR" altLang="en-US" sz="4400" i="1" u="none" strike="noStrike" normalizeH="0" baseline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𝜶</m:t>
                      </m:r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6019800"/>
                <a:ext cx="9144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35689" y="82045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258037" y="1097708"/>
            <a:ext cx="4572000" cy="8382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Law of Sines will give us the larger triangle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rc 27"/>
          <p:cNvSpPr/>
          <p:nvPr/>
        </p:nvSpPr>
        <p:spPr>
          <a:xfrm rot="15486032">
            <a:off x="5038555" y="3804745"/>
            <a:ext cx="971925" cy="1119004"/>
          </a:xfrm>
          <a:prstGeom prst="arc">
            <a:avLst>
              <a:gd name="adj1" fmla="val 14995766"/>
              <a:gd name="adj2" fmla="val 13308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6.47549E-8 L -0.04167 -0.310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15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18" grpId="0" animBg="1"/>
      <p:bldP spid="24" grpId="0" animBg="1"/>
      <p:bldP spid="25" grpId="0" animBg="1"/>
      <p:bldP spid="29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7411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457200" y="1196340"/>
            <a:ext cx="5334000" cy="3375660"/>
          </a:xfrm>
          <a:prstGeom prst="triangle">
            <a:avLst>
              <a:gd name="adj" fmla="val 58461"/>
            </a:avLst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9103">
            <a:off x="537868" y="4107472"/>
            <a:ext cx="612280" cy="798068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35678" y="3530862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43436" y="1970105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559522" y="1196340"/>
            <a:ext cx="2209105" cy="33604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5524515" y="1970105"/>
                <a:ext cx="3390919" cy="14563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acute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𝜶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, opposite the known side, (4), using the Law of Sines</a:t>
                </a:r>
                <a:endParaRPr kumimoji="0" lang="en-US" altLang="en-US" sz="4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15" y="1970105"/>
                <a:ext cx="3390919" cy="1456369"/>
              </a:xfrm>
              <a:prstGeom prst="rect">
                <a:avLst/>
              </a:prstGeom>
              <a:blipFill rotWithShape="1">
                <a:blip r:embed="rId2"/>
                <a:stretch>
                  <a:fillRect l="-2504" t="-2905" r="-4651" b="-1576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4953036" y="3886200"/>
                <a:ext cx="914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36" y="3886200"/>
                <a:ext cx="9144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35689" y="82045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6095999" y="1097707"/>
            <a:ext cx="2734037" cy="872397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Law of Sines will give us the larger triangle with an acute angle 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rc 27"/>
          <p:cNvSpPr/>
          <p:nvPr/>
        </p:nvSpPr>
        <p:spPr>
          <a:xfrm rot="15486032">
            <a:off x="5038555" y="3804745"/>
            <a:ext cx="971925" cy="1119004"/>
          </a:xfrm>
          <a:prstGeom prst="arc">
            <a:avLst>
              <a:gd name="adj1" fmla="val 14995766"/>
              <a:gd name="adj2" fmla="val 13308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486444" y="4704916"/>
                <a:ext cx="7620000" cy="20421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𝟑</m:t>
                          </m:r>
                        </m:den>
                      </m:f>
                      <m:r>
                        <a:rPr kumimoji="0" lang="en-US" altLang="en-US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sSub>
                            <m:sSubPr>
                              <m:ctrlPr>
                                <a:rPr lang="el-GR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en-US" sz="3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32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𝟒</m:t>
                          </m:r>
                        </m:den>
                      </m:f>
                      <m:r>
                        <a:rPr lang="en-US" altLang="en-US" sz="3200" b="1" i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 →</m:t>
                      </m:r>
                      <m:r>
                        <a:rPr lang="en-US" altLang="en-US" sz="3200" b="1" i="1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𝒔𝒊𝒏</m:t>
                      </m:r>
                      <m:sSub>
                        <m:sSubPr>
                          <m:ctrlPr>
                            <a:rPr lang="el-GR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32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32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𝟒</m:t>
                          </m:r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en-US" sz="32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3200" b="1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32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en-US" sz="32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altLang="en-US" sz="32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𝟒</m:t>
                                  </m:r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𝒔𝒊𝒏</m:t>
                                  </m:r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 </m:t>
                                  </m:r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𝟑𝟎</m:t>
                                  </m:r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°</m:t>
                                  </m:r>
                                </m:num>
                                <m:den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sz="32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r>
                        <a:rPr lang="en-US" altLang="en-US" sz="32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𝟒𝟏</m:t>
                      </m:r>
                      <m:r>
                        <a:rPr lang="en-US" altLang="en-US" sz="32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2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𝟖</m:t>
                      </m:r>
                      <m:r>
                        <a:rPr lang="en-US" altLang="en-US" sz="32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4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444" y="4704916"/>
                <a:ext cx="7620000" cy="2042160"/>
              </a:xfrm>
              <a:prstGeom prst="rect">
                <a:avLst/>
              </a:prstGeom>
              <a:blipFill rotWithShape="1">
                <a:blip r:embed="rId4"/>
                <a:stretch>
                  <a:fillRect b="-890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6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7411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457200" y="1196340"/>
            <a:ext cx="5334000" cy="3375660"/>
          </a:xfrm>
          <a:prstGeom prst="triangle">
            <a:avLst>
              <a:gd name="adj" fmla="val 58461"/>
            </a:avLst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9103">
            <a:off x="537868" y="4107472"/>
            <a:ext cx="612280" cy="798068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35678" y="3530862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43436" y="1970105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559522" y="1196340"/>
            <a:ext cx="2209105" cy="33604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5524516" y="1092045"/>
                <a:ext cx="3390919" cy="14563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last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, by subtracting the other two angles from 180</a:t>
                </a:r>
                <a:r>
                  <a:rPr lang="en-US" altLang="en-US" sz="2400" b="1" dirty="0" smtClean="0">
                    <a:solidFill>
                      <a:schemeClr val="bg1"/>
                    </a:solidFill>
                    <a:latin typeface="Calisto MT"/>
                    <a:cs typeface="Times New Roman" pitchFamily="18" charset="0"/>
                  </a:rPr>
                  <a:t>˚</a:t>
                </a:r>
                <a:endParaRPr kumimoji="0" lang="en-US" altLang="en-US" sz="4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16" y="1092045"/>
                <a:ext cx="3390919" cy="1456369"/>
              </a:xfrm>
              <a:prstGeom prst="rect">
                <a:avLst/>
              </a:prstGeom>
              <a:blipFill rotWithShape="1">
                <a:blip r:embed="rId2"/>
                <a:stretch>
                  <a:fillRect l="-2504" t="-2905" r="-2683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3177481" y="1194631"/>
                <a:ext cx="914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7481" y="1194631"/>
                <a:ext cx="9144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35689" y="82045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37789" y="4724400"/>
                <a:ext cx="15950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𝟏𝟎𝟖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sz="48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789" y="4724400"/>
                <a:ext cx="1595051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17546" y="4741206"/>
            <a:ext cx="7654107" cy="781484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rc 27"/>
          <p:cNvSpPr/>
          <p:nvPr/>
        </p:nvSpPr>
        <p:spPr>
          <a:xfrm rot="15486032">
            <a:off x="5038555" y="3804745"/>
            <a:ext cx="971925" cy="1119004"/>
          </a:xfrm>
          <a:prstGeom prst="arc">
            <a:avLst>
              <a:gd name="adj1" fmla="val 14995766"/>
              <a:gd name="adj2" fmla="val 13308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417547" y="4724400"/>
                <a:ext cx="7654107" cy="78148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3600" b="1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𝟏𝟖𝟎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°−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𝟑𝟎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°−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𝟒𝟏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𝟖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°=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𝟏𝟎𝟖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sz="44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4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547" y="4724400"/>
                <a:ext cx="7654107" cy="78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9720200">
            <a:off x="3083598" y="914897"/>
            <a:ext cx="995604" cy="1083846"/>
          </a:xfrm>
          <a:prstGeom prst="arc">
            <a:avLst>
              <a:gd name="adj1" fmla="val 13981039"/>
              <a:gd name="adj2" fmla="val 20831721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84263" y="3742486"/>
                <a:ext cx="10297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𝟒𝟏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𝟖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63" y="3742486"/>
                <a:ext cx="102974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1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0.06406 L -0.39427 -0.413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23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9" grpId="0"/>
      <p:bldP spid="3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/>
              <p:cNvSpPr/>
              <p:nvPr/>
            </p:nvSpPr>
            <p:spPr>
              <a:xfrm>
                <a:off x="457200" y="1196340"/>
                <a:ext cx="5334000" cy="3375660"/>
              </a:xfrm>
              <a:prstGeom prst="triangle">
                <a:avLst>
                  <a:gd name="adj" fmla="val 58461"/>
                </a:avLst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en-US" sz="2800" b="1" i="1" dirty="0" smtClean="0">
                  <a:solidFill>
                    <a:schemeClr val="bg1"/>
                  </a:solidFill>
                  <a:latin typeface="Cambria Math"/>
                  <a:cs typeface="Arial" pitchFamily="34" charset="0"/>
                </a:endParaRPr>
              </a:p>
              <a:p>
                <a:pPr algn="ctr"/>
                <a:endParaRPr lang="en-US" altLang="en-US" sz="2800" b="1" i="1" dirty="0">
                  <a:solidFill>
                    <a:schemeClr val="bg1"/>
                  </a:solidFill>
                  <a:latin typeface="Cambria Math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340"/>
                <a:ext cx="5334000" cy="3375660"/>
              </a:xfrm>
              <a:prstGeom prst="triangle">
                <a:avLst>
                  <a:gd name="adj" fmla="val 58461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762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 rot="819103">
            <a:off x="537868" y="4107472"/>
            <a:ext cx="612280" cy="798068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35678" y="3530862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43436" y="1970105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559522" y="1196340"/>
            <a:ext cx="2209105" cy="33604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5524516" y="1092045"/>
                <a:ext cx="3390919" cy="14563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last side,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, using the Law of Sines again</a:t>
                </a:r>
                <a:endParaRPr kumimoji="0" lang="en-US" altLang="en-US" sz="4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16" y="1092045"/>
                <a:ext cx="3390919" cy="1456369"/>
              </a:xfrm>
              <a:prstGeom prst="rect">
                <a:avLst/>
              </a:prstGeom>
              <a:blipFill rotWithShape="1">
                <a:blip r:embed="rId3"/>
                <a:stretch>
                  <a:fillRect l="-2504" t="-290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2905003" y="1984950"/>
                <a:ext cx="914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𝟏𝟎𝟖</m:t>
                      </m:r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</m:t>
                      </m:r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sz="54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2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003" y="1984950"/>
                <a:ext cx="914400" cy="838200"/>
              </a:xfrm>
              <a:prstGeom prst="rect">
                <a:avLst/>
              </a:prstGeom>
              <a:blipFill rotWithShape="1">
                <a:blip r:embed="rId4"/>
                <a:stretch>
                  <a:fillRect r="-47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35689" y="82045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8" name="Arc 27"/>
          <p:cNvSpPr/>
          <p:nvPr/>
        </p:nvSpPr>
        <p:spPr>
          <a:xfrm rot="15486032">
            <a:off x="5038555" y="3804745"/>
            <a:ext cx="971925" cy="1119004"/>
          </a:xfrm>
          <a:prstGeom prst="arc">
            <a:avLst>
              <a:gd name="adj1" fmla="val 14995766"/>
              <a:gd name="adj2" fmla="val 13308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 rot="9720200">
            <a:off x="3083598" y="914897"/>
            <a:ext cx="995604" cy="1083846"/>
          </a:xfrm>
          <a:prstGeom prst="arc">
            <a:avLst>
              <a:gd name="adj1" fmla="val 13981039"/>
              <a:gd name="adj2" fmla="val 2083172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84263" y="3742486"/>
                <a:ext cx="10297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𝟒𝟏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𝟖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63" y="3742486"/>
                <a:ext cx="102974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486444" y="4704916"/>
                <a:ext cx="7620000" cy="20421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𝟑</m:t>
                          </m:r>
                        </m:den>
                      </m:f>
                      <m:r>
                        <a:rPr kumimoji="0" lang="en-US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108.2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en-US" sz="2800" b="1" i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 →</m:t>
                      </m:r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28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𝟑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𝟏𝟎𝟖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.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kumimoji="0" lang="en-US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4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en-US" sz="40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en-US" sz="40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4000" b="1" i="1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𝟓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𝟕</m:t>
                      </m:r>
                    </m:oMath>
                  </m:oMathPara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4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444" y="4704916"/>
                <a:ext cx="7620000" cy="20421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6144" y="3892556"/>
                <a:ext cx="1498119" cy="584775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𝟓</m:t>
                      </m:r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𝟕</m:t>
                      </m:r>
                    </m:oMath>
                  </m:oMathPara>
                </a14:m>
                <a:endParaRPr lang="en-US" altLang="en-US" sz="16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44" y="3892556"/>
                <a:ext cx="1498119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2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457200" y="1196340"/>
            <a:ext cx="5334000" cy="3375660"/>
          </a:xfrm>
          <a:prstGeom prst="triangle">
            <a:avLst>
              <a:gd name="adj" fmla="val 58461"/>
            </a:avLst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9103">
            <a:off x="537868" y="4107472"/>
            <a:ext cx="612280" cy="798068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35678" y="3530862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43436" y="1970105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235678" y="1196340"/>
            <a:ext cx="2323844" cy="3375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791200" y="2362880"/>
            <a:ext cx="2908138" cy="834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is One small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559522" y="1196340"/>
            <a:ext cx="2209105" cy="33604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91200" y="3196930"/>
            <a:ext cx="2908138" cy="83405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One larger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1066800" y="5105400"/>
                <a:ext cx="6553200" cy="1143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angle,</a:t>
                </a:r>
                <a:r>
                  <a:rPr lang="el-GR" alt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𝜶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, by subtracting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𝜶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180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r>
                  <a:rPr kumimoji="0" lang="en-US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l-GR" altLang="en-US" sz="3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𝜶</m:t>
                        </m:r>
                      </m:e>
                      <m:sub>
                        <m:r>
                          <a:rPr lang="en-US" altLang="en-US" sz="3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36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US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  <m:r>
                      <a:rPr lang="en-US" altLang="en-US" sz="3600" b="1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−</m:t>
                    </m:r>
                  </m:oMath>
                </a14:m>
                <a:r>
                  <a:rPr kumimoji="0" lang="en-US" alt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41.8</a:t>
                </a:r>
                <a14:m>
                  <m:oMath xmlns:m="http://schemas.openxmlformats.org/officeDocument/2006/math"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r>
                  <a:rPr kumimoji="0" lang="en-US" alt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=138.2</a:t>
                </a:r>
                <a14:m>
                  <m:oMath xmlns:m="http://schemas.openxmlformats.org/officeDocument/2006/math"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endParaRPr kumimoji="0" lang="en-US" alt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105400"/>
                <a:ext cx="65532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l="-1300" t="-3704" b="-687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35689" y="82045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258037" y="1097708"/>
            <a:ext cx="4572000" cy="578692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Now we can solve the Smaller Triangle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rc 27"/>
          <p:cNvSpPr/>
          <p:nvPr/>
        </p:nvSpPr>
        <p:spPr>
          <a:xfrm rot="15486032">
            <a:off x="5038555" y="3804745"/>
            <a:ext cx="971925" cy="1119004"/>
          </a:xfrm>
          <a:prstGeom prst="arc">
            <a:avLst>
              <a:gd name="adj1" fmla="val 14995766"/>
              <a:gd name="adj2" fmla="val 13308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84263" y="3742486"/>
                <a:ext cx="10297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𝟒𝟏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𝟖</m:t>
                      </m:r>
                      <m:r>
                        <a:rPr lang="en-US" altLang="en-US" sz="28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63" y="3742486"/>
                <a:ext cx="102974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999095" y="3945147"/>
                <a:ext cx="914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095" y="3945147"/>
                <a:ext cx="9144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695292" y="4124715"/>
                <a:ext cx="14981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𝟓</m:t>
                      </m:r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2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𝟕</m:t>
                      </m:r>
                    </m:oMath>
                  </m:oMathPara>
                </a14:m>
                <a:endParaRPr lang="en-US" altLang="en-US" sz="16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92" y="4124715"/>
                <a:ext cx="149811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3233532" y="1820231"/>
                <a:ext cx="914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𝟏𝟎𝟖</m:t>
                      </m:r>
                      <m:r>
                        <a:rPr lang="en-US" altLang="en-US" sz="20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20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</m:t>
                      </m:r>
                      <m:r>
                        <a:rPr lang="en-US" altLang="en-US" sz="20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sz="48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1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3532" y="1820231"/>
                <a:ext cx="914400" cy="838200"/>
              </a:xfrm>
              <a:prstGeom prst="rect">
                <a:avLst/>
              </a:prstGeom>
              <a:blipFill rotWithShape="1">
                <a:blip r:embed="rId6"/>
                <a:stretch>
                  <a:fillRect r="-8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/>
          <p:cNvSpPr/>
          <p:nvPr/>
        </p:nvSpPr>
        <p:spPr>
          <a:xfrm>
            <a:off x="434050" y="1150040"/>
            <a:ext cx="3125318" cy="3437199"/>
          </a:xfrm>
          <a:custGeom>
            <a:avLst/>
            <a:gdLst>
              <a:gd name="connsiteX0" fmla="*/ 0 w 3102322"/>
              <a:gd name="connsiteY0" fmla="*/ 3390900 h 3390900"/>
              <a:gd name="connsiteX1" fmla="*/ 1551161 w 3102322"/>
              <a:gd name="connsiteY1" fmla="*/ 0 h 3390900"/>
              <a:gd name="connsiteX2" fmla="*/ 3102322 w 3102322"/>
              <a:gd name="connsiteY2" fmla="*/ 3390900 h 3390900"/>
              <a:gd name="connsiteX3" fmla="*/ 0 w 3102322"/>
              <a:gd name="connsiteY3" fmla="*/ 3390900 h 3390900"/>
              <a:gd name="connsiteX0" fmla="*/ 0 w 3102322"/>
              <a:gd name="connsiteY0" fmla="*/ 3437199 h 3437199"/>
              <a:gd name="connsiteX1" fmla="*/ 3102169 w 3102322"/>
              <a:gd name="connsiteY1" fmla="*/ 0 h 3437199"/>
              <a:gd name="connsiteX2" fmla="*/ 3102322 w 3102322"/>
              <a:gd name="connsiteY2" fmla="*/ 3437199 h 3437199"/>
              <a:gd name="connsiteX3" fmla="*/ 0 w 3102322"/>
              <a:gd name="connsiteY3" fmla="*/ 3437199 h 3437199"/>
              <a:gd name="connsiteX0" fmla="*/ 0 w 3102169"/>
              <a:gd name="connsiteY0" fmla="*/ 3437199 h 3437199"/>
              <a:gd name="connsiteX1" fmla="*/ 3102169 w 3102169"/>
              <a:gd name="connsiteY1" fmla="*/ 0 h 3437199"/>
              <a:gd name="connsiteX2" fmla="*/ 775811 w 3102169"/>
              <a:gd name="connsiteY2" fmla="*/ 3437199 h 3437199"/>
              <a:gd name="connsiteX3" fmla="*/ 0 w 3102169"/>
              <a:gd name="connsiteY3" fmla="*/ 3437199 h 3437199"/>
              <a:gd name="connsiteX0" fmla="*/ 0 w 3125318"/>
              <a:gd name="connsiteY0" fmla="*/ 3437199 h 3437199"/>
              <a:gd name="connsiteX1" fmla="*/ 3125318 w 3125318"/>
              <a:gd name="connsiteY1" fmla="*/ 0 h 3437199"/>
              <a:gd name="connsiteX2" fmla="*/ 798960 w 3125318"/>
              <a:gd name="connsiteY2" fmla="*/ 3437199 h 3437199"/>
              <a:gd name="connsiteX3" fmla="*/ 0 w 3125318"/>
              <a:gd name="connsiteY3" fmla="*/ 3437199 h 343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5318" h="3437199">
                <a:moveTo>
                  <a:pt x="0" y="3437199"/>
                </a:moveTo>
                <a:lnTo>
                  <a:pt x="3125318" y="0"/>
                </a:lnTo>
                <a:lnTo>
                  <a:pt x="798960" y="3437199"/>
                </a:lnTo>
                <a:lnTo>
                  <a:pt x="0" y="3437199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286000" y="2526893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929549" y="3882390"/>
                <a:ext cx="914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en-US" sz="4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549" y="3882390"/>
                <a:ext cx="914400" cy="838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8377710">
            <a:off x="972656" y="4090414"/>
            <a:ext cx="646067" cy="646330"/>
          </a:xfrm>
          <a:prstGeom prst="arc">
            <a:avLst>
              <a:gd name="adj1" fmla="val 11862953"/>
              <a:gd name="adj2" fmla="val 96068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695682" y="4099825"/>
                <a:ext cx="14038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3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138.2</a:t>
                </a:r>
                <a14:m>
                  <m:oMath xmlns:m="http://schemas.openxmlformats.org/officeDocument/2006/math">
                    <m:r>
                      <a:rPr lang="en-US" altLang="en-US" sz="32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82" y="4099825"/>
                <a:ext cx="1403836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10870" t="-14737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301 L -0.03212 -0.05111 C -0.03871 -0.05296 -0.04878 -0.05388 -0.0592 -0.05388 C -0.07118 -0.05388 -0.08073 -0.05296 -0.08733 -0.05111 L -0.11927 -0.04301 " pathEditMode="relative" rAng="0" ptsTypes="FffFF">
                                      <p:cBhvr>
                                        <p:cTn id="13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-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7" grpId="0" animBg="1"/>
      <p:bldP spid="30" grpId="0"/>
      <p:bldP spid="32" grpId="0"/>
      <p:bldP spid="33" grpId="0"/>
      <p:bldP spid="12" grpId="0" animBg="1"/>
      <p:bldP spid="35" grpId="0"/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37868" y="4107472"/>
            <a:ext cx="612280" cy="798068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55566" y="3275865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43436" y="1970105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235678" y="1196340"/>
            <a:ext cx="2323844" cy="3375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559522" y="1196340"/>
            <a:ext cx="2209105" cy="33604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1066800" y="5105400"/>
                <a:ext cx="6553200" cy="1143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last angle,</a:t>
                </a:r>
                <a:r>
                  <a:rPr lang="el-GR" alt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l-GR" altLang="en-US" sz="2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l-GR" altLang="en-US" sz="36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𝛽</m:t>
                        </m:r>
                      </m:e>
                      <m:sub>
                        <m:r>
                          <a:rPr lang="en-US" altLang="en-US" sz="3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36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US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  <m:r>
                      <a:rPr lang="en-US" altLang="en-US" sz="3600" b="1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−</m:t>
                    </m:r>
                  </m:oMath>
                </a14:m>
                <a:r>
                  <a:rPr kumimoji="0" lang="en-US" alt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en-US" sz="3600" b="1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𝟎</m:t>
                    </m:r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  <m:r>
                      <a:rPr lang="en-US" altLang="en-US" sz="3600" b="1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−</m:t>
                    </m:r>
                  </m:oMath>
                </a14:m>
                <a:r>
                  <a:rPr kumimoji="0" lang="en-US" alt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138.2</a:t>
                </a:r>
                <a14:m>
                  <m:oMath xmlns:m="http://schemas.openxmlformats.org/officeDocument/2006/math"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  <m:r>
                      <a:rPr lang="en-US" altLang="en-US" sz="3600" b="1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𝟏𝟏</m:t>
                    </m:r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.</m:t>
                    </m:r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𝟖</m:t>
                    </m:r>
                    <m:r>
                      <a:rPr lang="en-US" altLang="en-US" sz="36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endParaRPr lang="en-US" alt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105400"/>
                <a:ext cx="65532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t="-3704" b="-687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35689" y="82045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434050" y="1150040"/>
            <a:ext cx="3125318" cy="3437199"/>
          </a:xfrm>
          <a:custGeom>
            <a:avLst/>
            <a:gdLst>
              <a:gd name="connsiteX0" fmla="*/ 0 w 3102322"/>
              <a:gd name="connsiteY0" fmla="*/ 3390900 h 3390900"/>
              <a:gd name="connsiteX1" fmla="*/ 1551161 w 3102322"/>
              <a:gd name="connsiteY1" fmla="*/ 0 h 3390900"/>
              <a:gd name="connsiteX2" fmla="*/ 3102322 w 3102322"/>
              <a:gd name="connsiteY2" fmla="*/ 3390900 h 3390900"/>
              <a:gd name="connsiteX3" fmla="*/ 0 w 3102322"/>
              <a:gd name="connsiteY3" fmla="*/ 3390900 h 3390900"/>
              <a:gd name="connsiteX0" fmla="*/ 0 w 3102322"/>
              <a:gd name="connsiteY0" fmla="*/ 3437199 h 3437199"/>
              <a:gd name="connsiteX1" fmla="*/ 3102169 w 3102322"/>
              <a:gd name="connsiteY1" fmla="*/ 0 h 3437199"/>
              <a:gd name="connsiteX2" fmla="*/ 3102322 w 3102322"/>
              <a:gd name="connsiteY2" fmla="*/ 3437199 h 3437199"/>
              <a:gd name="connsiteX3" fmla="*/ 0 w 3102322"/>
              <a:gd name="connsiteY3" fmla="*/ 3437199 h 3437199"/>
              <a:gd name="connsiteX0" fmla="*/ 0 w 3102169"/>
              <a:gd name="connsiteY0" fmla="*/ 3437199 h 3437199"/>
              <a:gd name="connsiteX1" fmla="*/ 3102169 w 3102169"/>
              <a:gd name="connsiteY1" fmla="*/ 0 h 3437199"/>
              <a:gd name="connsiteX2" fmla="*/ 775811 w 3102169"/>
              <a:gd name="connsiteY2" fmla="*/ 3437199 h 3437199"/>
              <a:gd name="connsiteX3" fmla="*/ 0 w 3102169"/>
              <a:gd name="connsiteY3" fmla="*/ 3437199 h 3437199"/>
              <a:gd name="connsiteX0" fmla="*/ 0 w 3125318"/>
              <a:gd name="connsiteY0" fmla="*/ 3437199 h 3437199"/>
              <a:gd name="connsiteX1" fmla="*/ 3125318 w 3125318"/>
              <a:gd name="connsiteY1" fmla="*/ 0 h 3437199"/>
              <a:gd name="connsiteX2" fmla="*/ 798960 w 3125318"/>
              <a:gd name="connsiteY2" fmla="*/ 3437199 h 3437199"/>
              <a:gd name="connsiteX3" fmla="*/ 0 w 3125318"/>
              <a:gd name="connsiteY3" fmla="*/ 3437199 h 343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5318" h="3437199">
                <a:moveTo>
                  <a:pt x="0" y="3437199"/>
                </a:moveTo>
                <a:lnTo>
                  <a:pt x="3125318" y="0"/>
                </a:lnTo>
                <a:lnTo>
                  <a:pt x="798960" y="3437199"/>
                </a:lnTo>
                <a:lnTo>
                  <a:pt x="0" y="3437199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286000" y="2526893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929549" y="3882390"/>
                <a:ext cx="914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4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en-US" sz="4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549" y="3882390"/>
                <a:ext cx="9144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8377710">
            <a:off x="972656" y="4090414"/>
            <a:ext cx="646067" cy="646330"/>
          </a:xfrm>
          <a:prstGeom prst="arc">
            <a:avLst>
              <a:gd name="adj1" fmla="val 11862953"/>
              <a:gd name="adj2" fmla="val 96068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95682" y="4099825"/>
                <a:ext cx="14038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138.2</a:t>
                </a:r>
                <a14:m>
                  <m:oMath xmlns:m="http://schemas.openxmlformats.org/officeDocument/2006/math">
                    <m:r>
                      <a:rPr lang="en-US" altLang="en-US" sz="32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82" y="4099825"/>
                <a:ext cx="1403836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10870" t="-14737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05003" y="1568242"/>
                <a:ext cx="10241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𝟏𝟏</m:t>
                      </m:r>
                      <m:r>
                        <a:rPr lang="en-US" altLang="en-US" sz="3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𝟖</m:t>
                      </m:r>
                      <m:r>
                        <a:rPr lang="en-US" altLang="en-US" sz="3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003" y="1568242"/>
                <a:ext cx="102413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274880" y="2160564"/>
            <a:ext cx="3393735" cy="45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82560" y="2971799"/>
            <a:ext cx="2675239" cy="77730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the height. We don’t know it but we can find out using right triangle trig.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(not drawn).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 rot="819103">
            <a:off x="431551" y="3816457"/>
            <a:ext cx="1313180" cy="1231265"/>
          </a:xfrm>
          <a:prstGeom prst="arc">
            <a:avLst>
              <a:gd name="adj1" fmla="val 15575430"/>
              <a:gd name="adj2" fmla="val 1330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524000" y="3360449"/>
            <a:ext cx="12286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the only angle we know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57091"/>
            <a:ext cx="84582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We know two sides and one angle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but the angle is 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NOT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between the sides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3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1" grpId="0" animBg="1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37868" y="4107472"/>
            <a:ext cx="612280" cy="798068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55566" y="3275865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43436" y="1970105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235678" y="1196340"/>
            <a:ext cx="2323844" cy="3375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559522" y="1196340"/>
            <a:ext cx="2209105" cy="33604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35689" y="82045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but smaller 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434050" y="1150040"/>
            <a:ext cx="3125318" cy="3437199"/>
          </a:xfrm>
          <a:custGeom>
            <a:avLst/>
            <a:gdLst>
              <a:gd name="connsiteX0" fmla="*/ 0 w 3102322"/>
              <a:gd name="connsiteY0" fmla="*/ 3390900 h 3390900"/>
              <a:gd name="connsiteX1" fmla="*/ 1551161 w 3102322"/>
              <a:gd name="connsiteY1" fmla="*/ 0 h 3390900"/>
              <a:gd name="connsiteX2" fmla="*/ 3102322 w 3102322"/>
              <a:gd name="connsiteY2" fmla="*/ 3390900 h 3390900"/>
              <a:gd name="connsiteX3" fmla="*/ 0 w 3102322"/>
              <a:gd name="connsiteY3" fmla="*/ 3390900 h 3390900"/>
              <a:gd name="connsiteX0" fmla="*/ 0 w 3102322"/>
              <a:gd name="connsiteY0" fmla="*/ 3437199 h 3437199"/>
              <a:gd name="connsiteX1" fmla="*/ 3102169 w 3102322"/>
              <a:gd name="connsiteY1" fmla="*/ 0 h 3437199"/>
              <a:gd name="connsiteX2" fmla="*/ 3102322 w 3102322"/>
              <a:gd name="connsiteY2" fmla="*/ 3437199 h 3437199"/>
              <a:gd name="connsiteX3" fmla="*/ 0 w 3102322"/>
              <a:gd name="connsiteY3" fmla="*/ 3437199 h 3437199"/>
              <a:gd name="connsiteX0" fmla="*/ 0 w 3102169"/>
              <a:gd name="connsiteY0" fmla="*/ 3437199 h 3437199"/>
              <a:gd name="connsiteX1" fmla="*/ 3102169 w 3102169"/>
              <a:gd name="connsiteY1" fmla="*/ 0 h 3437199"/>
              <a:gd name="connsiteX2" fmla="*/ 775811 w 3102169"/>
              <a:gd name="connsiteY2" fmla="*/ 3437199 h 3437199"/>
              <a:gd name="connsiteX3" fmla="*/ 0 w 3102169"/>
              <a:gd name="connsiteY3" fmla="*/ 3437199 h 3437199"/>
              <a:gd name="connsiteX0" fmla="*/ 0 w 3125318"/>
              <a:gd name="connsiteY0" fmla="*/ 3437199 h 3437199"/>
              <a:gd name="connsiteX1" fmla="*/ 3125318 w 3125318"/>
              <a:gd name="connsiteY1" fmla="*/ 0 h 3437199"/>
              <a:gd name="connsiteX2" fmla="*/ 798960 w 3125318"/>
              <a:gd name="connsiteY2" fmla="*/ 3437199 h 3437199"/>
              <a:gd name="connsiteX3" fmla="*/ 0 w 3125318"/>
              <a:gd name="connsiteY3" fmla="*/ 3437199 h 343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5318" h="3437199">
                <a:moveTo>
                  <a:pt x="0" y="3437199"/>
                </a:moveTo>
                <a:lnTo>
                  <a:pt x="3125318" y="0"/>
                </a:lnTo>
                <a:lnTo>
                  <a:pt x="798960" y="3437199"/>
                </a:lnTo>
                <a:lnTo>
                  <a:pt x="0" y="3437199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286000" y="2526893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929549" y="3882390"/>
                <a:ext cx="914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altLang="en-US" sz="4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en-US" sz="4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549" y="3882390"/>
                <a:ext cx="9144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95682" y="4099825"/>
                <a:ext cx="14038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138.2</a:t>
                </a:r>
                <a14:m>
                  <m:oMath xmlns:m="http://schemas.openxmlformats.org/officeDocument/2006/math">
                    <m:r>
                      <a:rPr lang="en-US" altLang="en-US" sz="32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82" y="4099825"/>
                <a:ext cx="1403836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0870" t="-14737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05003" y="1568242"/>
                <a:ext cx="10241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𝟏𝟏</m:t>
                      </m:r>
                      <m:r>
                        <a:rPr lang="en-US" altLang="en-US" sz="3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𝟖</m:t>
                      </m:r>
                      <m:r>
                        <a:rPr lang="en-US" altLang="en-US" sz="3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003" y="1568242"/>
                <a:ext cx="1024136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5524516" y="1092045"/>
                <a:ext cx="3390919" cy="14563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last side,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, using the Law of Sines again</a:t>
                </a:r>
                <a:endParaRPr kumimoji="0" lang="en-US" altLang="en-US" sz="4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16" y="1092045"/>
                <a:ext cx="3390919" cy="1456369"/>
              </a:xfrm>
              <a:prstGeom prst="rect">
                <a:avLst/>
              </a:prstGeom>
              <a:blipFill rotWithShape="1">
                <a:blip r:embed="rId5"/>
                <a:stretch>
                  <a:fillRect l="-2504" t="-290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5181600"/>
                <a:ext cx="7649244" cy="156547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𝟑</m:t>
                          </m:r>
                        </m:den>
                      </m:f>
                      <m:r>
                        <a:rPr kumimoji="0" lang="en-US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11.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𝟖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sz="2800" b="1" i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 →</m:t>
                      </m:r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en-US" sz="28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𝟑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𝟏𝟏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.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𝟖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kumimoji="0" lang="en-US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4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en-US" sz="40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en-US" sz="4000" b="1" i="1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</m:t>
                      </m:r>
                    </m:oMath>
                  </m:oMathPara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4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181600"/>
                <a:ext cx="7649244" cy="15654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4050" y="4587240"/>
                <a:ext cx="8616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3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</m:t>
                      </m:r>
                      <m:r>
                        <a:rPr lang="en-US" altLang="en-US" sz="3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</m:t>
                      </m:r>
                    </m:oMath>
                  </m:oMathPara>
                </a14:m>
                <a:endParaRPr lang="en-US" altLang="en-US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50" y="4587240"/>
                <a:ext cx="861639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3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127574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and larger 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858000" y="1009206"/>
            <a:ext cx="1538571" cy="47819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3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127574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and larger 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858000" y="1009206"/>
            <a:ext cx="1538571" cy="47819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03 -0.01803 L -0.5257 0.026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127574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and larger 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042830" y="1196340"/>
            <a:ext cx="1538571" cy="47819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1524000" y="1196340"/>
            <a:ext cx="2050598" cy="45948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14400" y="1196340"/>
            <a:ext cx="2667001" cy="43662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8807" y="1196340"/>
            <a:ext cx="3256756" cy="4137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0" y="1196340"/>
            <a:ext cx="3581401" cy="339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114800" y="1889626"/>
            <a:ext cx="4572000" cy="1082174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too long to make 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small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127574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and larger 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581401" y="1196340"/>
            <a:ext cx="4343399" cy="339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229100" y="2133600"/>
            <a:ext cx="4572000" cy="1082174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 it can make only ONE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large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457200" y="1196340"/>
            <a:ext cx="7467600" cy="3375660"/>
          </a:xfrm>
          <a:prstGeom prst="triangle">
            <a:avLst>
              <a:gd name="adj" fmla="val 4209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127574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and larger 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581401" y="1196340"/>
            <a:ext cx="4343399" cy="339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229100" y="2133600"/>
            <a:ext cx="4572000" cy="1082174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 it can make only ONE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large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286000" y="5334000"/>
            <a:ext cx="4572000" cy="8382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 the angle opposite the known side using the Law of Sines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6400800" y="5867400"/>
                <a:ext cx="914400" cy="83820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l-GR" altLang="en-US" sz="4400" i="1" u="none" strike="noStrike" normalizeH="0" baseline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𝜶</m:t>
                      </m:r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5867400"/>
                <a:ext cx="9144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2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48844E-6 L -0.18333 0.17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8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6.47549E-8 L -0.025 -0.310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15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6" grpId="0" animBg="1"/>
      <p:bldP spid="18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457200" y="1196340"/>
            <a:ext cx="7467600" cy="3375660"/>
          </a:xfrm>
          <a:prstGeom prst="triangle">
            <a:avLst>
              <a:gd name="adj" fmla="val 4209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127574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and larger 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591775" y="144805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581401" y="1196340"/>
            <a:ext cx="4343399" cy="339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6266727" y="3820539"/>
                <a:ext cx="685800" cy="62490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l-GR" altLang="en-US" sz="4400" i="1" u="none" strike="noStrike" normalizeH="0" baseline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𝜶</m:t>
                      </m:r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6727" y="3820539"/>
                <a:ext cx="685800" cy="624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486444" y="4704916"/>
                <a:ext cx="7620000" cy="2042160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kumimoji="0" lang="en-US" altLang="en-US" sz="3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𝟓</m:t>
                          </m:r>
                        </m:den>
                      </m:f>
                      <m:r>
                        <a:rPr kumimoji="0" lang="en-US" altLang="en-US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l-GR" alt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en-US" sz="32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𝟒</m:t>
                          </m:r>
                        </m:den>
                      </m:f>
                      <m:r>
                        <a:rPr lang="en-US" altLang="en-US" sz="3200" b="1" i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 →</m:t>
                      </m:r>
                      <m:r>
                        <a:rPr lang="en-US" altLang="en-US" sz="3200" b="1" i="1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𝒔𝒊𝒏</m:t>
                      </m:r>
                      <m:r>
                        <a:rPr lang="el-GR" alt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𝛼</m:t>
                      </m:r>
                      <m:r>
                        <a:rPr lang="en-US" altLang="en-US" sz="32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32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𝟒</m:t>
                          </m:r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lang="en-US" altLang="en-US" sz="32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en-US" sz="32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altLang="en-US" sz="32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𝛼</m:t>
                      </m:r>
                      <m:r>
                        <a:rPr lang="en-US" altLang="en-US" sz="3200" b="1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32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en-US" sz="32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altLang="en-US" sz="32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𝟒</m:t>
                                  </m:r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𝒔𝒊𝒏</m:t>
                                  </m:r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 </m:t>
                                  </m:r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𝟑𝟎</m:t>
                                  </m:r>
                                  <m:r>
                                    <a:rPr lang="en-US" altLang="en-US" sz="32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°</m:t>
                                  </m:r>
                                </m:num>
                                <m:den>
                                  <m:r>
                                    <a:rPr lang="en-US" alt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sz="32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r>
                        <a:rPr lang="en-US" altLang="en-US" sz="32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𝟐𝟑</m:t>
                      </m:r>
                      <m:r>
                        <a:rPr lang="en-US" altLang="en-US" sz="32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2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𝟔</m:t>
                      </m:r>
                      <m:r>
                        <a:rPr lang="en-US" altLang="en-US" sz="32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4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444" y="4704916"/>
                <a:ext cx="7620000" cy="2042160"/>
              </a:xfrm>
              <a:prstGeom prst="rect">
                <a:avLst/>
              </a:prstGeom>
              <a:blipFill rotWithShape="1">
                <a:blip r:embed="rId4"/>
                <a:stretch>
                  <a:fillRect b="-890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18691" y="3925669"/>
                <a:ext cx="1200872" cy="64633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𝟐𝟑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𝟔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sz="36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91" y="3925669"/>
                <a:ext cx="1200872" cy="646331"/>
              </a:xfrm>
              <a:prstGeom prst="rect">
                <a:avLst/>
              </a:prstGeom>
              <a:blipFill rotWithShape="1">
                <a:blip r:embed="rId5"/>
                <a:stretch>
                  <a:fillRect r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6019800" y="956092"/>
                <a:ext cx="2971800" cy="1928078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angle, </a:t>
                </a:r>
                <a14:m>
                  <m:oMath xmlns:m="http://schemas.openxmlformats.org/officeDocument/2006/math">
                    <m:r>
                      <a:rPr lang="el-GR" altLang="en-US" sz="24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, opposite the known side, (4), using the Law of Sines</a:t>
                </a:r>
                <a:endParaRPr kumimoji="0" lang="en-US" altLang="en-US" sz="4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956092"/>
                <a:ext cx="2971800" cy="1928078"/>
              </a:xfrm>
              <a:prstGeom prst="rect">
                <a:avLst/>
              </a:prstGeom>
              <a:blipFill rotWithShape="1">
                <a:blip r:embed="rId6"/>
                <a:stretch>
                  <a:fillRect l="-3067" t="-2201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2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457200" y="1196340"/>
            <a:ext cx="7467600" cy="3375660"/>
          </a:xfrm>
          <a:prstGeom prst="triangle">
            <a:avLst>
              <a:gd name="adj" fmla="val 4209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68711" y="853015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127574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and larger 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105400" y="1748314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581401" y="1196340"/>
            <a:ext cx="4343399" cy="339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6266727" y="3820539"/>
                <a:ext cx="685800" cy="62490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l-GR" altLang="en-US" sz="4400" i="1" u="none" strike="noStrike" normalizeH="0" baseline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𝜶</m:t>
                      </m:r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6727" y="3820539"/>
                <a:ext cx="685800" cy="624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18691" y="3925669"/>
                <a:ext cx="1200872" cy="64633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𝟐𝟑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𝟔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sz="36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91" y="3925669"/>
                <a:ext cx="1200872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17547" y="4724400"/>
                <a:ext cx="7654107" cy="78148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altLang="en-US" sz="3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𝛽</m:t>
                      </m:r>
                      <m:r>
                        <a:rPr lang="en-US" altLang="en-US" sz="3600" b="1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𝟏𝟖𝟎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°−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𝟑𝟎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°−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𝟐𝟑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𝟔</m:t>
                      </m:r>
                      <m:r>
                        <a:rPr lang="en-US" altLang="en-US" sz="3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°=</m:t>
                      </m:r>
                      <m:r>
                        <a:rPr lang="en-US" altLang="en-US" sz="36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𝟏𝟐𝟔</m:t>
                      </m:r>
                      <m:r>
                        <a:rPr lang="en-US" altLang="en-US" sz="36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𝟒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sz="44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547" y="4724400"/>
                <a:ext cx="7654107" cy="78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957503" y="2054606"/>
                <a:ext cx="1662451" cy="58477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200" b="1" dirty="0" smtClean="0">
                    <a:solidFill>
                      <a:srgbClr val="FFFF00"/>
                    </a:solidFill>
                    <a:ea typeface="Cambria Math"/>
                    <a:cs typeface="Arial" pitchFamily="34" charset="0"/>
                  </a:rPr>
                  <a:t>12</a:t>
                </a:r>
                <a14:m>
                  <m:oMath xmlns:m="http://schemas.openxmlformats.org/officeDocument/2006/math">
                    <m:r>
                      <a:rPr lang="en-US" altLang="en-US" sz="32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𝟔</m:t>
                    </m:r>
                    <m:r>
                      <a:rPr lang="en-US" altLang="en-US" sz="32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.</m:t>
                    </m:r>
                    <m:r>
                      <a:rPr lang="en-US" altLang="en-US" sz="32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𝟒</m:t>
                    </m:r>
                    <m:r>
                      <a:rPr lang="en-US" altLang="en-US" sz="3200" b="1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endParaRPr lang="en-US" altLang="en-US" sz="32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03" y="2054606"/>
                <a:ext cx="166245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9158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6419127" y="1041977"/>
                <a:ext cx="2496308" cy="231304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last angle, </a:t>
                </a:r>
                <a14:m>
                  <m:oMath xmlns:m="http://schemas.openxmlformats.org/officeDocument/2006/math">
                    <m:r>
                      <a:rPr lang="el-GR" altLang="en-US" sz="24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𝛽</m:t>
                    </m:r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, by subtracting the other two angles from 180</a:t>
                </a:r>
                <a:r>
                  <a:rPr lang="en-US" altLang="en-US" sz="2400" b="1" dirty="0" smtClean="0">
                    <a:solidFill>
                      <a:schemeClr val="bg1"/>
                    </a:solidFill>
                    <a:latin typeface="Calisto MT"/>
                    <a:cs typeface="Times New Roman" pitchFamily="18" charset="0"/>
                  </a:rPr>
                  <a:t>˚</a:t>
                </a:r>
                <a:endParaRPr kumimoji="0" lang="en-US" altLang="en-US" sz="4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9127" y="1041977"/>
                <a:ext cx="2496308" cy="2313044"/>
              </a:xfrm>
              <a:prstGeom prst="rect">
                <a:avLst/>
              </a:prstGeom>
              <a:blipFill rotWithShape="1">
                <a:blip r:embed="rId7"/>
                <a:stretch>
                  <a:fillRect l="-3398" t="-183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4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457200" y="1196340"/>
            <a:ext cx="7467600" cy="3375660"/>
          </a:xfrm>
          <a:prstGeom prst="triangle">
            <a:avLst>
              <a:gd name="adj" fmla="val 4209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21849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larger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and larger 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than the other known side?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686300" y="1546893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581401" y="1196340"/>
            <a:ext cx="4343399" cy="339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731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6052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6266727" y="3820539"/>
                <a:ext cx="685800" cy="62490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l-GR" altLang="en-US" sz="4400" i="1" u="none" strike="noStrike" normalizeH="0" baseline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𝜶</m:t>
                      </m:r>
                    </m:oMath>
                  </m:oMathPara>
                </a14:m>
                <a:endParaRPr kumimoji="0" lang="en-US" altLang="en-US" sz="4400" i="0" u="none" strike="noStrike" normalizeH="0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6727" y="3820539"/>
                <a:ext cx="685800" cy="624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18691" y="3925669"/>
                <a:ext cx="1200872" cy="64633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𝟐𝟑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𝟔</m:t>
                      </m:r>
                      <m:r>
                        <a:rPr lang="en-US" altLang="en-US" sz="3600" b="1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</m:oMath>
                  </m:oMathPara>
                </a14:m>
                <a:endParaRPr lang="en-US" altLang="en-US" sz="36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91" y="3925669"/>
                <a:ext cx="1200872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57503" y="2054606"/>
                <a:ext cx="1662451" cy="58477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200" b="1" dirty="0" smtClean="0">
                    <a:solidFill>
                      <a:srgbClr val="FFFF00"/>
                    </a:solidFill>
                    <a:ea typeface="Cambria Math"/>
                    <a:cs typeface="Arial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en-US" sz="32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𝟐𝟔</m:t>
                    </m:r>
                    <m:r>
                      <a:rPr lang="en-US" altLang="en-US" sz="32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.</m:t>
                    </m:r>
                    <m:r>
                      <a:rPr lang="en-US" altLang="en-US" sz="32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𝟒</m:t>
                    </m:r>
                    <m:r>
                      <a:rPr lang="en-US" altLang="en-US" sz="3200" b="1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°</m:t>
                    </m:r>
                  </m:oMath>
                </a14:m>
                <a:endParaRPr lang="en-US" altLang="en-US" sz="32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03" y="2054606"/>
                <a:ext cx="1662451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9158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6609627" y="1092045"/>
                <a:ext cx="2305808" cy="1799745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Find the last side,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, using the Law of Sines again</a:t>
                </a:r>
                <a:endParaRPr kumimoji="0" lang="en-US" altLang="en-US" sz="4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9627" y="1092045"/>
                <a:ext cx="2305808" cy="1799745"/>
              </a:xfrm>
              <a:prstGeom prst="rect">
                <a:avLst/>
              </a:prstGeom>
              <a:blipFill rotWithShape="1">
                <a:blip r:embed="rId6"/>
                <a:stretch>
                  <a:fillRect l="-3675" t="-235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486444" y="4704916"/>
                <a:ext cx="7620000" cy="2042160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kumimoji="0" lang="en-US" alt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𝟓</m:t>
                          </m:r>
                        </m:den>
                      </m:f>
                      <m:r>
                        <a:rPr kumimoji="0" lang="en-US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126.4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en-US" sz="2800" b="1" i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 →</m:t>
                      </m:r>
                      <m:r>
                        <a:rPr lang="en-US" altLang="en-US" sz="2800" b="1" i="1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𝒃</m:t>
                      </m:r>
                      <m:r>
                        <a:rPr lang="en-US" altLang="en-US" sz="28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𝟓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𝟏𝟐𝟔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.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𝟒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𝒔𝒊𝒏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𝟑𝟎</m:t>
                          </m:r>
                          <m:r>
                            <a:rPr lang="en-US" altLang="en-US" sz="28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kumimoji="0" lang="en-US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4000" b="1" i="1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𝒃</m:t>
                      </m:r>
                      <m:r>
                        <a:rPr lang="en-US" altLang="en-US" sz="4000" b="1" i="1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𝟖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.</m:t>
                      </m:r>
                      <m:r>
                        <a:rPr lang="en-US" altLang="en-US" sz="44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𝟎</m:t>
                      </m:r>
                    </m:oMath>
                  </m:oMathPara>
                </a14:m>
                <a:endParaRPr kumimoji="0" lang="en-US" altLang="en-US" sz="4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444" y="4704916"/>
                <a:ext cx="7620000" cy="20421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28731" y="3771070"/>
                <a:ext cx="1959017" cy="64633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b="1" dirty="0" smtClean="0">
                    <a:solidFill>
                      <a:srgbClr val="FFFF00"/>
                    </a:solidFill>
                    <a:ea typeface="Cambria Math"/>
                    <a:cs typeface="Arial" pitchFamily="34" charset="0"/>
                  </a:rPr>
                  <a:t>8</a:t>
                </a:r>
                <a14:m>
                  <m:oMath xmlns:m="http://schemas.openxmlformats.org/officeDocument/2006/math">
                    <m:r>
                      <a:rPr lang="en-US" altLang="en-US" sz="3600" b="1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.</m:t>
                    </m:r>
                    <m:r>
                      <a:rPr lang="en-US" altLang="en-US" sz="3600" b="1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𝟎</m:t>
                    </m:r>
                  </m:oMath>
                </a14:m>
                <a:endParaRPr lang="en-US" altLang="en-US" sz="36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31" y="3771070"/>
                <a:ext cx="1959017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2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4547" y="2967335"/>
            <a:ext cx="5074915" cy="92333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 Yourself!!!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4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274880" y="2160564"/>
            <a:ext cx="3393735" cy="45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the only angle we know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95590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Arial Black" panose="020B0A04020102020204" pitchFamily="34" charset="0"/>
                <a:cs typeface="Arial" pitchFamily="34" charset="0"/>
              </a:rPr>
              <a:t>Let’s add numbers!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891480" y="2743200"/>
            <a:ext cx="2675239" cy="77730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the height. We don’t know it but we can find out using right triangle trig.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(not drawn).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 smtClean="0">
                <a:latin typeface="Times New Roman" pitchFamily="18" charset="0"/>
                <a:cs typeface="Times New Roman" pitchFamily="18" charset="0"/>
              </a:rPr>
              <a:t>18.4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356167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39.6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49424"/>
            <a:ext cx="8458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Arial Black" panose="020B0A04020102020204" pitchFamily="34" charset="0"/>
                <a:cs typeface="Arial" pitchFamily="34" charset="0"/>
              </a:rPr>
              <a:t>TEST YOURSELF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05600" y="2286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3.7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1865" y="271160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5114586"/>
            <a:ext cx="7117465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triangles can have the given parts?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3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 smtClean="0">
                <a:latin typeface="Times New Roman" pitchFamily="18" charset="0"/>
                <a:cs typeface="Times New Roman" pitchFamily="18" charset="0"/>
              </a:rPr>
              <a:t>18.4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356167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39.6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49424"/>
            <a:ext cx="8458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Arial Black" panose="020B0A04020102020204" pitchFamily="34" charset="0"/>
                <a:cs typeface="Arial" pitchFamily="34" charset="0"/>
              </a:rPr>
              <a:t>TEST YOURSELF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05600" y="2286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3.7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1865" y="271160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5114586"/>
            <a:ext cx="7117465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triangles can have the given parts?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2399" y="2082968"/>
            <a:ext cx="4460111" cy="10156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62400" y="3117699"/>
                <a:ext cx="4460111" cy="1191801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𝑒𝑖𝑔h𝑡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=18.4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bg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39.6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°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11.7 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Thus 3.7 is too short to create a triangle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17699"/>
                <a:ext cx="4460111" cy="1191801"/>
              </a:xfrm>
              <a:prstGeom prst="rect">
                <a:avLst/>
              </a:prstGeom>
              <a:blipFill rotWithShape="1">
                <a:blip r:embed="rId2"/>
                <a:stretch>
                  <a:fillRect l="-204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4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 smtClean="0">
                <a:latin typeface="Times New Roman" pitchFamily="18" charset="0"/>
                <a:cs typeface="Times New Roman" pitchFamily="18" charset="0"/>
              </a:rPr>
              <a:t>9.8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356167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75.3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49424"/>
            <a:ext cx="8458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Arial Black" panose="020B0A04020102020204" pitchFamily="34" charset="0"/>
                <a:cs typeface="Arial" pitchFamily="34" charset="0"/>
              </a:rPr>
              <a:t>TEST YOURSELF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791200" y="228600"/>
            <a:ext cx="198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12.4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1865" y="271160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5114586"/>
            <a:ext cx="7117465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triangles can have the given parts?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0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 smtClean="0">
                <a:latin typeface="Times New Roman" pitchFamily="18" charset="0"/>
                <a:cs typeface="Times New Roman" pitchFamily="18" charset="0"/>
              </a:rPr>
              <a:t>9.8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356167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75.3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49424"/>
            <a:ext cx="8458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Arial Black" panose="020B0A04020102020204" pitchFamily="34" charset="0"/>
                <a:cs typeface="Arial" pitchFamily="34" charset="0"/>
              </a:rPr>
              <a:t>TEST YOURSELF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324600" y="228600"/>
            <a:ext cx="1447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12.4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1865" y="271160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5114586"/>
            <a:ext cx="7117465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triangles can have the given parts?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2399" y="2082968"/>
            <a:ext cx="4460111" cy="10156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62400" y="3117699"/>
                <a:ext cx="4460111" cy="1569660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12.4 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𝑙𝑎𝑟𝑔𝑒𝑟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𝑡h𝑎𝑛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 9.8,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𝑘𝑛𝑜𝑤𝑛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side (and the height of 9.5) Thus will only touch on one side.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17699"/>
                <a:ext cx="4460111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2049" r="-3005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01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 smtClean="0">
                <a:latin typeface="Times New Roman" pitchFamily="18" charset="0"/>
                <a:cs typeface="Times New Roman" pitchFamily="18" charset="0"/>
              </a:rPr>
              <a:t>10.6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356167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41.2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49424"/>
            <a:ext cx="8458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Arial Black" panose="020B0A04020102020204" pitchFamily="34" charset="0"/>
                <a:cs typeface="Arial" pitchFamily="34" charset="0"/>
              </a:rPr>
              <a:t>TEST YOURSELF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05600" y="2286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8.1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1865" y="271160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5114586"/>
            <a:ext cx="7117465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triangles can have the given parts?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0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 smtClean="0">
                <a:latin typeface="Times New Roman" pitchFamily="18" charset="0"/>
                <a:cs typeface="Times New Roman" pitchFamily="18" charset="0"/>
              </a:rPr>
              <a:t>10.6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356167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41.2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49424"/>
            <a:ext cx="8458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Arial Black" panose="020B0A04020102020204" pitchFamily="34" charset="0"/>
                <a:cs typeface="Arial" pitchFamily="34" charset="0"/>
              </a:rPr>
              <a:t>TEST YOURSELF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92454" y="228600"/>
            <a:ext cx="1579946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8.1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1865" y="271160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5114586"/>
            <a:ext cx="7117465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triangles can have the given parts?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2399" y="2082968"/>
            <a:ext cx="4460111" cy="10156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62400" y="3117699"/>
                <a:ext cx="4460111" cy="193899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𝑒𝑖𝑔h𝑡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=10.6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bg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41.2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°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7.0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Thus 8.1 is larger than the height (7.0) but smaller than the other known side (10.6) creating one big triangle and one small triangle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17699"/>
                <a:ext cx="4460111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2049" r="-3005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5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7" y="1804510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the only angle we know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95590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Arial Black" panose="020B0A04020102020204" pitchFamily="34" charset="0"/>
                <a:cs typeface="Arial" pitchFamily="34" charset="0"/>
              </a:rPr>
              <a:t>Let’s add numbers!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891480" y="2743200"/>
            <a:ext cx="2675239" cy="77730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the height. We don’t know it but we can find out using right triangle trig.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(not drawn).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7" y="1804510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95590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Arial Black" panose="020B0A04020102020204" pitchFamily="34" charset="0"/>
                <a:cs typeface="Arial" pitchFamily="34" charset="0"/>
              </a:rPr>
              <a:t>Let’s add numbers!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891480" y="2743200"/>
            <a:ext cx="2675239" cy="77730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the height. We don’t know it but we can find out using right triangle trig.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(not drawn).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2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29200" y="1257300"/>
            <a:ext cx="3962400" cy="13335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 opposite of the angle we know.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(It is not drawn yet because we don’t know the angle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.)</a:t>
            </a:r>
          </a:p>
        </p:txBody>
      </p: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95590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Arial Black" panose="020B0A04020102020204" pitchFamily="34" charset="0"/>
                <a:cs typeface="Arial" pitchFamily="34" charset="0"/>
              </a:rPr>
              <a:t>Let’s add numbers!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891480" y="2743200"/>
            <a:ext cx="2675239" cy="77730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the height. We don’t know it but we can find out using right triangle trig.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05600" y="2286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1865" y="271160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55862" y="4143232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29200" y="1257300"/>
            <a:ext cx="3962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 opposite of the angle we know.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(It is not drawn yet because we don’t know the angle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.)</a:t>
            </a:r>
          </a:p>
        </p:txBody>
      </p: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49424"/>
            <a:ext cx="8458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We need to find the height</a:t>
            </a:r>
            <a:r>
              <a:rPr lang="en-US" alt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!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405106" y="2590800"/>
            <a:ext cx="1319293" cy="73971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height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05600" y="2286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1865" y="271160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1235678" y="4724400"/>
                <a:ext cx="7070122" cy="1828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Because we</a:t>
                </a:r>
                <a:r>
                  <a:rPr kumimoji="0" lang="en-US" altLang="en-US" sz="20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have a right triangle using the height, we know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en-US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itchFamily="34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en-US" sz="2000" b="0" i="0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 pitchFamily="34" charset="0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kumimoji="0" lang="en-US" altLang="en-US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 pitchFamily="34" charset="0"/>
                            <a:cs typeface="Times New Roman" pitchFamily="18" charset="0"/>
                          </a:rPr>
                          <m:t>30</m:t>
                        </m:r>
                        <m:r>
                          <a:rPr kumimoji="0" lang="en-US" altLang="en-US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°=</m:t>
                        </m:r>
                        <m:f>
                          <m:fPr>
                            <m:ctrlPr>
                              <a:rPr kumimoji="0" lang="en-US" altLang="en-US" sz="20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0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𝑜𝑝𝑝</m:t>
                            </m:r>
                          </m:num>
                          <m:den>
                            <m:r>
                              <a:rPr kumimoji="0" lang="en-US" altLang="en-US" sz="20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h𝑦𝑝</m:t>
                            </m:r>
                          </m:den>
                        </m:f>
                      </m:e>
                    </m:func>
                  </m:oMath>
                </a14:m>
                <a:r>
                  <a:rPr kumimoji="0" lang="en-US" altLang="en-US" sz="3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altLang="en-US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kumimoji="0" lang="en-US" altLang="en-US" sz="3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0" lang="en-US" altLang="en-US" sz="20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o 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en-US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itchFamily="34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en-US" sz="2000" b="0" i="0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 pitchFamily="34" charset="0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kumimoji="0" lang="en-US" altLang="en-US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 pitchFamily="34" charset="0"/>
                            <a:cs typeface="Times New Roman" pitchFamily="18" charset="0"/>
                          </a:rPr>
                          <m:t>30</m:t>
                        </m:r>
                        <m:r>
                          <a:rPr kumimoji="0" lang="en-US" altLang="en-US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°=</m:t>
                        </m:r>
                        <m:f>
                          <m:fPr>
                            <m:ctrlPr>
                              <a:rPr kumimoji="0" lang="en-US" altLang="en-US" sz="20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0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h𝑒𝑖𝑔h𝑡</m:t>
                            </m:r>
                          </m:num>
                          <m:den>
                            <m:r>
                              <a:rPr kumimoji="0" lang="en-US" altLang="en-US" sz="20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kumimoji="0" lang="en-US" altLang="en-US" sz="3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en-US" sz="32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itchFamily="34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3200" b="0" i="0" u="none" strike="noStrike" cap="none" normalizeH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height</m:t>
                          </m:r>
                          <m:r>
                            <a:rPr kumimoji="0" lang="en-US" altLang="en-US" sz="3200" b="0" i="0" u="none" strike="noStrike" cap="none" normalizeH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=4</m:t>
                          </m:r>
                          <m:r>
                            <m:rPr>
                              <m:sty m:val="p"/>
                            </m:rPr>
                            <a:rPr kumimoji="0" lang="en-US" altLang="en-US" sz="3200" b="0" i="0" u="none" strike="noStrike" cap="none" normalizeH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en-US" sz="32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30</m:t>
                          </m:r>
                          <m:r>
                            <a:rPr kumimoji="0" lang="en-US" altLang="en-US" sz="32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°</m:t>
                          </m:r>
                        </m:e>
                      </m:func>
                      <m:r>
                        <a:rPr kumimoji="0" lang="en-US" altLang="en-US" sz="3200" b="0" i="1" u="none" strike="noStrike" cap="none" normalizeH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  <a:cs typeface="Times New Roman" pitchFamily="18" charset="0"/>
                        </a:rPr>
                        <m:t>=4</m:t>
                      </m:r>
                      <m:d>
                        <m:dPr>
                          <m:ctrlPr>
                            <a:rPr kumimoji="0" lang="en-US" altLang="en-US" sz="32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sz="32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sz="32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en-US" sz="32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0" lang="en-US" altLang="en-US" sz="3200" b="0" i="1" u="none" strike="noStrike" cap="none" normalizeH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  <a:cs typeface="Times New Roman" pitchFamily="18" charset="0"/>
                        </a:rPr>
                        <m:t>=2</m:t>
                      </m:r>
                    </m:oMath>
                  </m:oMathPara>
                </a14:m>
                <a:endParaRPr kumimoji="0" lang="en-US" altLang="en-US" sz="4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5678" y="4724400"/>
                <a:ext cx="7070122" cy="1828800"/>
              </a:xfrm>
              <a:prstGeom prst="rect">
                <a:avLst/>
              </a:prstGeom>
              <a:blipFill rotWithShape="1">
                <a:blip r:embed="rId2"/>
                <a:stretch>
                  <a:fillRect l="-861" t="-1325" b="-5960"/>
                </a:stretch>
              </a:blip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5313" y="458724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ight Triangle 1"/>
          <p:cNvSpPr/>
          <p:nvPr/>
        </p:nvSpPr>
        <p:spPr>
          <a:xfrm flipH="1">
            <a:off x="457200" y="1198036"/>
            <a:ext cx="3118363" cy="334903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59263"/>
            <a:ext cx="84582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We have only </a:t>
            </a:r>
            <a:r>
              <a:rPr lang="en-US" altLang="en-US" b="1" u="sng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one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possibility for a triangle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Because the length = height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A RIGHT TRIANGLE!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288497" y="1198036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23927" y="397936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15493" y="262238"/>
            <a:ext cx="852720" cy="3191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3674078" y="2661357"/>
                <a:ext cx="2726722" cy="762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200" b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3200" b="0" i="1" u="none" strike="noStrike" cap="none" normalizeH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2</m:t>
                    </m:r>
                  </m:oMath>
                </a14:m>
                <a:endParaRPr kumimoji="0" lang="en-US" altLang="en-US" sz="4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4078" y="2661357"/>
                <a:ext cx="2726722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5568" t="-9449" b="-1575"/>
                </a:stretch>
              </a:blip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 flipV="1">
            <a:off x="3575563" y="1187260"/>
            <a:ext cx="5838" cy="33847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"/>
              <p:cNvSpPr txBox="1">
                <a:spLocks noChangeArrowheads="1"/>
              </p:cNvSpPr>
              <p:nvPr/>
            </p:nvSpPr>
            <p:spPr bwMode="auto">
              <a:xfrm>
                <a:off x="457201" y="4648200"/>
                <a:ext cx="5562600" cy="1661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We don’t know the length of this side. But we can find it now because we know we have a right triangle. </a:t>
                </a: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/>
                        <a:ea typeface="Calibri" pitchFamily="34" charset="0"/>
                        <a:cs typeface="Times New Roman" pitchFamily="18" charset="0"/>
                      </a:rPr>
                      <m:t>𝑐𝑜𝑠</m:t>
                    </m:r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/>
                        <a:ea typeface="Calibri" pitchFamily="34" charset="0"/>
                        <a:cs typeface="Times New Roman" pitchFamily="18" charset="0"/>
                      </a:rPr>
                      <m:t>30°=</m:t>
                    </m:r>
                    <m:d>
                      <m:d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𝑎𝑑𝑗</m:t>
                            </m:r>
                          </m:num>
                          <m:den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               length</a:t>
                </a:r>
                <a:r>
                  <a:rPr kumimoji="0" lang="en-US" altLang="en-US" sz="20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 = 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4648200"/>
                <a:ext cx="5562600" cy="1661160"/>
              </a:xfrm>
              <a:prstGeom prst="rect">
                <a:avLst/>
              </a:prstGeom>
              <a:blipFill rotWithShape="1">
                <a:blip r:embed="rId3"/>
                <a:stretch>
                  <a:fillRect l="-1095" t="-1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4504039" y="5257800"/>
                <a:ext cx="10668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5400" b="1" i="1" dirty="0" smtClean="0">
                          <a:solidFill>
                            <a:srgbClr val="FFFF00"/>
                          </a:solidFill>
                          <a:latin typeface="Cambria Math"/>
                          <a:cs typeface="Times New Roman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en-US" sz="54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5400" b="1" i="1" dirty="0" smtClean="0">
                              <a:solidFill>
                                <a:srgbClr val="FFFF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kumimoji="0" lang="en-US" altLang="en-US" sz="72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4039" y="5257800"/>
                <a:ext cx="1066800" cy="800100"/>
              </a:xfrm>
              <a:prstGeom prst="rect">
                <a:avLst/>
              </a:prstGeom>
              <a:blipFill rotWithShape="1">
                <a:blip r:embed="rId4"/>
                <a:stretch>
                  <a:fillRect l="-15429" r="-1143" b="-6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1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 flipH="1">
            <a:off x="2905003" y="4030980"/>
            <a:ext cx="670560" cy="5410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572000"/>
            <a:ext cx="7543800" cy="15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20173" y="4724400"/>
            <a:ext cx="6002338" cy="407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don’t know the length of this side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8890597">
            <a:off x="126826" y="1804509"/>
            <a:ext cx="3393735" cy="8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75563" y="1196340"/>
            <a:ext cx="5838" cy="329946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29200" y="1257300"/>
            <a:ext cx="3962400" cy="13335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 opposite of the angle we know.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(It is not drawn yet because we don’t know the angle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.)</a:t>
            </a:r>
          </a:p>
        </p:txBody>
      </p:sp>
      <p:sp>
        <p:nvSpPr>
          <p:cNvPr id="13" name="Arc 12"/>
          <p:cNvSpPr/>
          <p:nvPr/>
        </p:nvSpPr>
        <p:spPr>
          <a:xfrm rot="819103">
            <a:off x="579088" y="3763107"/>
            <a:ext cx="1313180" cy="1231265"/>
          </a:xfrm>
          <a:prstGeom prst="arc">
            <a:avLst>
              <a:gd name="adj1" fmla="val 14995766"/>
              <a:gd name="adj2" fmla="val 133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68033" y="3355021"/>
            <a:ext cx="1152403" cy="94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effectLst/>
                <a:latin typeface="Calisto MT"/>
                <a:ea typeface="Calibri" pitchFamily="34" charset="0"/>
                <a:cs typeface="Times New Roman" pitchFamily="18" charset="0"/>
              </a:rPr>
              <a:t>˚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" y="1196340"/>
            <a:ext cx="3124200" cy="3375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28600" y="89814"/>
            <a:ext cx="8458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SSA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itchFamily="34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What if the length of the side were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SMALLER</a:t>
            </a:r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than the height?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114800" y="1028700"/>
            <a:ext cx="4572000" cy="838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know the length of this side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opposite of the angle we know.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467598" y="589877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391644" y="589877"/>
            <a:ext cx="426335" cy="15957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743200" y="3649980"/>
                <a:ext cx="2119997" cy="76200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/>
                    <a:cs typeface="Times New Roman" pitchFamily="18" charset="0"/>
                  </a:rPr>
                  <a:t>Height = </a:t>
                </a:r>
                <a14:m>
                  <m:oMath xmlns:m="http://schemas.openxmlformats.org/officeDocument/2006/math">
                    <m:r>
                      <a:rPr kumimoji="0" lang="en-US" altLang="en-US" sz="28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kumimoji="0" lang="en-US" alt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3649980"/>
                <a:ext cx="2119997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5747" t="-7200"/>
                </a:stretch>
              </a:blip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31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1126</TotalTime>
  <Words>1997</Words>
  <Application>Microsoft Office PowerPoint</Application>
  <PresentationFormat>On-screen Show (4:3)</PresentationFormat>
  <Paragraphs>367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Calibri</vt:lpstr>
      <vt:lpstr>Calisto MT</vt:lpstr>
      <vt:lpstr>Cambria Math</vt:lpstr>
      <vt:lpstr>Georgia</vt:lpstr>
      <vt:lpstr>Times New Roman</vt:lpstr>
      <vt:lpstr>Trebuchet MS</vt:lpstr>
      <vt:lpstr>Slipstream</vt:lpstr>
      <vt:lpstr>SSA Side Side 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Wagner</dc:creator>
  <cp:lastModifiedBy>Orme, Susan</cp:lastModifiedBy>
  <cp:revision>58</cp:revision>
  <dcterms:created xsi:type="dcterms:W3CDTF">2015-06-11T17:42:36Z</dcterms:created>
  <dcterms:modified xsi:type="dcterms:W3CDTF">2015-11-03T17:38:27Z</dcterms:modified>
</cp:coreProperties>
</file>