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09" r:id="rId4"/>
    <p:sldMasterId id="2147483846" r:id="rId5"/>
    <p:sldMasterId id="2147483857" r:id="rId6"/>
    <p:sldMasterId id="2147483911" r:id="rId7"/>
  </p:sldMasterIdLst>
  <p:notesMasterIdLst>
    <p:notesMasterId r:id="rId46"/>
  </p:notesMasterIdLst>
  <p:handoutMasterIdLst>
    <p:handoutMasterId r:id="rId47"/>
  </p:handoutMasterIdLst>
  <p:sldIdLst>
    <p:sldId id="463" r:id="rId8"/>
    <p:sldId id="501" r:id="rId9"/>
    <p:sldId id="430" r:id="rId10"/>
    <p:sldId id="478" r:id="rId11"/>
    <p:sldId id="479" r:id="rId12"/>
    <p:sldId id="511" r:id="rId13"/>
    <p:sldId id="439" r:id="rId14"/>
    <p:sldId id="440" r:id="rId15"/>
    <p:sldId id="450" r:id="rId16"/>
    <p:sldId id="401" r:id="rId17"/>
    <p:sldId id="442" r:id="rId18"/>
    <p:sldId id="480" r:id="rId19"/>
    <p:sldId id="482" r:id="rId20"/>
    <p:sldId id="484" r:id="rId21"/>
    <p:sldId id="485" r:id="rId22"/>
    <p:sldId id="486" r:id="rId23"/>
    <p:sldId id="487" r:id="rId24"/>
    <p:sldId id="481" r:id="rId25"/>
    <p:sldId id="498" r:id="rId26"/>
    <p:sldId id="483" r:id="rId27"/>
    <p:sldId id="496" r:id="rId28"/>
    <p:sldId id="495" r:id="rId29"/>
    <p:sldId id="489" r:id="rId30"/>
    <p:sldId id="488" r:id="rId31"/>
    <p:sldId id="433" r:id="rId32"/>
    <p:sldId id="502" r:id="rId33"/>
    <p:sldId id="449" r:id="rId34"/>
    <p:sldId id="447" r:id="rId35"/>
    <p:sldId id="451" r:id="rId36"/>
    <p:sldId id="505" r:id="rId37"/>
    <p:sldId id="506" r:id="rId38"/>
    <p:sldId id="507" r:id="rId39"/>
    <p:sldId id="508" r:id="rId40"/>
    <p:sldId id="509" r:id="rId41"/>
    <p:sldId id="510" r:id="rId42"/>
    <p:sldId id="420" r:id="rId43"/>
    <p:sldId id="512" r:id="rId44"/>
    <p:sldId id="504" r:id="rId45"/>
  </p:sldIdLst>
  <p:sldSz cx="9144000" cy="6858000" type="screen4x3"/>
  <p:notesSz cx="9601200" cy="7315200"/>
  <p:embeddedFontLst>
    <p:embeddedFont>
      <p:font typeface="Calibri" panose="020F0502020204030204" pitchFamily="34" charset="0"/>
      <p:regular r:id="rId48"/>
      <p:bold r:id="rId49"/>
      <p:italic r:id="rId50"/>
      <p:boldItalic r:id="rId51"/>
    </p:embeddedFont>
    <p:embeddedFont>
      <p:font typeface="Cambria" panose="02040503050406030204" pitchFamily="18" charset="0"/>
      <p:regular r:id="rId52"/>
      <p:bold r:id="rId53"/>
      <p:italic r:id="rId54"/>
      <p:boldItalic r:id="rId55"/>
    </p:embeddedFont>
    <p:embeddedFont>
      <p:font typeface="Cambria Math" panose="02040503050406030204" pitchFamily="18" charset="0"/>
      <p:regular r:id="rId56"/>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000000"/>
    <a:srgbClr val="79878C"/>
    <a:srgbClr val="0E2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D1978-22DA-438F-9BC2-695E437D2118}" v="2" dt="2020-04-20T16:51:36.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079" autoAdjust="0"/>
  </p:normalViewPr>
  <p:slideViewPr>
    <p:cSldViewPr snapToGrid="0">
      <p:cViewPr varScale="1">
        <p:scale>
          <a:sx n="115" d="100"/>
          <a:sy n="115" d="100"/>
        </p:scale>
        <p:origin x="1548" y="14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1" d="100"/>
          <a:sy n="61" d="100"/>
        </p:scale>
        <p:origin x="-86" y="-485"/>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1.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font" Target="fonts/font7.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1A8D1978-22DA-438F-9BC2-695E437D2118}"/>
    <pc:docChg chg="addSld modSld sldOrd">
      <pc:chgData name="Swenson, Jody" userId="f700768a-5749-4e0f-98d7-2b523cc7d418" providerId="ADAL" clId="{1A8D1978-22DA-438F-9BC2-695E437D2118}" dt="2020-04-20T16:52:52.004" v="26" actId="1036"/>
      <pc:docMkLst>
        <pc:docMk/>
      </pc:docMkLst>
      <pc:sldChg chg="modSp">
        <pc:chgData name="Swenson, Jody" userId="f700768a-5749-4e0f-98d7-2b523cc7d418" providerId="ADAL" clId="{1A8D1978-22DA-438F-9BC2-695E437D2118}" dt="2020-04-20T16:44:45.678" v="16" actId="255"/>
        <pc:sldMkLst>
          <pc:docMk/>
          <pc:sldMk cId="4246942099" sldId="401"/>
        </pc:sldMkLst>
        <pc:spChg chg="mod">
          <ac:chgData name="Swenson, Jody" userId="f700768a-5749-4e0f-98d7-2b523cc7d418" providerId="ADAL" clId="{1A8D1978-22DA-438F-9BC2-695E437D2118}" dt="2020-04-20T16:44:45.678" v="16" actId="255"/>
          <ac:spMkLst>
            <pc:docMk/>
            <pc:sldMk cId="4246942099" sldId="401"/>
            <ac:spMk id="2" creationId="{00000000-0000-0000-0000-000000000000}"/>
          </ac:spMkLst>
        </pc:spChg>
      </pc:sldChg>
      <pc:sldChg chg="modSp">
        <pc:chgData name="Swenson, Jody" userId="f700768a-5749-4e0f-98d7-2b523cc7d418" providerId="ADAL" clId="{1A8D1978-22DA-438F-9BC2-695E437D2118}" dt="2020-04-20T16:44:06.430" v="9" actId="255"/>
        <pc:sldMkLst>
          <pc:docMk/>
          <pc:sldMk cId="436268566" sldId="430"/>
        </pc:sldMkLst>
        <pc:spChg chg="mod">
          <ac:chgData name="Swenson, Jody" userId="f700768a-5749-4e0f-98d7-2b523cc7d418" providerId="ADAL" clId="{1A8D1978-22DA-438F-9BC2-695E437D2118}" dt="2020-04-20T16:44:06.430" v="9" actId="255"/>
          <ac:spMkLst>
            <pc:docMk/>
            <pc:sldMk cId="436268566" sldId="430"/>
            <ac:spMk id="2" creationId="{00000000-0000-0000-0000-000000000000}"/>
          </ac:spMkLst>
        </pc:spChg>
      </pc:sldChg>
      <pc:sldChg chg="modSp">
        <pc:chgData name="Swenson, Jody" userId="f700768a-5749-4e0f-98d7-2b523cc7d418" providerId="ADAL" clId="{1A8D1978-22DA-438F-9BC2-695E437D2118}" dt="2020-04-20T16:44:18.992" v="12" actId="1076"/>
        <pc:sldMkLst>
          <pc:docMk/>
          <pc:sldMk cId="1258719603" sldId="478"/>
        </pc:sldMkLst>
        <pc:spChg chg="mod">
          <ac:chgData name="Swenson, Jody" userId="f700768a-5749-4e0f-98d7-2b523cc7d418" providerId="ADAL" clId="{1A8D1978-22DA-438F-9BC2-695E437D2118}" dt="2020-04-20T16:44:18.992" v="12" actId="1076"/>
          <ac:spMkLst>
            <pc:docMk/>
            <pc:sldMk cId="1258719603" sldId="478"/>
            <ac:spMk id="20" creationId="{00000000-0000-0000-0000-000000000000}"/>
          </ac:spMkLst>
        </pc:spChg>
      </pc:sldChg>
      <pc:sldChg chg="modSp">
        <pc:chgData name="Swenson, Jody" userId="f700768a-5749-4e0f-98d7-2b523cc7d418" providerId="ADAL" clId="{1A8D1978-22DA-438F-9BC2-695E437D2118}" dt="2020-04-20T16:44:34.936" v="15" actId="1076"/>
        <pc:sldMkLst>
          <pc:docMk/>
          <pc:sldMk cId="1985125868" sldId="479"/>
        </pc:sldMkLst>
        <pc:spChg chg="mod">
          <ac:chgData name="Swenson, Jody" userId="f700768a-5749-4e0f-98d7-2b523cc7d418" providerId="ADAL" clId="{1A8D1978-22DA-438F-9BC2-695E437D2118}" dt="2020-04-20T16:44:34.936" v="15" actId="1076"/>
          <ac:spMkLst>
            <pc:docMk/>
            <pc:sldMk cId="1985125868" sldId="479"/>
            <ac:spMk id="4" creationId="{00000000-0000-0000-0000-000000000000}"/>
          </ac:spMkLst>
        </pc:spChg>
      </pc:sldChg>
      <pc:sldChg chg="modSp">
        <pc:chgData name="Swenson, Jody" userId="f700768a-5749-4e0f-98d7-2b523cc7d418" providerId="ADAL" clId="{1A8D1978-22DA-438F-9BC2-695E437D2118}" dt="2020-04-20T16:50:12.671" v="18" actId="255"/>
        <pc:sldMkLst>
          <pc:docMk/>
          <pc:sldMk cId="4252149518" sldId="480"/>
        </pc:sldMkLst>
        <pc:spChg chg="mod">
          <ac:chgData name="Swenson, Jody" userId="f700768a-5749-4e0f-98d7-2b523cc7d418" providerId="ADAL" clId="{1A8D1978-22DA-438F-9BC2-695E437D2118}" dt="2020-04-20T16:50:12.671" v="18" actId="255"/>
          <ac:spMkLst>
            <pc:docMk/>
            <pc:sldMk cId="4252149518" sldId="480"/>
            <ac:spMk id="2" creationId="{00000000-0000-0000-0000-000000000000}"/>
          </ac:spMkLst>
        </pc:spChg>
      </pc:sldChg>
      <pc:sldChg chg="modSp">
        <pc:chgData name="Swenson, Jody" userId="f700768a-5749-4e0f-98d7-2b523cc7d418" providerId="ADAL" clId="{1A8D1978-22DA-438F-9BC2-695E437D2118}" dt="2020-04-20T16:43:49.801" v="7" actId="255"/>
        <pc:sldMkLst>
          <pc:docMk/>
          <pc:sldMk cId="8369162" sldId="481"/>
        </pc:sldMkLst>
        <pc:spChg chg="mod">
          <ac:chgData name="Swenson, Jody" userId="f700768a-5749-4e0f-98d7-2b523cc7d418" providerId="ADAL" clId="{1A8D1978-22DA-438F-9BC2-695E437D2118}" dt="2020-04-20T16:43:49.801" v="7" actId="255"/>
          <ac:spMkLst>
            <pc:docMk/>
            <pc:sldMk cId="8369162" sldId="481"/>
            <ac:spMk id="2" creationId="{00000000-0000-0000-0000-000000000000}"/>
          </ac:spMkLst>
        </pc:spChg>
      </pc:sldChg>
      <pc:sldChg chg="modSp">
        <pc:chgData name="Swenson, Jody" userId="f700768a-5749-4e0f-98d7-2b523cc7d418" providerId="ADAL" clId="{1A8D1978-22DA-438F-9BC2-695E437D2118}" dt="2020-04-20T16:50:21.590" v="19" actId="255"/>
        <pc:sldMkLst>
          <pc:docMk/>
          <pc:sldMk cId="535317533" sldId="482"/>
        </pc:sldMkLst>
        <pc:spChg chg="mod">
          <ac:chgData name="Swenson, Jody" userId="f700768a-5749-4e0f-98d7-2b523cc7d418" providerId="ADAL" clId="{1A8D1978-22DA-438F-9BC2-695E437D2118}" dt="2020-04-20T16:50:21.590" v="19" actId="255"/>
          <ac:spMkLst>
            <pc:docMk/>
            <pc:sldMk cId="535317533" sldId="482"/>
            <ac:spMk id="2" creationId="{00000000-0000-0000-0000-000000000000}"/>
          </ac:spMkLst>
        </pc:spChg>
      </pc:sldChg>
      <pc:sldChg chg="modSp">
        <pc:chgData name="Swenson, Jody" userId="f700768a-5749-4e0f-98d7-2b523cc7d418" providerId="ADAL" clId="{1A8D1978-22DA-438F-9BC2-695E437D2118}" dt="2020-04-20T16:52:52.004" v="26" actId="1036"/>
        <pc:sldMkLst>
          <pc:docMk/>
          <pc:sldMk cId="3412309612" sldId="483"/>
        </pc:sldMkLst>
        <pc:spChg chg="mod">
          <ac:chgData name="Swenson, Jody" userId="f700768a-5749-4e0f-98d7-2b523cc7d418" providerId="ADAL" clId="{1A8D1978-22DA-438F-9BC2-695E437D2118}" dt="2020-04-20T16:52:52.004" v="26" actId="1036"/>
          <ac:spMkLst>
            <pc:docMk/>
            <pc:sldMk cId="3412309612" sldId="483"/>
            <ac:spMk id="2" creationId="{00000000-0000-0000-0000-000000000000}"/>
          </ac:spMkLst>
        </pc:spChg>
      </pc:sldChg>
      <pc:sldChg chg="modSp">
        <pc:chgData name="Swenson, Jody" userId="f700768a-5749-4e0f-98d7-2b523cc7d418" providerId="ADAL" clId="{1A8D1978-22DA-438F-9BC2-695E437D2118}" dt="2020-04-20T16:52:28.976" v="21" actId="2711"/>
        <pc:sldMkLst>
          <pc:docMk/>
          <pc:sldMk cId="1269802076" sldId="498"/>
        </pc:sldMkLst>
        <pc:spChg chg="mod">
          <ac:chgData name="Swenson, Jody" userId="f700768a-5749-4e0f-98d7-2b523cc7d418" providerId="ADAL" clId="{1A8D1978-22DA-438F-9BC2-695E437D2118}" dt="2020-04-20T16:52:28.976" v="21" actId="2711"/>
          <ac:spMkLst>
            <pc:docMk/>
            <pc:sldMk cId="1269802076" sldId="498"/>
            <ac:spMk id="2" creationId="{00000000-0000-0000-0000-000000000000}"/>
          </ac:spMkLst>
        </pc:spChg>
      </pc:sldChg>
      <pc:sldChg chg="modSp">
        <pc:chgData name="Swenson, Jody" userId="f700768a-5749-4e0f-98d7-2b523cc7d418" providerId="ADAL" clId="{1A8D1978-22DA-438F-9BC2-695E437D2118}" dt="2020-04-20T16:43:58.825" v="8" actId="255"/>
        <pc:sldMkLst>
          <pc:docMk/>
          <pc:sldMk cId="1743731409" sldId="501"/>
        </pc:sldMkLst>
        <pc:spChg chg="mod">
          <ac:chgData name="Swenson, Jody" userId="f700768a-5749-4e0f-98d7-2b523cc7d418" providerId="ADAL" clId="{1A8D1978-22DA-438F-9BC2-695E437D2118}" dt="2020-04-20T16:43:58.825" v="8" actId="255"/>
          <ac:spMkLst>
            <pc:docMk/>
            <pc:sldMk cId="1743731409" sldId="501"/>
            <ac:spMk id="2" creationId="{00000000-0000-0000-0000-000000000000}"/>
          </ac:spMkLst>
        </pc:spChg>
      </pc:sldChg>
      <pc:sldChg chg="ord">
        <pc:chgData name="Swenson, Jody" userId="f700768a-5749-4e0f-98d7-2b523cc7d418" providerId="ADAL" clId="{1A8D1978-22DA-438F-9BC2-695E437D2118}" dt="2020-04-20T16:51:36.036" v="20"/>
        <pc:sldMkLst>
          <pc:docMk/>
          <pc:sldMk cId="3828993760" sldId="504"/>
        </pc:sldMkLst>
      </pc:sldChg>
      <pc:sldChg chg="add">
        <pc:chgData name="Swenson, Jody" userId="f700768a-5749-4e0f-98d7-2b523cc7d418" providerId="ADAL" clId="{1A8D1978-22DA-438F-9BC2-695E437D2118}" dt="2020-04-20T16:48:38.937" v="17"/>
        <pc:sldMkLst>
          <pc:docMk/>
          <pc:sldMk cId="1148405797" sldId="5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3797"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9F0F3CA-4D7E-40BA-A1CE-6110B256A42F}" type="slidenum">
              <a:rPr lang="en-US"/>
              <a:pPr>
                <a:defRPr/>
              </a:pPr>
              <a:t>‹#›</a:t>
            </a:fld>
            <a:endParaRPr lang="en-US"/>
          </a:p>
        </p:txBody>
      </p:sp>
    </p:spTree>
    <p:extLst>
      <p:ext uri="{BB962C8B-B14F-4D97-AF65-F5344CB8AC3E}">
        <p14:creationId xmlns:p14="http://schemas.microsoft.com/office/powerpoint/2010/main" val="6947833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CS 124 - Lecture 0 - Course Overview </a:t>
            </a:r>
          </a:p>
        </p:txBody>
      </p:sp>
      <p:sp>
        <p:nvSpPr>
          <p:cNvPr id="31751"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CEC0183-73D3-4F2C-BBF1-786CD4B170DD}" type="slidenum">
              <a:rPr lang="en-US"/>
              <a:pPr>
                <a:defRPr/>
              </a:pPr>
              <a:t>‹#›</a:t>
            </a:fld>
            <a:endParaRPr lang="en-US"/>
          </a:p>
        </p:txBody>
      </p:sp>
    </p:spTree>
    <p:extLst>
      <p:ext uri="{BB962C8B-B14F-4D97-AF65-F5344CB8AC3E}">
        <p14:creationId xmlns:p14="http://schemas.microsoft.com/office/powerpoint/2010/main" val="311583001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4/20/2020 10:35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5112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graphic in illustrator</a:t>
            </a:r>
          </a:p>
        </p:txBody>
      </p:sp>
      <p:sp>
        <p:nvSpPr>
          <p:cNvPr id="4" name="Footer Placeholder 3"/>
          <p:cNvSpPr>
            <a:spLocks noGrp="1"/>
          </p:cNvSpPr>
          <p:nvPr>
            <p:ph type="ftr" sz="quarter" idx="10"/>
          </p:nvPr>
        </p:nvSpPr>
        <p:spPr/>
        <p:txBody>
          <a:bodyPr/>
          <a:lstStyle/>
          <a:p>
            <a:pPr>
              <a:defRPr/>
            </a:pPr>
            <a:r>
              <a:rPr lang="en-US">
                <a:solidFill>
                  <a:srgbClr val="000000"/>
                </a:solidFill>
              </a:rPr>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54773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graphic in illustrator</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3</a:t>
            </a:fld>
            <a:endParaRPr lang="en-US"/>
          </a:p>
        </p:txBody>
      </p:sp>
    </p:spTree>
    <p:extLst>
      <p:ext uri="{BB962C8B-B14F-4D97-AF65-F5344CB8AC3E}">
        <p14:creationId xmlns:p14="http://schemas.microsoft.com/office/powerpoint/2010/main" val="336018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Battery:</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https://commons.wikimedia.org/wiki/File:Duracell_9_Volt_0849.jpg</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Adjustable Power Supply: https://commons.wikimedia.org/wiki/File:Tektronix_PS280_DC_Power_Supply.jpg</a:t>
            </a:r>
          </a:p>
          <a:p>
            <a:r>
              <a:rPr lang="en-US" dirty="0"/>
              <a:t>Solar Panel:</a:t>
            </a:r>
            <a:r>
              <a:rPr lang="en-US" baseline="0" dirty="0"/>
              <a:t> https://pixabay.com/en/solar-panel-solar-panels-renewable-1595566/</a:t>
            </a:r>
            <a:endParaRPr lang="en-US" dirty="0"/>
          </a:p>
          <a:p>
            <a:r>
              <a:rPr lang="en-US" dirty="0"/>
              <a:t>Power Plant: https://thumb7.shutterstock.com/display_pic_with_logo/3434117/559779094/stock-photo-turbine-generator-in-power-plant-with-blue-sky-559779094.jpg</a:t>
            </a:r>
          </a:p>
          <a:p>
            <a:r>
              <a:rPr lang="en-US" dirty="0"/>
              <a:t>Nerve Cell: https://thumb9.shutterstock.com/display_pic_with_logo/65904/128576345/stock-photo--d-rendered-illustration-nerve-cell-128576345.jpg</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11</a:t>
            </a:fld>
            <a:endParaRPr lang="en-US"/>
          </a:p>
        </p:txBody>
      </p:sp>
    </p:spTree>
    <p:extLst>
      <p:ext uri="{BB962C8B-B14F-4D97-AF65-F5344CB8AC3E}">
        <p14:creationId xmlns:p14="http://schemas.microsoft.com/office/powerpoint/2010/main" val="14145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23</a:t>
            </a:fld>
            <a:endParaRPr lang="en-US">
              <a:solidFill>
                <a:prstClr val="black"/>
              </a:solidFill>
              <a:latin typeface="Arial" panose="020B0604020202020204"/>
            </a:endParaRPr>
          </a:p>
        </p:txBody>
      </p:sp>
    </p:spTree>
    <p:extLst>
      <p:ext uri="{BB962C8B-B14F-4D97-AF65-F5344CB8AC3E}">
        <p14:creationId xmlns:p14="http://schemas.microsoft.com/office/powerpoint/2010/main" val="15435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24</a:t>
            </a:fld>
            <a:endParaRPr lang="en-US">
              <a:solidFill>
                <a:prstClr val="black"/>
              </a:solidFill>
              <a:latin typeface="Arial" panose="020B0604020202020204"/>
            </a:endParaRPr>
          </a:p>
        </p:txBody>
      </p:sp>
    </p:spTree>
    <p:extLst>
      <p:ext uri="{BB962C8B-B14F-4D97-AF65-F5344CB8AC3E}">
        <p14:creationId xmlns:p14="http://schemas.microsoft.com/office/powerpoint/2010/main" val="327581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https://learn.sparkfun.com/tutorials/transistors/extending-the-water-analogy</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27</a:t>
            </a:fld>
            <a:endParaRPr lang="en-US"/>
          </a:p>
        </p:txBody>
      </p:sp>
    </p:spTree>
    <p:extLst>
      <p:ext uri="{BB962C8B-B14F-4D97-AF65-F5344CB8AC3E}">
        <p14:creationId xmlns:p14="http://schemas.microsoft.com/office/powerpoint/2010/main" val="254537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https://commons.wikimedia.org/wiki/File:Bohr_model.jpg</a:t>
            </a:r>
          </a:p>
        </p:txBody>
      </p:sp>
      <p:sp>
        <p:nvSpPr>
          <p:cNvPr id="4" name="Footer Placeholder 3"/>
          <p:cNvSpPr>
            <a:spLocks noGrp="1"/>
          </p:cNvSpPr>
          <p:nvPr>
            <p:ph type="ftr" sz="quarter" idx="10"/>
          </p:nvPr>
        </p:nvSpPr>
        <p:spPr/>
        <p:txBody>
          <a:bodyPr/>
          <a:lstStyle/>
          <a:p>
            <a:pPr>
              <a:defRPr/>
            </a:pPr>
            <a:r>
              <a:rPr lang="en-US"/>
              <a:t>CS 124 - Lecture 0 - Course Overview </a:t>
            </a:r>
          </a:p>
        </p:txBody>
      </p:sp>
      <p:sp>
        <p:nvSpPr>
          <p:cNvPr id="5" name="Slide Number Placeholder 4"/>
          <p:cNvSpPr>
            <a:spLocks noGrp="1"/>
          </p:cNvSpPr>
          <p:nvPr>
            <p:ph type="sldNum" sz="quarter" idx="11"/>
          </p:nvPr>
        </p:nvSpPr>
        <p:spPr/>
        <p:txBody>
          <a:bodyPr/>
          <a:lstStyle/>
          <a:p>
            <a:pPr>
              <a:defRPr/>
            </a:pPr>
            <a:fld id="{8CEC0183-73D3-4F2C-BBF1-786CD4B170DD}" type="slidenum">
              <a:rPr lang="en-US" smtClean="0"/>
              <a:pPr>
                <a:defRPr/>
              </a:pPr>
              <a:t>36</a:t>
            </a:fld>
            <a:endParaRPr lang="en-US"/>
          </a:p>
        </p:txBody>
      </p:sp>
    </p:spTree>
    <p:extLst>
      <p:ext uri="{BB962C8B-B14F-4D97-AF65-F5344CB8AC3E}">
        <p14:creationId xmlns:p14="http://schemas.microsoft.com/office/powerpoint/2010/main" val="108115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5054600" y="762001"/>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809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4/20/2020</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117119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5054601" y="762003"/>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7121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5054601" y="762003"/>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679692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5054601" y="762003"/>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55393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20961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6629400" y="990600"/>
            <a:ext cx="25146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143000"/>
            <a:ext cx="70866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651220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9144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0" y="0"/>
            <a:ext cx="9144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4953000" y="6553200"/>
            <a:ext cx="4191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990600" y="990600"/>
            <a:ext cx="71628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990600" y="1676400"/>
            <a:ext cx="35052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9" name="Text Placeholder 8"/>
          <p:cNvSpPr>
            <a:spLocks noGrp="1"/>
          </p:cNvSpPr>
          <p:nvPr>
            <p:ph type="body" sz="quarter" idx="12"/>
          </p:nvPr>
        </p:nvSpPr>
        <p:spPr>
          <a:xfrm>
            <a:off x="990600" y="2057400"/>
            <a:ext cx="35052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990600" y="1676401"/>
            <a:ext cx="3505200" cy="323165"/>
          </a:xfrm>
          <a:prstGeom prst="rect">
            <a:avLst/>
          </a:prstGeom>
          <a:noFill/>
        </p:spPr>
        <p:txBody>
          <a:bodyPr wrap="square" rtlCol="0">
            <a:spAutoFit/>
          </a:bodyPr>
          <a:lstStyle/>
          <a:p>
            <a:pPr algn="ctr" fontAlgn="base">
              <a:spcBef>
                <a:spcPct val="0"/>
              </a:spcBef>
              <a:spcAft>
                <a:spcPct val="0"/>
              </a:spcAft>
            </a:pPr>
            <a:r>
              <a:rPr lang="en-US" sz="1500" dirty="0">
                <a:solidFill>
                  <a:srgbClr val="283D5E"/>
                </a:solidFill>
              </a:rPr>
              <a:t>Schedule</a:t>
            </a:r>
            <a:endParaRPr lang="en-US" sz="1350" dirty="0">
              <a:solidFill>
                <a:srgbClr val="283D5E"/>
              </a:solidFill>
            </a:endParaRPr>
          </a:p>
        </p:txBody>
      </p:sp>
      <p:cxnSp>
        <p:nvCxnSpPr>
          <p:cNvPr id="13" name="Straight Connector 12"/>
          <p:cNvCxnSpPr/>
          <p:nvPr/>
        </p:nvCxnSpPr>
        <p:spPr>
          <a:xfrm rot="10800000" flipV="1">
            <a:off x="990600" y="2057398"/>
            <a:ext cx="35052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48200" y="1676400"/>
            <a:ext cx="35052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17" name="Text Placeholder 8"/>
          <p:cNvSpPr>
            <a:spLocks noGrp="1"/>
          </p:cNvSpPr>
          <p:nvPr>
            <p:ph type="body" sz="quarter" idx="13"/>
          </p:nvPr>
        </p:nvSpPr>
        <p:spPr>
          <a:xfrm>
            <a:off x="4648200" y="2057400"/>
            <a:ext cx="35052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4648200" y="1676401"/>
            <a:ext cx="3505200" cy="323165"/>
          </a:xfrm>
          <a:prstGeom prst="rect">
            <a:avLst/>
          </a:prstGeom>
          <a:noFill/>
        </p:spPr>
        <p:txBody>
          <a:bodyPr wrap="square" rtlCol="0">
            <a:spAutoFit/>
          </a:bodyPr>
          <a:lstStyle/>
          <a:p>
            <a:pPr algn="ctr" fontAlgn="base">
              <a:spcBef>
                <a:spcPct val="0"/>
              </a:spcBef>
              <a:spcAft>
                <a:spcPct val="0"/>
              </a:spcAft>
            </a:pPr>
            <a:r>
              <a:rPr lang="en-US" sz="1500" dirty="0">
                <a:solidFill>
                  <a:srgbClr val="283D5E"/>
                </a:solidFill>
              </a:rPr>
              <a:t>Pre-class</a:t>
            </a:r>
            <a:endParaRPr lang="en-US" sz="1350" dirty="0">
              <a:solidFill>
                <a:srgbClr val="283D5E"/>
              </a:solidFill>
            </a:endParaRPr>
          </a:p>
        </p:txBody>
      </p:sp>
      <p:cxnSp>
        <p:nvCxnSpPr>
          <p:cNvPr id="19" name="Straight Connector 18"/>
          <p:cNvCxnSpPr/>
          <p:nvPr/>
        </p:nvCxnSpPr>
        <p:spPr>
          <a:xfrm rot="10800000" flipV="1">
            <a:off x="4648200" y="2057398"/>
            <a:ext cx="35052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8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2590800" y="2057400"/>
            <a:ext cx="61722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4953000" y="6553200"/>
            <a:ext cx="4191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2590800" y="2895600"/>
            <a:ext cx="61722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152400" y="1524000"/>
            <a:ext cx="20574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152400" y="1524001"/>
            <a:ext cx="2057400" cy="323165"/>
          </a:xfrm>
          <a:prstGeom prst="rect">
            <a:avLst/>
          </a:prstGeom>
          <a:noFill/>
        </p:spPr>
        <p:txBody>
          <a:bodyPr wrap="square" rtlCol="0">
            <a:spAutoFit/>
          </a:bodyPr>
          <a:lstStyle/>
          <a:p>
            <a:pPr fontAlgn="base">
              <a:spcBef>
                <a:spcPct val="0"/>
              </a:spcBef>
              <a:spcAft>
                <a:spcPct val="0"/>
              </a:spcAft>
            </a:pPr>
            <a:r>
              <a:rPr lang="en-US" sz="1500" dirty="0">
                <a:solidFill>
                  <a:srgbClr val="283D5E"/>
                </a:solidFill>
              </a:rPr>
              <a:t>Topics</a:t>
            </a:r>
            <a:endParaRPr lang="en-US" sz="1350" dirty="0">
              <a:solidFill>
                <a:srgbClr val="283D5E"/>
              </a:solidFill>
            </a:endParaRPr>
          </a:p>
        </p:txBody>
      </p:sp>
      <p:cxnSp>
        <p:nvCxnSpPr>
          <p:cNvPr id="9" name="Straight Connector 8"/>
          <p:cNvCxnSpPr/>
          <p:nvPr/>
        </p:nvCxnSpPr>
        <p:spPr>
          <a:xfrm rot="10800000">
            <a:off x="152400" y="1905000"/>
            <a:ext cx="20574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228600" y="1981200"/>
            <a:ext cx="1905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86375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6858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2590800" y="2057400"/>
            <a:ext cx="4038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4953000" y="6553200"/>
            <a:ext cx="4191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2590800" y="2895600"/>
            <a:ext cx="4038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152400" y="1524000"/>
            <a:ext cx="20574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152400" y="1524001"/>
            <a:ext cx="2057400" cy="323165"/>
          </a:xfrm>
          <a:prstGeom prst="rect">
            <a:avLst/>
          </a:prstGeom>
          <a:noFill/>
        </p:spPr>
        <p:txBody>
          <a:bodyPr wrap="square" rtlCol="0">
            <a:spAutoFit/>
          </a:bodyPr>
          <a:lstStyle/>
          <a:p>
            <a:pPr fontAlgn="base">
              <a:spcBef>
                <a:spcPct val="0"/>
              </a:spcBef>
              <a:spcAft>
                <a:spcPct val="0"/>
              </a:spcAft>
            </a:pPr>
            <a:r>
              <a:rPr lang="en-US" sz="1500" dirty="0">
                <a:solidFill>
                  <a:srgbClr val="283D5E"/>
                </a:solidFill>
              </a:rPr>
              <a:t>Topics</a:t>
            </a:r>
            <a:endParaRPr lang="en-US" sz="1350" dirty="0">
              <a:solidFill>
                <a:srgbClr val="283D5E"/>
              </a:solidFill>
            </a:endParaRPr>
          </a:p>
        </p:txBody>
      </p:sp>
      <p:cxnSp>
        <p:nvCxnSpPr>
          <p:cNvPr id="9" name="Straight Connector 8"/>
          <p:cNvCxnSpPr/>
          <p:nvPr/>
        </p:nvCxnSpPr>
        <p:spPr>
          <a:xfrm rot="10800000">
            <a:off x="152400" y="1905000"/>
            <a:ext cx="20574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228600" y="1981200"/>
            <a:ext cx="1905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3062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5054600" y="762001"/>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1D1CBCB-F502-4C48-BCE5-5C9584D028B2}" type="datetimeFigureOut">
              <a:rPr lang="en-US" smtClean="0">
                <a:solidFill>
                  <a:prstClr val="black">
                    <a:tint val="75000"/>
                  </a:prstClr>
                </a:solidFill>
              </a:rPr>
              <a:pPr/>
              <a:t>4/20/2020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9342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ABC3678D-0E15-4975-87B1-57DE7A035085}" type="datetimeFigureOut">
              <a:rPr lang="en-US"/>
              <a:pPr>
                <a:defRPr/>
              </a:pPr>
              <a:t>4/20/2020</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lvl1pPr eaLnBrk="0" fontAlgn="base" hangingPunct="0">
              <a:spcBef>
                <a:spcPct val="0"/>
              </a:spcBef>
              <a:spcAft>
                <a:spcPct val="0"/>
              </a:spcAft>
              <a:defRPr>
                <a:latin typeface="Arial" panose="020B0604020202020204" pitchFamily="34" charset="0"/>
              </a:defRPr>
            </a:lvl1pPr>
          </a:lstStyle>
          <a:p>
            <a:pPr>
              <a:defRPr/>
            </a:pPr>
            <a:fld id="{449C7D15-A893-4372-A8A5-1C2FCC4A903E}" type="slidenum">
              <a:rPr lang="en-US"/>
              <a:pPr>
                <a:defRPr/>
              </a:pPr>
              <a:t>‹#›</a:t>
            </a:fld>
            <a:endParaRPr lang="en-US"/>
          </a:p>
        </p:txBody>
      </p:sp>
    </p:spTree>
    <p:extLst>
      <p:ext uri="{BB962C8B-B14F-4D97-AF65-F5344CB8AC3E}">
        <p14:creationId xmlns:p14="http://schemas.microsoft.com/office/powerpoint/2010/main" val="3394300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2"/>
            <a:ext cx="7681913"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730250" y="434499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4772654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368955" y="4344990"/>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06815809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31818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151811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4"/>
            <a:ext cx="41148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4"/>
            <a:ext cx="41148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2680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844366"/>
            <a:ext cx="41148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2" y="1844366"/>
            <a:ext cx="411701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549318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44387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4751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5054600" y="762001"/>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46161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96772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418106643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12852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537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186127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30645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35241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94790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817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0" y="762001"/>
            <a:ext cx="3937000" cy="152399"/>
          </a:xfr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88631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8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4998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2578925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74875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443206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0323338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00218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7024340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610819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3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8653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6629400" y="990600"/>
            <a:ext cx="25146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143000"/>
            <a:ext cx="7086600" cy="5410200"/>
          </a:xfrm>
        </p:spPr>
        <p:txBody>
          <a:bodyPr>
            <a:normAutofit/>
          </a:bodyPr>
          <a:lstStyle>
            <a:lvl1pPr>
              <a:defRPr sz="2400">
                <a:solidFill>
                  <a:schemeClr val="bg1"/>
                </a:solidFill>
              </a:defRPr>
            </a:lvl1pPr>
            <a:lvl2pPr>
              <a:buFont typeface="Arial" pitchFamily="34" charset="0"/>
              <a:buChar cha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563043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3"/>
            <a:ext cx="3937000" cy="152399"/>
          </a:xfrm>
          <a:prstGeom prst="rect">
            <a:avLst/>
          </a:prstGeom>
        </p:spPr>
        <p:txBody>
          <a:bodyPr/>
          <a:lstStyle>
            <a:lvl1pPr algn="l">
              <a:defRPr/>
            </a:lvl1pPr>
          </a:lstStyle>
          <a:p>
            <a:pPr>
              <a:defRPr/>
            </a:pPr>
            <a:endParaRPr lang="en-US"/>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529646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2" y="1905004"/>
            <a:ext cx="7681913" cy="1523495"/>
          </a:xfrm>
        </p:spPr>
        <p:txBody>
          <a:bodyPr>
            <a:noAutofit/>
          </a:bodyPr>
          <a:lstStyle>
            <a:lvl1pPr>
              <a:lnSpc>
                <a:spcPct val="90000"/>
              </a:lnSpc>
              <a:defRPr sz="3038"/>
            </a:lvl1pPr>
          </a:lstStyle>
          <a:p>
            <a:r>
              <a:rPr lang="en-US"/>
              <a:t>Click to edit Master title style</a:t>
            </a:r>
            <a:endParaRPr lang="en-US" dirty="0"/>
          </a:p>
        </p:txBody>
      </p:sp>
      <p:sp>
        <p:nvSpPr>
          <p:cNvPr id="3" name="Subtitle 2"/>
          <p:cNvSpPr>
            <a:spLocks noGrp="1"/>
          </p:cNvSpPr>
          <p:nvPr>
            <p:ph type="subTitle" idx="1"/>
          </p:nvPr>
        </p:nvSpPr>
        <p:spPr>
          <a:xfrm>
            <a:off x="730251" y="4344992"/>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6027361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3038"/>
            </a:lvl1pPr>
          </a:lstStyle>
          <a:p>
            <a:r>
              <a:rPr lang="en-US"/>
              <a:t>Click to edit Master title style</a:t>
            </a:r>
            <a:endParaRPr lang="en-US" dirty="0"/>
          </a:p>
        </p:txBody>
      </p:sp>
      <p:sp>
        <p:nvSpPr>
          <p:cNvPr id="3" name="Subtitle 2"/>
          <p:cNvSpPr>
            <a:spLocks noGrp="1"/>
          </p:cNvSpPr>
          <p:nvPr>
            <p:ph type="subTitle" idx="1"/>
          </p:nvPr>
        </p:nvSpPr>
        <p:spPr>
          <a:xfrm>
            <a:off x="1368955" y="4344992"/>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257165" indent="0" algn="ctr">
              <a:buNone/>
              <a:defRPr>
                <a:solidFill>
                  <a:schemeClr val="tx1">
                    <a:tint val="75000"/>
                  </a:schemeClr>
                </a:solidFill>
              </a:defRPr>
            </a:lvl2pPr>
            <a:lvl3pPr marL="514329" indent="0" algn="ctr">
              <a:buNone/>
              <a:defRPr>
                <a:solidFill>
                  <a:schemeClr val="tx1">
                    <a:tint val="75000"/>
                  </a:schemeClr>
                </a:solidFill>
              </a:defRPr>
            </a:lvl3pPr>
            <a:lvl4pPr marL="771494" indent="0" algn="ctr">
              <a:buNone/>
              <a:defRPr>
                <a:solidFill>
                  <a:schemeClr val="tx1">
                    <a:tint val="75000"/>
                  </a:schemeClr>
                </a:solidFill>
              </a:defRPr>
            </a:lvl4pPr>
            <a:lvl5pPr marL="1028659" indent="0" algn="ctr">
              <a:buNone/>
              <a:defRPr>
                <a:solidFill>
                  <a:schemeClr val="tx1">
                    <a:tint val="75000"/>
                  </a:schemeClr>
                </a:solidFill>
              </a:defRPr>
            </a:lvl5pPr>
            <a:lvl6pPr marL="1285824" indent="0" algn="ctr">
              <a:buNone/>
              <a:defRPr>
                <a:solidFill>
                  <a:schemeClr val="tx1">
                    <a:tint val="75000"/>
                  </a:schemeClr>
                </a:solidFill>
              </a:defRPr>
            </a:lvl6pPr>
            <a:lvl7pPr marL="1542989" indent="0" algn="ctr">
              <a:buNone/>
              <a:defRPr>
                <a:solidFill>
                  <a:schemeClr val="tx1">
                    <a:tint val="75000"/>
                  </a:schemeClr>
                </a:solidFill>
              </a:defRPr>
            </a:lvl7pPr>
            <a:lvl8pPr marL="1800153" indent="0" algn="ctr">
              <a:buNone/>
              <a:defRPr>
                <a:solidFill>
                  <a:schemeClr val="tx1">
                    <a:tint val="75000"/>
                  </a:schemeClr>
                </a:solidFill>
              </a:defRPr>
            </a:lvl8pPr>
            <a:lvl9pPr marL="2057318"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5625" b="0" i="1" u="none" strike="noStrike" kern="0" cap="none" spc="-85"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34754910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4"/>
            <a:ext cx="8382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58457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7"/>
            <a:ext cx="8382000" cy="120148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62137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4"/>
            <a:ext cx="4114800" cy="980012"/>
          </a:xfrm>
        </p:spPr>
        <p:txBody>
          <a:bodyPr/>
          <a:lstStyle>
            <a:lvl1pPr marL="191237" indent="-191237">
              <a:lnSpc>
                <a:spcPct val="90000"/>
              </a:lnSpc>
              <a:defRPr sz="1575"/>
            </a:lvl1pPr>
            <a:lvl2pPr marL="378753" indent="-183051">
              <a:lnSpc>
                <a:spcPct val="90000"/>
              </a:lnSpc>
              <a:defRPr sz="1350"/>
            </a:lvl2pPr>
            <a:lvl3pPr marL="536504" indent="-162216">
              <a:lnSpc>
                <a:spcPct val="90000"/>
              </a:lnSpc>
              <a:defRPr sz="1125"/>
            </a:lvl3pPr>
            <a:lvl4pPr marL="690536" indent="-154031">
              <a:lnSpc>
                <a:spcPct val="90000"/>
              </a:lnSpc>
              <a:defRPr sz="1013"/>
            </a:lvl4pPr>
            <a:lvl5pPr marL="852752" indent="-15775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4"/>
            <a:ext cx="4114800" cy="980012"/>
          </a:xfrm>
        </p:spPr>
        <p:txBody>
          <a:bodyPr/>
          <a:lstStyle>
            <a:lvl1pPr marL="195702" indent="-195702">
              <a:lnSpc>
                <a:spcPct val="90000"/>
              </a:lnSpc>
              <a:defRPr sz="1575"/>
            </a:lvl1pPr>
            <a:lvl2pPr marL="378753" indent="-191237">
              <a:lnSpc>
                <a:spcPct val="90000"/>
              </a:lnSpc>
              <a:defRPr sz="1350"/>
            </a:lvl2pPr>
            <a:lvl3pPr marL="540969" indent="-170402">
              <a:lnSpc>
                <a:spcPct val="90000"/>
              </a:lnSpc>
              <a:defRPr sz="1125"/>
            </a:lvl3pPr>
            <a:lvl4pPr marL="690536" indent="-149567">
              <a:lnSpc>
                <a:spcPct val="90000"/>
              </a:lnSpc>
              <a:defRPr sz="1013"/>
            </a:lvl4pPr>
            <a:lvl5pPr marL="852752" indent="-154031">
              <a:lnSpc>
                <a:spcPct val="90000"/>
              </a:lnSpc>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00136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909319"/>
            <a:ext cx="4114800"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864789"/>
          </a:xfrm>
        </p:spPr>
        <p:txBody>
          <a:bodyPr/>
          <a:lstStyle>
            <a:lvl1pPr marL="158496" indent="-158496">
              <a:defRPr sz="1294"/>
            </a:lvl1pPr>
            <a:lvl2pPr marL="316248" indent="-149567">
              <a:defRPr sz="1125"/>
            </a:lvl2pPr>
            <a:lvl3pPr marL="457629" indent="-136916">
              <a:defRPr sz="1013"/>
            </a:lvl3pPr>
            <a:lvl4pPr marL="590825" indent="-128732">
              <a:defRPr sz="956"/>
            </a:lvl4pPr>
            <a:lvl5pPr marL="719556" indent="-116081">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3" y="1909319"/>
            <a:ext cx="4117019" cy="194733"/>
          </a:xfrm>
        </p:spPr>
        <p:txBody>
          <a:bodyPr anchor="b"/>
          <a:lstStyle>
            <a:lvl1pPr marL="0" indent="0">
              <a:lnSpc>
                <a:spcPct val="90000"/>
              </a:lnSpc>
              <a:spcBef>
                <a:spcPts val="0"/>
              </a:spcBef>
              <a:buNone/>
              <a:defRPr sz="1406" b="1"/>
            </a:lvl1pPr>
            <a:lvl2pPr marL="257165" indent="0">
              <a:buNone/>
              <a:defRPr sz="1125" b="1"/>
            </a:lvl2pPr>
            <a:lvl3pPr marL="514329" indent="0">
              <a:buNone/>
              <a:defRPr sz="1013" b="1"/>
            </a:lvl3pPr>
            <a:lvl4pPr marL="771494" indent="0">
              <a:buNone/>
              <a:defRPr sz="900" b="1"/>
            </a:lvl4pPr>
            <a:lvl5pPr marL="1028659" indent="0">
              <a:buNone/>
              <a:defRPr sz="900" b="1"/>
            </a:lvl5pPr>
            <a:lvl6pPr marL="1285824" indent="0">
              <a:buNone/>
              <a:defRPr sz="900" b="1"/>
            </a:lvl6pPr>
            <a:lvl7pPr marL="1542989" indent="0">
              <a:buNone/>
              <a:defRPr sz="900" b="1"/>
            </a:lvl7pPr>
            <a:lvl8pPr marL="1800153" indent="0">
              <a:buNone/>
              <a:defRPr sz="900" b="1"/>
            </a:lvl8pPr>
            <a:lvl9pPr marL="2057318"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864789"/>
          </a:xfrm>
        </p:spPr>
        <p:txBody>
          <a:bodyPr/>
          <a:lstStyle>
            <a:lvl1pPr marL="166681" indent="-166681">
              <a:defRPr sz="1294"/>
            </a:lvl1pPr>
            <a:lvl2pPr marL="320712" indent="-154031">
              <a:defRPr sz="1125"/>
            </a:lvl2pPr>
            <a:lvl3pPr marL="462093" indent="-137661">
              <a:defRPr sz="1013"/>
            </a:lvl3pPr>
            <a:lvl4pPr marL="590825" indent="-133196">
              <a:defRPr sz="956"/>
            </a:lvl4pPr>
            <a:lvl5pPr marL="719556" indent="-124267">
              <a:defRPr sz="956"/>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941253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685232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9625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5" name="Rectangle 4"/>
          <p:cNvSpPr/>
          <p:nvPr/>
        </p:nvSpPr>
        <p:spPr>
          <a:xfrm>
            <a:off x="0" y="0"/>
            <a:ext cx="9144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44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4953000" y="6553200"/>
            <a:ext cx="4191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990600" y="990600"/>
            <a:ext cx="7162800" cy="6858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990600" y="1676400"/>
            <a:ext cx="35052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 Placeholder 8"/>
          <p:cNvSpPr>
            <a:spLocks noGrp="1"/>
          </p:cNvSpPr>
          <p:nvPr>
            <p:ph type="body" sz="quarter" idx="12"/>
          </p:nvPr>
        </p:nvSpPr>
        <p:spPr>
          <a:xfrm>
            <a:off x="990600" y="2057400"/>
            <a:ext cx="35052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990600" y="1676400"/>
            <a:ext cx="3505200" cy="400110"/>
          </a:xfrm>
          <a:prstGeom prst="rect">
            <a:avLst/>
          </a:prstGeom>
          <a:noFill/>
        </p:spPr>
        <p:txBody>
          <a:bodyPr wrap="square" rtlCol="0">
            <a:spAutoFit/>
          </a:bodyPr>
          <a:lstStyle/>
          <a:p>
            <a:pPr algn="ctr"/>
            <a:r>
              <a:rPr lang="en-US" sz="2000" dirty="0">
                <a:effectLst/>
                <a:latin typeface="+mj-lt"/>
              </a:rPr>
              <a:t>Schedule</a:t>
            </a:r>
            <a:endParaRPr lang="en-US" dirty="0">
              <a:effectLst/>
              <a:latin typeface="+mj-lt"/>
            </a:endParaRPr>
          </a:p>
        </p:txBody>
      </p:sp>
      <p:cxnSp>
        <p:nvCxnSpPr>
          <p:cNvPr id="13" name="Straight Connector 12"/>
          <p:cNvCxnSpPr/>
          <p:nvPr/>
        </p:nvCxnSpPr>
        <p:spPr>
          <a:xfrm rot="10800000" flipV="1">
            <a:off x="990600" y="2057396"/>
            <a:ext cx="35052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48200" y="1676400"/>
            <a:ext cx="35052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8"/>
          <p:cNvSpPr>
            <a:spLocks noGrp="1"/>
          </p:cNvSpPr>
          <p:nvPr>
            <p:ph type="body" sz="quarter" idx="13"/>
          </p:nvPr>
        </p:nvSpPr>
        <p:spPr>
          <a:xfrm>
            <a:off x="4648200" y="2057400"/>
            <a:ext cx="3505200" cy="1600200"/>
          </a:xfrm>
        </p:spPr>
        <p:txBody>
          <a:bodyPr>
            <a:normAutofit/>
          </a:bodyPr>
          <a:lstStyle>
            <a:lvl1pPr marL="233363" indent="-233363">
              <a:defRPr sz="1800">
                <a:solidFill>
                  <a:schemeClr val="tx1"/>
                </a:solidFill>
              </a:defRPr>
            </a:lvl1pPr>
            <a:lvl2pPr marL="457200" indent="-223838">
              <a:defRPr sz="1600">
                <a:solidFill>
                  <a:schemeClr val="tx1"/>
                </a:solidFill>
              </a:defRPr>
            </a:lvl2pPr>
            <a:lvl3pPr marL="233363" indent="-233363">
              <a:defRPr sz="1800">
                <a:solidFill>
                  <a:schemeClr val="bg2">
                    <a:lumMod val="50000"/>
                    <a:lumOff val="50000"/>
                  </a:schemeClr>
                </a:solidFill>
              </a:defRPr>
            </a:lvl3pPr>
            <a:lvl4pPr marL="233363" indent="-233363">
              <a:defRPr sz="1800">
                <a:solidFill>
                  <a:schemeClr val="bg2">
                    <a:lumMod val="50000"/>
                    <a:lumOff val="50000"/>
                  </a:schemeClr>
                </a:solidFill>
              </a:defRPr>
            </a:lvl4pPr>
            <a:lvl5pPr marL="233363" indent="-233363">
              <a:defRPr sz="180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4648200" y="1676400"/>
            <a:ext cx="3505200" cy="400110"/>
          </a:xfrm>
          <a:prstGeom prst="rect">
            <a:avLst/>
          </a:prstGeom>
          <a:noFill/>
        </p:spPr>
        <p:txBody>
          <a:bodyPr wrap="square" rtlCol="0">
            <a:spAutoFit/>
          </a:bodyPr>
          <a:lstStyle/>
          <a:p>
            <a:pPr algn="ctr"/>
            <a:r>
              <a:rPr lang="en-US" sz="2000" dirty="0">
                <a:effectLst/>
                <a:latin typeface="+mj-lt"/>
              </a:rPr>
              <a:t>Pre-class</a:t>
            </a:r>
            <a:endParaRPr lang="en-US" dirty="0">
              <a:effectLst/>
              <a:latin typeface="+mj-lt"/>
            </a:endParaRPr>
          </a:p>
        </p:txBody>
      </p:sp>
      <p:cxnSp>
        <p:nvCxnSpPr>
          <p:cNvPr id="19" name="Straight Connector 18"/>
          <p:cNvCxnSpPr/>
          <p:nvPr/>
        </p:nvCxnSpPr>
        <p:spPr>
          <a:xfrm rot="10800000" flipV="1">
            <a:off x="4648200" y="2057396"/>
            <a:ext cx="3505200" cy="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63325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5"/>
            <a:ext cx="8382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53591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5"/>
            <a:ext cx="8382000" cy="120148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13070492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5"/>
            <a:ext cx="3937000"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917000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827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9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5"/>
            <a:ext cx="3937000" cy="152399"/>
          </a:xfrm>
          <a:prstGeom prst="rect">
            <a:avLst/>
          </a:prstGeo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7080358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5054601" y="762005"/>
            <a:ext cx="3937000"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9144000" cy="304800"/>
          </a:xfrm>
        </p:spPr>
        <p:txBody>
          <a:bodyPr>
            <a:noAutofit/>
          </a:bodyPr>
          <a:lstStyle>
            <a:lvl1pPr>
              <a:buNone/>
              <a:defRPr sz="675">
                <a:solidFill>
                  <a:schemeClr val="bg1"/>
                </a:solidFill>
              </a:defRPr>
            </a:lvl1pPr>
            <a:lvl2pPr>
              <a:buNone/>
              <a:defRPr sz="675">
                <a:solidFill>
                  <a:schemeClr val="bg1"/>
                </a:solidFill>
              </a:defRPr>
            </a:lvl2pPr>
            <a:lvl3pPr>
              <a:buNone/>
              <a:defRPr sz="675">
                <a:solidFill>
                  <a:schemeClr val="bg1"/>
                </a:solidFill>
              </a:defRPr>
            </a:lvl3pPr>
            <a:lvl4pPr>
              <a:buNone/>
              <a:defRPr sz="675">
                <a:solidFill>
                  <a:schemeClr val="bg1"/>
                </a:solidFill>
              </a:defRPr>
            </a:lvl4pPr>
            <a:lvl5pPr>
              <a:buNone/>
              <a:defRPr sz="675">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7597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90800" y="2057400"/>
            <a:ext cx="61722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2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4953000" y="6553200"/>
            <a:ext cx="4191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2590800" y="2895600"/>
            <a:ext cx="61722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152400" y="1524000"/>
            <a:ext cx="20574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152400" y="1524000"/>
            <a:ext cx="2057400" cy="400110"/>
          </a:xfrm>
          <a:prstGeom prst="rect">
            <a:avLst/>
          </a:prstGeom>
          <a:noFill/>
        </p:spPr>
        <p:txBody>
          <a:bodyPr wrap="square" rtlCol="0">
            <a:spAutoFit/>
          </a:bodyPr>
          <a:lstStyle/>
          <a:p>
            <a:r>
              <a:rPr lang="en-US" sz="2000" dirty="0">
                <a:effectLst/>
                <a:latin typeface="+mj-lt"/>
              </a:rPr>
              <a:t>Topics</a:t>
            </a:r>
            <a:endParaRPr lang="en-US" dirty="0">
              <a:effectLst/>
              <a:latin typeface="+mj-lt"/>
            </a:endParaRPr>
          </a:p>
        </p:txBody>
      </p:sp>
      <p:cxnSp>
        <p:nvCxnSpPr>
          <p:cNvPr id="9" name="Straight Connector 8"/>
          <p:cNvCxnSpPr/>
          <p:nvPr/>
        </p:nvCxnSpPr>
        <p:spPr>
          <a:xfrm rot="10800000">
            <a:off x="152400" y="1905000"/>
            <a:ext cx="20574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228600" y="1981200"/>
            <a:ext cx="1905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5" name="Rectangle 4"/>
          <p:cNvSpPr/>
          <p:nvPr/>
        </p:nvSpPr>
        <p:spPr>
          <a:xfrm>
            <a:off x="0" y="1371600"/>
            <a:ext cx="6858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90800" y="2057400"/>
            <a:ext cx="4038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24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4953000" y="6553200"/>
            <a:ext cx="4191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p>
        </p:txBody>
      </p:sp>
      <p:sp>
        <p:nvSpPr>
          <p:cNvPr id="7" name="Text Placeholder 6"/>
          <p:cNvSpPr>
            <a:spLocks noGrp="1"/>
          </p:cNvSpPr>
          <p:nvPr>
            <p:ph type="body" sz="quarter" idx="11"/>
          </p:nvPr>
        </p:nvSpPr>
        <p:spPr>
          <a:xfrm>
            <a:off x="2590800" y="2895600"/>
            <a:ext cx="4038600" cy="1676400"/>
          </a:xfrm>
        </p:spPr>
        <p:txBody>
          <a:bodyPr/>
          <a:lstStyle>
            <a:lvl1pPr marL="0" indent="0" algn="just">
              <a:buFontTx/>
              <a:buNone/>
              <a:defRPr sz="1800">
                <a:solidFill>
                  <a:schemeClr val="accent1">
                    <a:lumMod val="75000"/>
                  </a:schemeClr>
                </a:solidFill>
              </a:defRPr>
            </a:lvl1pPr>
            <a:lvl2pPr>
              <a:buFontTx/>
              <a:buNone/>
              <a:defRPr sz="1800">
                <a:solidFill>
                  <a:schemeClr val="accent1">
                    <a:lumMod val="75000"/>
                  </a:schemeClr>
                </a:solidFill>
              </a:defRPr>
            </a:lvl2pPr>
            <a:lvl3pPr>
              <a:buFontTx/>
              <a:buNone/>
              <a:defRPr sz="1800">
                <a:solidFill>
                  <a:schemeClr val="accent1">
                    <a:lumMod val="75000"/>
                  </a:schemeClr>
                </a:solidFill>
              </a:defRPr>
            </a:lvl3pPr>
            <a:lvl4pPr>
              <a:buFontTx/>
              <a:buNone/>
              <a:defRPr sz="180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152400" y="1524000"/>
            <a:ext cx="20574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152400" y="1524000"/>
            <a:ext cx="2057400" cy="400110"/>
          </a:xfrm>
          <a:prstGeom prst="rect">
            <a:avLst/>
          </a:prstGeom>
          <a:noFill/>
        </p:spPr>
        <p:txBody>
          <a:bodyPr wrap="square" rtlCol="0">
            <a:spAutoFit/>
          </a:bodyPr>
          <a:lstStyle/>
          <a:p>
            <a:r>
              <a:rPr lang="en-US" sz="2000" dirty="0">
                <a:effectLst/>
                <a:latin typeface="+mj-lt"/>
              </a:rPr>
              <a:t>Topics</a:t>
            </a:r>
            <a:endParaRPr lang="en-US" dirty="0">
              <a:effectLst/>
              <a:latin typeface="+mj-lt"/>
            </a:endParaRPr>
          </a:p>
        </p:txBody>
      </p:sp>
      <p:cxnSp>
        <p:nvCxnSpPr>
          <p:cNvPr id="9" name="Straight Connector 8"/>
          <p:cNvCxnSpPr/>
          <p:nvPr/>
        </p:nvCxnSpPr>
        <p:spPr>
          <a:xfrm rot="10800000">
            <a:off x="152400" y="1905000"/>
            <a:ext cx="20574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228600" y="1981200"/>
            <a:ext cx="1905000" cy="3352800"/>
          </a:xfrm>
        </p:spPr>
        <p:txBody>
          <a:bodyPr/>
          <a:lstStyle>
            <a:lvl1pPr marL="287338" indent="-287338">
              <a:buNone/>
              <a:defRPr sz="1400">
                <a:solidFill>
                  <a:schemeClr val="accent1">
                    <a:lumMod val="50000"/>
                  </a:schemeClr>
                </a:solidFill>
              </a:defRPr>
            </a:lvl1pPr>
            <a:lvl2pPr marL="287338" indent="-169863">
              <a:spcBef>
                <a:spcPts val="0"/>
              </a:spcBef>
              <a:defRPr sz="1200">
                <a:solidFill>
                  <a:schemeClr val="accent1">
                    <a:lumMod val="50000"/>
                  </a:schemeClr>
                </a:solidFill>
              </a:defRPr>
            </a:lvl2pPr>
            <a:lvl3pPr>
              <a:defRPr sz="1100">
                <a:solidFill>
                  <a:schemeClr val="accent1">
                    <a:lumMod val="50000"/>
                  </a:schemeClr>
                </a:solidFill>
              </a:defRPr>
            </a:lvl3pPr>
            <a:lvl4pPr>
              <a:defRPr sz="12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1D1CBCB-F502-4C48-BCE5-5C9584D028B2}" type="datetimeFigureOut">
              <a:rPr lang="en-US" smtClean="0">
                <a:solidFill>
                  <a:prstClr val="black">
                    <a:tint val="75000"/>
                  </a:prstClr>
                </a:solidFill>
              </a:rPr>
              <a:pPr/>
              <a:t>4/20/2020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BACB155-0F5A-4EB2-AE97-12A5E79281B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612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g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34" Type="http://schemas.openxmlformats.org/officeDocument/2006/relationships/image" Target="../media/image5.png"/><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image" Target="../media/image4.png"/><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image" Target="../media/image3.jpe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4.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3.jpeg"/><Relationship Id="rId2" Type="http://schemas.openxmlformats.org/officeDocument/2006/relationships/slideLayout" Target="../slideLayouts/slideLayout53.xml"/><Relationship Id="rId16"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5.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286000" y="228600"/>
            <a:ext cx="67056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400" y="1143000"/>
            <a:ext cx="88392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5181600" y="762001"/>
            <a:ext cx="3810000" cy="152399"/>
          </a:xfrm>
          <a:prstGeom prst="rect">
            <a:avLst/>
          </a:prstGeom>
        </p:spPr>
        <p:txBody>
          <a:bodyPr vert="horz" lIns="91440" tIns="45720" rIns="91440" bIns="45720" rtlCol="0" anchor="ctr"/>
          <a:lstStyle>
            <a:lvl1pPr algn="r">
              <a:defRPr sz="12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4" cstate="print"/>
          <a:stretch>
            <a:fillRect/>
          </a:stretch>
        </p:blipFill>
        <p:spPr>
          <a:xfrm>
            <a:off x="76200" y="45826"/>
            <a:ext cx="2126512" cy="868574"/>
          </a:xfrm>
          <a:prstGeom prst="rect">
            <a:avLst/>
          </a:prstGeom>
        </p:spPr>
      </p:pic>
      <p:sp>
        <p:nvSpPr>
          <p:cNvPr id="9" name="Rectangle 8"/>
          <p:cNvSpPr/>
          <p:nvPr/>
        </p:nvSpPr>
        <p:spPr>
          <a:xfrm>
            <a:off x="0" y="6553200"/>
            <a:ext cx="9144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44" r:id="rId9"/>
    <p:sldLayoutId id="2147483842" r:id="rId10"/>
    <p:sldLayoutId id="2147483845" r:id="rId11"/>
  </p:sldLayoutIdLst>
  <p:hf sldNum="0" hdr="0" ftr="0" dt="0"/>
  <p:txStyles>
    <p:titleStyle>
      <a:lvl1pPr algn="l" defTabSz="914400" rtl="0" eaLnBrk="1" latinLnBrk="0" hangingPunct="1">
        <a:spcBef>
          <a:spcPct val="0"/>
        </a:spcBef>
        <a:buNone/>
        <a:tabLst/>
        <a:defRPr sz="36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Char char="•"/>
        <a:defRPr sz="2000" kern="1200">
          <a:solidFill>
            <a:schemeClr val="bg1"/>
          </a:solidFill>
          <a:latin typeface="+mn-lt"/>
          <a:ea typeface="+mn-ea"/>
          <a:cs typeface="+mn-cs"/>
        </a:defRPr>
      </a:lvl2pPr>
      <a:lvl3pPr marL="1143000" indent="4763" algn="l" defTabSz="914400" rtl="0" eaLnBrk="1" latinLnBrk="0" hangingPunct="1">
        <a:spcBef>
          <a:spcPct val="20000"/>
        </a:spcBef>
        <a:buFont typeface="Arial" pitchFamily="34" charset="0"/>
        <a:buNone/>
        <a:defRPr sz="1800" kern="1200">
          <a:solidFill>
            <a:schemeClr val="bg1"/>
          </a:solidFill>
          <a:latin typeface="Courier New" pitchFamily="49" charset="0"/>
          <a:ea typeface="+mn-ea"/>
          <a:cs typeface="Courier New" pitchFamily="49"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9144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Placeholder 1"/>
          <p:cNvSpPr>
            <a:spLocks noGrp="1"/>
          </p:cNvSpPr>
          <p:nvPr>
            <p:ph type="title"/>
          </p:nvPr>
        </p:nvSpPr>
        <p:spPr>
          <a:xfrm>
            <a:off x="2286000" y="228600"/>
            <a:ext cx="67056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400" y="1143000"/>
            <a:ext cx="88392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5181600" y="762003"/>
            <a:ext cx="381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a:defRPr/>
            </a:pPr>
            <a:endParaRPr lang="en-US"/>
          </a:p>
        </p:txBody>
      </p:sp>
      <p:pic>
        <p:nvPicPr>
          <p:cNvPr id="7" name="Picture 6" descr="Text logo Large.gif"/>
          <p:cNvPicPr>
            <a:picLocks noChangeAspect="1"/>
          </p:cNvPicPr>
          <p:nvPr/>
        </p:nvPicPr>
        <p:blipFill>
          <a:blip r:embed="rId13" cstate="print"/>
          <a:stretch>
            <a:fillRect/>
          </a:stretch>
        </p:blipFill>
        <p:spPr>
          <a:xfrm>
            <a:off x="76200" y="45826"/>
            <a:ext cx="2126512" cy="868574"/>
          </a:xfrm>
          <a:prstGeom prst="rect">
            <a:avLst/>
          </a:prstGeom>
        </p:spPr>
      </p:pic>
      <p:sp>
        <p:nvSpPr>
          <p:cNvPr id="9" name="Rectangle 8"/>
          <p:cNvSpPr/>
          <p:nvPr/>
        </p:nvSpPr>
        <p:spPr>
          <a:xfrm>
            <a:off x="0" y="6553200"/>
            <a:ext cx="9144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Tree>
    <p:extLst>
      <p:ext uri="{BB962C8B-B14F-4D97-AF65-F5344CB8AC3E}">
        <p14:creationId xmlns:p14="http://schemas.microsoft.com/office/powerpoint/2010/main" val="164527306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90"/>
            <a:ext cx="8382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7"/>
            <a:ext cx="8382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5822961"/>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70" r:id="rId12"/>
    <p:sldLayoutId id="2147483881" r:id="rId13"/>
    <p:sldLayoutId id="2147483883" r:id="rId14"/>
    <p:sldLayoutId id="2147483891" r:id="rId15"/>
    <p:sldLayoutId id="2147483892" r:id="rId16"/>
    <p:sldLayoutId id="2147483893" r:id="rId17"/>
    <p:sldLayoutId id="2147483895" r:id="rId18"/>
    <p:sldLayoutId id="2147483897" r:id="rId19"/>
    <p:sldLayoutId id="2147483898" r:id="rId20"/>
    <p:sldLayoutId id="2147483905" r:id="rId21"/>
    <p:sldLayoutId id="2147483906" r:id="rId22"/>
    <p:sldLayoutId id="2147483907" r:id="rId23"/>
    <p:sldLayoutId id="2147483909" r:id="rId24"/>
    <p:sldLayoutId id="2147483910" r:id="rId25"/>
    <p:sldLayoutId id="2147483958" r:id="rId26"/>
    <p:sldLayoutId id="2147483959" r:id="rId27"/>
    <p:sldLayoutId id="2147483960" r:id="rId28"/>
    <p:sldLayoutId id="2147483961" r:id="rId29"/>
    <p:sldLayoutId id="2147483962" r:id="rId30"/>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33"/>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34"/>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34"/>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34"/>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34"/>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90"/>
            <a:ext cx="8382000" cy="373949"/>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9"/>
            <a:ext cx="8382000" cy="1201483"/>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0600792"/>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4" r:id="rId12"/>
    <p:sldLayoutId id="2147483935" r:id="rId13"/>
    <p:sldLayoutId id="2147483937" r:id="rId14"/>
    <p:sldLayoutId id="2147483939" r:id="rId15"/>
  </p:sldLayoutIdLst>
  <p:transition>
    <p:fade/>
  </p:transition>
  <p:txStyles>
    <p:titleStyle>
      <a:lvl1pPr algn="l" defTabSz="514329" rtl="0" eaLnBrk="1" latinLnBrk="0" hangingPunct="1">
        <a:lnSpc>
          <a:spcPct val="90000"/>
        </a:lnSpc>
        <a:spcBef>
          <a:spcPct val="0"/>
        </a:spcBef>
        <a:buNone/>
        <a:defRPr lang="en-US" sz="2700" b="0" kern="1200" cap="none" spc="-8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23242" indent="-223242" algn="l" defTabSz="514329" rtl="0" eaLnBrk="1" latinLnBrk="0" hangingPunct="1">
        <a:lnSpc>
          <a:spcPct val="90000"/>
        </a:lnSpc>
        <a:spcBef>
          <a:spcPct val="20000"/>
        </a:spcBef>
        <a:buFontTx/>
        <a:buBlip>
          <a:blip r:embed="rId18"/>
        </a:buBlip>
        <a:defRPr sz="1800" kern="1200">
          <a:solidFill>
            <a:schemeClr val="tx1"/>
          </a:solidFill>
          <a:latin typeface="+mn-lt"/>
          <a:ea typeface="+mn-ea"/>
          <a:cs typeface="+mn-cs"/>
        </a:defRPr>
      </a:lvl1pPr>
      <a:lvl2pPr marL="514350" indent="-223242" algn="l" defTabSz="514329" rtl="0" eaLnBrk="1" latinLnBrk="0" hangingPunct="1">
        <a:lnSpc>
          <a:spcPct val="90000"/>
        </a:lnSpc>
        <a:spcBef>
          <a:spcPct val="20000"/>
        </a:spcBef>
        <a:buFontTx/>
        <a:buBlip>
          <a:blip r:embed="rId19"/>
        </a:buBlip>
        <a:defRPr sz="1575" kern="1200">
          <a:solidFill>
            <a:schemeClr val="tx1"/>
          </a:solidFill>
          <a:latin typeface="+mn-lt"/>
          <a:ea typeface="+mn-ea"/>
          <a:cs typeface="+mn-cs"/>
        </a:defRPr>
      </a:lvl2pPr>
      <a:lvl3pPr marL="708125" indent="-193775" algn="l" defTabSz="514329" rtl="0" eaLnBrk="1" latinLnBrk="0" hangingPunct="1">
        <a:lnSpc>
          <a:spcPct val="90000"/>
        </a:lnSpc>
        <a:spcBef>
          <a:spcPct val="20000"/>
        </a:spcBef>
        <a:buFontTx/>
        <a:buBlip>
          <a:blip r:embed="rId19"/>
        </a:buBlip>
        <a:defRPr sz="1350" kern="1200">
          <a:solidFill>
            <a:schemeClr val="tx1"/>
          </a:solidFill>
          <a:latin typeface="+mn-lt"/>
          <a:ea typeface="+mn-ea"/>
          <a:cs typeface="+mn-cs"/>
        </a:defRPr>
      </a:lvl3pPr>
      <a:lvl4pPr marL="902792" indent="-194667" algn="l" defTabSz="514329" rtl="0" eaLnBrk="1" latinLnBrk="0" hangingPunct="1">
        <a:lnSpc>
          <a:spcPct val="90000"/>
        </a:lnSpc>
        <a:spcBef>
          <a:spcPct val="20000"/>
        </a:spcBef>
        <a:buFontTx/>
        <a:buBlip>
          <a:blip r:embed="rId19"/>
        </a:buBlip>
        <a:defRPr sz="1350" kern="1200">
          <a:solidFill>
            <a:schemeClr val="tx1"/>
          </a:solidFill>
          <a:latin typeface="+mn-lt"/>
          <a:ea typeface="+mn-ea"/>
          <a:cs typeface="+mn-cs"/>
        </a:defRPr>
      </a:lvl4pPr>
      <a:lvl5pPr marL="1092101" indent="-189310" algn="l" defTabSz="514329" rtl="0" eaLnBrk="1" latinLnBrk="0" hangingPunct="1">
        <a:lnSpc>
          <a:spcPct val="90000"/>
        </a:lnSpc>
        <a:spcBef>
          <a:spcPct val="20000"/>
        </a:spcBef>
        <a:buFontTx/>
        <a:buBlip>
          <a:blip r:embed="rId19"/>
        </a:buBlip>
        <a:defRPr sz="1350" kern="1200">
          <a:solidFill>
            <a:schemeClr val="tx1"/>
          </a:solidFill>
          <a:latin typeface="+mn-lt"/>
          <a:ea typeface="+mn-ea"/>
          <a:cs typeface="+mn-cs"/>
        </a:defRPr>
      </a:lvl5pPr>
      <a:lvl6pPr marL="1414406"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7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35"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01" indent="-128582" algn="l" defTabSz="514329"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29" rtl="0" eaLnBrk="1" latinLnBrk="0" hangingPunct="1">
        <a:defRPr sz="1013" kern="1200">
          <a:solidFill>
            <a:schemeClr val="tx1"/>
          </a:solidFill>
          <a:latin typeface="+mn-lt"/>
          <a:ea typeface="+mn-ea"/>
          <a:cs typeface="+mn-cs"/>
        </a:defRPr>
      </a:lvl1pPr>
      <a:lvl2pPr marL="257165" algn="l" defTabSz="514329" rtl="0" eaLnBrk="1" latinLnBrk="0" hangingPunct="1">
        <a:defRPr sz="1013" kern="1200">
          <a:solidFill>
            <a:schemeClr val="tx1"/>
          </a:solidFill>
          <a:latin typeface="+mn-lt"/>
          <a:ea typeface="+mn-ea"/>
          <a:cs typeface="+mn-cs"/>
        </a:defRPr>
      </a:lvl2pPr>
      <a:lvl3pPr marL="514329" algn="l" defTabSz="514329" rtl="0" eaLnBrk="1" latinLnBrk="0" hangingPunct="1">
        <a:defRPr sz="1013" kern="1200">
          <a:solidFill>
            <a:schemeClr val="tx1"/>
          </a:solidFill>
          <a:latin typeface="+mn-lt"/>
          <a:ea typeface="+mn-ea"/>
          <a:cs typeface="+mn-cs"/>
        </a:defRPr>
      </a:lvl3pPr>
      <a:lvl4pPr marL="771494" algn="l" defTabSz="514329" rtl="0" eaLnBrk="1" latinLnBrk="0" hangingPunct="1">
        <a:defRPr sz="1013" kern="1200">
          <a:solidFill>
            <a:schemeClr val="tx1"/>
          </a:solidFill>
          <a:latin typeface="+mn-lt"/>
          <a:ea typeface="+mn-ea"/>
          <a:cs typeface="+mn-cs"/>
        </a:defRPr>
      </a:lvl4pPr>
      <a:lvl5pPr marL="1028659" algn="l" defTabSz="514329" rtl="0" eaLnBrk="1" latinLnBrk="0" hangingPunct="1">
        <a:defRPr sz="1013" kern="1200">
          <a:solidFill>
            <a:schemeClr val="tx1"/>
          </a:solidFill>
          <a:latin typeface="+mn-lt"/>
          <a:ea typeface="+mn-ea"/>
          <a:cs typeface="+mn-cs"/>
        </a:defRPr>
      </a:lvl5pPr>
      <a:lvl6pPr marL="1285824" algn="l" defTabSz="514329" rtl="0" eaLnBrk="1" latinLnBrk="0" hangingPunct="1">
        <a:defRPr sz="1013" kern="1200">
          <a:solidFill>
            <a:schemeClr val="tx1"/>
          </a:solidFill>
          <a:latin typeface="+mn-lt"/>
          <a:ea typeface="+mn-ea"/>
          <a:cs typeface="+mn-cs"/>
        </a:defRPr>
      </a:lvl6pPr>
      <a:lvl7pPr marL="1542989" algn="l" defTabSz="514329" rtl="0" eaLnBrk="1" latinLnBrk="0" hangingPunct="1">
        <a:defRPr sz="1013" kern="1200">
          <a:solidFill>
            <a:schemeClr val="tx1"/>
          </a:solidFill>
          <a:latin typeface="+mn-lt"/>
          <a:ea typeface="+mn-ea"/>
          <a:cs typeface="+mn-cs"/>
        </a:defRPr>
      </a:lvl7pPr>
      <a:lvl8pPr marL="1800153" algn="l" defTabSz="514329" rtl="0" eaLnBrk="1" latinLnBrk="0" hangingPunct="1">
        <a:defRPr sz="1013" kern="1200">
          <a:solidFill>
            <a:schemeClr val="tx1"/>
          </a:solidFill>
          <a:latin typeface="+mn-lt"/>
          <a:ea typeface="+mn-ea"/>
          <a:cs typeface="+mn-cs"/>
        </a:defRPr>
      </a:lvl8pPr>
      <a:lvl9pPr marL="2057318" algn="l" defTabSz="51432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51.png"/><Relationship Id="rId1" Type="http://schemas.openxmlformats.org/officeDocument/2006/relationships/slideLayout" Target="../slideLayouts/slideLayout66.xml"/><Relationship Id="rId5" Type="http://schemas.openxmlformats.org/officeDocument/2006/relationships/image" Target="../media/image9.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0.PNG"/><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0.PNG"/><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436" y="1664678"/>
            <a:ext cx="7681913" cy="1142621"/>
          </a:xfrm>
        </p:spPr>
        <p:txBody>
          <a:bodyPr/>
          <a:lstStyle/>
          <a:p>
            <a:r>
              <a:rPr lang="en-US" dirty="0"/>
              <a:t>ECEN 150</a:t>
            </a:r>
            <a:br>
              <a:rPr lang="en-US" dirty="0"/>
            </a:br>
            <a:r>
              <a:rPr lang="en-US" dirty="0"/>
              <a:t>Circuit Analysis I</a:t>
            </a:r>
          </a:p>
        </p:txBody>
      </p:sp>
      <p:sp>
        <p:nvSpPr>
          <p:cNvPr id="4" name="Rectangle 3"/>
          <p:cNvSpPr/>
          <p:nvPr/>
        </p:nvSpPr>
        <p:spPr>
          <a:xfrm>
            <a:off x="595435" y="3272388"/>
            <a:ext cx="7021690" cy="553998"/>
          </a:xfrm>
          <a:prstGeom prst="rect">
            <a:avLst/>
          </a:prstGeom>
        </p:spPr>
        <p:txBody>
          <a:bodyPr wrap="square">
            <a:spAutoFit/>
          </a:bodyPr>
          <a:lstStyle/>
          <a:p>
            <a:r>
              <a:rPr lang="en-US" sz="3000" spc="-113"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Current, Voltage, Power, Energy.</a:t>
            </a:r>
            <a:endParaRPr lang="en-US" sz="3000" dirty="0"/>
          </a:p>
        </p:txBody>
      </p:sp>
    </p:spTree>
    <p:extLst>
      <p:ext uri="{BB962C8B-B14F-4D97-AF65-F5344CB8AC3E}">
        <p14:creationId xmlns:p14="http://schemas.microsoft.com/office/powerpoint/2010/main" val="2824774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265" y="-9053"/>
            <a:ext cx="5649361"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Voltage</a:t>
            </a:r>
          </a:p>
        </p:txBody>
      </p:sp>
      <mc:AlternateContent xmlns:mc="http://schemas.openxmlformats.org/markup-compatibility/2006" xmlns:a14="http://schemas.microsoft.com/office/drawing/2010/main">
        <mc:Choice Requires="a14">
          <p:sp>
            <p:nvSpPr>
              <p:cNvPr id="7" name="Rectangle 6"/>
              <p:cNvSpPr/>
              <p:nvPr/>
            </p:nvSpPr>
            <p:spPr>
              <a:xfrm>
                <a:off x="217590" y="758472"/>
                <a:ext cx="8779761" cy="4964372"/>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v</m:t>
                        </m:r>
                      </m:e>
                      <m:sub>
                        <m:r>
                          <m:rPr>
                            <m:sty m:val="p"/>
                          </m:rPr>
                          <a:rPr lang="en-US">
                            <a:solidFill>
                              <a:schemeClr val="bg1"/>
                            </a:solidFill>
                            <a:latin typeface="Cambria Math" panose="02040503050406030204" pitchFamily="18" charset="0"/>
                            <a:ea typeface="Cambria Math" panose="02040503050406030204" pitchFamily="18" charset="0"/>
                          </a:rPr>
                          <m:t>ab</m:t>
                        </m:r>
                      </m:sub>
                    </m:sSub>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dw</m:t>
                        </m:r>
                      </m:num>
                      <m:den>
                        <m:r>
                          <m:rPr>
                            <m:sty m:val="p"/>
                          </m:rPr>
                          <a:rPr lang="en-US">
                            <a:solidFill>
                              <a:schemeClr val="bg1"/>
                            </a:solidFill>
                            <a:latin typeface="Cambria Math" panose="02040503050406030204" pitchFamily="18" charset="0"/>
                            <a:ea typeface="Cambria Math" panose="02040503050406030204" pitchFamily="18" charset="0"/>
                          </a:rPr>
                          <m:t>dq</m:t>
                        </m:r>
                      </m:den>
                    </m:f>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where</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w</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is</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work</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and</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q</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is</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charge</m:t>
                    </m:r>
                    <m:r>
                      <a:rPr lang="en-US">
                        <a:solidFill>
                          <a:schemeClr val="bg1"/>
                        </a:solidFill>
                        <a:latin typeface="Cambria Math" panose="02040503050406030204" pitchFamily="18" charset="0"/>
                        <a:ea typeface="Cambria Math" panose="02040503050406030204" pitchFamily="18" charset="0"/>
                      </a:rPr>
                      <m:t>.  </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Voltage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Work</m:t>
                        </m:r>
                        <m:r>
                          <a:rPr lang="en-US">
                            <a:solidFill>
                              <a:schemeClr val="bg1"/>
                            </a:solidFill>
                            <a:latin typeface="Cambria Math" panose="02040503050406030204" pitchFamily="18" charset="0"/>
                            <a:ea typeface="Cambria Math" panose="02040503050406030204" pitchFamily="18" charset="0"/>
                          </a:rPr>
                          <m:t> </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energy</m:t>
                            </m:r>
                          </m:e>
                        </m:d>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per</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charge</m:t>
                        </m:r>
                      </m:e>
                    </m:d>
                    <m:r>
                      <a:rPr lang="en-US">
                        <a:solidFill>
                          <a:schemeClr val="bg1"/>
                        </a:solidFill>
                        <a:latin typeface="Cambria Math" panose="02040503050406030204" pitchFamily="18" charset="0"/>
                        <a:ea typeface="Cambria Math" panose="02040503050406030204" pitchFamily="18" charset="0"/>
                      </a:rPr>
                      <m:t>.</m:t>
                    </m:r>
                  </m:oMath>
                </a14:m>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Work</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per</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unit</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charge</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has</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units</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of</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Joule</m:t>
                    </m:r>
                    <m:r>
                      <a:rPr lang="en-US">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Coulomb</m:t>
                    </m:r>
                    <m:r>
                      <a:rPr lang="en-US" i="1">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Volt</m:t>
                    </m:r>
                    <m:r>
                      <a:rPr lang="en-US">
                        <a:solidFill>
                          <a:srgbClr val="000000"/>
                        </a:solidFill>
                        <a:latin typeface="Cambria Math" panose="02040503050406030204" pitchFamily="18" charset="0"/>
                        <a:ea typeface="Cambria Math" panose="02040503050406030204" pitchFamily="18" charset="0"/>
                      </a:rPr>
                      <m:t> </m:t>
                    </m:r>
                    <m:d>
                      <m:dPr>
                        <m:ctrlPr>
                          <a:rPr lang="en-US" i="1">
                            <a:solidFill>
                              <a:srgbClr val="000000"/>
                            </a:solidFill>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ea typeface="Cambria Math" panose="02040503050406030204" pitchFamily="18" charset="0"/>
                          </a:rPr>
                          <m:t>V</m:t>
                        </m:r>
                      </m:e>
                    </m:d>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in</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honor</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of</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Volta</m:t>
                    </m:r>
                    <m:r>
                      <a:rPr lang="en-US">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b="1" dirty="0">
                    <a:solidFill>
                      <a:schemeClr val="bg1"/>
                    </a:solidFill>
                    <a:latin typeface="Cambria Math" panose="02040503050406030204" pitchFamily="18" charset="0"/>
                    <a:ea typeface="Cambria Math" panose="02040503050406030204" pitchFamily="18" charset="0"/>
                  </a:rPr>
                  <a:t>Voltage</a:t>
                </a:r>
                <a:r>
                  <a:rPr lang="en-US" dirty="0">
                    <a:solidFill>
                      <a:schemeClr val="bg1"/>
                    </a:solidFill>
                    <a:latin typeface="Cambria Math" panose="02040503050406030204" pitchFamily="18" charset="0"/>
                    <a:ea typeface="Cambria Math" panose="02040503050406030204" pitchFamily="18" charset="0"/>
                  </a:rPr>
                  <a:t> (or </a:t>
                </a:r>
                <a:r>
                  <a:rPr lang="en-US" b="1" dirty="0">
                    <a:solidFill>
                      <a:schemeClr val="bg1"/>
                    </a:solidFill>
                    <a:latin typeface="Cambria Math" panose="02040503050406030204" pitchFamily="18" charset="0"/>
                    <a:ea typeface="Cambria Math" panose="02040503050406030204" pitchFamily="18" charset="0"/>
                  </a:rPr>
                  <a:t>potential difference</a:t>
                </a:r>
                <a:r>
                  <a:rPr lang="en-US" dirty="0">
                    <a:solidFill>
                      <a:schemeClr val="bg1"/>
                    </a:solidFill>
                    <a:latin typeface="Cambria Math" panose="02040503050406030204" pitchFamily="18" charset="0"/>
                    <a:ea typeface="Cambria Math" panose="02040503050406030204" pitchFamily="18" charset="0"/>
                  </a:rPr>
                  <a:t>) between points a and b is the work (energy) required to move a unit charge from b to a. The work is done against the electric field.</a:t>
                </a: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Potential difference implies that a voltage measurement involves two leads so as to measure the difference between leads.</a:t>
                </a: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Electromotive force (</a:t>
                </a:r>
                <a:r>
                  <a:rPr lang="en-US" dirty="0" err="1">
                    <a:solidFill>
                      <a:schemeClr val="bg1"/>
                    </a:solidFill>
                    <a:latin typeface="Cambria Math" panose="02040503050406030204" pitchFamily="18" charset="0"/>
                    <a:ea typeface="Cambria Math" panose="02040503050406030204" pitchFamily="18" charset="0"/>
                  </a:rPr>
                  <a:t>emf</a:t>
                </a:r>
                <a:r>
                  <a:rPr lang="en-US" dirty="0">
                    <a:solidFill>
                      <a:schemeClr val="bg1"/>
                    </a:solidFill>
                    <a:latin typeface="Cambria Math" panose="02040503050406030204" pitchFamily="18" charset="0"/>
                    <a:ea typeface="Cambria Math" panose="02040503050406030204" pitchFamily="18" charset="0"/>
                  </a:rPr>
                  <a:t>) is another term used to refer to voltage. </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The voltage developed by a source of electrical energy such as a battery or generator is sometimes referred to as an </a:t>
                </a:r>
                <a:r>
                  <a:rPr lang="en-US" dirty="0" err="1">
                    <a:solidFill>
                      <a:schemeClr val="bg1"/>
                    </a:solidFill>
                    <a:latin typeface="Cambria Math" panose="02040503050406030204" pitchFamily="18" charset="0"/>
                    <a:ea typeface="Cambria Math" panose="02040503050406030204" pitchFamily="18" charset="0"/>
                  </a:rPr>
                  <a:t>emf</a:t>
                </a:r>
                <a:r>
                  <a:rPr lang="en-US" dirty="0">
                    <a:solidFill>
                      <a:schemeClr val="bg1"/>
                    </a:solidFill>
                    <a:latin typeface="Cambria Math" panose="02040503050406030204" pitchFamily="18" charset="0"/>
                    <a:ea typeface="Cambria Math" panose="02040503050406030204" pitchFamily="18" charset="0"/>
                  </a:rPr>
                  <a:t>.</a:t>
                </a: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Physics 220 will provide more details on voltage and electric field.</a:t>
                </a:r>
              </a:p>
            </p:txBody>
          </p:sp>
        </mc:Choice>
        <mc:Fallback xmlns="">
          <p:sp>
            <p:nvSpPr>
              <p:cNvPr id="7" name="Rectangle 6"/>
              <p:cNvSpPr>
                <a:spLocks noRot="1" noChangeAspect="1" noMove="1" noResize="1" noEditPoints="1" noAdjustHandles="1" noChangeArrowheads="1" noChangeShapeType="1" noTextEdit="1"/>
              </p:cNvSpPr>
              <p:nvPr/>
            </p:nvSpPr>
            <p:spPr>
              <a:xfrm>
                <a:off x="217590" y="758472"/>
                <a:ext cx="8779761" cy="4964372"/>
              </a:xfrm>
              <a:prstGeom prst="rect">
                <a:avLst/>
              </a:prstGeom>
              <a:blipFill rotWithShape="0">
                <a:blip r:embed="rId2"/>
                <a:stretch>
                  <a:fillRect l="-277" r="-346" b="-487"/>
                </a:stretch>
              </a:blipFill>
              <a:ln w="38100" cmpd="thickThi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24694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 calcmode="lin" valueType="num">
                                      <p:cBhvr additive="base">
                                        <p:cTn id="1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 calcmode="lin" valueType="num">
                                      <p:cBhvr additive="base">
                                        <p:cTn id="1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anim calcmode="lin" valueType="num">
                                      <p:cBhvr additive="base">
                                        <p:cTn id="2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anim calcmode="lin" valueType="num">
                                      <p:cBhvr additive="base">
                                        <p:cTn id="2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2489"/>
            <a:ext cx="9144000" cy="533400"/>
          </a:xfrm>
        </p:spPr>
        <p:txBody>
          <a:bodyPr>
            <a:noAutofit/>
          </a:bodyPr>
          <a:lstStyle/>
          <a:p>
            <a:pPr algn="ctr"/>
            <a:r>
              <a:rPr lang="en-US" sz="4800" dirty="0">
                <a:gradFill>
                  <a:gsLst>
                    <a:gs pos="14000">
                      <a:schemeClr val="accent5"/>
                    </a:gs>
                    <a:gs pos="64000">
                      <a:schemeClr val="tx2"/>
                    </a:gs>
                    <a:gs pos="100000">
                      <a:schemeClr val="tx2"/>
                    </a:gs>
                  </a:gsLst>
                  <a:lin ang="16200000" scaled="1"/>
                </a:gradFill>
                <a:cs typeface="Arial" panose="020B0604020202020204" pitchFamily="34" charset="0"/>
              </a:rPr>
              <a:t> Common Sources of Voltage/EMF</a:t>
            </a:r>
          </a:p>
        </p:txBody>
      </p:sp>
      <p:sp>
        <p:nvSpPr>
          <p:cNvPr id="9" name="Text Box 6"/>
          <p:cNvSpPr txBox="1">
            <a:spLocks noChangeArrowheads="1"/>
          </p:cNvSpPr>
          <p:nvPr/>
        </p:nvSpPr>
        <p:spPr bwMode="auto">
          <a:xfrm>
            <a:off x="754272" y="1345400"/>
            <a:ext cx="1201738" cy="369888"/>
          </a:xfrm>
          <a:prstGeom prst="rect">
            <a:avLst/>
          </a:prstGeom>
          <a:solidFill>
            <a:srgbClr val="FFFFFF"/>
          </a:solidFill>
          <a:ln w="38100" cmpd="thickThin">
            <a:solidFill>
              <a:schemeClr val="accent1"/>
            </a:solidFill>
            <a:round/>
            <a:headEnd/>
            <a:tailEnd/>
          </a:ln>
          <a:effectLst/>
        </p:spPr>
        <p:txBody>
          <a:bodyPr wrap="none">
            <a:spAutoFit/>
          </a:bodyPr>
          <a:lstStyle/>
          <a:p>
            <a:r>
              <a:rPr lang="en-US" altLang="en-US" b="1" dirty="0">
                <a:solidFill>
                  <a:schemeClr val="bg1"/>
                </a:solidFill>
                <a:latin typeface="Arial" charset="0"/>
              </a:rPr>
              <a:t>A Battery</a:t>
            </a:r>
          </a:p>
        </p:txBody>
      </p:sp>
      <p:sp>
        <p:nvSpPr>
          <p:cNvPr id="11" name="Text Box 8"/>
          <p:cNvSpPr txBox="1">
            <a:spLocks noChangeArrowheads="1"/>
          </p:cNvSpPr>
          <p:nvPr/>
        </p:nvSpPr>
        <p:spPr bwMode="auto">
          <a:xfrm>
            <a:off x="1341482" y="4162477"/>
            <a:ext cx="2895600" cy="369889"/>
          </a:xfrm>
          <a:prstGeom prst="rect">
            <a:avLst/>
          </a:prstGeom>
          <a:solidFill>
            <a:srgbClr val="FFFFFF"/>
          </a:solidFill>
          <a:ln w="38100" cmpd="thickThin">
            <a:solidFill>
              <a:schemeClr val="accent1"/>
            </a:solidFill>
            <a:round/>
            <a:headEnd/>
            <a:tailEnd/>
          </a:ln>
          <a:effectLst/>
        </p:spPr>
        <p:txBody>
          <a:bodyPr>
            <a:spAutoFit/>
          </a:bodyPr>
          <a:lstStyle/>
          <a:p>
            <a:pPr algn="ctr"/>
            <a:r>
              <a:rPr lang="en-US" altLang="en-US" b="1" dirty="0">
                <a:solidFill>
                  <a:schemeClr val="bg1"/>
                </a:solidFill>
                <a:latin typeface="Arial" charset="0"/>
              </a:rPr>
              <a:t>Electric Power Plant</a:t>
            </a:r>
          </a:p>
        </p:txBody>
      </p:sp>
      <p:sp>
        <p:nvSpPr>
          <p:cNvPr id="14" name="Text Box 17"/>
          <p:cNvSpPr txBox="1">
            <a:spLocks noChangeArrowheads="1"/>
          </p:cNvSpPr>
          <p:nvPr/>
        </p:nvSpPr>
        <p:spPr bwMode="auto">
          <a:xfrm>
            <a:off x="6066589" y="4162751"/>
            <a:ext cx="1306513" cy="369888"/>
          </a:xfrm>
          <a:prstGeom prst="rect">
            <a:avLst/>
          </a:prstGeom>
          <a:solidFill>
            <a:srgbClr val="FFFFFF"/>
          </a:solidFill>
          <a:ln w="38100" cmpd="thickThin">
            <a:solidFill>
              <a:schemeClr val="accent1"/>
            </a:solidFill>
            <a:round/>
            <a:headEnd/>
            <a:tailEnd/>
          </a:ln>
          <a:effectLst/>
        </p:spPr>
        <p:txBody>
          <a:bodyPr wrap="square">
            <a:spAutoFit/>
          </a:bodyPr>
          <a:lstStyle/>
          <a:p>
            <a:r>
              <a:rPr lang="en-US" altLang="en-US" b="1" dirty="0">
                <a:solidFill>
                  <a:schemeClr val="bg1"/>
                </a:solidFill>
                <a:latin typeface="Arial" charset="0"/>
              </a:rPr>
              <a:t>Nerve Cell </a:t>
            </a:r>
          </a:p>
        </p:txBody>
      </p:sp>
      <p:sp>
        <p:nvSpPr>
          <p:cNvPr id="17" name="Text Box 28"/>
          <p:cNvSpPr txBox="1">
            <a:spLocks noChangeArrowheads="1"/>
          </p:cNvSpPr>
          <p:nvPr/>
        </p:nvSpPr>
        <p:spPr bwMode="auto">
          <a:xfrm>
            <a:off x="1095260" y="3631126"/>
            <a:ext cx="4924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latin typeface="Arial" charset="0"/>
              </a:rPr>
              <a:t>9 V</a:t>
            </a:r>
          </a:p>
        </p:txBody>
      </p:sp>
      <p:sp>
        <p:nvSpPr>
          <p:cNvPr id="21" name="Rectangle 33"/>
          <p:cNvSpPr>
            <a:spLocks noChangeArrowheads="1"/>
          </p:cNvSpPr>
          <p:nvPr/>
        </p:nvSpPr>
        <p:spPr bwMode="auto">
          <a:xfrm>
            <a:off x="2074493" y="6280204"/>
            <a:ext cx="14173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effectLst>
                  <a:outerShdw blurRad="38100" dist="38100" dir="2700000" algn="tl">
                    <a:srgbClr val="C0C0C0"/>
                  </a:outerShdw>
                </a:effectLst>
              </a:rPr>
              <a:t>13,500 V</a:t>
            </a:r>
            <a:endParaRPr lang="en-GB" altLang="en-US" sz="2400" b="1" dirty="0">
              <a:effectLst>
                <a:outerShdw blurRad="38100" dist="38100" dir="2700000" algn="tl">
                  <a:srgbClr val="C0C0C0"/>
                </a:outerShdw>
              </a:effectLst>
            </a:endParaRPr>
          </a:p>
        </p:txBody>
      </p:sp>
      <p:sp>
        <p:nvSpPr>
          <p:cNvPr id="27" name="Text Box 11"/>
          <p:cNvSpPr txBox="1">
            <a:spLocks noChangeArrowheads="1"/>
          </p:cNvSpPr>
          <p:nvPr/>
        </p:nvSpPr>
        <p:spPr bwMode="auto">
          <a:xfrm>
            <a:off x="6954218" y="1345697"/>
            <a:ext cx="1441669" cy="369744"/>
          </a:xfrm>
          <a:prstGeom prst="rect">
            <a:avLst/>
          </a:prstGeom>
          <a:solidFill>
            <a:srgbClr val="FFFFFF"/>
          </a:solidFill>
          <a:ln w="38100" cmpd="thickThin">
            <a:solidFill>
              <a:schemeClr val="accent1"/>
            </a:solidFill>
            <a:round/>
            <a:headEnd/>
            <a:tailEnd/>
          </a:ln>
          <a:effectLst/>
        </p:spPr>
        <p:txBody>
          <a:bodyPr wrap="none">
            <a:spAutoFit/>
          </a:bodyPr>
          <a:lstStyle/>
          <a:p>
            <a:r>
              <a:rPr lang="en-US" altLang="en-US" b="1" dirty="0">
                <a:solidFill>
                  <a:schemeClr val="bg1"/>
                </a:solidFill>
                <a:latin typeface="Arial" charset="0"/>
              </a:rPr>
              <a:t>Solar </a:t>
            </a:r>
            <a:r>
              <a:rPr lang="en-US" altLang="en-US" b="1" dirty="0">
                <a:solidFill>
                  <a:schemeClr val="bg1"/>
                </a:solidFill>
              </a:rPr>
              <a:t>Panel</a:t>
            </a:r>
          </a:p>
        </p:txBody>
      </p:sp>
      <p:sp>
        <p:nvSpPr>
          <p:cNvPr id="30" name="Rectangle 40"/>
          <p:cNvSpPr>
            <a:spLocks noChangeArrowheads="1"/>
          </p:cNvSpPr>
          <p:nvPr/>
        </p:nvSpPr>
        <p:spPr bwMode="auto">
          <a:xfrm>
            <a:off x="5839675" y="6280204"/>
            <a:ext cx="18557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b="1" dirty="0"/>
              <a:t>A few millivolts when activated by a synapse</a:t>
            </a:r>
            <a:endParaRPr lang="en-GB" altLang="en-US" sz="1200" b="1" dirty="0"/>
          </a:p>
        </p:txBody>
      </p:sp>
      <p:pic>
        <p:nvPicPr>
          <p:cNvPr id="22" name="Picture 21" title="nerve ce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5472" y="4676825"/>
            <a:ext cx="1157291" cy="1543055"/>
          </a:xfrm>
          <a:prstGeom prst="rect">
            <a:avLst/>
          </a:prstGeom>
        </p:spPr>
      </p:pic>
      <p:sp>
        <p:nvSpPr>
          <p:cNvPr id="31" name="TextBox 30"/>
          <p:cNvSpPr txBox="1"/>
          <p:nvPr/>
        </p:nvSpPr>
        <p:spPr>
          <a:xfrm>
            <a:off x="6532750" y="3631126"/>
            <a:ext cx="2284600" cy="338554"/>
          </a:xfrm>
          <a:prstGeom prst="rect">
            <a:avLst/>
          </a:prstGeom>
          <a:noFill/>
        </p:spPr>
        <p:txBody>
          <a:bodyPr wrap="none" rtlCol="0">
            <a:spAutoFit/>
          </a:bodyPr>
          <a:lstStyle/>
          <a:p>
            <a:r>
              <a:rPr lang="en-US" sz="1600" dirty="0"/>
              <a:t>18 V output is common</a:t>
            </a:r>
          </a:p>
        </p:txBody>
      </p:sp>
      <p:pic>
        <p:nvPicPr>
          <p:cNvPr id="4" name="Picture 3" title="adjustable power supply"/>
          <p:cNvPicPr>
            <a:picLocks noChangeAspect="1"/>
          </p:cNvPicPr>
          <p:nvPr/>
        </p:nvPicPr>
        <p:blipFill rotWithShape="1">
          <a:blip r:embed="rId4" cstate="print">
            <a:extLst>
              <a:ext uri="{28A0092B-C50C-407E-A947-70E740481C1C}">
                <a14:useLocalDpi xmlns:a14="http://schemas.microsoft.com/office/drawing/2010/main" val="0"/>
              </a:ext>
            </a:extLst>
          </a:blip>
          <a:srcRect l="6083" t="7565" r="-31" b="20531"/>
          <a:stretch/>
        </p:blipFill>
        <p:spPr>
          <a:xfrm>
            <a:off x="3084003" y="1834039"/>
            <a:ext cx="2965325" cy="1702163"/>
          </a:xfrm>
          <a:prstGeom prst="rect">
            <a:avLst/>
          </a:prstGeom>
        </p:spPr>
      </p:pic>
      <p:sp>
        <p:nvSpPr>
          <p:cNvPr id="33" name="TextBox 32"/>
          <p:cNvSpPr txBox="1"/>
          <p:nvPr/>
        </p:nvSpPr>
        <p:spPr>
          <a:xfrm>
            <a:off x="3094673" y="1345395"/>
            <a:ext cx="2954655" cy="369332"/>
          </a:xfrm>
          <a:prstGeom prst="rect">
            <a:avLst/>
          </a:prstGeom>
          <a:solidFill>
            <a:srgbClr val="FFFFFF"/>
          </a:solidFill>
          <a:ln w="38100" cmpd="thickThin">
            <a:solidFill>
              <a:schemeClr val="accent1"/>
            </a:solidFill>
            <a:round/>
          </a:ln>
          <a:effectLst/>
        </p:spPr>
        <p:txBody>
          <a:bodyPr wrap="none" rtlCol="0">
            <a:spAutoFit/>
          </a:bodyPr>
          <a:lstStyle/>
          <a:p>
            <a:r>
              <a:rPr lang="en-US" b="1" dirty="0">
                <a:solidFill>
                  <a:schemeClr val="bg1"/>
                </a:solidFill>
              </a:rPr>
              <a:t>Adjustable Power Supply</a:t>
            </a:r>
          </a:p>
        </p:txBody>
      </p:sp>
      <p:pic>
        <p:nvPicPr>
          <p:cNvPr id="3" name="Picture 2" title="solar panel"/>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1143" y="1834039"/>
            <a:ext cx="1347815" cy="1797087"/>
          </a:xfrm>
          <a:prstGeom prst="rect">
            <a:avLst/>
          </a:prstGeom>
        </p:spPr>
      </p:pic>
      <p:pic>
        <p:nvPicPr>
          <p:cNvPr id="7" name="Picture 6" title="9 volt battery"/>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351" y="1834039"/>
            <a:ext cx="1209086" cy="1797099"/>
          </a:xfrm>
          <a:prstGeom prst="rect">
            <a:avLst/>
          </a:prstGeom>
        </p:spPr>
      </p:pic>
      <p:pic>
        <p:nvPicPr>
          <p:cNvPr id="23" name="Picture 22" title="electric power plan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1478" y="4664352"/>
            <a:ext cx="2158014" cy="1547296"/>
          </a:xfrm>
          <a:prstGeom prst="rect">
            <a:avLst/>
          </a:prstGeom>
        </p:spPr>
      </p:pic>
    </p:spTree>
    <p:extLst>
      <p:ext uri="{BB962C8B-B14F-4D97-AF65-F5344CB8AC3E}">
        <p14:creationId xmlns:p14="http://schemas.microsoft.com/office/powerpoint/2010/main" val="413126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265" y="-9053"/>
            <a:ext cx="5649361"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Current and Voltage</a:t>
            </a:r>
          </a:p>
        </p:txBody>
      </p:sp>
      <mc:AlternateContent xmlns:mc="http://schemas.openxmlformats.org/markup-compatibility/2006" xmlns:a14="http://schemas.microsoft.com/office/drawing/2010/main">
        <mc:Choice Requires="a14">
          <p:sp>
            <p:nvSpPr>
              <p:cNvPr id="7" name="Rectangle 6"/>
              <p:cNvSpPr/>
              <p:nvPr/>
            </p:nvSpPr>
            <p:spPr>
              <a:xfrm>
                <a:off x="217590" y="846320"/>
                <a:ext cx="8690709" cy="5034070"/>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14:m>
                  <m:oMath xmlns:m="http://schemas.openxmlformats.org/officeDocument/2006/math">
                    <m:r>
                      <m:rPr>
                        <m:sty m:val="p"/>
                      </m:rPr>
                      <a:rPr lang="en-US" sz="2000" smtClean="0">
                        <a:solidFill>
                          <a:srgbClr val="000000"/>
                        </a:solidFill>
                        <a:latin typeface="Cambria Math" panose="02040503050406030204" pitchFamily="18" charset="0"/>
                        <a:ea typeface="Cambria Math" panose="02040503050406030204" pitchFamily="18" charset="0"/>
                      </a:rPr>
                      <m:t>Current</m:t>
                    </m:r>
                    <m:r>
                      <a:rPr lang="en-US" sz="2000" b="0" i="0" smtClean="0">
                        <a:solidFill>
                          <a:srgbClr val="000000"/>
                        </a:solidFill>
                        <a:latin typeface="Cambria Math" panose="02040503050406030204" pitchFamily="18" charset="0"/>
                        <a:ea typeface="Cambria Math" panose="02040503050406030204" pitchFamily="18" charset="0"/>
                      </a:rPr>
                      <m:t>:</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i</m:t>
                    </m:r>
                    <m:r>
                      <a:rPr lang="en-US" sz="2000">
                        <a:solidFill>
                          <a:srgbClr val="000000"/>
                        </a:solidFill>
                        <a:latin typeface="Cambria Math" panose="02040503050406030204" pitchFamily="18" charset="0"/>
                        <a:ea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rPr>
                        </m:ctrlPr>
                      </m:fPr>
                      <m:num>
                        <m:r>
                          <m:rPr>
                            <m:sty m:val="p"/>
                          </m:rPr>
                          <a:rPr lang="en-US" sz="2000">
                            <a:solidFill>
                              <a:srgbClr val="000000"/>
                            </a:solidFill>
                            <a:latin typeface="Cambria Math" panose="02040503050406030204" pitchFamily="18" charset="0"/>
                            <a:ea typeface="Cambria Math" panose="02040503050406030204" pitchFamily="18" charset="0"/>
                          </a:rPr>
                          <m:t>dq</m:t>
                        </m:r>
                      </m:num>
                      <m:den>
                        <m:r>
                          <m:rPr>
                            <m:sty m:val="p"/>
                          </m:rPr>
                          <a:rPr lang="en-US" sz="2000">
                            <a:solidFill>
                              <a:srgbClr val="000000"/>
                            </a:solidFill>
                            <a:latin typeface="Cambria Math" panose="02040503050406030204" pitchFamily="18" charset="0"/>
                            <a:ea typeface="Cambria Math" panose="02040503050406030204" pitchFamily="18" charset="0"/>
                          </a:rPr>
                          <m:t>dt</m:t>
                        </m:r>
                      </m:den>
                    </m:f>
                    <m:r>
                      <a:rPr lang="en-US" sz="2000" i="1">
                        <a:solidFill>
                          <a:srgbClr val="000000"/>
                        </a:solidFill>
                        <a:latin typeface="Cambria Math" panose="02040503050406030204" pitchFamily="18" charset="0"/>
                        <a:ea typeface="Cambria Math" panose="02040503050406030204" pitchFamily="18" charset="0"/>
                      </a:rPr>
                      <m:t>,</m:t>
                    </m:r>
                    <m:f>
                      <m:fPr>
                        <m:type m:val="lin"/>
                        <m:ctrlPr>
                          <a:rPr lang="en-US" sz="2000" i="1">
                            <a:solidFill>
                              <a:srgbClr val="000000"/>
                            </a:solidFill>
                            <a:latin typeface="Cambria Math" panose="02040503050406030204" pitchFamily="18" charset="0"/>
                            <a:ea typeface="Cambria Math" panose="02040503050406030204" pitchFamily="18" charset="0"/>
                          </a:rPr>
                        </m:ctrlPr>
                      </m:fPr>
                      <m:num>
                        <m:r>
                          <m:rPr>
                            <m:sty m:val="p"/>
                          </m:rPr>
                          <a:rPr lang="en-US" sz="2000">
                            <a:solidFill>
                              <a:srgbClr val="000000"/>
                            </a:solidFill>
                            <a:latin typeface="Cambria Math" panose="02040503050406030204" pitchFamily="18" charset="0"/>
                            <a:ea typeface="Cambria Math" panose="02040503050406030204" pitchFamily="18" charset="0"/>
                          </a:rPr>
                          <m:t>Coulomb</m:t>
                        </m:r>
                      </m:num>
                      <m:den>
                        <m:r>
                          <m:rPr>
                            <m:sty m:val="p"/>
                          </m:rPr>
                          <a:rPr lang="en-US" sz="2000">
                            <a:solidFill>
                              <a:srgbClr val="000000"/>
                            </a:solidFill>
                            <a:latin typeface="Cambria Math" panose="02040503050406030204" pitchFamily="18" charset="0"/>
                            <a:ea typeface="Cambria Math" panose="02040503050406030204" pitchFamily="18" charset="0"/>
                          </a:rPr>
                          <m:t>Second</m:t>
                        </m:r>
                      </m:den>
                    </m:f>
                    <m:r>
                      <a:rPr lang="en-US" sz="2000" i="1">
                        <a:solidFill>
                          <a:srgbClr val="000000"/>
                        </a:solidFill>
                        <a:latin typeface="Cambria Math" panose="02040503050406030204" pitchFamily="18" charset="0"/>
                        <a:ea typeface="Cambria Math" panose="02040503050406030204" pitchFamily="18" charset="0"/>
                      </a:rPr>
                      <m:t>≜</m:t>
                    </m:r>
                    <m:r>
                      <m:rPr>
                        <m:sty m:val="p"/>
                      </m:rPr>
                      <a:rPr lang="en-US" sz="2000">
                        <a:solidFill>
                          <a:srgbClr val="000000"/>
                        </a:solidFill>
                        <a:latin typeface="Cambria Math" panose="02040503050406030204" pitchFamily="18" charset="0"/>
                        <a:ea typeface="Cambria Math" panose="02040503050406030204" pitchFamily="18" charset="0"/>
                      </a:rPr>
                      <m:t>Amp</m:t>
                    </m:r>
                    <m:r>
                      <a:rPr lang="en-US" sz="2000">
                        <a:solidFill>
                          <a:srgbClr val="000000"/>
                        </a:solidFill>
                        <a:latin typeface="Cambria Math" panose="02040503050406030204" pitchFamily="18" charset="0"/>
                        <a:ea typeface="Cambria Math" panose="02040503050406030204" pitchFamily="18" charset="0"/>
                      </a:rPr>
                      <m:t> </m:t>
                    </m:r>
                    <m:d>
                      <m:dPr>
                        <m:ctrlPr>
                          <a:rPr lang="en-US" sz="2000" i="1">
                            <a:solidFill>
                              <a:srgbClr val="000000"/>
                            </a:solidFill>
                            <a:latin typeface="Cambria Math" panose="02040503050406030204" pitchFamily="18" charset="0"/>
                            <a:ea typeface="Cambria Math" panose="02040503050406030204" pitchFamily="18" charset="0"/>
                          </a:rPr>
                        </m:ctrlPr>
                      </m:dPr>
                      <m:e>
                        <m:r>
                          <m:rPr>
                            <m:sty m:val="p"/>
                          </m:rPr>
                          <a:rPr lang="en-US" sz="2000">
                            <a:solidFill>
                              <a:srgbClr val="000000"/>
                            </a:solidFill>
                            <a:latin typeface="Cambria Math" panose="02040503050406030204" pitchFamily="18" charset="0"/>
                            <a:ea typeface="Cambria Math" panose="02040503050406030204" pitchFamily="18" charset="0"/>
                          </a:rPr>
                          <m:t>A</m:t>
                        </m:r>
                      </m:e>
                    </m:d>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in</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honore</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of</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Ampere</m:t>
                    </m:r>
                    <m:r>
                      <a:rPr lang="en-US" sz="2000" i="1">
                        <a:solidFill>
                          <a:srgbClr val="000000"/>
                        </a:solidFill>
                        <a:latin typeface="Cambria Math" panose="02040503050406030204" pitchFamily="18" charset="0"/>
                        <a:ea typeface="Cambria Math" panose="02040503050406030204" pitchFamily="18" charset="0"/>
                      </a:rPr>
                      <m:t>.</m:t>
                    </m:r>
                  </m:oMath>
                </a14:m>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Current quantifies the transport of electrical charge.</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Current flows </a:t>
                </a:r>
                <a:r>
                  <a:rPr lang="en-US" sz="2000" b="1" dirty="0">
                    <a:solidFill>
                      <a:srgbClr val="000000"/>
                    </a:solidFill>
                    <a:latin typeface="Cambria Math" panose="02040503050406030204" pitchFamily="18" charset="0"/>
                    <a:ea typeface="Cambria Math" panose="02040503050406030204" pitchFamily="18" charset="0"/>
                  </a:rPr>
                  <a:t>through</a:t>
                </a:r>
                <a:r>
                  <a:rPr lang="en-US" sz="2000" dirty="0">
                    <a:solidFill>
                      <a:srgbClr val="000000"/>
                    </a:solidFill>
                    <a:latin typeface="Cambria Math" panose="02040503050406030204" pitchFamily="18" charset="0"/>
                    <a:ea typeface="Cambria Math" panose="02040503050406030204" pitchFamily="18" charset="0"/>
                  </a:rPr>
                  <a:t> electrical elements. </a:t>
                </a:r>
              </a:p>
              <a:p>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m:rPr>
                            <m:sty m:val="p"/>
                          </m:rPr>
                          <a:rPr lang="en-US" sz="2000">
                            <a:solidFill>
                              <a:srgbClr val="000000"/>
                            </a:solidFill>
                            <a:latin typeface="Cambria Math" panose="02040503050406030204" pitchFamily="18" charset="0"/>
                            <a:ea typeface="Cambria Math" panose="02040503050406030204" pitchFamily="18" charset="0"/>
                          </a:rPr>
                          <m:t>Voltage</m:t>
                        </m:r>
                        <m:r>
                          <a:rPr lang="en-US" sz="2000" b="0" i="0" smtClean="0">
                            <a:solidFill>
                              <a:srgbClr val="000000"/>
                            </a:solidFill>
                            <a:latin typeface="Cambria Math" panose="02040503050406030204" pitchFamily="18" charset="0"/>
                            <a:ea typeface="Cambria Math" panose="02040503050406030204" pitchFamily="18" charset="0"/>
                          </a:rPr>
                          <m:t>:</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v</m:t>
                        </m:r>
                      </m:e>
                      <m:sub>
                        <m:r>
                          <m:rPr>
                            <m:sty m:val="p"/>
                          </m:rPr>
                          <a:rPr lang="en-US" sz="2000">
                            <a:solidFill>
                              <a:srgbClr val="000000"/>
                            </a:solidFill>
                            <a:latin typeface="Cambria Math" panose="02040503050406030204" pitchFamily="18" charset="0"/>
                            <a:ea typeface="Cambria Math" panose="02040503050406030204" pitchFamily="18" charset="0"/>
                          </a:rPr>
                          <m:t>ab</m:t>
                        </m:r>
                      </m:sub>
                    </m:sSub>
                    <m:r>
                      <a:rPr lang="en-US" sz="2000" i="1">
                        <a:solidFill>
                          <a:srgbClr val="000000"/>
                        </a:solidFill>
                        <a:latin typeface="Cambria Math" panose="02040503050406030204" pitchFamily="18" charset="0"/>
                        <a:ea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rPr>
                        </m:ctrlPr>
                      </m:fPr>
                      <m:num>
                        <m:r>
                          <m:rPr>
                            <m:sty m:val="p"/>
                          </m:rPr>
                          <a:rPr lang="en-US" sz="2000">
                            <a:solidFill>
                              <a:srgbClr val="000000"/>
                            </a:solidFill>
                            <a:latin typeface="Cambria Math" panose="02040503050406030204" pitchFamily="18" charset="0"/>
                            <a:ea typeface="Cambria Math" panose="02040503050406030204" pitchFamily="18" charset="0"/>
                          </a:rPr>
                          <m:t>dw</m:t>
                        </m:r>
                      </m:num>
                      <m:den>
                        <m:r>
                          <m:rPr>
                            <m:sty m:val="p"/>
                          </m:rPr>
                          <a:rPr lang="en-US" sz="2000">
                            <a:solidFill>
                              <a:srgbClr val="000000"/>
                            </a:solidFill>
                            <a:latin typeface="Cambria Math" panose="02040503050406030204" pitchFamily="18" charset="0"/>
                            <a:ea typeface="Cambria Math" panose="02040503050406030204" pitchFamily="18" charset="0"/>
                          </a:rPr>
                          <m:t>dq</m:t>
                        </m:r>
                      </m:den>
                    </m:f>
                    <m:r>
                      <a:rPr lang="en-US" sz="2000">
                        <a:solidFill>
                          <a:srgbClr val="000000"/>
                        </a:solidFill>
                        <a:latin typeface="Cambria Math" panose="02040503050406030204" pitchFamily="18" charset="0"/>
                        <a:ea typeface="Cambria Math" panose="02040503050406030204" pitchFamily="18" charset="0"/>
                      </a:rPr>
                      <m:t>,</m:t>
                    </m:r>
                    <m:r>
                      <m:rPr>
                        <m:sty m:val="p"/>
                      </m:rPr>
                      <a:rPr lang="en-US" sz="2000">
                        <a:solidFill>
                          <a:srgbClr val="000000"/>
                        </a:solidFill>
                        <a:latin typeface="Cambria Math" panose="02040503050406030204" pitchFamily="18" charset="0"/>
                        <a:ea typeface="Cambria Math" panose="02040503050406030204" pitchFamily="18" charset="0"/>
                      </a:rPr>
                      <m:t>Work</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per</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unit</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charge</m:t>
                    </m:r>
                    <m:r>
                      <a:rPr lang="en-US" sz="2000" i="1">
                        <a:solidFill>
                          <a:srgbClr val="000000"/>
                        </a:solidFill>
                        <a:latin typeface="Cambria Math" panose="02040503050406030204" pitchFamily="18" charset="0"/>
                        <a:ea typeface="Cambria Math" panose="02040503050406030204" pitchFamily="18" charset="0"/>
                      </a:rPr>
                      <m:t>≜</m:t>
                    </m:r>
                    <m:r>
                      <m:rPr>
                        <m:sty m:val="p"/>
                      </m:rPr>
                      <a:rPr lang="en-US" sz="2000">
                        <a:solidFill>
                          <a:srgbClr val="000000"/>
                        </a:solidFill>
                        <a:latin typeface="Cambria Math" panose="02040503050406030204" pitchFamily="18" charset="0"/>
                        <a:ea typeface="Cambria Math" panose="02040503050406030204" pitchFamily="18" charset="0"/>
                      </a:rPr>
                      <m:t>Volt</m:t>
                    </m:r>
                    <m:r>
                      <a:rPr lang="en-US" sz="2000">
                        <a:solidFill>
                          <a:srgbClr val="000000"/>
                        </a:solidFill>
                        <a:latin typeface="Cambria Math" panose="02040503050406030204" pitchFamily="18" charset="0"/>
                        <a:ea typeface="Cambria Math" panose="02040503050406030204" pitchFamily="18" charset="0"/>
                      </a:rPr>
                      <m:t> </m:t>
                    </m:r>
                    <m:d>
                      <m:dPr>
                        <m:ctrlPr>
                          <a:rPr lang="en-US" sz="2000" i="1">
                            <a:solidFill>
                              <a:srgbClr val="000000"/>
                            </a:solidFill>
                            <a:latin typeface="Cambria Math" panose="02040503050406030204" pitchFamily="18" charset="0"/>
                            <a:ea typeface="Cambria Math" panose="02040503050406030204" pitchFamily="18" charset="0"/>
                          </a:rPr>
                        </m:ctrlPr>
                      </m:dPr>
                      <m:e>
                        <m:r>
                          <m:rPr>
                            <m:sty m:val="p"/>
                          </m:rPr>
                          <a:rPr lang="en-US" sz="2000">
                            <a:solidFill>
                              <a:srgbClr val="000000"/>
                            </a:solidFill>
                            <a:latin typeface="Cambria Math" panose="02040503050406030204" pitchFamily="18" charset="0"/>
                            <a:ea typeface="Cambria Math" panose="02040503050406030204" pitchFamily="18" charset="0"/>
                          </a:rPr>
                          <m:t>V</m:t>
                        </m:r>
                      </m:e>
                    </m:d>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in</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honor</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of</m:t>
                    </m:r>
                    <m:r>
                      <a:rPr lang="en-US" sz="2000">
                        <a:solidFill>
                          <a:srgbClr val="000000"/>
                        </a:solidFill>
                        <a:latin typeface="Cambria Math" panose="02040503050406030204" pitchFamily="18" charset="0"/>
                        <a:ea typeface="Cambria Math" panose="02040503050406030204" pitchFamily="18" charset="0"/>
                      </a:rPr>
                      <m:t> </m:t>
                    </m:r>
                    <m:r>
                      <m:rPr>
                        <m:sty m:val="p"/>
                      </m:rPr>
                      <a:rPr lang="en-US" sz="2000">
                        <a:solidFill>
                          <a:srgbClr val="000000"/>
                        </a:solidFill>
                        <a:latin typeface="Cambria Math" panose="02040503050406030204" pitchFamily="18" charset="0"/>
                        <a:ea typeface="Cambria Math" panose="02040503050406030204" pitchFamily="18" charset="0"/>
                      </a:rPr>
                      <m:t>Volta</m:t>
                    </m:r>
                    <m:r>
                      <a:rPr lang="en-US" sz="2000">
                        <a:solidFill>
                          <a:srgbClr val="000000"/>
                        </a:solidFill>
                        <a:latin typeface="Cambria Math" panose="02040503050406030204" pitchFamily="18" charset="0"/>
                        <a:ea typeface="Cambria Math" panose="02040503050406030204" pitchFamily="18" charset="0"/>
                      </a:rPr>
                      <m:t>.</m:t>
                    </m:r>
                  </m:oMath>
                </a14:m>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rgbClr val="000000"/>
                    </a:solidFill>
                    <a:latin typeface="Cambria Math" panose="02040503050406030204" pitchFamily="18" charset="0"/>
                    <a:ea typeface="Cambria Math" panose="02040503050406030204" pitchFamily="18" charset="0"/>
                  </a:rPr>
                  <a:t>A voltage </a:t>
                </a:r>
                <a:r>
                  <a:rPr lang="en-US" sz="2000" b="1" dirty="0">
                    <a:solidFill>
                      <a:srgbClr val="000000"/>
                    </a:solidFill>
                    <a:latin typeface="Cambria Math" panose="02040503050406030204" pitchFamily="18" charset="0"/>
                    <a:ea typeface="Cambria Math" panose="02040503050406030204" pitchFamily="18" charset="0"/>
                  </a:rPr>
                  <a:t>across</a:t>
                </a:r>
                <a:r>
                  <a:rPr lang="en-US" sz="2000" dirty="0">
                    <a:solidFill>
                      <a:srgbClr val="000000"/>
                    </a:solidFill>
                    <a:latin typeface="Cambria Math" panose="02040503050406030204" pitchFamily="18" charset="0"/>
                    <a:ea typeface="Cambria Math" panose="02040503050406030204" pitchFamily="18" charset="0"/>
                  </a:rPr>
                  <a:t> an electrical element with available charge carriers results in current flowing </a:t>
                </a:r>
                <a:r>
                  <a:rPr lang="en-US" sz="2000" b="1" dirty="0">
                    <a:solidFill>
                      <a:srgbClr val="000000"/>
                    </a:solidFill>
                    <a:latin typeface="Cambria Math" panose="02040503050406030204" pitchFamily="18" charset="0"/>
                    <a:ea typeface="Cambria Math" panose="02040503050406030204" pitchFamily="18" charset="0"/>
                  </a:rPr>
                  <a:t>through</a:t>
                </a:r>
                <a:r>
                  <a:rPr lang="en-US" sz="2000" dirty="0">
                    <a:solidFill>
                      <a:srgbClr val="000000"/>
                    </a:solidFill>
                    <a:latin typeface="Cambria Math" panose="02040503050406030204" pitchFamily="18" charset="0"/>
                    <a:ea typeface="Cambria Math" panose="02040503050406030204" pitchFamily="18" charset="0"/>
                  </a:rPr>
                  <a:t> the element.</a:t>
                </a:r>
              </a:p>
              <a:p>
                <a:pPr marL="342900" indent="-342900">
                  <a:buFont typeface="Arial" panose="020B0604020202020204" pitchFamily="34" charset="0"/>
                  <a:buChar char="•"/>
                </a:pPr>
                <a:endParaRPr lang="en-US" sz="2000"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For those new to the concept of voltage and current, it may be helpful to thing of voltage as proportional to “Electrical Pressure”, analogous to water pressure, and current as “Charge Flow”, analogous to water flowing through the pipe.</a:t>
                </a:r>
              </a:p>
            </p:txBody>
          </p:sp>
        </mc:Choice>
        <mc:Fallback xmlns="">
          <p:sp>
            <p:nvSpPr>
              <p:cNvPr id="7" name="Rectangle 6"/>
              <p:cNvSpPr>
                <a:spLocks noRot="1" noChangeAspect="1" noMove="1" noResize="1" noEditPoints="1" noAdjustHandles="1" noChangeArrowheads="1" noChangeShapeType="1" noTextEdit="1"/>
              </p:cNvSpPr>
              <p:nvPr/>
            </p:nvSpPr>
            <p:spPr>
              <a:xfrm>
                <a:off x="217590" y="846320"/>
                <a:ext cx="8690709" cy="5034070"/>
              </a:xfrm>
              <a:prstGeom prst="rect">
                <a:avLst/>
              </a:prstGeom>
              <a:blipFill rotWithShape="0">
                <a:blip r:embed="rId2"/>
                <a:stretch>
                  <a:fillRect l="-419" r="-908" b="-721"/>
                </a:stretch>
              </a:blipFill>
              <a:ln w="38100" cmpd="thickThi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25214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 calcmode="lin" valueType="num">
                                      <p:cBhvr additive="base">
                                        <p:cTn id="1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87" y="0"/>
            <a:ext cx="7622711"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Voltage and Current Sources</a:t>
            </a:r>
          </a:p>
        </p:txBody>
      </p:sp>
      <p:sp>
        <p:nvSpPr>
          <p:cNvPr id="7" name="Rectangle 6"/>
          <p:cNvSpPr/>
          <p:nvPr/>
        </p:nvSpPr>
        <p:spPr>
          <a:xfrm>
            <a:off x="265436" y="852519"/>
            <a:ext cx="8595014" cy="4801314"/>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An ideal voltage or current source provides the defined output voltage or current independent of other circuit elements.</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Hence, the theoretical ideal voltage or current source can supply an infinite amount of energy.</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 voltage or current source is independent if the ideal output voltage or current is not dependent upon other circuit elements or values.</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 voltage or current source is dependent if the ideal output voltage or current is dependent upon other circuit elements or values.</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An example of a dependent voltage source is the output voltage of amplifier that is dependent upon the input voltage, such as an audio gain amplifier.</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An example of a dependent current source is the output current of transistor that is dependent upon the input voltage applied to the transistor. </a:t>
            </a:r>
          </a:p>
        </p:txBody>
      </p:sp>
    </p:spTree>
    <p:extLst>
      <p:ext uri="{BB962C8B-B14F-4D97-AF65-F5344CB8AC3E}">
        <p14:creationId xmlns:p14="http://schemas.microsoft.com/office/powerpoint/2010/main" val="53531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 calcmode="lin" valueType="num">
                                      <p:cBhvr additive="base">
                                        <p:cTn id="1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 calcmode="lin" valueType="num">
                                      <p:cBhvr additive="base">
                                        <p:cTn id="1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anim calcmode="lin" valueType="num">
                                      <p:cBhvr additive="base">
                                        <p:cTn id="2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bwMode="auto">
          <a:xfrm>
            <a:off x="49315" y="569573"/>
            <a:ext cx="9009551" cy="5387607"/>
          </a:xfrm>
          <a:prstGeom prst="rect">
            <a:avLst/>
          </a:prstGeom>
          <a:solidFill>
            <a:srgbClr val="EAEAEA"/>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 name="Title 1"/>
          <p:cNvSpPr>
            <a:spLocks noGrp="1"/>
          </p:cNvSpPr>
          <p:nvPr>
            <p:ph type="title"/>
          </p:nvPr>
        </p:nvSpPr>
        <p:spPr>
          <a:xfrm>
            <a:off x="91731" y="6504"/>
            <a:ext cx="9021248" cy="533400"/>
          </a:xfrm>
        </p:spPr>
        <p:txBody>
          <a:bodyPr>
            <a:noAutofit/>
          </a:bodyPr>
          <a:lstStyle/>
          <a:p>
            <a:pPr algn="ctr"/>
            <a:r>
              <a:rPr lang="en-US" dirty="0">
                <a:gradFill>
                  <a:gsLst>
                    <a:gs pos="14000">
                      <a:schemeClr val="accent5"/>
                    </a:gs>
                    <a:gs pos="64000">
                      <a:schemeClr val="tx2"/>
                    </a:gs>
                    <a:gs pos="100000">
                      <a:schemeClr val="tx2"/>
                    </a:gs>
                  </a:gsLst>
                  <a:lin ang="16200000" scaled="1"/>
                </a:gradFill>
                <a:cs typeface="Arial" panose="020B0604020202020204" pitchFamily="34" charset="0"/>
              </a:rPr>
              <a:t>Independent dc Voltage and Current Sources</a:t>
            </a:r>
          </a:p>
        </p:txBody>
      </p:sp>
      <p:sp>
        <p:nvSpPr>
          <p:cNvPr id="7" name="Rectangle 6"/>
          <p:cNvSpPr/>
          <p:nvPr/>
        </p:nvSpPr>
        <p:spPr>
          <a:xfrm>
            <a:off x="348109" y="6065281"/>
            <a:ext cx="8595014" cy="707886"/>
          </a:xfrm>
          <a:prstGeom prst="rect">
            <a:avLst/>
          </a:prstGeom>
          <a:solidFill>
            <a:srgbClr val="FFFFFF"/>
          </a:solidFill>
          <a:ln w="38100" cmpd="thickThin">
            <a:solidFill>
              <a:schemeClr val="accent1"/>
            </a:solidFill>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The theoretical ideal independent voltage or current sources can supply an infinite amount of energy.</a:t>
            </a:r>
          </a:p>
        </p:txBody>
      </p:sp>
      <p:grpSp>
        <p:nvGrpSpPr>
          <p:cNvPr id="50" name="Group 49"/>
          <p:cNvGrpSpPr/>
          <p:nvPr/>
        </p:nvGrpSpPr>
        <p:grpSpPr>
          <a:xfrm>
            <a:off x="2102096" y="631002"/>
            <a:ext cx="2031566" cy="2639583"/>
            <a:chOff x="3057735" y="376681"/>
            <a:chExt cx="2031566" cy="2639583"/>
          </a:xfrm>
        </p:grpSpPr>
        <p:sp>
          <p:nvSpPr>
            <p:cNvPr id="51" name="TextBox 50"/>
            <p:cNvSpPr txBox="1"/>
            <p:nvPr/>
          </p:nvSpPr>
          <p:spPr>
            <a:xfrm>
              <a:off x="3279622" y="376681"/>
              <a:ext cx="1809679"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Battery which 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A special case of an independent DC Voltage Source.</a:t>
              </a:r>
            </a:p>
          </p:txBody>
        </p:sp>
        <p:grpSp>
          <p:nvGrpSpPr>
            <p:cNvPr id="52" name="Group 51"/>
            <p:cNvGrpSpPr/>
            <p:nvPr/>
          </p:nvGrpSpPr>
          <p:grpSpPr>
            <a:xfrm>
              <a:off x="3057735" y="1388832"/>
              <a:ext cx="1324555" cy="1627432"/>
              <a:chOff x="3057735" y="1388832"/>
              <a:chExt cx="1324555" cy="1627432"/>
            </a:xfrm>
          </p:grpSpPr>
          <p:sp>
            <p:nvSpPr>
              <p:cNvPr id="53" name="Line 1395"/>
              <p:cNvSpPr>
                <a:spLocks noChangeShapeType="1"/>
              </p:cNvSpPr>
              <p:nvPr/>
            </p:nvSpPr>
            <p:spPr bwMode="auto">
              <a:xfrm flipH="1" flipV="1">
                <a:off x="3604587" y="2216881"/>
                <a:ext cx="9419" cy="731742"/>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4" name="Line 1408"/>
              <p:cNvSpPr>
                <a:spLocks noChangeShapeType="1"/>
              </p:cNvSpPr>
              <p:nvPr/>
            </p:nvSpPr>
            <p:spPr bwMode="auto">
              <a:xfrm flipH="1" flipV="1">
                <a:off x="3598051" y="1415424"/>
                <a:ext cx="6536" cy="561642"/>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5" name="Oval 1412"/>
              <p:cNvSpPr>
                <a:spLocks noChangeArrowheads="1"/>
              </p:cNvSpPr>
              <p:nvPr/>
            </p:nvSpPr>
            <p:spPr bwMode="auto">
              <a:xfrm>
                <a:off x="4193764" y="2923545"/>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6" name="Text Box 1427"/>
              <p:cNvSpPr txBox="1">
                <a:spLocks noChangeArrowheads="1"/>
              </p:cNvSpPr>
              <p:nvPr/>
            </p:nvSpPr>
            <p:spPr bwMode="auto">
              <a:xfrm>
                <a:off x="3057735" y="1918435"/>
                <a:ext cx="398442" cy="307777"/>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oc</a:t>
                </a:r>
                <a:endParaRPr kumimoji="0" lang="en-US" sz="1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57" name="Line 1395"/>
              <p:cNvSpPr>
                <a:spLocks noChangeShapeType="1"/>
              </p:cNvSpPr>
              <p:nvPr/>
            </p:nvSpPr>
            <p:spPr bwMode="auto">
              <a:xfrm flipH="1" flipV="1">
                <a:off x="3614326" y="2949741"/>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8" name="Oval 1412"/>
              <p:cNvSpPr>
                <a:spLocks noChangeArrowheads="1"/>
              </p:cNvSpPr>
              <p:nvPr/>
            </p:nvSpPr>
            <p:spPr bwMode="auto">
              <a:xfrm>
                <a:off x="4177490" y="1388832"/>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59" name="Line 1395"/>
              <p:cNvSpPr>
                <a:spLocks noChangeShapeType="1"/>
              </p:cNvSpPr>
              <p:nvPr/>
            </p:nvSpPr>
            <p:spPr bwMode="auto">
              <a:xfrm flipH="1" flipV="1">
                <a:off x="3598052" y="1415028"/>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0" name="TextBox 59"/>
              <p:cNvSpPr txBox="1"/>
              <p:nvPr/>
            </p:nvSpPr>
            <p:spPr>
              <a:xfrm>
                <a:off x="4062972" y="1437194"/>
                <a:ext cx="31931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61" name="Line 1395"/>
              <p:cNvSpPr>
                <a:spLocks noChangeShapeType="1"/>
              </p:cNvSpPr>
              <p:nvPr/>
            </p:nvSpPr>
            <p:spPr bwMode="auto">
              <a:xfrm flipH="1" flipV="1">
                <a:off x="3470497" y="1981027"/>
                <a:ext cx="268605" cy="0"/>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2" name="Line 1395"/>
              <p:cNvSpPr>
                <a:spLocks noChangeShapeType="1"/>
              </p:cNvSpPr>
              <p:nvPr/>
            </p:nvSpPr>
            <p:spPr bwMode="auto">
              <a:xfrm flipH="1" flipV="1">
                <a:off x="3470497" y="2132624"/>
                <a:ext cx="268605" cy="0"/>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3" name="Line 1395"/>
              <p:cNvSpPr>
                <a:spLocks noChangeShapeType="1"/>
              </p:cNvSpPr>
              <p:nvPr/>
            </p:nvSpPr>
            <p:spPr bwMode="auto">
              <a:xfrm flipH="1" flipV="1">
                <a:off x="3567253" y="2212919"/>
                <a:ext cx="90489" cy="0"/>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4" name="Line 1395"/>
              <p:cNvSpPr>
                <a:spLocks noChangeShapeType="1"/>
              </p:cNvSpPr>
              <p:nvPr/>
            </p:nvSpPr>
            <p:spPr bwMode="auto">
              <a:xfrm flipH="1" flipV="1">
                <a:off x="3567253" y="2060522"/>
                <a:ext cx="90489" cy="0"/>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5" name="TextBox 64"/>
              <p:cNvSpPr txBox="1"/>
              <p:nvPr/>
            </p:nvSpPr>
            <p:spPr>
              <a:xfrm>
                <a:off x="4100362" y="2616154"/>
                <a:ext cx="26962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mn-ea"/>
                    <a:cs typeface="+mn-cs"/>
                  </a:rPr>
                  <a:t>-</a:t>
                </a:r>
              </a:p>
            </p:txBody>
          </p:sp>
        </p:grpSp>
      </p:grpSp>
      <p:grpSp>
        <p:nvGrpSpPr>
          <p:cNvPr id="66" name="Group 65"/>
          <p:cNvGrpSpPr/>
          <p:nvPr/>
        </p:nvGrpSpPr>
        <p:grpSpPr>
          <a:xfrm>
            <a:off x="486001" y="1017232"/>
            <a:ext cx="1329210" cy="2219951"/>
            <a:chOff x="1574409" y="762911"/>
            <a:chExt cx="1329210" cy="2219951"/>
          </a:xfrm>
        </p:grpSpPr>
        <p:sp>
          <p:nvSpPr>
            <p:cNvPr id="67" name="Oval 1387"/>
            <p:cNvSpPr>
              <a:spLocks noChangeArrowheads="1"/>
            </p:cNvSpPr>
            <p:nvPr/>
          </p:nvSpPr>
          <p:spPr bwMode="auto">
            <a:xfrm>
              <a:off x="1574409" y="1804669"/>
              <a:ext cx="552450" cy="561975"/>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8" name="Line 1395"/>
            <p:cNvSpPr>
              <a:spLocks noChangeShapeType="1"/>
            </p:cNvSpPr>
            <p:nvPr/>
          </p:nvSpPr>
          <p:spPr bwMode="auto">
            <a:xfrm flipH="1" flipV="1">
              <a:off x="1846664" y="2372993"/>
              <a:ext cx="3176" cy="542135"/>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69" name="Line 1408"/>
            <p:cNvSpPr>
              <a:spLocks noChangeShapeType="1"/>
            </p:cNvSpPr>
            <p:nvPr/>
          </p:nvSpPr>
          <p:spPr bwMode="auto">
            <a:xfrm flipH="1" flipV="1">
              <a:off x="1843092" y="1390337"/>
              <a:ext cx="5559" cy="403224"/>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0" name="Oval 1412"/>
            <p:cNvSpPr>
              <a:spLocks noChangeArrowheads="1"/>
            </p:cNvSpPr>
            <p:nvPr/>
          </p:nvSpPr>
          <p:spPr bwMode="auto">
            <a:xfrm>
              <a:off x="2429278" y="2888932"/>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2" name="Line 1395"/>
            <p:cNvSpPr>
              <a:spLocks noChangeShapeType="1"/>
            </p:cNvSpPr>
            <p:nvPr/>
          </p:nvSpPr>
          <p:spPr bwMode="auto">
            <a:xfrm flipH="1" flipV="1">
              <a:off x="1849840" y="2915128"/>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3" name="Oval 1412"/>
            <p:cNvSpPr>
              <a:spLocks noChangeArrowheads="1"/>
            </p:cNvSpPr>
            <p:nvPr/>
          </p:nvSpPr>
          <p:spPr bwMode="auto">
            <a:xfrm>
              <a:off x="2422530" y="1358982"/>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4" name="Line 1395"/>
            <p:cNvSpPr>
              <a:spLocks noChangeShapeType="1"/>
            </p:cNvSpPr>
            <p:nvPr/>
          </p:nvSpPr>
          <p:spPr bwMode="auto">
            <a:xfrm flipH="1" flipV="1">
              <a:off x="1843092" y="1385178"/>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75" name="TextBox 74"/>
            <p:cNvSpPr txBox="1"/>
            <p:nvPr/>
          </p:nvSpPr>
          <p:spPr>
            <a:xfrm>
              <a:off x="1574409" y="762911"/>
              <a:ext cx="132921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  Independent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Voltage Source</a:t>
              </a:r>
            </a:p>
          </p:txBody>
        </p:sp>
        <p:grpSp>
          <p:nvGrpSpPr>
            <p:cNvPr id="76" name="Group 75"/>
            <p:cNvGrpSpPr/>
            <p:nvPr/>
          </p:nvGrpSpPr>
          <p:grpSpPr>
            <a:xfrm>
              <a:off x="1694623" y="1802134"/>
              <a:ext cx="307257" cy="485633"/>
              <a:chOff x="1748154" y="1447794"/>
              <a:chExt cx="307257" cy="485633"/>
            </a:xfrm>
          </p:grpSpPr>
          <p:sp>
            <p:nvSpPr>
              <p:cNvPr id="79" name="TextBox 78"/>
              <p:cNvSpPr txBox="1"/>
              <p:nvPr/>
            </p:nvSpPr>
            <p:spPr>
              <a:xfrm>
                <a:off x="1755329" y="1447794"/>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80" name="TextBox 79"/>
              <p:cNvSpPr txBox="1"/>
              <p:nvPr/>
            </p:nvSpPr>
            <p:spPr>
              <a:xfrm>
                <a:off x="1748154" y="1564095"/>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_</a:t>
                </a:r>
              </a:p>
            </p:txBody>
          </p:sp>
        </p:grpSp>
        <p:sp>
          <p:nvSpPr>
            <p:cNvPr id="77" name="TextBox 76"/>
            <p:cNvSpPr txBox="1"/>
            <p:nvPr/>
          </p:nvSpPr>
          <p:spPr>
            <a:xfrm>
              <a:off x="2338859" y="2582752"/>
              <a:ext cx="26962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78" name="TextBox 77"/>
            <p:cNvSpPr txBox="1"/>
            <p:nvPr/>
          </p:nvSpPr>
          <p:spPr>
            <a:xfrm>
              <a:off x="2316543" y="1386032"/>
              <a:ext cx="31931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grpSp>
      <p:sp>
        <p:nvSpPr>
          <p:cNvPr id="81" name="Right Arrow 80"/>
          <p:cNvSpPr/>
          <p:nvPr/>
        </p:nvSpPr>
        <p:spPr bwMode="auto">
          <a:xfrm>
            <a:off x="3805434" y="1930217"/>
            <a:ext cx="840182" cy="88364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06" name="Right Arrow 105"/>
          <p:cNvSpPr/>
          <p:nvPr/>
        </p:nvSpPr>
        <p:spPr bwMode="auto">
          <a:xfrm>
            <a:off x="3091039" y="4468060"/>
            <a:ext cx="1707722" cy="88364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107" name="Group 106"/>
          <p:cNvGrpSpPr/>
          <p:nvPr/>
        </p:nvGrpSpPr>
        <p:grpSpPr>
          <a:xfrm>
            <a:off x="1498908" y="3616484"/>
            <a:ext cx="1308520" cy="2199771"/>
            <a:chOff x="7289993" y="782628"/>
            <a:chExt cx="1308520" cy="2199771"/>
          </a:xfrm>
        </p:grpSpPr>
        <p:sp>
          <p:nvSpPr>
            <p:cNvPr id="108" name="Oval 1387"/>
            <p:cNvSpPr>
              <a:spLocks noChangeArrowheads="1"/>
            </p:cNvSpPr>
            <p:nvPr/>
          </p:nvSpPr>
          <p:spPr bwMode="auto">
            <a:xfrm>
              <a:off x="7289993" y="1822930"/>
              <a:ext cx="552450" cy="561975"/>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09" name="Line 1395"/>
            <p:cNvSpPr>
              <a:spLocks noChangeShapeType="1"/>
            </p:cNvSpPr>
            <p:nvPr/>
          </p:nvSpPr>
          <p:spPr bwMode="auto">
            <a:xfrm flipH="1" flipV="1">
              <a:off x="7562248" y="2391254"/>
              <a:ext cx="3176" cy="542135"/>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10" name="Line 1408"/>
            <p:cNvSpPr>
              <a:spLocks noChangeShapeType="1"/>
            </p:cNvSpPr>
            <p:nvPr/>
          </p:nvSpPr>
          <p:spPr bwMode="auto">
            <a:xfrm flipH="1" flipV="1">
              <a:off x="7558676" y="1408598"/>
              <a:ext cx="5559" cy="403224"/>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11" name="Oval 1412"/>
            <p:cNvSpPr>
              <a:spLocks noChangeArrowheads="1"/>
            </p:cNvSpPr>
            <p:nvPr/>
          </p:nvSpPr>
          <p:spPr bwMode="auto">
            <a:xfrm>
              <a:off x="8144862" y="2907193"/>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12" name="Line 1395"/>
            <p:cNvSpPr>
              <a:spLocks noChangeShapeType="1"/>
            </p:cNvSpPr>
            <p:nvPr/>
          </p:nvSpPr>
          <p:spPr bwMode="auto">
            <a:xfrm flipH="1" flipV="1">
              <a:off x="7565424" y="2933389"/>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13" name="Oval 1412"/>
            <p:cNvSpPr>
              <a:spLocks noChangeArrowheads="1"/>
            </p:cNvSpPr>
            <p:nvPr/>
          </p:nvSpPr>
          <p:spPr bwMode="auto">
            <a:xfrm>
              <a:off x="8138114" y="1377243"/>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14" name="Line 1395"/>
            <p:cNvSpPr>
              <a:spLocks noChangeShapeType="1"/>
            </p:cNvSpPr>
            <p:nvPr/>
          </p:nvSpPr>
          <p:spPr bwMode="auto">
            <a:xfrm flipH="1" flipV="1">
              <a:off x="7558676" y="1403439"/>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cxnSp>
          <p:nvCxnSpPr>
            <p:cNvPr id="115" name="Straight Arrow Connector 114"/>
            <p:cNvCxnSpPr/>
            <p:nvPr/>
          </p:nvCxnSpPr>
          <p:spPr>
            <a:xfrm flipV="1">
              <a:off x="7565424" y="1932074"/>
              <a:ext cx="0" cy="3436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8032127" y="1422922"/>
              <a:ext cx="31931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17" name="TextBox 116"/>
            <p:cNvSpPr txBox="1"/>
            <p:nvPr/>
          </p:nvSpPr>
          <p:spPr>
            <a:xfrm>
              <a:off x="8056820" y="2582289"/>
              <a:ext cx="26962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19" name="TextBox 118"/>
            <p:cNvSpPr txBox="1"/>
            <p:nvPr/>
          </p:nvSpPr>
          <p:spPr>
            <a:xfrm>
              <a:off x="7314187" y="782628"/>
              <a:ext cx="12843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  Independent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Current Source</a:t>
              </a:r>
            </a:p>
          </p:txBody>
        </p:sp>
      </p:grpSp>
      <p:sp>
        <p:nvSpPr>
          <p:cNvPr id="121" name="Text Box 1427"/>
          <p:cNvSpPr txBox="1">
            <a:spLocks noChangeArrowheads="1"/>
          </p:cNvSpPr>
          <p:nvPr/>
        </p:nvSpPr>
        <p:spPr bwMode="auto">
          <a:xfrm>
            <a:off x="129340" y="2108504"/>
            <a:ext cx="417871"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23" name="Text Box 1427"/>
          <p:cNvSpPr txBox="1">
            <a:spLocks noChangeArrowheads="1"/>
          </p:cNvSpPr>
          <p:nvPr/>
        </p:nvSpPr>
        <p:spPr bwMode="auto">
          <a:xfrm>
            <a:off x="1174602" y="4709888"/>
            <a:ext cx="362600"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nvGrpSpPr>
          <p:cNvPr id="3" name="Group 2"/>
          <p:cNvGrpSpPr/>
          <p:nvPr/>
        </p:nvGrpSpPr>
        <p:grpSpPr>
          <a:xfrm>
            <a:off x="4837309" y="1522238"/>
            <a:ext cx="3968990" cy="1816488"/>
            <a:chOff x="4837309" y="1522238"/>
            <a:chExt cx="3968990" cy="1816488"/>
          </a:xfrm>
        </p:grpSpPr>
        <p:grpSp>
          <p:nvGrpSpPr>
            <p:cNvPr id="82" name="Group 81"/>
            <p:cNvGrpSpPr/>
            <p:nvPr/>
          </p:nvGrpSpPr>
          <p:grpSpPr>
            <a:xfrm>
              <a:off x="5023212" y="1875895"/>
              <a:ext cx="3610998" cy="1460362"/>
              <a:chOff x="794315" y="1533682"/>
              <a:chExt cx="3610998" cy="1460362"/>
            </a:xfrm>
          </p:grpSpPr>
          <p:cxnSp>
            <p:nvCxnSpPr>
              <p:cNvPr id="83" name="Straight Arrow Connector 82"/>
              <p:cNvCxnSpPr/>
              <p:nvPr/>
            </p:nvCxnSpPr>
            <p:spPr>
              <a:xfrm>
                <a:off x="1012484" y="2670879"/>
                <a:ext cx="3392829" cy="5130"/>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84" name="Straight Arrow Connector 83"/>
              <p:cNvCxnSpPr/>
              <p:nvPr/>
            </p:nvCxnSpPr>
            <p:spPr>
              <a:xfrm flipH="1" flipV="1">
                <a:off x="1012483" y="1533682"/>
                <a:ext cx="4765" cy="1142327"/>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85" name="Straight Connector 84"/>
              <p:cNvCxnSpPr/>
              <p:nvPr/>
            </p:nvCxnSpPr>
            <p:spPr>
              <a:xfrm>
                <a:off x="1016082" y="1844375"/>
                <a:ext cx="2990995" cy="17756"/>
              </a:xfrm>
              <a:prstGeom prst="line">
                <a:avLst/>
              </a:prstGeom>
              <a:noFill/>
              <a:ln w="19050" cap="flat" cmpd="sng" algn="ctr">
                <a:solidFill>
                  <a:schemeClr val="bg2">
                    <a:lumMod val="60000"/>
                    <a:lumOff val="40000"/>
                  </a:schemeClr>
                </a:solidFill>
                <a:prstDash val="solid"/>
              </a:ln>
              <a:effectLst/>
            </p:spPr>
          </p:cxnSp>
          <p:cxnSp>
            <p:nvCxnSpPr>
              <p:cNvPr id="89" name="Straight Connector 88"/>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p:cxnSp>
            <p:nvCxnSpPr>
              <p:cNvPr id="90" name="Straight Connector 89"/>
              <p:cNvCxnSpPr/>
              <p:nvPr/>
            </p:nvCxnSpPr>
            <p:spPr>
              <a:xfrm flipH="1">
                <a:off x="4007077" y="2648154"/>
                <a:ext cx="1" cy="549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16159" y="2624712"/>
                <a:ext cx="38183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92" name="TextBox 91"/>
              <p:cNvSpPr txBox="1"/>
              <p:nvPr/>
            </p:nvSpPr>
            <p:spPr>
              <a:xfrm>
                <a:off x="794315" y="2624712"/>
                <a:ext cx="269626"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0</a:t>
                </a:r>
              </a:p>
            </p:txBody>
          </p:sp>
          <p:cxnSp>
            <p:nvCxnSpPr>
              <p:cNvPr id="93" name="Straight Connector 92"/>
              <p:cNvCxnSpPr/>
              <p:nvPr/>
            </p:nvCxnSpPr>
            <p:spPr>
              <a:xfrm>
                <a:off x="982825" y="1839942"/>
                <a:ext cx="688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2" name="Text Box 1427"/>
            <p:cNvSpPr txBox="1">
              <a:spLocks noChangeArrowheads="1"/>
            </p:cNvSpPr>
            <p:nvPr/>
          </p:nvSpPr>
          <p:spPr bwMode="auto">
            <a:xfrm>
              <a:off x="4837309" y="1953459"/>
              <a:ext cx="417871"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24" name="Text Box 1427"/>
            <p:cNvSpPr txBox="1">
              <a:spLocks noChangeArrowheads="1"/>
            </p:cNvSpPr>
            <p:nvPr/>
          </p:nvSpPr>
          <p:spPr bwMode="auto">
            <a:xfrm>
              <a:off x="8369961" y="3000172"/>
              <a:ext cx="436338"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27" name="Text Box 1427"/>
            <p:cNvSpPr txBox="1">
              <a:spLocks noChangeArrowheads="1"/>
            </p:cNvSpPr>
            <p:nvPr/>
          </p:nvSpPr>
          <p:spPr bwMode="auto">
            <a:xfrm>
              <a:off x="4970861" y="1522238"/>
              <a:ext cx="478785"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grpSp>
        <p:nvGrpSpPr>
          <p:cNvPr id="4" name="Group 3"/>
          <p:cNvGrpSpPr/>
          <p:nvPr/>
        </p:nvGrpSpPr>
        <p:grpSpPr>
          <a:xfrm>
            <a:off x="4921043" y="4037283"/>
            <a:ext cx="4002090" cy="1819878"/>
            <a:chOff x="4921043" y="4037283"/>
            <a:chExt cx="4002090" cy="1819878"/>
          </a:xfrm>
        </p:grpSpPr>
        <p:grpSp>
          <p:nvGrpSpPr>
            <p:cNvPr id="94" name="Group 93"/>
            <p:cNvGrpSpPr/>
            <p:nvPr/>
          </p:nvGrpSpPr>
          <p:grpSpPr>
            <a:xfrm>
              <a:off x="5054867" y="4396799"/>
              <a:ext cx="3610998" cy="1460362"/>
              <a:chOff x="794315" y="1533682"/>
              <a:chExt cx="3610998" cy="1460362"/>
            </a:xfrm>
          </p:grpSpPr>
          <p:cxnSp>
            <p:nvCxnSpPr>
              <p:cNvPr id="95" name="Straight Arrow Connector 94"/>
              <p:cNvCxnSpPr/>
              <p:nvPr/>
            </p:nvCxnSpPr>
            <p:spPr>
              <a:xfrm>
                <a:off x="1012484" y="2670879"/>
                <a:ext cx="3392829" cy="5130"/>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96" name="Straight Arrow Connector 95"/>
              <p:cNvCxnSpPr/>
              <p:nvPr/>
            </p:nvCxnSpPr>
            <p:spPr>
              <a:xfrm flipH="1" flipV="1">
                <a:off x="1012483" y="1533682"/>
                <a:ext cx="4765" cy="1142327"/>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97" name="Straight Connector 96"/>
              <p:cNvCxnSpPr/>
              <p:nvPr/>
            </p:nvCxnSpPr>
            <p:spPr>
              <a:xfrm>
                <a:off x="1016082" y="1844375"/>
                <a:ext cx="2990995" cy="17756"/>
              </a:xfrm>
              <a:prstGeom prst="line">
                <a:avLst/>
              </a:prstGeom>
              <a:noFill/>
              <a:ln w="19050" cap="flat" cmpd="sng" algn="ctr">
                <a:solidFill>
                  <a:schemeClr val="accent1">
                    <a:lumMod val="50000"/>
                  </a:schemeClr>
                </a:solidFill>
                <a:prstDash val="solid"/>
              </a:ln>
              <a:effectLst/>
            </p:spPr>
          </p:cxnSp>
          <p:cxnSp>
            <p:nvCxnSpPr>
              <p:cNvPr id="101" name="Straight Connector 100"/>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p:cxnSp>
            <p:nvCxnSpPr>
              <p:cNvPr id="102" name="Straight Connector 101"/>
              <p:cNvCxnSpPr/>
              <p:nvPr/>
            </p:nvCxnSpPr>
            <p:spPr>
              <a:xfrm flipH="1">
                <a:off x="4007077" y="2648154"/>
                <a:ext cx="1" cy="549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3816159" y="2624712"/>
                <a:ext cx="38183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04" name="TextBox 103"/>
              <p:cNvSpPr txBox="1"/>
              <p:nvPr/>
            </p:nvSpPr>
            <p:spPr>
              <a:xfrm>
                <a:off x="794315" y="2624712"/>
                <a:ext cx="269626"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0</a:t>
                </a:r>
              </a:p>
            </p:txBody>
          </p:sp>
          <p:cxnSp>
            <p:nvCxnSpPr>
              <p:cNvPr id="105" name="Straight Connector 104"/>
              <p:cNvCxnSpPr/>
              <p:nvPr/>
            </p:nvCxnSpPr>
            <p:spPr>
              <a:xfrm>
                <a:off x="982825" y="1839942"/>
                <a:ext cx="688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5" name="Text Box 1427"/>
            <p:cNvSpPr txBox="1">
              <a:spLocks noChangeArrowheads="1"/>
            </p:cNvSpPr>
            <p:nvPr/>
          </p:nvSpPr>
          <p:spPr bwMode="auto">
            <a:xfrm>
              <a:off x="4921043" y="4478351"/>
              <a:ext cx="362600"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26" name="Text Box 1427"/>
            <p:cNvSpPr txBox="1">
              <a:spLocks noChangeArrowheads="1"/>
            </p:cNvSpPr>
            <p:nvPr/>
          </p:nvSpPr>
          <p:spPr bwMode="auto">
            <a:xfrm>
              <a:off x="5037011" y="4037283"/>
              <a:ext cx="436338"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28" name="Text Box 1427"/>
            <p:cNvSpPr txBox="1">
              <a:spLocks noChangeArrowheads="1"/>
            </p:cNvSpPr>
            <p:nvPr/>
          </p:nvSpPr>
          <p:spPr bwMode="auto">
            <a:xfrm>
              <a:off x="8444348" y="5496177"/>
              <a:ext cx="478785"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spTree>
    <p:extLst>
      <p:ext uri="{BB962C8B-B14F-4D97-AF65-F5344CB8AC3E}">
        <p14:creationId xmlns:p14="http://schemas.microsoft.com/office/powerpoint/2010/main" val="380197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p:cNvSpPr/>
          <p:nvPr/>
        </p:nvSpPr>
        <p:spPr bwMode="auto">
          <a:xfrm>
            <a:off x="91731" y="633400"/>
            <a:ext cx="8967135" cy="5387607"/>
          </a:xfrm>
          <a:prstGeom prst="rect">
            <a:avLst/>
          </a:prstGeom>
          <a:solidFill>
            <a:srgbClr val="EAEAEA"/>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 name="Title 1"/>
          <p:cNvSpPr>
            <a:spLocks noGrp="1"/>
          </p:cNvSpPr>
          <p:nvPr>
            <p:ph type="title"/>
          </p:nvPr>
        </p:nvSpPr>
        <p:spPr>
          <a:xfrm>
            <a:off x="389956" y="-3470"/>
            <a:ext cx="8415862"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Dependent Voltage and Current Sources</a:t>
            </a:r>
          </a:p>
        </p:txBody>
      </p:sp>
      <p:sp>
        <p:nvSpPr>
          <p:cNvPr id="7" name="Rectangle 6"/>
          <p:cNvSpPr/>
          <p:nvPr/>
        </p:nvSpPr>
        <p:spPr>
          <a:xfrm>
            <a:off x="348109" y="6065281"/>
            <a:ext cx="8595014" cy="707886"/>
          </a:xfrm>
          <a:prstGeom prst="rect">
            <a:avLst/>
          </a:prstGeom>
          <a:solidFill>
            <a:srgbClr val="FFFFFF"/>
          </a:solidFill>
          <a:ln w="38100" cmpd="thickThin">
            <a:solidFill>
              <a:schemeClr val="accent1"/>
            </a:solidFill>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The theoretical ideal dependent voltage or current source can supply an infinite amount of energy.</a:t>
            </a:r>
          </a:p>
        </p:txBody>
      </p:sp>
      <p:sp>
        <p:nvSpPr>
          <p:cNvPr id="81" name="Right Arrow 80"/>
          <p:cNvSpPr/>
          <p:nvPr/>
        </p:nvSpPr>
        <p:spPr bwMode="auto">
          <a:xfrm>
            <a:off x="2942376" y="1930217"/>
            <a:ext cx="1703240" cy="88364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06" name="Right Arrow 105"/>
          <p:cNvSpPr/>
          <p:nvPr/>
        </p:nvSpPr>
        <p:spPr bwMode="auto">
          <a:xfrm>
            <a:off x="3091039" y="4468060"/>
            <a:ext cx="1707722" cy="88364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121" name="Group 120"/>
          <p:cNvGrpSpPr/>
          <p:nvPr/>
        </p:nvGrpSpPr>
        <p:grpSpPr>
          <a:xfrm>
            <a:off x="888701" y="971081"/>
            <a:ext cx="1827441" cy="2180510"/>
            <a:chOff x="4794768" y="810723"/>
            <a:chExt cx="1827441" cy="2180510"/>
          </a:xfrm>
        </p:grpSpPr>
        <p:sp>
          <p:nvSpPr>
            <p:cNvPr id="122" name="Line 1395"/>
            <p:cNvSpPr>
              <a:spLocks noChangeShapeType="1"/>
            </p:cNvSpPr>
            <p:nvPr/>
          </p:nvSpPr>
          <p:spPr bwMode="auto">
            <a:xfrm flipH="1" flipV="1">
              <a:off x="5483593" y="2400681"/>
              <a:ext cx="3176" cy="542135"/>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23" name="Line 1408"/>
            <p:cNvSpPr>
              <a:spLocks noChangeShapeType="1"/>
            </p:cNvSpPr>
            <p:nvPr/>
          </p:nvSpPr>
          <p:spPr bwMode="auto">
            <a:xfrm flipH="1" flipV="1">
              <a:off x="5480021" y="1418025"/>
              <a:ext cx="5559" cy="403224"/>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24" name="Oval 1412"/>
            <p:cNvSpPr>
              <a:spLocks noChangeArrowheads="1"/>
            </p:cNvSpPr>
            <p:nvPr/>
          </p:nvSpPr>
          <p:spPr bwMode="auto">
            <a:xfrm>
              <a:off x="6066207" y="2916620"/>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25" name="Text Box 1427"/>
            <p:cNvSpPr txBox="1">
              <a:spLocks noChangeArrowheads="1"/>
            </p:cNvSpPr>
            <p:nvPr/>
          </p:nvSpPr>
          <p:spPr bwMode="auto">
            <a:xfrm>
              <a:off x="4794768" y="1937951"/>
              <a:ext cx="417871"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26" name="Line 1395"/>
            <p:cNvSpPr>
              <a:spLocks noChangeShapeType="1"/>
            </p:cNvSpPr>
            <p:nvPr/>
          </p:nvSpPr>
          <p:spPr bwMode="auto">
            <a:xfrm flipH="1" flipV="1">
              <a:off x="5486769" y="2942816"/>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27" name="Oval 1412"/>
            <p:cNvSpPr>
              <a:spLocks noChangeArrowheads="1"/>
            </p:cNvSpPr>
            <p:nvPr/>
          </p:nvSpPr>
          <p:spPr bwMode="auto">
            <a:xfrm>
              <a:off x="6059459" y="1386670"/>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28" name="Line 1395"/>
            <p:cNvSpPr>
              <a:spLocks noChangeShapeType="1"/>
            </p:cNvSpPr>
            <p:nvPr/>
          </p:nvSpPr>
          <p:spPr bwMode="auto">
            <a:xfrm flipH="1" flipV="1">
              <a:off x="5480021" y="1412866"/>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29" name="Rectangle 128"/>
            <p:cNvSpPr/>
            <p:nvPr/>
          </p:nvSpPr>
          <p:spPr bwMode="auto">
            <a:xfrm rot="2662831">
              <a:off x="5289978" y="1918595"/>
              <a:ext cx="393432" cy="401815"/>
            </a:xfrm>
            <a:prstGeom prst="rect">
              <a:avLst/>
            </a:prstGeom>
            <a:no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130" name="Group 129"/>
            <p:cNvGrpSpPr/>
            <p:nvPr/>
          </p:nvGrpSpPr>
          <p:grpSpPr>
            <a:xfrm>
              <a:off x="5334830" y="1844926"/>
              <a:ext cx="307257" cy="485633"/>
              <a:chOff x="1748154" y="1447794"/>
              <a:chExt cx="307257" cy="485633"/>
            </a:xfrm>
          </p:grpSpPr>
          <p:sp>
            <p:nvSpPr>
              <p:cNvPr id="134" name="TextBox 133"/>
              <p:cNvSpPr txBox="1"/>
              <p:nvPr/>
            </p:nvSpPr>
            <p:spPr>
              <a:xfrm>
                <a:off x="1755329" y="1447794"/>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35" name="TextBox 134"/>
              <p:cNvSpPr txBox="1"/>
              <p:nvPr/>
            </p:nvSpPr>
            <p:spPr>
              <a:xfrm>
                <a:off x="1748154" y="1564095"/>
                <a:ext cx="30008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_</a:t>
                </a:r>
              </a:p>
            </p:txBody>
          </p:sp>
        </p:grpSp>
        <p:sp>
          <p:nvSpPr>
            <p:cNvPr id="131" name="TextBox 130"/>
            <p:cNvSpPr txBox="1"/>
            <p:nvPr/>
          </p:nvSpPr>
          <p:spPr>
            <a:xfrm>
              <a:off x="5957604" y="1440361"/>
              <a:ext cx="31931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32" name="TextBox 131"/>
            <p:cNvSpPr txBox="1"/>
            <p:nvPr/>
          </p:nvSpPr>
          <p:spPr>
            <a:xfrm>
              <a:off x="5978775" y="2590523"/>
              <a:ext cx="26962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33" name="TextBox 132"/>
            <p:cNvSpPr txBox="1"/>
            <p:nvPr/>
          </p:nvSpPr>
          <p:spPr>
            <a:xfrm>
              <a:off x="5292999" y="810723"/>
              <a:ext cx="132921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  Dependent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Voltage Source</a:t>
              </a:r>
            </a:p>
          </p:txBody>
        </p:sp>
      </p:grpSp>
      <p:grpSp>
        <p:nvGrpSpPr>
          <p:cNvPr id="136" name="Group 135"/>
          <p:cNvGrpSpPr/>
          <p:nvPr/>
        </p:nvGrpSpPr>
        <p:grpSpPr>
          <a:xfrm>
            <a:off x="952111" y="3438034"/>
            <a:ext cx="1764031" cy="2194603"/>
            <a:chOff x="8750287" y="825303"/>
            <a:chExt cx="1764031" cy="2194603"/>
          </a:xfrm>
        </p:grpSpPr>
        <p:sp>
          <p:nvSpPr>
            <p:cNvPr id="137" name="Line 1395"/>
            <p:cNvSpPr>
              <a:spLocks noChangeShapeType="1"/>
            </p:cNvSpPr>
            <p:nvPr/>
          </p:nvSpPr>
          <p:spPr bwMode="auto">
            <a:xfrm flipH="1" flipV="1">
              <a:off x="9419540" y="2429354"/>
              <a:ext cx="3176" cy="542135"/>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38" name="Line 1408"/>
            <p:cNvSpPr>
              <a:spLocks noChangeShapeType="1"/>
            </p:cNvSpPr>
            <p:nvPr/>
          </p:nvSpPr>
          <p:spPr bwMode="auto">
            <a:xfrm flipH="1" flipV="1">
              <a:off x="9415968" y="1446698"/>
              <a:ext cx="5559" cy="403224"/>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39" name="Oval 1412"/>
            <p:cNvSpPr>
              <a:spLocks noChangeArrowheads="1"/>
            </p:cNvSpPr>
            <p:nvPr/>
          </p:nvSpPr>
          <p:spPr bwMode="auto">
            <a:xfrm>
              <a:off x="10002154" y="2945293"/>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40" name="Text Box 1427"/>
            <p:cNvSpPr txBox="1">
              <a:spLocks noChangeArrowheads="1"/>
            </p:cNvSpPr>
            <p:nvPr/>
          </p:nvSpPr>
          <p:spPr bwMode="auto">
            <a:xfrm>
              <a:off x="8750287" y="1961227"/>
              <a:ext cx="362600"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41" name="Line 1395"/>
            <p:cNvSpPr>
              <a:spLocks noChangeShapeType="1"/>
            </p:cNvSpPr>
            <p:nvPr/>
          </p:nvSpPr>
          <p:spPr bwMode="auto">
            <a:xfrm flipH="1" flipV="1">
              <a:off x="9422716" y="2971489"/>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42" name="Oval 1412"/>
            <p:cNvSpPr>
              <a:spLocks noChangeArrowheads="1"/>
            </p:cNvSpPr>
            <p:nvPr/>
          </p:nvSpPr>
          <p:spPr bwMode="auto">
            <a:xfrm>
              <a:off x="9995406" y="1415343"/>
              <a:ext cx="74612" cy="74613"/>
            </a:xfrm>
            <a:prstGeom prst="ellips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43" name="Line 1395"/>
            <p:cNvSpPr>
              <a:spLocks noChangeShapeType="1"/>
            </p:cNvSpPr>
            <p:nvPr/>
          </p:nvSpPr>
          <p:spPr bwMode="auto">
            <a:xfrm flipH="1" flipV="1">
              <a:off x="9415968" y="1441539"/>
              <a:ext cx="579438" cy="10317"/>
            </a:xfrm>
            <a:prstGeom prst="line">
              <a:avLst/>
            </a:prstGeom>
            <a:noFill/>
            <a:ln w="12700" cap="sq">
              <a:solidFill>
                <a:schemeClr val="bg1"/>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charset="0"/>
                <a:ea typeface="+mn-ea"/>
                <a:cs typeface="+mn-cs"/>
              </a:endParaRPr>
            </a:p>
          </p:txBody>
        </p:sp>
        <p:sp>
          <p:nvSpPr>
            <p:cNvPr id="144" name="Rectangle 143"/>
            <p:cNvSpPr/>
            <p:nvPr/>
          </p:nvSpPr>
          <p:spPr bwMode="auto">
            <a:xfrm rot="2662831">
              <a:off x="9225925" y="1947268"/>
              <a:ext cx="393432" cy="401815"/>
            </a:xfrm>
            <a:prstGeom prst="rect">
              <a:avLst/>
            </a:prstGeom>
            <a:no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45" name="Straight Arrow Connector 144"/>
            <p:cNvCxnSpPr/>
            <p:nvPr/>
          </p:nvCxnSpPr>
          <p:spPr>
            <a:xfrm flipV="1">
              <a:off x="9422505" y="1971569"/>
              <a:ext cx="0" cy="3436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9879992" y="1443265"/>
              <a:ext cx="31931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47" name="TextBox 146"/>
            <p:cNvSpPr txBox="1"/>
            <p:nvPr/>
          </p:nvSpPr>
          <p:spPr>
            <a:xfrm>
              <a:off x="9901509" y="2616154"/>
              <a:ext cx="26962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48" name="TextBox 147"/>
            <p:cNvSpPr txBox="1"/>
            <p:nvPr/>
          </p:nvSpPr>
          <p:spPr>
            <a:xfrm>
              <a:off x="9229992" y="825303"/>
              <a:ext cx="12843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   Dependent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charset="0"/>
                  <a:ea typeface="+mn-ea"/>
                  <a:cs typeface="+mn-cs"/>
                </a:rPr>
                <a:t>Current Source</a:t>
              </a:r>
            </a:p>
          </p:txBody>
        </p:sp>
      </p:grpSp>
      <p:grpSp>
        <p:nvGrpSpPr>
          <p:cNvPr id="115" name="Group 114"/>
          <p:cNvGrpSpPr/>
          <p:nvPr/>
        </p:nvGrpSpPr>
        <p:grpSpPr>
          <a:xfrm>
            <a:off x="4837309" y="1522238"/>
            <a:ext cx="3968990" cy="1816488"/>
            <a:chOff x="4837309" y="1522238"/>
            <a:chExt cx="3968990" cy="1816488"/>
          </a:xfrm>
        </p:grpSpPr>
        <p:grpSp>
          <p:nvGrpSpPr>
            <p:cNvPr id="116" name="Group 115"/>
            <p:cNvGrpSpPr/>
            <p:nvPr/>
          </p:nvGrpSpPr>
          <p:grpSpPr>
            <a:xfrm>
              <a:off x="5023212" y="1875895"/>
              <a:ext cx="3610998" cy="1460362"/>
              <a:chOff x="794315" y="1533682"/>
              <a:chExt cx="3610998" cy="1460362"/>
            </a:xfrm>
          </p:grpSpPr>
          <p:cxnSp>
            <p:nvCxnSpPr>
              <p:cNvPr id="149" name="Straight Arrow Connector 148"/>
              <p:cNvCxnSpPr/>
              <p:nvPr/>
            </p:nvCxnSpPr>
            <p:spPr>
              <a:xfrm>
                <a:off x="1012484" y="2670879"/>
                <a:ext cx="3392829" cy="5130"/>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150" name="Straight Arrow Connector 149"/>
              <p:cNvCxnSpPr/>
              <p:nvPr/>
            </p:nvCxnSpPr>
            <p:spPr>
              <a:xfrm flipH="1" flipV="1">
                <a:off x="1012483" y="1533682"/>
                <a:ext cx="4765" cy="1142327"/>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151" name="Straight Connector 150"/>
              <p:cNvCxnSpPr/>
              <p:nvPr/>
            </p:nvCxnSpPr>
            <p:spPr>
              <a:xfrm>
                <a:off x="1016082" y="1844375"/>
                <a:ext cx="2990995" cy="17756"/>
              </a:xfrm>
              <a:prstGeom prst="line">
                <a:avLst/>
              </a:prstGeom>
              <a:noFill/>
              <a:ln w="19050" cap="flat" cmpd="sng" algn="ctr">
                <a:solidFill>
                  <a:schemeClr val="bg2">
                    <a:lumMod val="60000"/>
                    <a:lumOff val="40000"/>
                  </a:schemeClr>
                </a:solidFill>
                <a:prstDash val="solid"/>
              </a:ln>
              <a:effectLst/>
            </p:spPr>
          </p:cxnSp>
          <p:cxnSp>
            <p:nvCxnSpPr>
              <p:cNvPr id="152" name="Straight Connector 151"/>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p:cxnSp>
            <p:nvCxnSpPr>
              <p:cNvPr id="153" name="Straight Connector 152"/>
              <p:cNvCxnSpPr/>
              <p:nvPr/>
            </p:nvCxnSpPr>
            <p:spPr>
              <a:xfrm flipH="1">
                <a:off x="4007077" y="2648154"/>
                <a:ext cx="1" cy="549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816159" y="2624712"/>
                <a:ext cx="38183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55" name="TextBox 154"/>
              <p:cNvSpPr txBox="1"/>
              <p:nvPr/>
            </p:nvSpPr>
            <p:spPr>
              <a:xfrm>
                <a:off x="794315" y="2624712"/>
                <a:ext cx="269626"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0</a:t>
                </a:r>
              </a:p>
            </p:txBody>
          </p:sp>
          <p:cxnSp>
            <p:nvCxnSpPr>
              <p:cNvPr id="156" name="Straight Connector 155"/>
              <p:cNvCxnSpPr/>
              <p:nvPr/>
            </p:nvCxnSpPr>
            <p:spPr>
              <a:xfrm>
                <a:off x="982825" y="1839942"/>
                <a:ext cx="688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7" name="Text Box 1427"/>
            <p:cNvSpPr txBox="1">
              <a:spLocks noChangeArrowheads="1"/>
            </p:cNvSpPr>
            <p:nvPr/>
          </p:nvSpPr>
          <p:spPr bwMode="auto">
            <a:xfrm>
              <a:off x="4837309" y="1953459"/>
              <a:ext cx="417871"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18" name="Text Box 1427"/>
            <p:cNvSpPr txBox="1">
              <a:spLocks noChangeArrowheads="1"/>
            </p:cNvSpPr>
            <p:nvPr/>
          </p:nvSpPr>
          <p:spPr bwMode="auto">
            <a:xfrm>
              <a:off x="8369961" y="3000172"/>
              <a:ext cx="436338"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19" name="Text Box 1427"/>
            <p:cNvSpPr txBox="1">
              <a:spLocks noChangeArrowheads="1"/>
            </p:cNvSpPr>
            <p:nvPr/>
          </p:nvSpPr>
          <p:spPr bwMode="auto">
            <a:xfrm>
              <a:off x="4970861" y="1522238"/>
              <a:ext cx="478785"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grpSp>
        <p:nvGrpSpPr>
          <p:cNvPr id="157" name="Group 156"/>
          <p:cNvGrpSpPr/>
          <p:nvPr/>
        </p:nvGrpSpPr>
        <p:grpSpPr>
          <a:xfrm>
            <a:off x="4921043" y="4037283"/>
            <a:ext cx="4002090" cy="1819878"/>
            <a:chOff x="4921043" y="4037283"/>
            <a:chExt cx="4002090" cy="1819878"/>
          </a:xfrm>
        </p:grpSpPr>
        <p:grpSp>
          <p:nvGrpSpPr>
            <p:cNvPr id="158" name="Group 157"/>
            <p:cNvGrpSpPr/>
            <p:nvPr/>
          </p:nvGrpSpPr>
          <p:grpSpPr>
            <a:xfrm>
              <a:off x="5054867" y="4396799"/>
              <a:ext cx="3610998" cy="1460362"/>
              <a:chOff x="794315" y="1533682"/>
              <a:chExt cx="3610998" cy="1460362"/>
            </a:xfrm>
          </p:grpSpPr>
          <p:cxnSp>
            <p:nvCxnSpPr>
              <p:cNvPr id="162" name="Straight Arrow Connector 161"/>
              <p:cNvCxnSpPr/>
              <p:nvPr/>
            </p:nvCxnSpPr>
            <p:spPr>
              <a:xfrm>
                <a:off x="1012484" y="2670879"/>
                <a:ext cx="3392829" cy="5130"/>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163" name="Straight Arrow Connector 162"/>
              <p:cNvCxnSpPr/>
              <p:nvPr/>
            </p:nvCxnSpPr>
            <p:spPr>
              <a:xfrm flipH="1" flipV="1">
                <a:off x="1012483" y="1533682"/>
                <a:ext cx="4765" cy="1142327"/>
              </a:xfrm>
              <a:prstGeom prst="straightConnector1">
                <a:avLst/>
              </a:prstGeom>
              <a:noFill/>
              <a:ln w="25400" cap="flat" cmpd="sng" algn="ctr">
                <a:solidFill>
                  <a:schemeClr val="bg1"/>
                </a:solidFill>
                <a:prstDash val="solid"/>
                <a:tailEnd type="triangle"/>
              </a:ln>
              <a:effectLst>
                <a:outerShdw blurRad="40000" dist="20000" dir="5400000" rotWithShape="0">
                  <a:srgbClr val="000000">
                    <a:alpha val="38000"/>
                  </a:srgbClr>
                </a:outerShdw>
              </a:effectLst>
            </p:spPr>
          </p:cxnSp>
          <p:cxnSp>
            <p:nvCxnSpPr>
              <p:cNvPr id="164" name="Straight Connector 163"/>
              <p:cNvCxnSpPr/>
              <p:nvPr/>
            </p:nvCxnSpPr>
            <p:spPr>
              <a:xfrm>
                <a:off x="1016082" y="1844375"/>
                <a:ext cx="2990995" cy="17756"/>
              </a:xfrm>
              <a:prstGeom prst="line">
                <a:avLst/>
              </a:prstGeom>
              <a:noFill/>
              <a:ln w="19050" cap="flat" cmpd="sng" algn="ctr">
                <a:solidFill>
                  <a:schemeClr val="accent1">
                    <a:lumMod val="50000"/>
                  </a:schemeClr>
                </a:solidFill>
                <a:prstDash val="solid"/>
              </a:ln>
              <a:effectLst/>
            </p:spPr>
          </p:cxnSp>
          <p:cxnSp>
            <p:nvCxnSpPr>
              <p:cNvPr id="165" name="Straight Connector 164"/>
              <p:cNvCxnSpPr/>
              <p:nvPr/>
            </p:nvCxnSpPr>
            <p:spPr>
              <a:xfrm>
                <a:off x="1012482" y="1839396"/>
                <a:ext cx="0" cy="0"/>
              </a:xfrm>
              <a:prstGeom prst="line">
                <a:avLst/>
              </a:prstGeom>
              <a:noFill/>
              <a:ln w="9525" cap="flat" cmpd="sng" algn="ctr">
                <a:solidFill>
                  <a:srgbClr val="CACFD1">
                    <a:shade val="95000"/>
                    <a:satMod val="105000"/>
                  </a:srgbClr>
                </a:solidFill>
                <a:prstDash val="solid"/>
              </a:ln>
              <a:effectLst/>
            </p:spPr>
          </p:cxnSp>
          <p:cxnSp>
            <p:nvCxnSpPr>
              <p:cNvPr id="166" name="Straight Connector 165"/>
              <p:cNvCxnSpPr/>
              <p:nvPr/>
            </p:nvCxnSpPr>
            <p:spPr>
              <a:xfrm flipH="1">
                <a:off x="4007077" y="2648154"/>
                <a:ext cx="1" cy="5497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3816159" y="2624712"/>
                <a:ext cx="38183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mn-cs"/>
                  </a:rPr>
                  <a:t>∞</a:t>
                </a:r>
              </a:p>
            </p:txBody>
          </p:sp>
          <p:sp>
            <p:nvSpPr>
              <p:cNvPr id="168" name="TextBox 167"/>
              <p:cNvSpPr txBox="1"/>
              <p:nvPr/>
            </p:nvSpPr>
            <p:spPr>
              <a:xfrm>
                <a:off x="794315" y="2624712"/>
                <a:ext cx="269626"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0</a:t>
                </a:r>
              </a:p>
            </p:txBody>
          </p:sp>
          <p:cxnSp>
            <p:nvCxnSpPr>
              <p:cNvPr id="169" name="Straight Connector 168"/>
              <p:cNvCxnSpPr/>
              <p:nvPr/>
            </p:nvCxnSpPr>
            <p:spPr>
              <a:xfrm>
                <a:off x="982825" y="1839942"/>
                <a:ext cx="688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9" name="Text Box 1427"/>
            <p:cNvSpPr txBox="1">
              <a:spLocks noChangeArrowheads="1"/>
            </p:cNvSpPr>
            <p:nvPr/>
          </p:nvSpPr>
          <p:spPr bwMode="auto">
            <a:xfrm>
              <a:off x="4921043" y="4478351"/>
              <a:ext cx="362600"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sc</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60" name="Text Box 1427"/>
            <p:cNvSpPr txBox="1">
              <a:spLocks noChangeArrowheads="1"/>
            </p:cNvSpPr>
            <p:nvPr/>
          </p:nvSpPr>
          <p:spPr bwMode="auto">
            <a:xfrm>
              <a:off x="5037011" y="4037283"/>
              <a:ext cx="436338"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61" name="Text Box 1427"/>
            <p:cNvSpPr txBox="1">
              <a:spLocks noChangeArrowheads="1"/>
            </p:cNvSpPr>
            <p:nvPr/>
          </p:nvSpPr>
          <p:spPr bwMode="auto">
            <a:xfrm>
              <a:off x="8444348" y="5496177"/>
              <a:ext cx="478785" cy="338554"/>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6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endParaRPr kumimoji="0" lang="en-US" sz="16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spTree>
    <p:extLst>
      <p:ext uri="{BB962C8B-B14F-4D97-AF65-F5344CB8AC3E}">
        <p14:creationId xmlns:p14="http://schemas.microsoft.com/office/powerpoint/2010/main" val="216030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522" y="18106"/>
            <a:ext cx="7112163"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Dependent Voltage Sources</a:t>
            </a:r>
          </a:p>
        </p:txBody>
      </p:sp>
      <p:grpSp>
        <p:nvGrpSpPr>
          <p:cNvPr id="3" name="Group 2"/>
          <p:cNvGrpSpPr/>
          <p:nvPr/>
        </p:nvGrpSpPr>
        <p:grpSpPr>
          <a:xfrm>
            <a:off x="1919334" y="778575"/>
            <a:ext cx="5169529" cy="5486424"/>
            <a:chOff x="1104522" y="778575"/>
            <a:chExt cx="5169529" cy="5486424"/>
          </a:xfrm>
        </p:grpSpPr>
        <p:sp>
          <p:nvSpPr>
            <p:cNvPr id="203" name="Rectangle 202"/>
            <p:cNvSpPr/>
            <p:nvPr/>
          </p:nvSpPr>
          <p:spPr bwMode="auto">
            <a:xfrm>
              <a:off x="1104522" y="778575"/>
              <a:ext cx="5169529" cy="5486424"/>
            </a:xfrm>
            <a:prstGeom prst="rect">
              <a:avLst/>
            </a:prstGeom>
            <a:solidFill>
              <a:srgbClr val="EAEAEA"/>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204" name="Group 203"/>
            <p:cNvGrpSpPr/>
            <p:nvPr/>
          </p:nvGrpSpPr>
          <p:grpSpPr>
            <a:xfrm>
              <a:off x="2088297" y="947128"/>
              <a:ext cx="3573748" cy="2029519"/>
              <a:chOff x="2088297" y="947128"/>
              <a:chExt cx="3573748" cy="2029519"/>
            </a:xfrm>
          </p:grpSpPr>
          <p:sp>
            <p:nvSpPr>
              <p:cNvPr id="205" name="Line 1395"/>
              <p:cNvSpPr>
                <a:spLocks noChangeShapeType="1"/>
              </p:cNvSpPr>
              <p:nvPr/>
            </p:nvSpPr>
            <p:spPr bwMode="auto">
              <a:xfrm flipH="1" flipV="1">
                <a:off x="3940083" y="2386095"/>
                <a:ext cx="3176" cy="542135"/>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6" name="Line 1408"/>
              <p:cNvSpPr>
                <a:spLocks noChangeShapeType="1"/>
              </p:cNvSpPr>
              <p:nvPr/>
            </p:nvSpPr>
            <p:spPr bwMode="auto">
              <a:xfrm flipH="1" flipV="1">
                <a:off x="3936511" y="1403439"/>
                <a:ext cx="5559" cy="403224"/>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7" name="Oval 1412"/>
              <p:cNvSpPr>
                <a:spLocks noChangeArrowheads="1"/>
              </p:cNvSpPr>
              <p:nvPr/>
            </p:nvSpPr>
            <p:spPr bwMode="auto">
              <a:xfrm>
                <a:off x="4522697" y="2902034"/>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8" name="Line 1395"/>
              <p:cNvSpPr>
                <a:spLocks noChangeShapeType="1"/>
              </p:cNvSpPr>
              <p:nvPr/>
            </p:nvSpPr>
            <p:spPr bwMode="auto">
              <a:xfrm flipH="1" flipV="1">
                <a:off x="3943259" y="2928230"/>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9" name="Oval 1412"/>
              <p:cNvSpPr>
                <a:spLocks noChangeArrowheads="1"/>
              </p:cNvSpPr>
              <p:nvPr/>
            </p:nvSpPr>
            <p:spPr bwMode="auto">
              <a:xfrm>
                <a:off x="4515949" y="1372084"/>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10" name="Line 1395"/>
              <p:cNvSpPr>
                <a:spLocks noChangeShapeType="1"/>
              </p:cNvSpPr>
              <p:nvPr/>
            </p:nvSpPr>
            <p:spPr bwMode="auto">
              <a:xfrm flipH="1" flipV="1">
                <a:off x="3936511" y="1398280"/>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11" name="Rectangle 210"/>
              <p:cNvSpPr/>
              <p:nvPr/>
            </p:nvSpPr>
            <p:spPr bwMode="auto">
              <a:xfrm rot="2662831">
                <a:off x="3746468" y="1904009"/>
                <a:ext cx="393432" cy="401815"/>
              </a:xfrm>
              <a:prstGeom prst="rect">
                <a:avLst/>
              </a:prstGeom>
              <a:no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212" name="Group 211"/>
              <p:cNvGrpSpPr/>
              <p:nvPr/>
            </p:nvGrpSpPr>
            <p:grpSpPr>
              <a:xfrm>
                <a:off x="3791320" y="1830340"/>
                <a:ext cx="307257" cy="485633"/>
                <a:chOff x="1748154" y="1447794"/>
                <a:chExt cx="307257" cy="485633"/>
              </a:xfrm>
            </p:grpSpPr>
            <p:sp>
              <p:nvSpPr>
                <p:cNvPr id="231" name="TextBox 230"/>
                <p:cNvSpPr txBox="1"/>
                <p:nvPr/>
              </p:nvSpPr>
              <p:spPr>
                <a:xfrm>
                  <a:off x="1755329" y="1447794"/>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232" name="TextBox 231"/>
                <p:cNvSpPr txBox="1"/>
                <p:nvPr/>
              </p:nvSpPr>
              <p:spPr>
                <a:xfrm>
                  <a:off x="1748154" y="1564095"/>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_</a:t>
                  </a:r>
                </a:p>
              </p:txBody>
            </p:sp>
          </p:grpSp>
          <p:sp>
            <p:nvSpPr>
              <p:cNvPr id="213" name="TextBox 212"/>
              <p:cNvSpPr txBox="1"/>
              <p:nvPr/>
            </p:nvSpPr>
            <p:spPr>
              <a:xfrm>
                <a:off x="4414094" y="1425775"/>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214" name="TextBox 213"/>
              <p:cNvSpPr txBox="1"/>
              <p:nvPr/>
            </p:nvSpPr>
            <p:spPr>
              <a:xfrm>
                <a:off x="4435265" y="2575937"/>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215" name="TextBox 214"/>
              <p:cNvSpPr txBox="1"/>
              <p:nvPr/>
            </p:nvSpPr>
            <p:spPr>
              <a:xfrm>
                <a:off x="2183236" y="947128"/>
                <a:ext cx="347880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    </a:t>
                </a:r>
                <a:r>
                  <a:rPr kumimoji="0" lang="en-US" sz="1400" b="1" i="0" u="none" strike="noStrike" kern="0" cap="none" spc="0" normalizeH="0" baseline="0" noProof="0" dirty="0">
                    <a:ln>
                      <a:noFill/>
                    </a:ln>
                    <a:solidFill>
                      <a:prstClr val="black"/>
                    </a:solidFill>
                    <a:effectLst/>
                    <a:uLnTx/>
                    <a:uFillTx/>
                    <a:latin typeface="Calibri"/>
                    <a:ea typeface="+mn-ea"/>
                    <a:cs typeface="+mn-cs"/>
                  </a:rPr>
                  <a:t>Voltage-Controlled Voltage Source (VCVS)</a:t>
                </a:r>
              </a:p>
            </p:txBody>
          </p:sp>
          <p:sp>
            <p:nvSpPr>
              <p:cNvPr id="216" name="Line 1395"/>
              <p:cNvSpPr>
                <a:spLocks noChangeShapeType="1"/>
              </p:cNvSpPr>
              <p:nvPr/>
            </p:nvSpPr>
            <p:spPr bwMode="auto">
              <a:xfrm flipH="1" flipV="1">
                <a:off x="2315779" y="2905611"/>
                <a:ext cx="1622639" cy="24985"/>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17" name="Oval 1412"/>
              <p:cNvSpPr>
                <a:spLocks noChangeArrowheads="1"/>
              </p:cNvSpPr>
              <p:nvPr/>
            </p:nvSpPr>
            <p:spPr bwMode="auto">
              <a:xfrm>
                <a:off x="3922641" y="2906791"/>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18" name="TextBox 217"/>
              <p:cNvSpPr txBox="1"/>
              <p:nvPr/>
            </p:nvSpPr>
            <p:spPr>
              <a:xfrm>
                <a:off x="2142240" y="2515018"/>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219" name="Oval 1412"/>
              <p:cNvSpPr>
                <a:spLocks noChangeArrowheads="1"/>
              </p:cNvSpPr>
              <p:nvPr/>
            </p:nvSpPr>
            <p:spPr bwMode="auto">
              <a:xfrm>
                <a:off x="2241168" y="2863934"/>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20" name="TextBox 219"/>
              <p:cNvSpPr txBox="1"/>
              <p:nvPr/>
            </p:nvSpPr>
            <p:spPr>
              <a:xfrm>
                <a:off x="2113588" y="192025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221" name="Oval 1412"/>
              <p:cNvSpPr>
                <a:spLocks noChangeArrowheads="1"/>
              </p:cNvSpPr>
              <p:nvPr/>
            </p:nvSpPr>
            <p:spPr bwMode="auto">
              <a:xfrm>
                <a:off x="2245931" y="1905221"/>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22" name="Text Box 1427"/>
              <p:cNvSpPr txBox="1">
                <a:spLocks noChangeArrowheads="1"/>
              </p:cNvSpPr>
              <p:nvPr/>
            </p:nvSpPr>
            <p:spPr bwMode="auto">
              <a:xfrm>
                <a:off x="2088297" y="2245542"/>
                <a:ext cx="403684"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223" name="Rectangle 222"/>
              <p:cNvSpPr/>
              <p:nvPr/>
            </p:nvSpPr>
            <p:spPr bwMode="auto">
              <a:xfrm>
                <a:off x="2607726" y="2085694"/>
                <a:ext cx="483217" cy="710804"/>
              </a:xfrm>
              <a:prstGeom prst="rect">
                <a:avLst/>
              </a:prstGeom>
              <a:solidFill>
                <a:srgbClr val="FFC000">
                  <a:lumMod val="75000"/>
                </a:srgbClr>
              </a:solid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24" name="TextBox 223"/>
              <p:cNvSpPr txBox="1"/>
              <p:nvPr/>
            </p:nvSpPr>
            <p:spPr>
              <a:xfrm>
                <a:off x="2541083" y="2225652"/>
                <a:ext cx="61747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mn-cs"/>
                  </a:rPr>
                  <a:t> </a:t>
                </a:r>
                <a:r>
                  <a:rPr kumimoji="0" lang="en-US" sz="1000" b="0" i="0" u="none" strike="noStrike" kern="0" cap="none" spc="0" normalizeH="0" baseline="0" noProof="0" dirty="0">
                    <a:ln>
                      <a:noFill/>
                    </a:ln>
                    <a:solidFill>
                      <a:srgbClr val="000000"/>
                    </a:solidFill>
                    <a:effectLst/>
                    <a:uLnTx/>
                    <a:uFillTx/>
                    <a:latin typeface="Calibri"/>
                    <a:ea typeface="+mn-ea"/>
                    <a:cs typeface="+mn-cs"/>
                  </a:rPr>
                  <a:t>Circuit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Element</a:t>
                </a:r>
              </a:p>
            </p:txBody>
          </p:sp>
          <p:sp>
            <p:nvSpPr>
              <p:cNvPr id="225" name="Line 1395"/>
              <p:cNvSpPr>
                <a:spLocks noChangeShapeType="1"/>
              </p:cNvSpPr>
              <p:nvPr/>
            </p:nvSpPr>
            <p:spPr bwMode="auto">
              <a:xfrm flipH="1" flipV="1">
                <a:off x="2327717" y="1942527"/>
                <a:ext cx="516705" cy="7969"/>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26" name="Line 1408"/>
              <p:cNvSpPr>
                <a:spLocks noChangeShapeType="1"/>
              </p:cNvSpPr>
              <p:nvPr/>
            </p:nvSpPr>
            <p:spPr bwMode="auto">
              <a:xfrm flipV="1">
                <a:off x="2839657" y="2801260"/>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27" name="Oval 1412"/>
              <p:cNvSpPr>
                <a:spLocks noChangeArrowheads="1"/>
              </p:cNvSpPr>
              <p:nvPr/>
            </p:nvSpPr>
            <p:spPr bwMode="auto">
              <a:xfrm>
                <a:off x="2814931" y="2887301"/>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28" name="Line 1408"/>
              <p:cNvSpPr>
                <a:spLocks noChangeShapeType="1"/>
              </p:cNvSpPr>
              <p:nvPr/>
            </p:nvSpPr>
            <p:spPr bwMode="auto">
              <a:xfrm flipV="1">
                <a:off x="2849173" y="1953525"/>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29" name="Text Box 1427"/>
              <p:cNvSpPr txBox="1">
                <a:spLocks noChangeArrowheads="1"/>
              </p:cNvSpPr>
              <p:nvPr/>
            </p:nvSpPr>
            <p:spPr bwMode="auto">
              <a:xfrm>
                <a:off x="4249589" y="1864450"/>
                <a:ext cx="1252827"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out</a:t>
                </a: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Av</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230" name="Rectangle 229"/>
              <p:cNvSpPr/>
              <p:nvPr/>
            </p:nvSpPr>
            <p:spPr>
              <a:xfrm>
                <a:off x="3167576" y="1636519"/>
                <a:ext cx="5757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Av</a:t>
                </a:r>
                <a:r>
                  <a:rPr kumimoji="0" lang="en-US" sz="18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8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grpSp>
        <p:grpSp>
          <p:nvGrpSpPr>
            <p:cNvPr id="233" name="Group 232"/>
            <p:cNvGrpSpPr/>
            <p:nvPr/>
          </p:nvGrpSpPr>
          <p:grpSpPr>
            <a:xfrm>
              <a:off x="2014482" y="3719983"/>
              <a:ext cx="3487934" cy="2065585"/>
              <a:chOff x="2014482" y="3719983"/>
              <a:chExt cx="3487934" cy="2065585"/>
            </a:xfrm>
          </p:grpSpPr>
          <p:sp>
            <p:nvSpPr>
              <p:cNvPr id="234" name="Line 1395"/>
              <p:cNvSpPr>
                <a:spLocks noChangeShapeType="1"/>
              </p:cNvSpPr>
              <p:nvPr/>
            </p:nvSpPr>
            <p:spPr bwMode="auto">
              <a:xfrm flipH="1" flipV="1">
                <a:off x="3866268" y="5195016"/>
                <a:ext cx="3176" cy="542135"/>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35" name="Line 1408"/>
              <p:cNvSpPr>
                <a:spLocks noChangeShapeType="1"/>
              </p:cNvSpPr>
              <p:nvPr/>
            </p:nvSpPr>
            <p:spPr bwMode="auto">
              <a:xfrm flipH="1" flipV="1">
                <a:off x="3862696" y="4212360"/>
                <a:ext cx="5559" cy="403224"/>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36" name="Oval 1412"/>
              <p:cNvSpPr>
                <a:spLocks noChangeArrowheads="1"/>
              </p:cNvSpPr>
              <p:nvPr/>
            </p:nvSpPr>
            <p:spPr bwMode="auto">
              <a:xfrm>
                <a:off x="4448882" y="5710955"/>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37" name="Line 1395"/>
              <p:cNvSpPr>
                <a:spLocks noChangeShapeType="1"/>
              </p:cNvSpPr>
              <p:nvPr/>
            </p:nvSpPr>
            <p:spPr bwMode="auto">
              <a:xfrm flipH="1" flipV="1">
                <a:off x="3869444" y="5737151"/>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38" name="Oval 1412"/>
              <p:cNvSpPr>
                <a:spLocks noChangeArrowheads="1"/>
              </p:cNvSpPr>
              <p:nvPr/>
            </p:nvSpPr>
            <p:spPr bwMode="auto">
              <a:xfrm>
                <a:off x="4442134" y="4181005"/>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39" name="Line 1395"/>
              <p:cNvSpPr>
                <a:spLocks noChangeShapeType="1"/>
              </p:cNvSpPr>
              <p:nvPr/>
            </p:nvSpPr>
            <p:spPr bwMode="auto">
              <a:xfrm flipH="1" flipV="1">
                <a:off x="3862696" y="4207201"/>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40" name="Rectangle 239"/>
              <p:cNvSpPr/>
              <p:nvPr/>
            </p:nvSpPr>
            <p:spPr bwMode="auto">
              <a:xfrm rot="2662831">
                <a:off x="3672653" y="4712930"/>
                <a:ext cx="393432" cy="401815"/>
              </a:xfrm>
              <a:prstGeom prst="rect">
                <a:avLst/>
              </a:prstGeom>
              <a:no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241" name="Group 240"/>
              <p:cNvGrpSpPr/>
              <p:nvPr/>
            </p:nvGrpSpPr>
            <p:grpSpPr>
              <a:xfrm>
                <a:off x="3717505" y="4639261"/>
                <a:ext cx="307257" cy="485633"/>
                <a:chOff x="1748154" y="1447794"/>
                <a:chExt cx="307257" cy="485633"/>
              </a:xfrm>
            </p:grpSpPr>
            <p:sp>
              <p:nvSpPr>
                <p:cNvPr id="262" name="TextBox 261"/>
                <p:cNvSpPr txBox="1"/>
                <p:nvPr/>
              </p:nvSpPr>
              <p:spPr>
                <a:xfrm>
                  <a:off x="1755329" y="1447794"/>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263" name="TextBox 262"/>
                <p:cNvSpPr txBox="1"/>
                <p:nvPr/>
              </p:nvSpPr>
              <p:spPr>
                <a:xfrm>
                  <a:off x="1748154" y="1564095"/>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_</a:t>
                  </a:r>
                </a:p>
              </p:txBody>
            </p:sp>
          </p:grpSp>
          <p:sp>
            <p:nvSpPr>
              <p:cNvPr id="242" name="TextBox 241"/>
              <p:cNvSpPr txBox="1"/>
              <p:nvPr/>
            </p:nvSpPr>
            <p:spPr>
              <a:xfrm>
                <a:off x="4340279" y="4234696"/>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243" name="TextBox 242"/>
              <p:cNvSpPr txBox="1"/>
              <p:nvPr/>
            </p:nvSpPr>
            <p:spPr>
              <a:xfrm>
                <a:off x="4361450" y="5384858"/>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244" name="Line 1395"/>
              <p:cNvSpPr>
                <a:spLocks noChangeShapeType="1"/>
              </p:cNvSpPr>
              <p:nvPr/>
            </p:nvSpPr>
            <p:spPr bwMode="auto">
              <a:xfrm flipH="1" flipV="1">
                <a:off x="2241964" y="5714532"/>
                <a:ext cx="1622639" cy="24985"/>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45" name="Oval 1412"/>
              <p:cNvSpPr>
                <a:spLocks noChangeArrowheads="1"/>
              </p:cNvSpPr>
              <p:nvPr/>
            </p:nvSpPr>
            <p:spPr bwMode="auto">
              <a:xfrm>
                <a:off x="3848826" y="5715712"/>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46" name="TextBox 245"/>
              <p:cNvSpPr txBox="1"/>
              <p:nvPr/>
            </p:nvSpPr>
            <p:spPr>
              <a:xfrm>
                <a:off x="2068425" y="5323939"/>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247" name="Oval 1412"/>
              <p:cNvSpPr>
                <a:spLocks noChangeArrowheads="1"/>
              </p:cNvSpPr>
              <p:nvPr/>
            </p:nvSpPr>
            <p:spPr bwMode="auto">
              <a:xfrm>
                <a:off x="2167353" y="5672855"/>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48" name="TextBox 247"/>
              <p:cNvSpPr txBox="1"/>
              <p:nvPr/>
            </p:nvSpPr>
            <p:spPr>
              <a:xfrm>
                <a:off x="2039773" y="4729171"/>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249" name="Oval 1412"/>
              <p:cNvSpPr>
                <a:spLocks noChangeArrowheads="1"/>
              </p:cNvSpPr>
              <p:nvPr/>
            </p:nvSpPr>
            <p:spPr bwMode="auto">
              <a:xfrm>
                <a:off x="2172116" y="4714142"/>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50" name="Text Box 1427"/>
              <p:cNvSpPr txBox="1">
                <a:spLocks noChangeArrowheads="1"/>
              </p:cNvSpPr>
              <p:nvPr/>
            </p:nvSpPr>
            <p:spPr bwMode="auto">
              <a:xfrm>
                <a:off x="2014482" y="5054463"/>
                <a:ext cx="403684"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251" name="Rectangle 250"/>
              <p:cNvSpPr/>
              <p:nvPr/>
            </p:nvSpPr>
            <p:spPr bwMode="auto">
              <a:xfrm>
                <a:off x="2533911" y="4894615"/>
                <a:ext cx="483217" cy="710804"/>
              </a:xfrm>
              <a:prstGeom prst="rect">
                <a:avLst/>
              </a:prstGeom>
              <a:solidFill>
                <a:srgbClr val="FFC000">
                  <a:lumMod val="75000"/>
                </a:srgbClr>
              </a:solid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52" name="TextBox 251"/>
              <p:cNvSpPr txBox="1"/>
              <p:nvPr/>
            </p:nvSpPr>
            <p:spPr>
              <a:xfrm>
                <a:off x="2467268" y="5034573"/>
                <a:ext cx="61747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mn-cs"/>
                  </a:rPr>
                  <a:t> </a:t>
                </a:r>
                <a:r>
                  <a:rPr kumimoji="0" lang="en-US" sz="1000" b="0" i="0" u="none" strike="noStrike" kern="0" cap="none" spc="0" normalizeH="0" baseline="0" noProof="0" dirty="0">
                    <a:ln>
                      <a:noFill/>
                    </a:ln>
                    <a:solidFill>
                      <a:srgbClr val="000000"/>
                    </a:solidFill>
                    <a:effectLst/>
                    <a:uLnTx/>
                    <a:uFillTx/>
                    <a:latin typeface="Calibri"/>
                    <a:ea typeface="+mn-ea"/>
                    <a:cs typeface="+mn-cs"/>
                  </a:rPr>
                  <a:t>Circuit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Element</a:t>
                </a:r>
              </a:p>
            </p:txBody>
          </p:sp>
          <p:sp>
            <p:nvSpPr>
              <p:cNvPr id="253" name="Line 1395"/>
              <p:cNvSpPr>
                <a:spLocks noChangeShapeType="1"/>
              </p:cNvSpPr>
              <p:nvPr/>
            </p:nvSpPr>
            <p:spPr bwMode="auto">
              <a:xfrm flipH="1" flipV="1">
                <a:off x="2253902" y="4751448"/>
                <a:ext cx="516705" cy="7969"/>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54" name="Line 1408"/>
              <p:cNvSpPr>
                <a:spLocks noChangeShapeType="1"/>
              </p:cNvSpPr>
              <p:nvPr/>
            </p:nvSpPr>
            <p:spPr bwMode="auto">
              <a:xfrm flipV="1">
                <a:off x="2765842" y="5610181"/>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55" name="Oval 1412"/>
              <p:cNvSpPr>
                <a:spLocks noChangeArrowheads="1"/>
              </p:cNvSpPr>
              <p:nvPr/>
            </p:nvSpPr>
            <p:spPr bwMode="auto">
              <a:xfrm>
                <a:off x="2741116" y="5696222"/>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56" name="Line 1408"/>
              <p:cNvSpPr>
                <a:spLocks noChangeShapeType="1"/>
              </p:cNvSpPr>
              <p:nvPr/>
            </p:nvSpPr>
            <p:spPr bwMode="auto">
              <a:xfrm flipV="1">
                <a:off x="2775358" y="4762446"/>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57" name="Text Box 1427"/>
              <p:cNvSpPr txBox="1">
                <a:spLocks noChangeArrowheads="1"/>
              </p:cNvSpPr>
              <p:nvPr/>
            </p:nvSpPr>
            <p:spPr bwMode="auto">
              <a:xfrm>
                <a:off x="4175774" y="4673371"/>
                <a:ext cx="1252827"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out</a:t>
                </a: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ki</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258" name="Rectangle 257"/>
              <p:cNvSpPr/>
              <p:nvPr/>
            </p:nvSpPr>
            <p:spPr>
              <a:xfrm>
                <a:off x="3093761" y="4445440"/>
                <a:ext cx="5004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ki</a:t>
                </a:r>
                <a:r>
                  <a:rPr kumimoji="0" lang="en-US" sz="18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8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259" name="Text Box 1427"/>
              <p:cNvSpPr txBox="1">
                <a:spLocks noChangeArrowheads="1"/>
              </p:cNvSpPr>
              <p:nvPr/>
            </p:nvSpPr>
            <p:spPr bwMode="auto">
              <a:xfrm>
                <a:off x="2327717" y="4352308"/>
                <a:ext cx="543032"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cxnSp>
            <p:nvCxnSpPr>
              <p:cNvPr id="260" name="Straight Arrow Connector 259"/>
              <p:cNvCxnSpPr/>
              <p:nvPr/>
            </p:nvCxnSpPr>
            <p:spPr>
              <a:xfrm>
                <a:off x="2311761" y="4664419"/>
                <a:ext cx="444300" cy="7814"/>
              </a:xfrm>
              <a:prstGeom prst="straightConnector1">
                <a:avLst/>
              </a:prstGeom>
              <a:noFill/>
              <a:ln w="12700" cap="flat" cmpd="sng" algn="ctr">
                <a:solidFill>
                  <a:schemeClr val="bg1"/>
                </a:solidFill>
                <a:prstDash val="solid"/>
                <a:tailEnd type="triangle"/>
              </a:ln>
              <a:effectLst/>
            </p:spPr>
          </p:cxnSp>
          <p:sp>
            <p:nvSpPr>
              <p:cNvPr id="261" name="TextBox 260"/>
              <p:cNvSpPr txBox="1"/>
              <p:nvPr/>
            </p:nvSpPr>
            <p:spPr>
              <a:xfrm>
                <a:off x="2023607" y="3719983"/>
                <a:ext cx="347880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    </a:t>
                </a:r>
                <a:r>
                  <a:rPr kumimoji="0" lang="en-US" sz="1400" b="1" i="0" u="none" strike="noStrike" kern="0" cap="none" spc="0" normalizeH="0" baseline="0" noProof="0" dirty="0">
                    <a:ln>
                      <a:noFill/>
                    </a:ln>
                    <a:solidFill>
                      <a:prstClr val="black"/>
                    </a:solidFill>
                    <a:effectLst/>
                    <a:uLnTx/>
                    <a:uFillTx/>
                    <a:latin typeface="Calibri"/>
                    <a:ea typeface="+mn-ea"/>
                    <a:cs typeface="+mn-cs"/>
                  </a:rPr>
                  <a:t>Current-Controlled Voltage Source (CCVS)</a:t>
                </a:r>
              </a:p>
            </p:txBody>
          </p:sp>
        </p:grpSp>
      </p:grpSp>
    </p:spTree>
    <p:extLst>
      <p:ext uri="{BB962C8B-B14F-4D97-AF65-F5344CB8AC3E}">
        <p14:creationId xmlns:p14="http://schemas.microsoft.com/office/powerpoint/2010/main" val="295852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522" y="18106"/>
            <a:ext cx="7112163"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Dependent Current Sources</a:t>
            </a:r>
          </a:p>
        </p:txBody>
      </p:sp>
      <p:grpSp>
        <p:nvGrpSpPr>
          <p:cNvPr id="4" name="Group 3"/>
          <p:cNvGrpSpPr/>
          <p:nvPr/>
        </p:nvGrpSpPr>
        <p:grpSpPr>
          <a:xfrm>
            <a:off x="1892174" y="778575"/>
            <a:ext cx="5169529" cy="5486424"/>
            <a:chOff x="1919334" y="778575"/>
            <a:chExt cx="5169529" cy="5486424"/>
          </a:xfrm>
        </p:grpSpPr>
        <p:sp>
          <p:nvSpPr>
            <p:cNvPr id="203" name="Rectangle 202"/>
            <p:cNvSpPr/>
            <p:nvPr/>
          </p:nvSpPr>
          <p:spPr bwMode="auto">
            <a:xfrm>
              <a:off x="1919334" y="778575"/>
              <a:ext cx="5169529" cy="5486424"/>
            </a:xfrm>
            <a:prstGeom prst="rect">
              <a:avLst/>
            </a:prstGeom>
            <a:solidFill>
              <a:srgbClr val="EAEAEA"/>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nvGrpSpPr>
            <p:cNvPr id="65" name="Group 64"/>
            <p:cNvGrpSpPr/>
            <p:nvPr/>
          </p:nvGrpSpPr>
          <p:grpSpPr>
            <a:xfrm>
              <a:off x="2773595" y="3930538"/>
              <a:ext cx="3540821" cy="1976373"/>
              <a:chOff x="7246007" y="3776629"/>
              <a:chExt cx="3540821" cy="1976373"/>
            </a:xfrm>
          </p:grpSpPr>
          <p:sp>
            <p:nvSpPr>
              <p:cNvPr id="66" name="Line 1395"/>
              <p:cNvSpPr>
                <a:spLocks noChangeShapeType="1"/>
              </p:cNvSpPr>
              <p:nvPr/>
            </p:nvSpPr>
            <p:spPr bwMode="auto">
              <a:xfrm flipH="1" flipV="1">
                <a:off x="9353842" y="5162450"/>
                <a:ext cx="3176" cy="542135"/>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67" name="Line 1408"/>
              <p:cNvSpPr>
                <a:spLocks noChangeShapeType="1"/>
              </p:cNvSpPr>
              <p:nvPr/>
            </p:nvSpPr>
            <p:spPr bwMode="auto">
              <a:xfrm flipH="1" flipV="1">
                <a:off x="9350270" y="4179794"/>
                <a:ext cx="5559" cy="403224"/>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68" name="Oval 1412"/>
              <p:cNvSpPr>
                <a:spLocks noChangeArrowheads="1"/>
              </p:cNvSpPr>
              <p:nvPr/>
            </p:nvSpPr>
            <p:spPr bwMode="auto">
              <a:xfrm>
                <a:off x="9936456" y="5678389"/>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69" name="Line 1395"/>
              <p:cNvSpPr>
                <a:spLocks noChangeShapeType="1"/>
              </p:cNvSpPr>
              <p:nvPr/>
            </p:nvSpPr>
            <p:spPr bwMode="auto">
              <a:xfrm flipH="1" flipV="1">
                <a:off x="9357018" y="5704585"/>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70" name="Oval 1412"/>
              <p:cNvSpPr>
                <a:spLocks noChangeArrowheads="1"/>
              </p:cNvSpPr>
              <p:nvPr/>
            </p:nvSpPr>
            <p:spPr bwMode="auto">
              <a:xfrm>
                <a:off x="9929708" y="4148439"/>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71" name="Line 1395"/>
              <p:cNvSpPr>
                <a:spLocks noChangeShapeType="1"/>
              </p:cNvSpPr>
              <p:nvPr/>
            </p:nvSpPr>
            <p:spPr bwMode="auto">
              <a:xfrm flipH="1" flipV="1">
                <a:off x="9350270" y="4174635"/>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72" name="Rectangle 71"/>
              <p:cNvSpPr/>
              <p:nvPr/>
            </p:nvSpPr>
            <p:spPr bwMode="auto">
              <a:xfrm rot="2662831">
                <a:off x="9160227" y="4680364"/>
                <a:ext cx="393432" cy="401815"/>
              </a:xfrm>
              <a:prstGeom prst="rect">
                <a:avLst/>
              </a:prstGeom>
              <a:no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73" name="Straight Arrow Connector 72"/>
              <p:cNvCxnSpPr/>
              <p:nvPr/>
            </p:nvCxnSpPr>
            <p:spPr>
              <a:xfrm flipV="1">
                <a:off x="9356807" y="4704665"/>
                <a:ext cx="0" cy="343686"/>
              </a:xfrm>
              <a:prstGeom prst="straightConnector1">
                <a:avLst/>
              </a:prstGeom>
              <a:noFill/>
              <a:ln w="19050" cap="flat" cmpd="sng" algn="ctr">
                <a:solidFill>
                  <a:srgbClr val="000000"/>
                </a:solidFill>
                <a:prstDash val="solid"/>
                <a:tailEnd type="triangle"/>
              </a:ln>
              <a:effectLst/>
            </p:spPr>
          </p:cxnSp>
          <p:sp>
            <p:nvSpPr>
              <p:cNvPr id="74" name="TextBox 73"/>
              <p:cNvSpPr txBox="1"/>
              <p:nvPr/>
            </p:nvSpPr>
            <p:spPr>
              <a:xfrm>
                <a:off x="9814294" y="4176361"/>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75" name="TextBox 74"/>
              <p:cNvSpPr txBox="1"/>
              <p:nvPr/>
            </p:nvSpPr>
            <p:spPr>
              <a:xfrm>
                <a:off x="9835811" y="5349250"/>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76" name="Text Box 1427"/>
              <p:cNvSpPr txBox="1">
                <a:spLocks noChangeArrowheads="1"/>
              </p:cNvSpPr>
              <p:nvPr/>
            </p:nvSpPr>
            <p:spPr bwMode="auto">
              <a:xfrm>
                <a:off x="9703253" y="4694323"/>
                <a:ext cx="1083575"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g</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m </a:t>
                </a: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77" name="TextBox 76"/>
              <p:cNvSpPr txBox="1"/>
              <p:nvPr/>
            </p:nvSpPr>
            <p:spPr>
              <a:xfrm>
                <a:off x="7486198" y="5280748"/>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78" name="Oval 1412"/>
              <p:cNvSpPr>
                <a:spLocks noChangeArrowheads="1"/>
              </p:cNvSpPr>
              <p:nvPr/>
            </p:nvSpPr>
            <p:spPr bwMode="auto">
              <a:xfrm>
                <a:off x="7585126" y="5639190"/>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79" name="TextBox 78"/>
              <p:cNvSpPr txBox="1"/>
              <p:nvPr/>
            </p:nvSpPr>
            <p:spPr>
              <a:xfrm>
                <a:off x="7457546" y="4685980"/>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80" name="Oval 1412"/>
              <p:cNvSpPr>
                <a:spLocks noChangeArrowheads="1"/>
              </p:cNvSpPr>
              <p:nvPr/>
            </p:nvSpPr>
            <p:spPr bwMode="auto">
              <a:xfrm>
                <a:off x="7589889" y="4670951"/>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1" name="Text Box 1427"/>
              <p:cNvSpPr txBox="1">
                <a:spLocks noChangeArrowheads="1"/>
              </p:cNvSpPr>
              <p:nvPr/>
            </p:nvSpPr>
            <p:spPr bwMode="auto">
              <a:xfrm>
                <a:off x="7432255" y="5011272"/>
                <a:ext cx="403684"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82" name="Rectangle 81"/>
              <p:cNvSpPr/>
              <p:nvPr/>
            </p:nvSpPr>
            <p:spPr bwMode="auto">
              <a:xfrm>
                <a:off x="7951684" y="4851424"/>
                <a:ext cx="483217" cy="710804"/>
              </a:xfrm>
              <a:prstGeom prst="rect">
                <a:avLst/>
              </a:prstGeom>
              <a:solidFill>
                <a:srgbClr val="FFC000">
                  <a:lumMod val="75000"/>
                </a:srgbClr>
              </a:solid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83" name="TextBox 82"/>
              <p:cNvSpPr txBox="1"/>
              <p:nvPr/>
            </p:nvSpPr>
            <p:spPr>
              <a:xfrm>
                <a:off x="7885041" y="4991382"/>
                <a:ext cx="61747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mn-cs"/>
                  </a:rPr>
                  <a:t> </a:t>
                </a:r>
                <a:r>
                  <a:rPr kumimoji="0" lang="en-US" sz="1000" b="0" i="0" u="none" strike="noStrike" kern="0" cap="none" spc="0" normalizeH="0" baseline="0" noProof="0" dirty="0">
                    <a:ln>
                      <a:noFill/>
                    </a:ln>
                    <a:solidFill>
                      <a:srgbClr val="000000"/>
                    </a:solidFill>
                    <a:effectLst/>
                    <a:uLnTx/>
                    <a:uFillTx/>
                    <a:latin typeface="Calibri"/>
                    <a:ea typeface="+mn-ea"/>
                    <a:cs typeface="+mn-cs"/>
                  </a:rPr>
                  <a:t>Circuit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Element</a:t>
                </a:r>
              </a:p>
            </p:txBody>
          </p:sp>
          <p:sp>
            <p:nvSpPr>
              <p:cNvPr id="84" name="Line 1395"/>
              <p:cNvSpPr>
                <a:spLocks noChangeShapeType="1"/>
              </p:cNvSpPr>
              <p:nvPr/>
            </p:nvSpPr>
            <p:spPr bwMode="auto">
              <a:xfrm flipH="1" flipV="1">
                <a:off x="7671675" y="4708257"/>
                <a:ext cx="516705" cy="7969"/>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5" name="Line 1408"/>
              <p:cNvSpPr>
                <a:spLocks noChangeShapeType="1"/>
              </p:cNvSpPr>
              <p:nvPr/>
            </p:nvSpPr>
            <p:spPr bwMode="auto">
              <a:xfrm flipV="1">
                <a:off x="8183615" y="5566990"/>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6" name="Oval 1412"/>
              <p:cNvSpPr>
                <a:spLocks noChangeArrowheads="1"/>
              </p:cNvSpPr>
              <p:nvPr/>
            </p:nvSpPr>
            <p:spPr bwMode="auto">
              <a:xfrm>
                <a:off x="8158889" y="5653031"/>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7" name="Line 1408"/>
              <p:cNvSpPr>
                <a:spLocks noChangeShapeType="1"/>
              </p:cNvSpPr>
              <p:nvPr/>
            </p:nvSpPr>
            <p:spPr bwMode="auto">
              <a:xfrm flipV="1">
                <a:off x="8193131" y="4719255"/>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8" name="Line 1395"/>
              <p:cNvSpPr>
                <a:spLocks noChangeShapeType="1"/>
              </p:cNvSpPr>
              <p:nvPr/>
            </p:nvSpPr>
            <p:spPr bwMode="auto">
              <a:xfrm flipH="1" flipV="1">
                <a:off x="7659738" y="5676326"/>
                <a:ext cx="1690532" cy="22182"/>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89" name="Rectangle 88"/>
              <p:cNvSpPr/>
              <p:nvPr/>
            </p:nvSpPr>
            <p:spPr>
              <a:xfrm>
                <a:off x="8615760" y="4360252"/>
                <a:ext cx="6735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g</a:t>
                </a:r>
                <a:r>
                  <a:rPr kumimoji="0" lang="en-US" sz="18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m</a:t>
                </a:r>
                <a:r>
                  <a:rPr kumimoji="0" lang="en-US" sz="18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8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8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90" name="Oval 1412"/>
              <p:cNvSpPr>
                <a:spLocks noChangeArrowheads="1"/>
              </p:cNvSpPr>
              <p:nvPr/>
            </p:nvSpPr>
            <p:spPr bwMode="auto">
              <a:xfrm>
                <a:off x="9337665" y="5679559"/>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1" name="TextBox 90"/>
              <p:cNvSpPr txBox="1"/>
              <p:nvPr/>
            </p:nvSpPr>
            <p:spPr>
              <a:xfrm>
                <a:off x="7246007" y="3776629"/>
                <a:ext cx="347880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    </a:t>
                </a:r>
                <a:r>
                  <a:rPr kumimoji="0" lang="en-US" sz="1400" b="1" i="0" u="none" strike="noStrike" kern="0" cap="none" spc="0" normalizeH="0" baseline="0" noProof="0" dirty="0">
                    <a:ln>
                      <a:noFill/>
                    </a:ln>
                    <a:solidFill>
                      <a:prstClr val="black"/>
                    </a:solidFill>
                    <a:effectLst/>
                    <a:uLnTx/>
                    <a:uFillTx/>
                    <a:latin typeface="Calibri"/>
                    <a:ea typeface="+mn-ea"/>
                    <a:cs typeface="+mn-cs"/>
                  </a:rPr>
                  <a:t>Voltage-Controlled Current Source (VCCS)</a:t>
                </a:r>
              </a:p>
            </p:txBody>
          </p:sp>
        </p:grpSp>
        <p:grpSp>
          <p:nvGrpSpPr>
            <p:cNvPr id="92" name="Group 91"/>
            <p:cNvGrpSpPr/>
            <p:nvPr/>
          </p:nvGrpSpPr>
          <p:grpSpPr>
            <a:xfrm>
              <a:off x="2773594" y="1188533"/>
              <a:ext cx="3606520" cy="1985282"/>
              <a:chOff x="7246006" y="1034624"/>
              <a:chExt cx="3606520" cy="1985282"/>
            </a:xfrm>
          </p:grpSpPr>
          <p:sp>
            <p:nvSpPr>
              <p:cNvPr id="93" name="Line 1395"/>
              <p:cNvSpPr>
                <a:spLocks noChangeShapeType="1"/>
              </p:cNvSpPr>
              <p:nvPr/>
            </p:nvSpPr>
            <p:spPr bwMode="auto">
              <a:xfrm flipH="1" flipV="1">
                <a:off x="9419540" y="2429354"/>
                <a:ext cx="3176" cy="542135"/>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4" name="Line 1408"/>
              <p:cNvSpPr>
                <a:spLocks noChangeShapeType="1"/>
              </p:cNvSpPr>
              <p:nvPr/>
            </p:nvSpPr>
            <p:spPr bwMode="auto">
              <a:xfrm flipH="1" flipV="1">
                <a:off x="9415968" y="1446698"/>
                <a:ext cx="5559" cy="403224"/>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5" name="Oval 1412"/>
              <p:cNvSpPr>
                <a:spLocks noChangeArrowheads="1"/>
              </p:cNvSpPr>
              <p:nvPr/>
            </p:nvSpPr>
            <p:spPr bwMode="auto">
              <a:xfrm>
                <a:off x="10002154" y="2945293"/>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6" name="Line 1395"/>
              <p:cNvSpPr>
                <a:spLocks noChangeShapeType="1"/>
              </p:cNvSpPr>
              <p:nvPr/>
            </p:nvSpPr>
            <p:spPr bwMode="auto">
              <a:xfrm flipH="1" flipV="1">
                <a:off x="9422716" y="2971489"/>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7" name="Oval 1412"/>
              <p:cNvSpPr>
                <a:spLocks noChangeArrowheads="1"/>
              </p:cNvSpPr>
              <p:nvPr/>
            </p:nvSpPr>
            <p:spPr bwMode="auto">
              <a:xfrm>
                <a:off x="9995406" y="1415343"/>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8" name="Line 1395"/>
              <p:cNvSpPr>
                <a:spLocks noChangeShapeType="1"/>
              </p:cNvSpPr>
              <p:nvPr/>
            </p:nvSpPr>
            <p:spPr bwMode="auto">
              <a:xfrm flipH="1" flipV="1">
                <a:off x="9415968" y="1441539"/>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99" name="Rectangle 98"/>
              <p:cNvSpPr/>
              <p:nvPr/>
            </p:nvSpPr>
            <p:spPr bwMode="auto">
              <a:xfrm rot="2662831">
                <a:off x="9225925" y="1947268"/>
                <a:ext cx="393432" cy="401815"/>
              </a:xfrm>
              <a:prstGeom prst="rect">
                <a:avLst/>
              </a:prstGeom>
              <a:no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00" name="Straight Arrow Connector 99"/>
              <p:cNvCxnSpPr/>
              <p:nvPr/>
            </p:nvCxnSpPr>
            <p:spPr>
              <a:xfrm flipV="1">
                <a:off x="9422505" y="1971569"/>
                <a:ext cx="0" cy="343686"/>
              </a:xfrm>
              <a:prstGeom prst="straightConnector1">
                <a:avLst/>
              </a:prstGeom>
              <a:noFill/>
              <a:ln w="19050" cap="flat" cmpd="sng" algn="ctr">
                <a:solidFill>
                  <a:srgbClr val="000000"/>
                </a:solidFill>
                <a:prstDash val="solid"/>
                <a:tailEnd type="triangle"/>
              </a:ln>
              <a:effectLst/>
            </p:spPr>
          </p:cxnSp>
          <p:sp>
            <p:nvSpPr>
              <p:cNvPr id="101" name="TextBox 100"/>
              <p:cNvSpPr txBox="1"/>
              <p:nvPr/>
            </p:nvSpPr>
            <p:spPr>
              <a:xfrm>
                <a:off x="9879992" y="1443265"/>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102" name="TextBox 101"/>
              <p:cNvSpPr txBox="1"/>
              <p:nvPr/>
            </p:nvSpPr>
            <p:spPr>
              <a:xfrm>
                <a:off x="9901509" y="2616154"/>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cxnSp>
            <p:nvCxnSpPr>
              <p:cNvPr id="103" name="Straight Arrow Connector 102"/>
              <p:cNvCxnSpPr/>
              <p:nvPr/>
            </p:nvCxnSpPr>
            <p:spPr>
              <a:xfrm>
                <a:off x="7809778" y="1905117"/>
                <a:ext cx="444300" cy="7814"/>
              </a:xfrm>
              <a:prstGeom prst="straightConnector1">
                <a:avLst/>
              </a:prstGeom>
              <a:noFill/>
              <a:ln w="12700" cap="flat" cmpd="sng" algn="ctr">
                <a:solidFill>
                  <a:schemeClr val="bg1"/>
                </a:solidFill>
                <a:prstDash val="solid"/>
                <a:tailEnd type="triangle"/>
              </a:ln>
              <a:effectLst/>
            </p:spPr>
          </p:cxnSp>
          <p:sp>
            <p:nvSpPr>
              <p:cNvPr id="104" name="Text Box 1427"/>
              <p:cNvSpPr txBox="1">
                <a:spLocks noChangeArrowheads="1"/>
              </p:cNvSpPr>
              <p:nvPr/>
            </p:nvSpPr>
            <p:spPr bwMode="auto">
              <a:xfrm>
                <a:off x="7856198" y="1584976"/>
                <a:ext cx="543032"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b</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05" name="Text Box 1427"/>
              <p:cNvSpPr txBox="1">
                <a:spLocks noChangeArrowheads="1"/>
              </p:cNvSpPr>
              <p:nvPr/>
            </p:nvSpPr>
            <p:spPr bwMode="auto">
              <a:xfrm>
                <a:off x="9768951" y="1961227"/>
                <a:ext cx="1083575"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out</a:t>
                </a: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a:t>
                </a:r>
                <a:r>
                  <a:rPr kumimoji="0" lang="el-GR"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β</a:t>
                </a:r>
                <a:r>
                  <a:rPr kumimoji="0" lang="en-US" sz="14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4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b</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06" name="TextBox 105"/>
              <p:cNvSpPr txBox="1"/>
              <p:nvPr/>
            </p:nvSpPr>
            <p:spPr>
              <a:xfrm>
                <a:off x="7551896" y="2547652"/>
                <a:ext cx="2632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t>
                </a:r>
              </a:p>
            </p:txBody>
          </p:sp>
          <p:sp>
            <p:nvSpPr>
              <p:cNvPr id="107" name="Oval 1412"/>
              <p:cNvSpPr>
                <a:spLocks noChangeArrowheads="1"/>
              </p:cNvSpPr>
              <p:nvPr/>
            </p:nvSpPr>
            <p:spPr bwMode="auto">
              <a:xfrm>
                <a:off x="7650824" y="2906094"/>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08" name="TextBox 107"/>
              <p:cNvSpPr txBox="1"/>
              <p:nvPr/>
            </p:nvSpPr>
            <p:spPr>
              <a:xfrm>
                <a:off x="7523244" y="1952884"/>
                <a:ext cx="3000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rPr>
                  <a:t>+</a:t>
                </a:r>
              </a:p>
            </p:txBody>
          </p:sp>
          <p:sp>
            <p:nvSpPr>
              <p:cNvPr id="109" name="Oval 1412"/>
              <p:cNvSpPr>
                <a:spLocks noChangeArrowheads="1"/>
              </p:cNvSpPr>
              <p:nvPr/>
            </p:nvSpPr>
            <p:spPr bwMode="auto">
              <a:xfrm>
                <a:off x="7655587" y="1937855"/>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0" name="Text Box 1427"/>
              <p:cNvSpPr txBox="1">
                <a:spLocks noChangeArrowheads="1"/>
              </p:cNvSpPr>
              <p:nvPr/>
            </p:nvSpPr>
            <p:spPr bwMode="auto">
              <a:xfrm>
                <a:off x="7497953" y="2278176"/>
                <a:ext cx="403684" cy="307777"/>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sz="1400" b="0" i="0" u="none" strike="noStrike" kern="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in</a:t>
                </a:r>
                <a:endPar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11" name="Rectangle 110"/>
              <p:cNvSpPr/>
              <p:nvPr/>
            </p:nvSpPr>
            <p:spPr bwMode="auto">
              <a:xfrm>
                <a:off x="8017382" y="2118328"/>
                <a:ext cx="483217" cy="710804"/>
              </a:xfrm>
              <a:prstGeom prst="rect">
                <a:avLst/>
              </a:prstGeom>
              <a:solidFill>
                <a:srgbClr val="FFC000">
                  <a:lumMod val="75000"/>
                </a:srgbClr>
              </a:solid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12" name="TextBox 111"/>
              <p:cNvSpPr txBox="1"/>
              <p:nvPr/>
            </p:nvSpPr>
            <p:spPr>
              <a:xfrm>
                <a:off x="7950739" y="2258286"/>
                <a:ext cx="61747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ea typeface="+mn-ea"/>
                    <a:cs typeface="+mn-cs"/>
                  </a:rPr>
                  <a:t> </a:t>
                </a:r>
                <a:r>
                  <a:rPr kumimoji="0" lang="en-US" sz="1000" b="0" i="0" u="none" strike="noStrike" kern="0" cap="none" spc="0" normalizeH="0" baseline="0" noProof="0" dirty="0">
                    <a:ln>
                      <a:noFill/>
                    </a:ln>
                    <a:solidFill>
                      <a:srgbClr val="000000"/>
                    </a:solidFill>
                    <a:effectLst/>
                    <a:uLnTx/>
                    <a:uFillTx/>
                    <a:latin typeface="Calibri"/>
                    <a:ea typeface="+mn-ea"/>
                    <a:cs typeface="+mn-cs"/>
                  </a:rPr>
                  <a:t>Circuit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ea typeface="+mn-ea"/>
                    <a:cs typeface="+mn-cs"/>
                  </a:rPr>
                  <a:t>Element</a:t>
                </a:r>
              </a:p>
            </p:txBody>
          </p:sp>
          <p:sp>
            <p:nvSpPr>
              <p:cNvPr id="113" name="Line 1395"/>
              <p:cNvSpPr>
                <a:spLocks noChangeShapeType="1"/>
              </p:cNvSpPr>
              <p:nvPr/>
            </p:nvSpPr>
            <p:spPr bwMode="auto">
              <a:xfrm flipH="1" flipV="1">
                <a:off x="7737373" y="1975161"/>
                <a:ext cx="516705" cy="7969"/>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4" name="Line 1408"/>
              <p:cNvSpPr>
                <a:spLocks noChangeShapeType="1"/>
              </p:cNvSpPr>
              <p:nvPr/>
            </p:nvSpPr>
            <p:spPr bwMode="auto">
              <a:xfrm flipV="1">
                <a:off x="8249313" y="2833894"/>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5" name="Oval 1412"/>
              <p:cNvSpPr>
                <a:spLocks noChangeArrowheads="1"/>
              </p:cNvSpPr>
              <p:nvPr/>
            </p:nvSpPr>
            <p:spPr bwMode="auto">
              <a:xfrm>
                <a:off x="8224587" y="2919935"/>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6" name="Line 1408"/>
              <p:cNvSpPr>
                <a:spLocks noChangeShapeType="1"/>
              </p:cNvSpPr>
              <p:nvPr/>
            </p:nvSpPr>
            <p:spPr bwMode="auto">
              <a:xfrm flipV="1">
                <a:off x="8258829" y="1986159"/>
                <a:ext cx="1" cy="115056"/>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7" name="Line 1395"/>
              <p:cNvSpPr>
                <a:spLocks noChangeShapeType="1"/>
              </p:cNvSpPr>
              <p:nvPr/>
            </p:nvSpPr>
            <p:spPr bwMode="auto">
              <a:xfrm flipH="1" flipV="1">
                <a:off x="7725436" y="2943230"/>
                <a:ext cx="1690532" cy="22182"/>
              </a:xfrm>
              <a:prstGeom prst="line">
                <a:avLst/>
              </a:prstGeom>
              <a:no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8" name="Rectangle 117"/>
              <p:cNvSpPr/>
              <p:nvPr/>
            </p:nvSpPr>
            <p:spPr>
              <a:xfrm>
                <a:off x="8681458" y="1627156"/>
                <a:ext cx="4619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β</a:t>
                </a:r>
                <a:r>
                  <a:rPr kumimoji="0" lang="en-US" sz="1800" b="0" i="0" u="none" strike="noStrike" kern="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800" b="0" i="0" u="none" strike="noStrike" kern="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b</a:t>
                </a:r>
                <a:endParaRPr kumimoji="0" lang="en-US" sz="18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
            <p:nvSpPr>
              <p:cNvPr id="119" name="Oval 1412"/>
              <p:cNvSpPr>
                <a:spLocks noChangeArrowheads="1"/>
              </p:cNvSpPr>
              <p:nvPr/>
            </p:nvSpPr>
            <p:spPr bwMode="auto">
              <a:xfrm>
                <a:off x="9403363" y="2946463"/>
                <a:ext cx="45719" cy="45719"/>
              </a:xfrm>
              <a:prstGeom prst="ellipse">
                <a:avLst/>
              </a:prstGeom>
              <a:solidFill>
                <a:srgbClr val="000000"/>
              </a:solidFill>
              <a:ln w="12700" cap="sq">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0" name="TextBox 119"/>
              <p:cNvSpPr txBox="1"/>
              <p:nvPr/>
            </p:nvSpPr>
            <p:spPr>
              <a:xfrm>
                <a:off x="7246006" y="1034624"/>
                <a:ext cx="347880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mn-ea"/>
                    <a:cs typeface="+mn-cs"/>
                  </a:rPr>
                  <a:t>    </a:t>
                </a:r>
                <a:r>
                  <a:rPr kumimoji="0" lang="en-US" sz="1400" b="1" i="0" u="none" strike="noStrike" kern="0" cap="none" spc="0" normalizeH="0" baseline="0" noProof="0" dirty="0">
                    <a:ln>
                      <a:noFill/>
                    </a:ln>
                    <a:solidFill>
                      <a:prstClr val="black"/>
                    </a:solidFill>
                    <a:effectLst/>
                    <a:uLnTx/>
                    <a:uFillTx/>
                    <a:latin typeface="Calibri"/>
                    <a:ea typeface="+mn-ea"/>
                    <a:cs typeface="+mn-cs"/>
                  </a:rPr>
                  <a:t>Current-Controlled Current Source (CCCS)</a:t>
                </a:r>
              </a:p>
            </p:txBody>
          </p:sp>
        </p:grpSp>
      </p:grpSp>
    </p:spTree>
    <p:extLst>
      <p:ext uri="{BB962C8B-B14F-4D97-AF65-F5344CB8AC3E}">
        <p14:creationId xmlns:p14="http://schemas.microsoft.com/office/powerpoint/2010/main" val="229712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88" y="0"/>
            <a:ext cx="7622711"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Electrical Power and Energy</a:t>
            </a:r>
          </a:p>
        </p:txBody>
      </p:sp>
      <mc:AlternateContent xmlns:mc="http://schemas.openxmlformats.org/markup-compatibility/2006" xmlns:a14="http://schemas.microsoft.com/office/drawing/2010/main">
        <mc:Choice Requires="a14">
          <p:sp>
            <p:nvSpPr>
              <p:cNvPr id="7" name="Rectangle 6"/>
              <p:cNvSpPr/>
              <p:nvPr/>
            </p:nvSpPr>
            <p:spPr>
              <a:xfrm>
                <a:off x="163112" y="751898"/>
                <a:ext cx="8799661" cy="5770811"/>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14:m>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p</m:t>
                    </m:r>
                    <m:r>
                      <a:rPr lang="en-US" i="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dw</m:t>
                        </m:r>
                      </m:num>
                      <m:den>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t</m:t>
                        </m:r>
                      </m:den>
                    </m:f>
                    <m:r>
                      <a:rPr lang="en-US" i="0">
                        <a:solidFill>
                          <a:schemeClr val="bg1"/>
                        </a:solidFill>
                        <a:latin typeface="Cambria Math" panose="02040503050406030204" pitchFamily="18" charset="0"/>
                        <a:ea typeface="Cambria Math" panose="02040503050406030204" pitchFamily="18" charset="0"/>
                      </a:rPr>
                      <m:t>,  </m:t>
                    </m:r>
                    <m:r>
                      <m:rPr>
                        <m:sty m:val="p"/>
                      </m:rPr>
                      <a:rPr lang="en-US" i="0">
                        <a:solidFill>
                          <a:schemeClr val="bg1"/>
                        </a:solidFill>
                        <a:latin typeface="Cambria Math" panose="02040503050406030204" pitchFamily="18" charset="0"/>
                        <a:ea typeface="Cambria Math" panose="02040503050406030204" pitchFamily="18" charset="0"/>
                      </a:rPr>
                      <m:t>where</m:t>
                    </m:r>
                    <m:r>
                      <a:rPr lang="en-US" i="0">
                        <a:solidFill>
                          <a:schemeClr val="bg1"/>
                        </a:solidFill>
                        <a:latin typeface="Cambria Math" panose="02040503050406030204" pitchFamily="18" charset="0"/>
                        <a:ea typeface="Cambria Math" panose="02040503050406030204" pitchFamily="18" charset="0"/>
                      </a:rPr>
                      <m:t> </m:t>
                    </m:r>
                    <m:r>
                      <m:rPr>
                        <m:sty m:val="p"/>
                      </m:rPr>
                      <a:rPr lang="en-US" i="0">
                        <a:solidFill>
                          <a:schemeClr val="bg1"/>
                        </a:solidFill>
                        <a:latin typeface="Cambria Math" panose="02040503050406030204" pitchFamily="18" charset="0"/>
                        <a:ea typeface="Cambria Math" panose="02040503050406030204" pitchFamily="18" charset="0"/>
                      </a:rPr>
                      <m:t>w</m:t>
                    </m:r>
                    <m:r>
                      <a:rPr lang="en-US" i="0">
                        <a:solidFill>
                          <a:schemeClr val="bg1"/>
                        </a:solidFill>
                        <a:latin typeface="Cambria Math" panose="02040503050406030204" pitchFamily="18" charset="0"/>
                        <a:ea typeface="Cambria Math" panose="02040503050406030204" pitchFamily="18" charset="0"/>
                      </a:rPr>
                      <m:t> </m:t>
                    </m:r>
                    <m:r>
                      <m:rPr>
                        <m:sty m:val="p"/>
                      </m:rPr>
                      <a:rPr lang="en-US" i="0">
                        <a:solidFill>
                          <a:schemeClr val="bg1"/>
                        </a:solidFill>
                        <a:latin typeface="Cambria Math" panose="02040503050406030204" pitchFamily="18" charset="0"/>
                        <a:ea typeface="Cambria Math" panose="02040503050406030204" pitchFamily="18" charset="0"/>
                      </a:rPr>
                      <m:t>is</m:t>
                    </m:r>
                    <m:r>
                      <a:rPr lang="en-US" i="0">
                        <a:solidFill>
                          <a:schemeClr val="bg1"/>
                        </a:solidFill>
                        <a:latin typeface="Cambria Math" panose="02040503050406030204" pitchFamily="18" charset="0"/>
                        <a:ea typeface="Cambria Math" panose="02040503050406030204" pitchFamily="18" charset="0"/>
                      </a:rPr>
                      <m:t> </m:t>
                    </m:r>
                    <m:r>
                      <m:rPr>
                        <m:sty m:val="p"/>
                      </m:rPr>
                      <a:rPr lang="en-US" i="0">
                        <a:solidFill>
                          <a:schemeClr val="bg1"/>
                        </a:solidFill>
                        <a:latin typeface="Cambria Math" panose="02040503050406030204" pitchFamily="18" charset="0"/>
                        <a:ea typeface="Cambria Math" panose="02040503050406030204" pitchFamily="18" charset="0"/>
                      </a:rPr>
                      <m:t>work</m:t>
                    </m:r>
                    <m:r>
                      <a:rPr lang="en-US" i="0">
                        <a:solidFill>
                          <a:schemeClr val="bg1"/>
                        </a:solidFill>
                        <a:latin typeface="Cambria Math" panose="02040503050406030204" pitchFamily="18" charset="0"/>
                        <a:ea typeface="Cambria Math" panose="02040503050406030204" pitchFamily="18" charset="0"/>
                      </a:rPr>
                      <m:t> </m:t>
                    </m:r>
                    <m:r>
                      <m:rPr>
                        <m:sty m:val="p"/>
                      </m:rPr>
                      <a:rPr lang="en-US" i="0">
                        <a:solidFill>
                          <a:schemeClr val="bg1"/>
                        </a:solidFill>
                        <a:latin typeface="Cambria Math" panose="02040503050406030204" pitchFamily="18" charset="0"/>
                        <a:ea typeface="Cambria Math" panose="02040503050406030204" pitchFamily="18" charset="0"/>
                      </a:rPr>
                      <m:t>and</m:t>
                    </m:r>
                    <m:r>
                      <a:rPr lang="en-US" i="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i="0">
                        <a:solidFill>
                          <a:schemeClr val="bg1"/>
                        </a:solidFill>
                        <a:latin typeface="Cambria Math" panose="02040503050406030204" pitchFamily="18" charset="0"/>
                        <a:ea typeface="Cambria Math" panose="02040503050406030204" pitchFamily="18" charset="0"/>
                      </a:rPr>
                      <m:t> </m:t>
                    </m:r>
                    <m:r>
                      <m:rPr>
                        <m:sty m:val="p"/>
                      </m:rPr>
                      <a:rPr lang="en-US" i="0">
                        <a:solidFill>
                          <a:schemeClr val="bg1"/>
                        </a:solidFill>
                        <a:latin typeface="Cambria Math" panose="02040503050406030204" pitchFamily="18" charset="0"/>
                        <a:ea typeface="Cambria Math" panose="02040503050406030204" pitchFamily="18" charset="0"/>
                      </a:rPr>
                      <m:t>is</m:t>
                    </m:r>
                    <m:r>
                      <a:rPr lang="en-US" i="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time</m:t>
                    </m:r>
                    <m:r>
                      <a:rPr lang="en-US" i="0">
                        <a:solidFill>
                          <a:schemeClr val="bg1"/>
                        </a:solidFill>
                        <a:latin typeface="Cambria Math" panose="02040503050406030204" pitchFamily="18" charset="0"/>
                        <a:ea typeface="Cambria Math" panose="02040503050406030204" pitchFamily="18" charset="0"/>
                      </a:rPr>
                      <m:t>. </m:t>
                    </m:r>
                    <m:r>
                      <a:rPr lang="en-US" b="0" i="0" smtClean="0">
                        <a:solidFill>
                          <a:schemeClr val="bg1"/>
                        </a:solidFill>
                        <a:latin typeface="Cambria Math" panose="02040503050406030204" pitchFamily="18" charset="0"/>
                        <a:ea typeface="Cambria Math" panose="02040503050406030204" pitchFamily="18" charset="0"/>
                      </a:rPr>
                      <m:t> </m:t>
                    </m:r>
                  </m:oMath>
                </a14:m>
                <a:endParaRPr lang="en-US" b="0" i="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b="0" i="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b="1" dirty="0">
                    <a:solidFill>
                      <a:schemeClr val="bg1"/>
                    </a:solidFill>
                    <a:latin typeface="Cambria Math" panose="02040503050406030204" pitchFamily="18" charset="0"/>
                    <a:ea typeface="Cambria Math" panose="02040503050406030204" pitchFamily="18" charset="0"/>
                  </a:rPr>
                  <a:t>Chain Rule</a:t>
                </a:r>
                <a:r>
                  <a:rPr lang="en-U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If</m:t>
                    </m:r>
                    <m:r>
                      <a:rPr lang="en-US">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w</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is</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a</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function</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of</m:t>
                    </m:r>
                    <m:r>
                      <a:rPr lang="en-US">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q</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and</m:t>
                    </m:r>
                    <m:r>
                      <a:rPr lang="en-US">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q</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is</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a</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function</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of</m:t>
                    </m:r>
                    <m:r>
                      <a:rPr lang="en-US">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then</m:t>
                    </m:r>
                    <m:r>
                      <a:rPr lang="en-US">
                        <a:solidFill>
                          <a:schemeClr val="bg1"/>
                        </a:solidFill>
                        <a:latin typeface="Cambria Math" panose="02040503050406030204" pitchFamily="18" charset="0"/>
                        <a:ea typeface="Cambria Math" panose="02040503050406030204" pitchFamily="18" charset="0"/>
                      </a:rPr>
                      <m:t> </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w</m:t>
                        </m:r>
                      </m:num>
                      <m:den>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t</m:t>
                        </m:r>
                      </m:den>
                    </m:f>
                    <m:r>
                      <a:rPr lang="en-US" i="0">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w</m:t>
                        </m:r>
                      </m:num>
                      <m:den>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q</m:t>
                        </m:r>
                      </m:den>
                    </m:f>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q</m:t>
                        </m:r>
                      </m:num>
                      <m:den>
                        <m:r>
                          <m:rPr>
                            <m:sty m:val="p"/>
                          </m:rPr>
                          <a:rPr lang="en-US" i="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t</m:t>
                        </m:r>
                      </m:den>
                    </m:f>
                    <m:r>
                      <a:rPr lang="en-US" i="1">
                        <a:solidFill>
                          <a:schemeClr val="bg1"/>
                        </a:solidFill>
                        <a:latin typeface="Cambria Math" panose="02040503050406030204" pitchFamily="18" charset="0"/>
                        <a:ea typeface="Cambria Math" panose="02040503050406030204" pitchFamily="18" charset="0"/>
                      </a:rPr>
                      <m:t>.</m:t>
                    </m:r>
                  </m:oMath>
                </a14:m>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v</m:t>
                    </m:r>
                    <m:r>
                      <a:rPr lang="en-US" i="1">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dw</m:t>
                        </m:r>
                      </m:num>
                      <m:den>
                        <m:r>
                          <m:rPr>
                            <m:sty m:val="p"/>
                          </m:rPr>
                          <a:rPr lang="en-US">
                            <a:solidFill>
                              <a:schemeClr val="bg1"/>
                            </a:solidFill>
                            <a:latin typeface="Cambria Math" panose="02040503050406030204" pitchFamily="18" charset="0"/>
                            <a:ea typeface="Cambria Math" panose="02040503050406030204" pitchFamily="18" charset="0"/>
                          </a:rPr>
                          <m:t>dq</m:t>
                        </m:r>
                      </m:den>
                    </m:f>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and</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i</m:t>
                    </m:r>
                    <m:r>
                      <a:rPr lang="en-US">
                        <a:solidFill>
                          <a:schemeClr val="bg1"/>
                        </a:solidFill>
                        <a:latin typeface="Cambria Math" panose="02040503050406030204" pitchFamily="18" charset="0"/>
                        <a:ea typeface="Cambria Math" panose="02040503050406030204" pitchFamily="18" charset="0"/>
                      </a:rPr>
                      <m:t>≜</m:t>
                    </m:r>
                    <m:f>
                      <m:fPr>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dq</m:t>
                        </m:r>
                      </m:num>
                      <m:den>
                        <m:r>
                          <m:rPr>
                            <m:sty m:val="p"/>
                          </m:rPr>
                          <a:rPr lang="en-US">
                            <a:solidFill>
                              <a:schemeClr val="bg1"/>
                            </a:solidFill>
                            <a:latin typeface="Cambria Math" panose="02040503050406030204" pitchFamily="18" charset="0"/>
                            <a:ea typeface="Cambria Math" panose="02040503050406030204" pitchFamily="18" charset="0"/>
                          </a:rPr>
                          <m:t>dt</m:t>
                        </m:r>
                      </m:den>
                    </m:f>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Therefore</m:t>
                    </m:r>
                    <m:r>
                      <a:rPr lang="en-US" b="0" i="1" smtClean="0">
                        <a:solidFill>
                          <a:schemeClr val="bg1"/>
                        </a:solidFill>
                        <a:latin typeface="Cambria Math" panose="02040503050406030204" pitchFamily="18" charset="0"/>
                        <a:ea typeface="Cambria Math" panose="02040503050406030204" pitchFamily="18" charset="0"/>
                      </a:rPr>
                      <m:t>,  </m:t>
                    </m:r>
                    <m:f>
                      <m:fPr>
                        <m:ctrlPr>
                          <a:rPr lang="en-US" i="1" smtClean="0">
                            <a:solidFill>
                              <a:schemeClr val="bg1"/>
                            </a:solidFill>
                            <a:latin typeface="Cambria Math" panose="02040503050406030204" pitchFamily="18" charset="0"/>
                            <a:ea typeface="Cambria Math" panose="02040503050406030204" pitchFamily="18" charset="0"/>
                          </a:rPr>
                        </m:ctrlPr>
                      </m:fPr>
                      <m:num>
                        <m:r>
                          <m:rPr>
                            <m:sty m:val="p"/>
                          </m:rPr>
                          <a:rPr lang="en-US" i="0" smtClean="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w</m:t>
                        </m:r>
                      </m:num>
                      <m:den>
                        <m:r>
                          <m:rPr>
                            <m:sty m:val="p"/>
                          </m:rPr>
                          <a:rPr lang="en-US" i="0" smtClean="0">
                            <a:solidFill>
                              <a:schemeClr val="bg1"/>
                            </a:solidFill>
                            <a:latin typeface="Cambria Math" panose="02040503050406030204" pitchFamily="18" charset="0"/>
                            <a:ea typeface="Cambria Math" panose="02040503050406030204" pitchFamily="18" charset="0"/>
                          </a:rPr>
                          <m:t>d</m:t>
                        </m:r>
                        <m:r>
                          <m:rPr>
                            <m:sty m:val="p"/>
                          </m:rPr>
                          <a:rPr lang="en-US" b="0" i="0" smtClean="0">
                            <a:solidFill>
                              <a:schemeClr val="bg1"/>
                            </a:solidFill>
                            <a:latin typeface="Cambria Math" panose="02040503050406030204" pitchFamily="18" charset="0"/>
                            <a:ea typeface="Cambria Math" panose="02040503050406030204" pitchFamily="18" charset="0"/>
                          </a:rPr>
                          <m:t>t</m:t>
                        </m:r>
                      </m:den>
                    </m:f>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vi</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p</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Consequently</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p</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vi</m:t>
                    </m:r>
                    <m:r>
                      <a:rPr lang="en-US" b="0" i="1" smtClean="0">
                        <a:solidFill>
                          <a:schemeClr val="bg1"/>
                        </a:solidFill>
                        <a:latin typeface="Cambria Math" panose="02040503050406030204" pitchFamily="18" charset="0"/>
                        <a:ea typeface="Cambria Math" panose="02040503050406030204" pitchFamily="18" charset="0"/>
                      </a:rPr>
                      <m:t>.</m:t>
                    </m:r>
                  </m:oMath>
                </a14:m>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Power</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is</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energy</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rate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m:t>
                    </m:r>
                    <m:r>
                      <a:rPr lang="en-US" b="0" i="0"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the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rate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at</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which</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energy</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is</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generated</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or</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expended</m:t>
                    </m:r>
                    <m:r>
                      <a:rPr lang="en-US" b="0" i="0" smtClean="0">
                        <a:solidFill>
                          <a:schemeClr val="bg1"/>
                        </a:solidFill>
                        <a:latin typeface="Cambria Math" panose="02040503050406030204" pitchFamily="18" charset="0"/>
                        <a:ea typeface="Cambria Math" panose="02040503050406030204" pitchFamily="18" charset="0"/>
                      </a:rPr>
                      <m:t>. </m:t>
                    </m:r>
                  </m:oMath>
                </a14:m>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Unit of Power is Watt (W). 1 W = 1 Joule/second.</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 60 W light bulb consumes energy at a rate of 60 Joules/second.</a:t>
                </a:r>
              </a:p>
              <a:p>
                <a:endParaRPr lang="en-US" dirty="0">
                  <a:solidFill>
                    <a:schemeClr val="bg1"/>
                  </a:solidFill>
                  <a:latin typeface="Cambria Math" panose="02040503050406030204" pitchFamily="18" charset="0"/>
                  <a:ea typeface="Cambria Math" panose="02040503050406030204" pitchFamily="18" charset="0"/>
                </a:endParaRPr>
              </a:p>
              <a:p>
                <a:pPr lvl="1"/>
                <a14:m>
                  <m:oMathPara xmlns:m="http://schemas.openxmlformats.org/officeDocument/2006/math">
                    <m:oMathParaPr>
                      <m:jc m:val="left"/>
                    </m:oMathParaPr>
                    <m:oMath xmlns:m="http://schemas.openxmlformats.org/officeDocument/2006/math">
                      <m:r>
                        <m:rPr>
                          <m:sty m:val="p"/>
                        </m:rPr>
                        <a:rPr lang="en-US" smtClean="0">
                          <a:solidFill>
                            <a:schemeClr val="bg1"/>
                          </a:solidFill>
                          <a:latin typeface="Cambria Math" panose="02040503050406030204" pitchFamily="18" charset="0"/>
                          <a:ea typeface="Cambria Math" panose="02040503050406030204" pitchFamily="18" charset="0"/>
                        </a:rPr>
                        <m:t>E</m:t>
                      </m:r>
                      <m:r>
                        <m:rPr>
                          <m:sty m:val="p"/>
                        </m:rPr>
                        <a:rPr lang="en-US" b="0" i="0" smtClean="0">
                          <a:solidFill>
                            <a:schemeClr val="bg1"/>
                          </a:solidFill>
                          <a:latin typeface="Cambria Math" panose="02040503050406030204" pitchFamily="18" charset="0"/>
                          <a:ea typeface="Cambria Math" panose="02040503050406030204" pitchFamily="18" charset="0"/>
                        </a:rPr>
                        <m:t>nergy</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w</m:t>
                      </m:r>
                      <m:r>
                        <a:rPr lang="en-US">
                          <a:solidFill>
                            <a:schemeClr val="bg1"/>
                          </a:solidFill>
                          <a:latin typeface="Cambria Math" panose="02040503050406030204" pitchFamily="18" charset="0"/>
                          <a:ea typeface="Cambria Math" panose="02040503050406030204" pitchFamily="18" charset="0"/>
                        </a:rPr>
                        <m:t>=</m:t>
                      </m:r>
                      <m:nary>
                        <m:naryPr>
                          <m:ctrlPr>
                            <a:rPr lang="en-US" i="1">
                              <a:solidFill>
                                <a:schemeClr val="bg1"/>
                              </a:solidFill>
                              <a:latin typeface="Cambria Math" panose="02040503050406030204" pitchFamily="18" charset="0"/>
                              <a:ea typeface="Cambria Math" panose="02040503050406030204" pitchFamily="18" charset="0"/>
                            </a:rPr>
                          </m:ctrlPr>
                        </m:naryPr>
                        <m:sub>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t</m:t>
                              </m:r>
                            </m:e>
                            <m:sub>
                              <m:r>
                                <a:rPr lang="en-US">
                                  <a:solidFill>
                                    <a:schemeClr val="bg1"/>
                                  </a:solidFill>
                                  <a:latin typeface="Cambria Math" panose="02040503050406030204" pitchFamily="18" charset="0"/>
                                  <a:ea typeface="Cambria Math" panose="02040503050406030204" pitchFamily="18" charset="0"/>
                                </a:rPr>
                                <m:t>0</m:t>
                              </m:r>
                            </m:sub>
                          </m:sSub>
                        </m:sub>
                        <m:sup>
                          <m:r>
                            <m:rPr>
                              <m:sty m:val="p"/>
                            </m:rPr>
                            <a:rPr lang="en-US">
                              <a:solidFill>
                                <a:schemeClr val="bg1"/>
                              </a:solidFill>
                              <a:latin typeface="Cambria Math" panose="02040503050406030204" pitchFamily="18" charset="0"/>
                              <a:ea typeface="Cambria Math" panose="02040503050406030204" pitchFamily="18" charset="0"/>
                            </a:rPr>
                            <m:t>t</m:t>
                          </m:r>
                        </m:sup>
                        <m:e>
                          <m:r>
                            <m:rPr>
                              <m:sty m:val="p"/>
                            </m:rPr>
                            <a:rPr lang="en-US" b="0" i="0" smtClean="0">
                              <a:solidFill>
                                <a:schemeClr val="bg1"/>
                              </a:solidFill>
                              <a:latin typeface="Cambria Math" panose="02040503050406030204" pitchFamily="18" charset="0"/>
                              <a:ea typeface="Cambria Math" panose="02040503050406030204" pitchFamily="18" charset="0"/>
                            </a:rPr>
                            <m:t>p</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m:rPr>
                              <m:sty m:val="p"/>
                            </m:rPr>
                            <a:rPr lang="en-US">
                              <a:solidFill>
                                <a:schemeClr val="bg1"/>
                              </a:solidFill>
                              <a:latin typeface="Cambria Math" panose="02040503050406030204" pitchFamily="18" charset="0"/>
                              <a:ea typeface="Cambria Math" panose="02040503050406030204" pitchFamily="18" charset="0"/>
                            </a:rPr>
                            <m:t>dt</m:t>
                          </m:r>
                          <m:r>
                            <a:rPr lang="en-US">
                              <a:solidFill>
                                <a:schemeClr val="bg1"/>
                              </a:solidFill>
                              <a:latin typeface="Cambria Math" panose="02040503050406030204" pitchFamily="18" charset="0"/>
                              <a:ea typeface="Cambria Math" panose="02040503050406030204" pitchFamily="18" charset="0"/>
                            </a:rPr>
                            <m:t>.</m:t>
                          </m:r>
                        </m:e>
                      </m:nary>
                    </m:oMath>
                  </m:oMathPara>
                </a14:m>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endParaRPr lang="en-US"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US Electrical Energy is measured in kilowatt hours, i.e. kWh.</a:t>
                </a: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mtClean="0">
                        <a:solidFill>
                          <a:schemeClr val="bg1"/>
                        </a:solidFill>
                        <a:latin typeface="Cambria Math" panose="02040503050406030204" pitchFamily="18" charset="0"/>
                        <a:ea typeface="Cambria Math" panose="02040503050406030204" pitchFamily="18" charset="0"/>
                      </a:rPr>
                      <m:t>1 </m:t>
                    </m:r>
                    <m:r>
                      <m:rPr>
                        <m:sty m:val="p"/>
                      </m:rPr>
                      <a:rPr lang="en-US" smtClean="0">
                        <a:solidFill>
                          <a:schemeClr val="bg1"/>
                        </a:solidFill>
                        <a:latin typeface="Cambria Math" panose="02040503050406030204" pitchFamily="18" charset="0"/>
                        <a:ea typeface="Cambria Math" panose="02040503050406030204" pitchFamily="18" charset="0"/>
                      </a:rPr>
                      <m:t>kWh</m:t>
                    </m:r>
                    <m:r>
                      <a:rPr lang="en-US" smtClean="0">
                        <a:solidFill>
                          <a:schemeClr val="bg1"/>
                        </a:solidFill>
                        <a:latin typeface="Cambria Math" panose="02040503050406030204" pitchFamily="18" charset="0"/>
                        <a:ea typeface="Cambria Math" panose="02040503050406030204" pitchFamily="18" charset="0"/>
                      </a:rPr>
                      <m:t>=</m:t>
                    </m:r>
                    <m:d>
                      <m:dPr>
                        <m:ctrlPr>
                          <a:rPr lang="en-US" i="1" smtClean="0">
                            <a:solidFill>
                              <a:schemeClr val="bg1"/>
                            </a:solidFill>
                            <a:latin typeface="Cambria Math" panose="02040503050406030204" pitchFamily="18" charset="0"/>
                            <a:ea typeface="Cambria Math" panose="02040503050406030204" pitchFamily="18" charset="0"/>
                          </a:rPr>
                        </m:ctrlPr>
                      </m:dPr>
                      <m:e>
                        <m:f>
                          <m:fPr>
                            <m:ctrlPr>
                              <a:rPr lang="en-US" i="1">
                                <a:solidFill>
                                  <a:schemeClr val="bg1"/>
                                </a:solidFill>
                                <a:latin typeface="Cambria Math" panose="02040503050406030204" pitchFamily="18" charset="0"/>
                                <a:ea typeface="Cambria Math" panose="02040503050406030204" pitchFamily="18" charset="0"/>
                              </a:rPr>
                            </m:ctrlPr>
                          </m:fPr>
                          <m:num>
                            <m:r>
                              <a:rPr lang="en-US">
                                <a:solidFill>
                                  <a:schemeClr val="bg1"/>
                                </a:solidFill>
                                <a:latin typeface="Cambria Math" panose="02040503050406030204" pitchFamily="18" charset="0"/>
                                <a:ea typeface="Cambria Math" panose="02040503050406030204" pitchFamily="18" charset="0"/>
                              </a:rPr>
                              <m:t>1000 </m:t>
                            </m:r>
                            <m:r>
                              <m:rPr>
                                <m:sty m:val="p"/>
                              </m:rPr>
                              <a:rPr lang="en-US">
                                <a:solidFill>
                                  <a:schemeClr val="bg1"/>
                                </a:solidFill>
                                <a:latin typeface="Cambria Math" panose="02040503050406030204" pitchFamily="18" charset="0"/>
                                <a:ea typeface="Cambria Math" panose="02040503050406030204" pitchFamily="18" charset="0"/>
                              </a:rPr>
                              <m:t>Joules</m:t>
                            </m:r>
                          </m:num>
                          <m:den>
                            <m:r>
                              <m:rPr>
                                <m:sty m:val="p"/>
                              </m:rPr>
                              <a:rPr lang="en-US">
                                <a:solidFill>
                                  <a:schemeClr val="bg1"/>
                                </a:solidFill>
                                <a:latin typeface="Cambria Math" panose="02040503050406030204" pitchFamily="18" charset="0"/>
                                <a:ea typeface="Cambria Math" panose="02040503050406030204" pitchFamily="18" charset="0"/>
                              </a:rPr>
                              <m:t>s</m:t>
                            </m:r>
                          </m:den>
                        </m:f>
                      </m:e>
                    </m:d>
                    <m:d>
                      <m:dPr>
                        <m:ctrlPr>
                          <a:rPr lang="en-US" i="1">
                            <a:solidFill>
                              <a:schemeClr val="bg1"/>
                            </a:solidFill>
                            <a:latin typeface="Cambria Math" panose="02040503050406030204" pitchFamily="18" charset="0"/>
                            <a:ea typeface="Cambria Math" panose="02040503050406030204" pitchFamily="18" charset="0"/>
                          </a:rPr>
                        </m:ctrlPr>
                      </m:dPr>
                      <m:e>
                        <m:r>
                          <a:rPr lang="en-US">
                            <a:solidFill>
                              <a:schemeClr val="bg1"/>
                            </a:solidFill>
                            <a:latin typeface="Cambria Math" panose="02040503050406030204" pitchFamily="18" charset="0"/>
                            <a:ea typeface="Cambria Math" panose="02040503050406030204" pitchFamily="18" charset="0"/>
                          </a:rPr>
                          <m:t>1 </m:t>
                        </m:r>
                        <m:r>
                          <m:rPr>
                            <m:sty m:val="p"/>
                          </m:rPr>
                          <a:rPr lang="en-US">
                            <a:solidFill>
                              <a:schemeClr val="bg1"/>
                            </a:solidFill>
                            <a:latin typeface="Cambria Math" panose="02040503050406030204" pitchFamily="18" charset="0"/>
                            <a:ea typeface="Cambria Math" panose="02040503050406030204" pitchFamily="18" charset="0"/>
                          </a:rPr>
                          <m:t>hour</m:t>
                        </m:r>
                      </m:e>
                    </m:d>
                    <m:d>
                      <m:dPr>
                        <m:ctrlPr>
                          <a:rPr lang="en-US" i="1" smtClean="0">
                            <a:solidFill>
                              <a:schemeClr val="bg1"/>
                            </a:solidFill>
                            <a:latin typeface="Cambria Math" panose="02040503050406030204" pitchFamily="18" charset="0"/>
                            <a:ea typeface="Cambria Math" panose="02040503050406030204" pitchFamily="18" charset="0"/>
                          </a:rPr>
                        </m:ctrlPr>
                      </m:dPr>
                      <m:e>
                        <m:f>
                          <m:fPr>
                            <m:ctrlPr>
                              <a:rPr lang="en-US" i="1">
                                <a:solidFill>
                                  <a:schemeClr val="bg1"/>
                                </a:solidFill>
                                <a:latin typeface="Cambria Math" panose="02040503050406030204" pitchFamily="18" charset="0"/>
                                <a:ea typeface="Cambria Math" panose="02040503050406030204" pitchFamily="18" charset="0"/>
                              </a:rPr>
                            </m:ctrlPr>
                          </m:fPr>
                          <m:num>
                            <m:r>
                              <a:rPr lang="en-US">
                                <a:solidFill>
                                  <a:schemeClr val="bg1"/>
                                </a:solidFill>
                                <a:latin typeface="Cambria Math" panose="02040503050406030204" pitchFamily="18" charset="0"/>
                                <a:ea typeface="Cambria Math" panose="02040503050406030204" pitchFamily="18" charset="0"/>
                              </a:rPr>
                              <m:t>3600 </m:t>
                            </m:r>
                            <m:r>
                              <m:rPr>
                                <m:sty m:val="p"/>
                              </m:rPr>
                              <a:rPr lang="en-US">
                                <a:solidFill>
                                  <a:schemeClr val="bg1"/>
                                </a:solidFill>
                                <a:latin typeface="Cambria Math" panose="02040503050406030204" pitchFamily="18" charset="0"/>
                                <a:ea typeface="Cambria Math" panose="02040503050406030204" pitchFamily="18" charset="0"/>
                              </a:rPr>
                              <m:t>s</m:t>
                            </m:r>
                          </m:num>
                          <m:den>
                            <m:r>
                              <m:rPr>
                                <m:sty m:val="p"/>
                              </m:rPr>
                              <a:rPr lang="en-US">
                                <a:solidFill>
                                  <a:schemeClr val="bg1"/>
                                </a:solidFill>
                                <a:latin typeface="Cambria Math" panose="02040503050406030204" pitchFamily="18" charset="0"/>
                                <a:ea typeface="Cambria Math" panose="02040503050406030204" pitchFamily="18" charset="0"/>
                              </a:rPr>
                              <m:t>hour</m:t>
                            </m:r>
                          </m:den>
                        </m:f>
                      </m:e>
                    </m:d>
                    <m:r>
                      <a:rPr lang="en-US">
                        <a:solidFill>
                          <a:schemeClr val="bg1"/>
                        </a:solidFill>
                        <a:latin typeface="Cambria Math" panose="02040503050406030204" pitchFamily="18" charset="0"/>
                        <a:ea typeface="Cambria Math" panose="02040503050406030204" pitchFamily="18" charset="0"/>
                      </a:rPr>
                      <m:t>=3.6 </m:t>
                    </m:r>
                    <m:r>
                      <m:rPr>
                        <m:sty m:val="p"/>
                      </m:rPr>
                      <a:rPr lang="en-US">
                        <a:solidFill>
                          <a:schemeClr val="bg1"/>
                        </a:solidFill>
                        <a:latin typeface="Cambria Math" panose="02040503050406030204" pitchFamily="18" charset="0"/>
                        <a:ea typeface="Cambria Math" panose="02040503050406030204" pitchFamily="18" charset="0"/>
                      </a:rPr>
                      <m:t>MJ</m:t>
                    </m:r>
                    <m:r>
                      <a:rPr lang="en-US" b="0" i="0" smtClean="0">
                        <a:solidFill>
                          <a:schemeClr val="bg1"/>
                        </a:solidFill>
                        <a:latin typeface="Cambria Math" panose="02040503050406030204" pitchFamily="18" charset="0"/>
                        <a:ea typeface="Cambria Math" panose="02040503050406030204" pitchFamily="18" charset="0"/>
                      </a:rPr>
                      <m:t>.</m:t>
                    </m:r>
                  </m:oMath>
                </a14:m>
                <a:endParaRPr lang="en-U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3112" y="751898"/>
                <a:ext cx="8799661" cy="5770811"/>
              </a:xfrm>
              <a:prstGeom prst="rect">
                <a:avLst/>
              </a:prstGeom>
              <a:blipFill>
                <a:blip r:embed="rId2"/>
                <a:stretch>
                  <a:fillRect l="-276"/>
                </a:stretch>
              </a:blipFill>
              <a:ln w="38100" cmpd="thickThi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836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 calcmode="lin" valueType="num">
                                      <p:cBhvr additive="base">
                                        <p:cTn id="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anim calcmode="lin" valueType="num">
                                      <p:cBhvr additive="base">
                                        <p:cTn id="1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anim calcmode="lin" valueType="num">
                                      <p:cBhvr additive="base">
                                        <p:cTn id="2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14" end="14"/>
                                            </p:txEl>
                                          </p:spTgt>
                                        </p:tgtEl>
                                        <p:attrNameLst>
                                          <p:attrName>style.visibility</p:attrName>
                                        </p:attrNameLst>
                                      </p:cBhvr>
                                      <p:to>
                                        <p:strVal val="visible"/>
                                      </p:to>
                                    </p:set>
                                    <p:anim calcmode="lin" valueType="num">
                                      <p:cBhvr additive="base">
                                        <p:cTn id="2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6" end="16"/>
                                            </p:txEl>
                                          </p:spTgt>
                                        </p:tgtEl>
                                        <p:attrNameLst>
                                          <p:attrName>style.visibility</p:attrName>
                                        </p:attrNameLst>
                                      </p:cBhvr>
                                      <p:to>
                                        <p:strVal val="visible"/>
                                      </p:to>
                                    </p:set>
                                    <p:anim calcmode="lin" valueType="num">
                                      <p:cBhvr additive="base">
                                        <p:cTn id="29"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209" y="-2996"/>
            <a:ext cx="6610865" cy="400050"/>
          </a:xfrm>
        </p:spPr>
        <p:txBody>
          <a:bodyPr>
            <a:noAutofit/>
          </a:bodyPr>
          <a:lstStyle/>
          <a:p>
            <a:pPr algn="ctr"/>
            <a:r>
              <a:rPr lang="en-US" sz="4000" dirty="0">
                <a:gradFill>
                  <a:gsLst>
                    <a:gs pos="14000">
                      <a:schemeClr val="accent5"/>
                    </a:gs>
                    <a:gs pos="64000">
                      <a:schemeClr val="tx2"/>
                    </a:gs>
                    <a:gs pos="100000">
                      <a:schemeClr val="tx2"/>
                    </a:gs>
                  </a:gsLst>
                  <a:lin ang="16200000" scaled="1"/>
                </a:gradFill>
                <a:latin typeface="Cambria Math" panose="02040503050406030204" pitchFamily="18" charset="0"/>
                <a:ea typeface="Cambria Math" panose="02040503050406030204" pitchFamily="18" charset="0"/>
                <a:cs typeface="Arial" panose="020B0604020202020204" pitchFamily="34" charset="0"/>
              </a:rPr>
              <a:t>Passive Sign Convention</a:t>
            </a:r>
          </a:p>
        </p:txBody>
      </p:sp>
      <mc:AlternateContent xmlns:mc="http://schemas.openxmlformats.org/markup-compatibility/2006" xmlns:a14="http://schemas.microsoft.com/office/drawing/2010/main">
        <mc:Choice Requires="a14">
          <p:sp>
            <p:nvSpPr>
              <p:cNvPr id="7" name="Rectangle 6"/>
              <p:cNvSpPr/>
              <p:nvPr/>
            </p:nvSpPr>
            <p:spPr>
              <a:xfrm>
                <a:off x="63374" y="819863"/>
                <a:ext cx="8981038" cy="5632311"/>
              </a:xfrm>
              <a:prstGeom prst="rect">
                <a:avLst/>
              </a:prstGeom>
              <a:solidFill>
                <a:srgbClr val="FFFFFF"/>
              </a:solidFill>
              <a:ln w="38100" cmpd="thickThin">
                <a:solidFill>
                  <a:schemeClr val="accent1"/>
                </a:solidFill>
              </a:ln>
            </p:spPr>
            <p:txBody>
              <a:bodyPr wrap="square">
                <a:spAutoFit/>
              </a:bodyPr>
              <a:lstStyle/>
              <a:p>
                <a:pPr marL="257175" indent="-257175">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Law of Conservation of Energy requires that for any complete circuit </a:t>
                </a:r>
                <a14:m>
                  <m:oMath xmlns:m="http://schemas.openxmlformats.org/officeDocument/2006/math">
                    <m:nary>
                      <m:naryPr>
                        <m:chr m:val="∑"/>
                        <m:subHide m:val="on"/>
                        <m:supHide m:val="on"/>
                        <m:ctrlPr>
                          <a:rPr lang="en-US" i="1">
                            <a:solidFill>
                              <a:srgbClr val="000000"/>
                            </a:solidFill>
                            <a:latin typeface="Cambria Math" panose="02040503050406030204" pitchFamily="18" charset="0"/>
                            <a:ea typeface="Cambria Math" panose="02040503050406030204" pitchFamily="18" charset="0"/>
                          </a:rPr>
                        </m:ctrlPr>
                      </m:naryPr>
                      <m:sub/>
                      <m:sup/>
                      <m:e>
                        <m:r>
                          <m:rPr>
                            <m:sty m:val="p"/>
                          </m:rPr>
                          <a:rPr lang="en-US">
                            <a:solidFill>
                              <a:srgbClr val="000000"/>
                            </a:solidFill>
                            <a:latin typeface="Cambria Math" panose="02040503050406030204" pitchFamily="18" charset="0"/>
                            <a:ea typeface="Cambria Math" panose="02040503050406030204" pitchFamily="18" charset="0"/>
                          </a:rPr>
                          <m:t>p</m:t>
                        </m:r>
                        <m:r>
                          <a:rPr lang="en-US">
                            <a:solidFill>
                              <a:srgbClr val="000000"/>
                            </a:solidFill>
                            <a:latin typeface="Cambria Math" panose="02040503050406030204" pitchFamily="18" charset="0"/>
                            <a:ea typeface="Cambria Math" panose="02040503050406030204" pitchFamily="18" charset="0"/>
                          </a:rPr>
                          <m:t>=0</m:t>
                        </m:r>
                      </m:e>
                    </m:nary>
                  </m:oMath>
                </a14:m>
                <a:r>
                  <a:rPr lang="en-US" dirty="0">
                    <a:solidFill>
                      <a:srgbClr val="000000"/>
                    </a:solidFill>
                    <a:latin typeface="Cambria Math" panose="02040503050406030204" pitchFamily="18" charset="0"/>
                    <a:ea typeface="Cambria Math" panose="02040503050406030204" pitchFamily="18" charset="0"/>
                  </a:rPr>
                  <a:t>, i.e. power supplied must equal power absorbed.</a:t>
                </a: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For circuit analysis, the </a:t>
                </a:r>
                <a:r>
                  <a:rPr lang="en-US" b="1" dirty="0">
                    <a:solidFill>
                      <a:srgbClr val="000000"/>
                    </a:solidFill>
                    <a:latin typeface="Cambria Math" panose="02040503050406030204" pitchFamily="18" charset="0"/>
                    <a:ea typeface="Cambria Math" panose="02040503050406030204" pitchFamily="18" charset="0"/>
                  </a:rPr>
                  <a:t>Passive sign convention</a:t>
                </a:r>
                <a:r>
                  <a:rPr lang="en-US" dirty="0">
                    <a:solidFill>
                      <a:srgbClr val="000000"/>
                    </a:solidFill>
                    <a:latin typeface="Cambria Math" panose="02040503050406030204" pitchFamily="18" charset="0"/>
                    <a:ea typeface="Cambria Math" panose="02040503050406030204" pitchFamily="18" charset="0"/>
                  </a:rPr>
                  <a:t> has been adopted, in which </a:t>
                </a:r>
                <a:r>
                  <a:rPr lang="en-US" b="1" dirty="0">
                    <a:solidFill>
                      <a:schemeClr val="bg1"/>
                    </a:solidFill>
                    <a:latin typeface="Cambria Math" panose="02040503050406030204" pitchFamily="18" charset="0"/>
                    <a:ea typeface="Cambria Math" panose="02040503050406030204" pitchFamily="18" charset="0"/>
                  </a:rPr>
                  <a:t>power is considered positive when dissipated (absorbed)</a:t>
                </a:r>
                <a:r>
                  <a:rPr lang="en-US" dirty="0">
                    <a:solidFill>
                      <a:srgbClr val="000000"/>
                    </a:solidFill>
                    <a:latin typeface="Cambria Math" panose="02040503050406030204" pitchFamily="18" charset="0"/>
                    <a:ea typeface="Cambria Math" panose="02040503050406030204" pitchFamily="18" charset="0"/>
                  </a:rPr>
                  <a:t> </a:t>
                </a:r>
                <a:r>
                  <a:rPr lang="en-US" b="1" dirty="0">
                    <a:solidFill>
                      <a:srgbClr val="000000"/>
                    </a:solidFill>
                    <a:latin typeface="Cambria Math" panose="02040503050406030204" pitchFamily="18" charset="0"/>
                    <a:ea typeface="Cambria Math" panose="02040503050406030204" pitchFamily="18" charset="0"/>
                  </a:rPr>
                  <a:t>and negative when generated or supplied</a:t>
                </a:r>
                <a:r>
                  <a:rPr lang="en-US" dirty="0">
                    <a:solidFill>
                      <a:srgbClr val="000000"/>
                    </a:solidFill>
                    <a:latin typeface="Cambria Math" panose="02040503050406030204" pitchFamily="18" charset="0"/>
                    <a:ea typeface="Cambria Math" panose="02040503050406030204" pitchFamily="18" charset="0"/>
                  </a:rPr>
                  <a:t>. In </a:t>
                </a:r>
                <a:r>
                  <a:rPr lang="en-US" b="1" dirty="0">
                    <a:solidFill>
                      <a:srgbClr val="000000"/>
                    </a:solidFill>
                    <a:latin typeface="Cambria Math" panose="02040503050406030204" pitchFamily="18" charset="0"/>
                    <a:ea typeface="Cambria Math" panose="02040503050406030204" pitchFamily="18" charset="0"/>
                  </a:rPr>
                  <a:t>Figure 1a</a:t>
                </a:r>
                <a:r>
                  <a:rPr lang="en-US" dirty="0">
                    <a:solidFill>
                      <a:srgbClr val="000000"/>
                    </a:solidFill>
                    <a:latin typeface="Cambria Math" panose="02040503050406030204" pitchFamily="18" charset="0"/>
                    <a:ea typeface="Cambria Math" panose="02040503050406030204" pitchFamily="18" charset="0"/>
                  </a:rPr>
                  <a:t> below, the element is absorbing power, resulting in a positive power. Whereas, in </a:t>
                </a:r>
                <a:r>
                  <a:rPr lang="en-US" b="1" dirty="0">
                    <a:solidFill>
                      <a:srgbClr val="000000"/>
                    </a:solidFill>
                    <a:latin typeface="Cambria Math" panose="02040503050406030204" pitchFamily="18" charset="0"/>
                    <a:ea typeface="Cambria Math" panose="02040503050406030204" pitchFamily="18" charset="0"/>
                  </a:rPr>
                  <a:t>Figure 1b</a:t>
                </a:r>
                <a:r>
                  <a:rPr lang="en-US" dirty="0">
                    <a:solidFill>
                      <a:srgbClr val="000000"/>
                    </a:solidFill>
                    <a:latin typeface="Cambria Math" panose="02040503050406030204" pitchFamily="18" charset="0"/>
                    <a:ea typeface="Cambria Math" panose="02040503050406030204" pitchFamily="18" charset="0"/>
                  </a:rPr>
                  <a:t> and </a:t>
                </a:r>
                <a:r>
                  <a:rPr lang="en-US" b="1" dirty="0">
                    <a:solidFill>
                      <a:srgbClr val="000000"/>
                    </a:solidFill>
                    <a:latin typeface="Cambria Math" panose="02040503050406030204" pitchFamily="18" charset="0"/>
                    <a:ea typeface="Cambria Math" panose="02040503050406030204" pitchFamily="18" charset="0"/>
                  </a:rPr>
                  <a:t>Figure 1c</a:t>
                </a:r>
                <a:r>
                  <a:rPr lang="en-US" dirty="0">
                    <a:solidFill>
                      <a:srgbClr val="000000"/>
                    </a:solidFill>
                    <a:latin typeface="Cambria Math" panose="02040503050406030204" pitchFamily="18" charset="0"/>
                    <a:ea typeface="Cambria Math" panose="02040503050406030204" pitchFamily="18" charset="0"/>
                  </a:rPr>
                  <a:t> below, the element is generating (supplying) power, resulting in a negative power according to the passive sign convention.</a:t>
                </a: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3374" y="819863"/>
                <a:ext cx="8981038" cy="5632311"/>
              </a:xfrm>
              <a:prstGeom prst="rect">
                <a:avLst/>
              </a:prstGeom>
              <a:blipFill>
                <a:blip r:embed="rId2"/>
                <a:stretch>
                  <a:fillRect l="-203" t="-7419" r="-405"/>
                </a:stretch>
              </a:blipFill>
              <a:ln w="38100" cmpd="thickThin">
                <a:solidFill>
                  <a:schemeClr val="accent1"/>
                </a:solidFill>
              </a:ln>
            </p:spPr>
            <p:txBody>
              <a:bodyPr/>
              <a:lstStyle/>
              <a:p>
                <a:r>
                  <a:rPr lang="en-US">
                    <a:noFill/>
                  </a:rPr>
                  <a:t> </a:t>
                </a:r>
              </a:p>
            </p:txBody>
          </p:sp>
        </mc:Fallback>
      </mc:AlternateContent>
      <p:grpSp>
        <p:nvGrpSpPr>
          <p:cNvPr id="4" name="Group 3"/>
          <p:cNvGrpSpPr/>
          <p:nvPr/>
        </p:nvGrpSpPr>
        <p:grpSpPr>
          <a:xfrm>
            <a:off x="505145" y="3689049"/>
            <a:ext cx="8197846" cy="2237297"/>
            <a:chOff x="505145" y="4471561"/>
            <a:chExt cx="8197846" cy="2237297"/>
          </a:xfrm>
        </p:grpSpPr>
        <p:grpSp>
          <p:nvGrpSpPr>
            <p:cNvPr id="56" name="Group 55"/>
            <p:cNvGrpSpPr/>
            <p:nvPr/>
          </p:nvGrpSpPr>
          <p:grpSpPr>
            <a:xfrm>
              <a:off x="505145" y="4471561"/>
              <a:ext cx="2304594" cy="2188682"/>
              <a:chOff x="1242014" y="3441582"/>
              <a:chExt cx="2344476" cy="2188682"/>
            </a:xfrm>
          </p:grpSpPr>
          <p:grpSp>
            <p:nvGrpSpPr>
              <p:cNvPr id="57" name="Group 56"/>
              <p:cNvGrpSpPr/>
              <p:nvPr/>
            </p:nvGrpSpPr>
            <p:grpSpPr>
              <a:xfrm>
                <a:off x="1242014" y="3708483"/>
                <a:ext cx="2027823" cy="1921781"/>
                <a:chOff x="1242014" y="3708483"/>
                <a:chExt cx="2027823" cy="1921781"/>
              </a:xfrm>
            </p:grpSpPr>
            <p:sp>
              <p:nvSpPr>
                <p:cNvPr id="59" name="Line 1395"/>
                <p:cNvSpPr>
                  <a:spLocks noChangeShapeType="1"/>
                </p:cNvSpPr>
                <p:nvPr/>
              </p:nvSpPr>
              <p:spPr bwMode="auto">
                <a:xfrm flipH="1" flipV="1">
                  <a:off x="2907057" y="5122068"/>
                  <a:ext cx="8344" cy="44291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ndParaRPr>
                </a:p>
              </p:txBody>
            </p:sp>
            <p:sp>
              <p:nvSpPr>
                <p:cNvPr id="60" name="Line 1408"/>
                <p:cNvSpPr>
                  <a:spLocks noChangeShapeType="1"/>
                </p:cNvSpPr>
                <p:nvPr/>
              </p:nvSpPr>
              <p:spPr bwMode="auto">
                <a:xfrm flipH="1" flipV="1">
                  <a:off x="2901509" y="4040188"/>
                  <a:ext cx="5157" cy="350837"/>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ndParaRPr>
                </a:p>
              </p:txBody>
            </p:sp>
            <p:sp>
              <p:nvSpPr>
                <p:cNvPr id="61" name="Oval 1412"/>
                <p:cNvSpPr>
                  <a:spLocks noChangeArrowheads="1"/>
                </p:cNvSpPr>
                <p:nvPr/>
              </p:nvSpPr>
              <p:spPr bwMode="auto">
                <a:xfrm>
                  <a:off x="2249428" y="5526878"/>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ndParaRPr>
                </a:p>
              </p:txBody>
            </p:sp>
            <p:sp>
              <p:nvSpPr>
                <p:cNvPr id="62" name="Line 1395"/>
                <p:cNvSpPr>
                  <a:spLocks noChangeShapeType="1"/>
                </p:cNvSpPr>
                <p:nvPr/>
              </p:nvSpPr>
              <p:spPr bwMode="auto">
                <a:xfrm flipH="1" flipV="1">
                  <a:off x="2334372" y="5564979"/>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ndParaRPr>
                </a:p>
              </p:txBody>
            </p:sp>
            <p:sp>
              <p:nvSpPr>
                <p:cNvPr id="63" name="Oval 1412"/>
                <p:cNvSpPr>
                  <a:spLocks noChangeArrowheads="1"/>
                </p:cNvSpPr>
                <p:nvPr/>
              </p:nvSpPr>
              <p:spPr bwMode="auto">
                <a:xfrm>
                  <a:off x="2242693" y="4004071"/>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ndParaRPr>
                </a:p>
              </p:txBody>
            </p:sp>
            <p:sp>
              <p:nvSpPr>
                <p:cNvPr id="64" name="Line 1395"/>
                <p:cNvSpPr>
                  <a:spLocks noChangeShapeType="1"/>
                </p:cNvSpPr>
                <p:nvPr/>
              </p:nvSpPr>
              <p:spPr bwMode="auto">
                <a:xfrm flipH="1" flipV="1">
                  <a:off x="2317305" y="4040187"/>
                  <a:ext cx="582608" cy="395"/>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ndParaRPr>
                </a:p>
              </p:txBody>
            </p:sp>
            <p:sp>
              <p:nvSpPr>
                <p:cNvPr id="65" name="Rectangle 64"/>
                <p:cNvSpPr/>
                <p:nvPr/>
              </p:nvSpPr>
              <p:spPr bwMode="auto">
                <a:xfrm>
                  <a:off x="2598036" y="4400947"/>
                  <a:ext cx="619112" cy="710804"/>
                </a:xfrm>
                <a:prstGeom prst="rect">
                  <a:avLst/>
                </a:prstGeom>
                <a:solidFill>
                  <a:srgbClr val="FFC000">
                    <a:lumMod val="75000"/>
                  </a:srgbClr>
                </a:solid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66" name="TextBox 65"/>
                <p:cNvSpPr txBox="1"/>
                <p:nvPr/>
              </p:nvSpPr>
              <p:spPr>
                <a:xfrm>
                  <a:off x="2125100" y="4021693"/>
                  <a:ext cx="3000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67" name="TextBox 66"/>
                <p:cNvSpPr txBox="1"/>
                <p:nvPr/>
              </p:nvSpPr>
              <p:spPr>
                <a:xfrm>
                  <a:off x="2167940" y="5260932"/>
                  <a:ext cx="2551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68" name="TextBox 67"/>
                <p:cNvSpPr txBox="1"/>
                <p:nvPr/>
              </p:nvSpPr>
              <p:spPr>
                <a:xfrm>
                  <a:off x="2175303" y="4610792"/>
                  <a:ext cx="41870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a:rPr>
                    <a:t>5 V</a:t>
                  </a:r>
                </a:p>
              </p:txBody>
            </p:sp>
            <p:sp>
              <p:nvSpPr>
                <p:cNvPr id="69" name="TextBox 68"/>
                <p:cNvSpPr txBox="1"/>
                <p:nvPr/>
              </p:nvSpPr>
              <p:spPr>
                <a:xfrm>
                  <a:off x="2341982" y="3708483"/>
                  <a:ext cx="420308"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a:rPr>
                    <a:t>1 A</a:t>
                  </a:r>
                </a:p>
              </p:txBody>
            </p:sp>
            <p:cxnSp>
              <p:nvCxnSpPr>
                <p:cNvPr id="70" name="Straight Arrow Connector 69"/>
                <p:cNvCxnSpPr/>
                <p:nvPr/>
              </p:nvCxnSpPr>
              <p:spPr>
                <a:xfrm>
                  <a:off x="2375054" y="3964382"/>
                  <a:ext cx="426883" cy="1390"/>
                </a:xfrm>
                <a:prstGeom prst="straightConnector1">
                  <a:avLst/>
                </a:prstGeom>
                <a:noFill/>
                <a:ln w="12700" cap="flat" cmpd="sng" algn="ctr">
                  <a:solidFill>
                    <a:srgbClr val="C00000"/>
                  </a:solidFill>
                  <a:prstDash val="solid"/>
                  <a:tailEnd type="triangle"/>
                </a:ln>
                <a:effectLst/>
              </p:spPr>
            </p:cxnSp>
            <p:sp>
              <p:nvSpPr>
                <p:cNvPr id="71" name="TextBox 70"/>
                <p:cNvSpPr txBox="1"/>
                <p:nvPr/>
              </p:nvSpPr>
              <p:spPr>
                <a:xfrm>
                  <a:off x="2557783" y="4435582"/>
                  <a:ext cx="712054"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a:rPr>
                    <a:t> </a:t>
                  </a:r>
                  <a:r>
                    <a:rPr kumimoji="0" lang="en-US" sz="1000" b="0" i="0" u="none" strike="noStrike" kern="0" cap="none" spc="0" normalizeH="0" baseline="0" noProof="0" dirty="0">
                      <a:ln>
                        <a:noFill/>
                      </a:ln>
                      <a:solidFill>
                        <a:srgbClr val="000000"/>
                      </a:solidFill>
                      <a:effectLst/>
                      <a:uLnTx/>
                      <a:uFillTx/>
                      <a:latin typeface="Calibri"/>
                    </a:rPr>
                    <a:t>Element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rPr>
                    <a:t>Absorbing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rPr>
                    <a:t> Power</a:t>
                  </a:r>
                </a:p>
              </p:txBody>
            </p:sp>
            <p:sp>
              <p:nvSpPr>
                <p:cNvPr id="124" name="TextBox 123"/>
                <p:cNvSpPr txBox="1"/>
                <p:nvPr/>
              </p:nvSpPr>
              <p:spPr>
                <a:xfrm>
                  <a:off x="1242014" y="4610792"/>
                  <a:ext cx="939447"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rPr>
                    <a:t>Figure 1a.</a:t>
                  </a:r>
                </a:p>
              </p:txBody>
            </p:sp>
          </p:grpSp>
          <mc:AlternateContent xmlns:mc="http://schemas.openxmlformats.org/markup-compatibility/2006" xmlns:a14="http://schemas.microsoft.com/office/drawing/2010/main">
            <mc:Choice Requires="a14">
              <p:sp>
                <p:nvSpPr>
                  <p:cNvPr id="58" name="TextBox 57"/>
                  <p:cNvSpPr txBox="1"/>
                  <p:nvPr/>
                </p:nvSpPr>
                <p:spPr>
                  <a:xfrm>
                    <a:off x="1721299" y="3441582"/>
                    <a:ext cx="186519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p</m:t>
                        </m:r>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d>
                          <m:d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dPr>
                          <m:e>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5 </m:t>
                            </m:r>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V</m:t>
                            </m:r>
                          </m:e>
                        </m:d>
                        <m:d>
                          <m:d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dPr>
                          <m:e>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1 </m:t>
                            </m:r>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A</m:t>
                            </m:r>
                          </m:e>
                        </m:d>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oMath>
                    </a14:m>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 5 W.</a:t>
                    </a:r>
                  </a:p>
                </p:txBody>
              </p:sp>
            </mc:Choice>
            <mc:Fallback xmlns="">
              <p:sp>
                <p:nvSpPr>
                  <p:cNvPr id="130" name="TextBox 129"/>
                  <p:cNvSpPr txBox="1">
                    <a:spLocks noRot="1" noChangeAspect="1" noMove="1" noResize="1" noEditPoints="1" noAdjustHandles="1" noChangeArrowheads="1" noChangeShapeType="1" noTextEdit="1"/>
                  </p:cNvSpPr>
                  <p:nvPr/>
                </p:nvSpPr>
                <p:spPr>
                  <a:xfrm>
                    <a:off x="1721299" y="3441582"/>
                    <a:ext cx="1865191" cy="307777"/>
                  </a:xfrm>
                  <a:prstGeom prst="rect">
                    <a:avLst/>
                  </a:prstGeom>
                  <a:blipFill rotWithShape="0">
                    <a:blip r:embed="rId3"/>
                    <a:stretch>
                      <a:fillRect t="-6000" r="-1661" b="-18000"/>
                    </a:stretch>
                  </a:blipFill>
                </p:spPr>
                <p:txBody>
                  <a:bodyPr/>
                  <a:lstStyle/>
                  <a:p>
                    <a:r>
                      <a:rPr lang="en-US">
                        <a:noFill/>
                      </a:rPr>
                      <a:t> </a:t>
                    </a:r>
                  </a:p>
                </p:txBody>
              </p:sp>
            </mc:Fallback>
          </mc:AlternateContent>
        </p:grpSp>
        <p:grpSp>
          <p:nvGrpSpPr>
            <p:cNvPr id="125" name="Group 124"/>
            <p:cNvGrpSpPr/>
            <p:nvPr/>
          </p:nvGrpSpPr>
          <p:grpSpPr>
            <a:xfrm>
              <a:off x="3343702" y="4490202"/>
              <a:ext cx="2551838" cy="2212190"/>
              <a:chOff x="3124129" y="3447923"/>
              <a:chExt cx="2551838" cy="2212190"/>
            </a:xfrm>
          </p:grpSpPr>
          <p:grpSp>
            <p:nvGrpSpPr>
              <p:cNvPr id="126" name="Group 125"/>
              <p:cNvGrpSpPr/>
              <p:nvPr/>
            </p:nvGrpSpPr>
            <p:grpSpPr>
              <a:xfrm>
                <a:off x="3124129" y="3723155"/>
                <a:ext cx="2071759" cy="1936958"/>
                <a:chOff x="3124129" y="3723155"/>
                <a:chExt cx="2071759" cy="1936958"/>
              </a:xfrm>
            </p:grpSpPr>
            <p:sp>
              <p:nvSpPr>
                <p:cNvPr id="128" name="Line 1395"/>
                <p:cNvSpPr>
                  <a:spLocks noChangeShapeType="1"/>
                </p:cNvSpPr>
                <p:nvPr/>
              </p:nvSpPr>
              <p:spPr bwMode="auto">
                <a:xfrm flipH="1" flipV="1">
                  <a:off x="4841119" y="5151917"/>
                  <a:ext cx="8344" cy="44291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29" name="Line 1408"/>
                <p:cNvSpPr>
                  <a:spLocks noChangeShapeType="1"/>
                </p:cNvSpPr>
                <p:nvPr/>
              </p:nvSpPr>
              <p:spPr bwMode="auto">
                <a:xfrm flipH="1" flipV="1">
                  <a:off x="4835571" y="4070037"/>
                  <a:ext cx="5157" cy="350837"/>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30" name="Oval 1412"/>
                <p:cNvSpPr>
                  <a:spLocks noChangeArrowheads="1"/>
                </p:cNvSpPr>
                <p:nvPr/>
              </p:nvSpPr>
              <p:spPr bwMode="auto">
                <a:xfrm>
                  <a:off x="4183490" y="5556727"/>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31" name="Line 1395"/>
                <p:cNvSpPr>
                  <a:spLocks noChangeShapeType="1"/>
                </p:cNvSpPr>
                <p:nvPr/>
              </p:nvSpPr>
              <p:spPr bwMode="auto">
                <a:xfrm flipH="1" flipV="1">
                  <a:off x="4268434" y="5594828"/>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32" name="Oval 1412"/>
                <p:cNvSpPr>
                  <a:spLocks noChangeArrowheads="1"/>
                </p:cNvSpPr>
                <p:nvPr/>
              </p:nvSpPr>
              <p:spPr bwMode="auto">
                <a:xfrm>
                  <a:off x="4181518" y="4038683"/>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33" name="Line 1395"/>
                <p:cNvSpPr>
                  <a:spLocks noChangeShapeType="1"/>
                </p:cNvSpPr>
                <p:nvPr/>
              </p:nvSpPr>
              <p:spPr bwMode="auto">
                <a:xfrm flipH="1">
                  <a:off x="4274112" y="4070430"/>
                  <a:ext cx="559864" cy="6466"/>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34" name="Rectangle 133"/>
                <p:cNvSpPr/>
                <p:nvPr/>
              </p:nvSpPr>
              <p:spPr bwMode="auto">
                <a:xfrm>
                  <a:off x="4484478" y="4430796"/>
                  <a:ext cx="711410" cy="710804"/>
                </a:xfrm>
                <a:prstGeom prst="rect">
                  <a:avLst/>
                </a:prstGeom>
                <a:solidFill>
                  <a:srgbClr val="FFC000">
                    <a:lumMod val="75000"/>
                  </a:srgbClr>
                </a:solidFill>
                <a:ln w="12700">
                  <a:solidFill>
                    <a:srgbClr val="000000"/>
                  </a:solidFill>
                  <a:headEnd type="none" w="med" len="med"/>
                  <a:tailEnd type="none" w="med" len="med"/>
                </a:ln>
                <a:effectLst/>
                <a:scene3d>
                  <a:camera prst="orthographicFront" fov="0">
                    <a:rot lat="0" lon="0" rev="0"/>
                  </a:camera>
                  <a:lightRig rig="glow" dir="t">
                    <a:rot lat="0" lon="0" rev="6360000"/>
                  </a:lightRig>
                </a:scene3d>
                <a:sp3d contourW="1000" prstMaterial="flat">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35" name="TextBox 134"/>
                <p:cNvSpPr txBox="1"/>
                <p:nvPr/>
              </p:nvSpPr>
              <p:spPr>
                <a:xfrm>
                  <a:off x="4059162" y="4051542"/>
                  <a:ext cx="3000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136" name="TextBox 135"/>
                <p:cNvSpPr txBox="1"/>
                <p:nvPr/>
              </p:nvSpPr>
              <p:spPr>
                <a:xfrm>
                  <a:off x="4102002" y="5290781"/>
                  <a:ext cx="2551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137" name="TextBox 136"/>
                <p:cNvSpPr txBox="1"/>
                <p:nvPr/>
              </p:nvSpPr>
              <p:spPr>
                <a:xfrm>
                  <a:off x="4062364" y="4640641"/>
                  <a:ext cx="41870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a:rPr>
                    <a:t>5 V</a:t>
                  </a:r>
                </a:p>
              </p:txBody>
            </p:sp>
            <p:sp>
              <p:nvSpPr>
                <p:cNvPr id="138" name="TextBox 137"/>
                <p:cNvSpPr txBox="1"/>
                <p:nvPr/>
              </p:nvSpPr>
              <p:spPr>
                <a:xfrm>
                  <a:off x="4319954" y="3723155"/>
                  <a:ext cx="42511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a:rPr>
                    <a:t>1 A</a:t>
                  </a:r>
                </a:p>
              </p:txBody>
            </p:sp>
            <p:cxnSp>
              <p:nvCxnSpPr>
                <p:cNvPr id="139" name="Straight Arrow Connector 138"/>
                <p:cNvCxnSpPr/>
                <p:nvPr/>
              </p:nvCxnSpPr>
              <p:spPr>
                <a:xfrm flipH="1">
                  <a:off x="4268434" y="3987095"/>
                  <a:ext cx="509145" cy="1702"/>
                </a:xfrm>
                <a:prstGeom prst="straightConnector1">
                  <a:avLst/>
                </a:prstGeom>
                <a:noFill/>
                <a:ln w="12700" cap="flat" cmpd="sng" algn="ctr">
                  <a:solidFill>
                    <a:srgbClr val="C00000"/>
                  </a:solidFill>
                  <a:prstDash val="solid"/>
                  <a:tailEnd type="triangle"/>
                </a:ln>
                <a:effectLst/>
              </p:spPr>
            </p:cxnSp>
            <p:sp>
              <p:nvSpPr>
                <p:cNvPr id="140" name="TextBox 139"/>
                <p:cNvSpPr txBox="1"/>
                <p:nvPr/>
              </p:nvSpPr>
              <p:spPr>
                <a:xfrm>
                  <a:off x="4479714" y="4463961"/>
                  <a:ext cx="689612"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Calibri"/>
                    </a:rPr>
                    <a:t> </a:t>
                  </a:r>
                  <a:r>
                    <a:rPr kumimoji="0" lang="en-US" sz="1000" b="0" i="0" u="none" strike="noStrike" kern="0" cap="none" spc="0" normalizeH="0" baseline="0" noProof="0" dirty="0">
                      <a:ln>
                        <a:noFill/>
                      </a:ln>
                      <a:solidFill>
                        <a:srgbClr val="000000"/>
                      </a:solidFill>
                      <a:effectLst/>
                      <a:uLnTx/>
                      <a:uFillTx/>
                      <a:latin typeface="Calibri"/>
                    </a:rPr>
                    <a:t>Element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Calibri"/>
                    </a:rPr>
                    <a:t>Supply</a:t>
                  </a:r>
                  <a:r>
                    <a:rPr kumimoji="0" lang="en-US" sz="1000" b="0" i="0" u="none" strike="noStrike" kern="0" cap="none" spc="0" normalizeH="0" baseline="0" noProof="0" dirty="0" err="1">
                      <a:ln>
                        <a:noFill/>
                      </a:ln>
                      <a:solidFill>
                        <a:srgbClr val="000000"/>
                      </a:solidFill>
                      <a:effectLst/>
                      <a:uLnTx/>
                      <a:uFillTx/>
                      <a:latin typeface="Calibri"/>
                    </a:rPr>
                    <a:t>ing</a:t>
                  </a:r>
                  <a:endParaRPr kumimoji="0" lang="en-US" sz="1000" b="0" i="0" u="none" strike="noStrike" kern="0" cap="none" spc="0" normalizeH="0" baseline="0" noProof="0" dirty="0">
                    <a:ln>
                      <a:noFill/>
                    </a:ln>
                    <a:solidFill>
                      <a:srgbClr val="000000"/>
                    </a:solidFill>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Calibri"/>
                    </a:rPr>
                    <a:t>  Power</a:t>
                  </a:r>
                </a:p>
              </p:txBody>
            </p:sp>
            <p:sp>
              <p:nvSpPr>
                <p:cNvPr id="141" name="TextBox 140"/>
                <p:cNvSpPr txBox="1"/>
                <p:nvPr/>
              </p:nvSpPr>
              <p:spPr>
                <a:xfrm>
                  <a:off x="3124129" y="4639512"/>
                  <a:ext cx="934946"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rPr>
                    <a:t>Figure 1b.</a:t>
                  </a:r>
                </a:p>
              </p:txBody>
            </p:sp>
          </p:grpSp>
          <mc:AlternateContent xmlns:mc="http://schemas.openxmlformats.org/markup-compatibility/2006" xmlns:a14="http://schemas.microsoft.com/office/drawing/2010/main">
            <mc:Choice Requires="a14">
              <p:sp>
                <p:nvSpPr>
                  <p:cNvPr id="127" name="TextBox 126"/>
                  <p:cNvSpPr txBox="1"/>
                  <p:nvPr/>
                </p:nvSpPr>
                <p:spPr>
                  <a:xfrm>
                    <a:off x="3616814" y="3447923"/>
                    <a:ext cx="2059153"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p</m:t>
                        </m:r>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d>
                          <m:d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dPr>
                          <m:e>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5 </m:t>
                            </m:r>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V</m:t>
                            </m:r>
                          </m:e>
                        </m:d>
                        <m:d>
                          <m:d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dPr>
                          <m:e>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−1 </m:t>
                            </m:r>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A</m:t>
                            </m:r>
                          </m:e>
                        </m:d>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oMath>
                    </a14:m>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 -5 W.</a:t>
                    </a:r>
                  </a:p>
                </p:txBody>
              </p:sp>
            </mc:Choice>
            <mc:Fallback xmlns="">
              <p:sp>
                <p:nvSpPr>
                  <p:cNvPr id="131" name="TextBox 130"/>
                  <p:cNvSpPr txBox="1">
                    <a:spLocks noRot="1" noChangeAspect="1" noMove="1" noResize="1" noEditPoints="1" noAdjustHandles="1" noChangeArrowheads="1" noChangeShapeType="1" noTextEdit="1"/>
                  </p:cNvSpPr>
                  <p:nvPr/>
                </p:nvSpPr>
                <p:spPr>
                  <a:xfrm>
                    <a:off x="3616814" y="3447923"/>
                    <a:ext cx="2059153" cy="307777"/>
                  </a:xfrm>
                  <a:prstGeom prst="rect">
                    <a:avLst/>
                  </a:prstGeom>
                  <a:blipFill rotWithShape="0">
                    <a:blip r:embed="rId4"/>
                    <a:stretch>
                      <a:fillRect t="-6000" b="-18000"/>
                    </a:stretch>
                  </a:blipFill>
                </p:spPr>
                <p:txBody>
                  <a:bodyPr/>
                  <a:lstStyle/>
                  <a:p>
                    <a:r>
                      <a:rPr lang="en-US">
                        <a:noFill/>
                      </a:rPr>
                      <a:t> </a:t>
                    </a:r>
                  </a:p>
                </p:txBody>
              </p:sp>
            </mc:Fallback>
          </mc:AlternateContent>
        </p:grpSp>
        <p:grpSp>
          <p:nvGrpSpPr>
            <p:cNvPr id="142" name="Group 141"/>
            <p:cNvGrpSpPr/>
            <p:nvPr/>
          </p:nvGrpSpPr>
          <p:grpSpPr>
            <a:xfrm>
              <a:off x="6193180" y="4496668"/>
              <a:ext cx="2509811" cy="2212190"/>
              <a:chOff x="6137507" y="3454389"/>
              <a:chExt cx="2509811" cy="2212190"/>
            </a:xfrm>
          </p:grpSpPr>
          <p:grpSp>
            <p:nvGrpSpPr>
              <p:cNvPr id="143" name="Group 142"/>
              <p:cNvGrpSpPr/>
              <p:nvPr/>
            </p:nvGrpSpPr>
            <p:grpSpPr>
              <a:xfrm>
                <a:off x="6137507" y="3718151"/>
                <a:ext cx="1683305" cy="1948428"/>
                <a:chOff x="3166156" y="3711685"/>
                <a:chExt cx="1683305" cy="1948428"/>
              </a:xfrm>
            </p:grpSpPr>
            <p:sp>
              <p:nvSpPr>
                <p:cNvPr id="148" name="Line 1395"/>
                <p:cNvSpPr>
                  <a:spLocks noChangeShapeType="1"/>
                </p:cNvSpPr>
                <p:nvPr/>
              </p:nvSpPr>
              <p:spPr bwMode="auto">
                <a:xfrm flipH="1" flipV="1">
                  <a:off x="4847871" y="5077206"/>
                  <a:ext cx="1590" cy="51762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49" name="Line 1408"/>
                <p:cNvSpPr>
                  <a:spLocks noChangeShapeType="1"/>
                </p:cNvSpPr>
                <p:nvPr/>
              </p:nvSpPr>
              <p:spPr bwMode="auto">
                <a:xfrm flipV="1">
                  <a:off x="4847869" y="4070431"/>
                  <a:ext cx="1" cy="442263"/>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50" name="Oval 1412"/>
                <p:cNvSpPr>
                  <a:spLocks noChangeArrowheads="1"/>
                </p:cNvSpPr>
                <p:nvPr/>
              </p:nvSpPr>
              <p:spPr bwMode="auto">
                <a:xfrm>
                  <a:off x="4183490" y="5556727"/>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51" name="Line 1395"/>
                <p:cNvSpPr>
                  <a:spLocks noChangeShapeType="1"/>
                </p:cNvSpPr>
                <p:nvPr/>
              </p:nvSpPr>
              <p:spPr bwMode="auto">
                <a:xfrm flipH="1" flipV="1">
                  <a:off x="4268434" y="5594828"/>
                  <a:ext cx="579438" cy="10317"/>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52" name="Oval 1412"/>
                <p:cNvSpPr>
                  <a:spLocks noChangeArrowheads="1"/>
                </p:cNvSpPr>
                <p:nvPr/>
              </p:nvSpPr>
              <p:spPr bwMode="auto">
                <a:xfrm>
                  <a:off x="4176755" y="4033920"/>
                  <a:ext cx="74612" cy="74613"/>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53" name="Line 1395"/>
                <p:cNvSpPr>
                  <a:spLocks noChangeShapeType="1"/>
                </p:cNvSpPr>
                <p:nvPr/>
              </p:nvSpPr>
              <p:spPr bwMode="auto">
                <a:xfrm flipH="1" flipV="1">
                  <a:off x="4251367" y="4070429"/>
                  <a:ext cx="587372" cy="2"/>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a:endParaRPr>
                </a:p>
              </p:txBody>
            </p:sp>
            <p:sp>
              <p:nvSpPr>
                <p:cNvPr id="154" name="TextBox 153"/>
                <p:cNvSpPr txBox="1"/>
                <p:nvPr/>
              </p:nvSpPr>
              <p:spPr>
                <a:xfrm>
                  <a:off x="4059162" y="4051542"/>
                  <a:ext cx="3000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155" name="TextBox 154"/>
                <p:cNvSpPr txBox="1"/>
                <p:nvPr/>
              </p:nvSpPr>
              <p:spPr>
                <a:xfrm>
                  <a:off x="4102002" y="5290781"/>
                  <a:ext cx="2551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156" name="TextBox 155"/>
                <p:cNvSpPr txBox="1"/>
                <p:nvPr/>
              </p:nvSpPr>
              <p:spPr>
                <a:xfrm>
                  <a:off x="4062364" y="4640641"/>
                  <a:ext cx="41870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a:rPr>
                    <a:t>5 V</a:t>
                  </a:r>
                </a:p>
              </p:txBody>
            </p:sp>
            <p:sp>
              <p:nvSpPr>
                <p:cNvPr id="157" name="TextBox 156"/>
                <p:cNvSpPr txBox="1"/>
                <p:nvPr/>
              </p:nvSpPr>
              <p:spPr>
                <a:xfrm>
                  <a:off x="4299547" y="3711685"/>
                  <a:ext cx="42511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a:rPr>
                    <a:t>1 A</a:t>
                  </a:r>
                </a:p>
              </p:txBody>
            </p:sp>
            <p:cxnSp>
              <p:nvCxnSpPr>
                <p:cNvPr id="158" name="Straight Arrow Connector 157"/>
                <p:cNvCxnSpPr/>
                <p:nvPr/>
              </p:nvCxnSpPr>
              <p:spPr>
                <a:xfrm flipH="1" flipV="1">
                  <a:off x="4262845" y="3982332"/>
                  <a:ext cx="496111" cy="2650"/>
                </a:xfrm>
                <a:prstGeom prst="straightConnector1">
                  <a:avLst/>
                </a:prstGeom>
                <a:noFill/>
                <a:ln w="12700" cap="flat" cmpd="sng" algn="ctr">
                  <a:solidFill>
                    <a:srgbClr val="000000"/>
                  </a:solidFill>
                  <a:prstDash val="solid"/>
                  <a:tailEnd type="triangle"/>
                </a:ln>
                <a:effectLst/>
              </p:spPr>
            </p:cxnSp>
            <p:sp>
              <p:nvSpPr>
                <p:cNvPr id="159" name="TextBox 158"/>
                <p:cNvSpPr txBox="1"/>
                <p:nvPr/>
              </p:nvSpPr>
              <p:spPr>
                <a:xfrm>
                  <a:off x="3166156" y="4652078"/>
                  <a:ext cx="934946"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rPr>
                    <a:t>Figure 1c.</a:t>
                  </a:r>
                </a:p>
              </p:txBody>
            </p:sp>
          </p:grpSp>
          <mc:AlternateContent xmlns:mc="http://schemas.openxmlformats.org/markup-compatibility/2006" xmlns:a14="http://schemas.microsoft.com/office/drawing/2010/main">
            <mc:Choice Requires="a14">
              <p:sp>
                <p:nvSpPr>
                  <p:cNvPr id="144" name="TextBox 143"/>
                  <p:cNvSpPr txBox="1"/>
                  <p:nvPr/>
                </p:nvSpPr>
                <p:spPr>
                  <a:xfrm>
                    <a:off x="6588165" y="3454389"/>
                    <a:ext cx="2059153"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p</m:t>
                        </m:r>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d>
                          <m:d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dPr>
                          <m:e>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5 </m:t>
                            </m:r>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V</m:t>
                            </m:r>
                          </m:e>
                        </m:d>
                        <m:d>
                          <m:dPr>
                            <m:ctrlPr>
                              <a:rPr kumimoji="0" lang="en-US" sz="14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dPr>
                          <m:e>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−1 </m:t>
                            </m:r>
                            <m:r>
                              <m:rPr>
                                <m:sty m:val="p"/>
                              </m:rP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A</m:t>
                            </m:r>
                          </m:e>
                        </m:d>
                        <m:r>
                          <a:rPr kumimoji="0" lang="en-US" sz="1400" b="0" i="0"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oMath>
                    </a14:m>
                    <a:r>
                      <a:rPr kumimoji="0" lang="en-US" sz="1400" b="0" i="0" u="none" strike="noStrike" kern="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rPr>
                      <a:t> -5 W.</a:t>
                    </a:r>
                  </a:p>
                </p:txBody>
              </p:sp>
            </mc:Choice>
            <mc:Fallback xmlns="">
              <p:sp>
                <p:nvSpPr>
                  <p:cNvPr id="88" name="TextBox 87"/>
                  <p:cNvSpPr txBox="1">
                    <a:spLocks noRot="1" noChangeAspect="1" noMove="1" noResize="1" noEditPoints="1" noAdjustHandles="1" noChangeArrowheads="1" noChangeShapeType="1" noTextEdit="1"/>
                  </p:cNvSpPr>
                  <p:nvPr/>
                </p:nvSpPr>
                <p:spPr>
                  <a:xfrm>
                    <a:off x="6588165" y="3454389"/>
                    <a:ext cx="2059153" cy="307777"/>
                  </a:xfrm>
                  <a:prstGeom prst="rect">
                    <a:avLst/>
                  </a:prstGeom>
                  <a:blipFill rotWithShape="0">
                    <a:blip r:embed="rId5"/>
                    <a:stretch>
                      <a:fillRect t="-5882" b="-17647"/>
                    </a:stretch>
                  </a:blipFill>
                </p:spPr>
                <p:txBody>
                  <a:bodyPr/>
                  <a:lstStyle/>
                  <a:p>
                    <a:r>
                      <a:rPr lang="en-US">
                        <a:noFill/>
                      </a:rPr>
                      <a:t> </a:t>
                    </a:r>
                  </a:p>
                </p:txBody>
              </p:sp>
            </mc:Fallback>
          </mc:AlternateContent>
          <p:sp>
            <p:nvSpPr>
              <p:cNvPr id="145" name="Oval 1387"/>
              <p:cNvSpPr>
                <a:spLocks noChangeArrowheads="1"/>
              </p:cNvSpPr>
              <p:nvPr/>
            </p:nvSpPr>
            <p:spPr bwMode="auto">
              <a:xfrm>
                <a:off x="7543541" y="4521698"/>
                <a:ext cx="552450" cy="561975"/>
              </a:xfrm>
              <a:prstGeom prst="ellipse">
                <a:avLst/>
              </a:prstGeom>
              <a:noFill/>
              <a:ln w="12700" cap="sq">
                <a:solidFill>
                  <a:srgbClr val="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46" name="TextBox 145"/>
              <p:cNvSpPr txBox="1"/>
              <p:nvPr/>
            </p:nvSpPr>
            <p:spPr>
              <a:xfrm>
                <a:off x="7670930" y="4519163"/>
                <a:ext cx="3000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a:t>
                </a:r>
              </a:p>
            </p:txBody>
          </p:sp>
          <p:sp>
            <p:nvSpPr>
              <p:cNvPr id="147" name="TextBox 146"/>
              <p:cNvSpPr txBox="1"/>
              <p:nvPr/>
            </p:nvSpPr>
            <p:spPr>
              <a:xfrm>
                <a:off x="7663755" y="4635464"/>
                <a:ext cx="3000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rPr>
                  <a:t>_</a:t>
                </a:r>
              </a:p>
            </p:txBody>
          </p:sp>
        </p:grpSp>
      </p:grpSp>
    </p:spTree>
    <p:extLst>
      <p:ext uri="{BB962C8B-B14F-4D97-AF65-F5344CB8AC3E}">
        <p14:creationId xmlns:p14="http://schemas.microsoft.com/office/powerpoint/2010/main" val="12698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0"/>
            <a:ext cx="9144000"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Electrical Charge</a:t>
            </a:r>
          </a:p>
        </p:txBody>
      </p:sp>
      <mc:AlternateContent xmlns:mc="http://schemas.openxmlformats.org/markup-compatibility/2006" xmlns:a14="http://schemas.microsoft.com/office/drawing/2010/main">
        <mc:Choice Requires="a14">
          <p:sp>
            <p:nvSpPr>
              <p:cNvPr id="7" name="Rectangle 6"/>
              <p:cNvSpPr/>
              <p:nvPr/>
            </p:nvSpPr>
            <p:spPr>
              <a:xfrm>
                <a:off x="94891" y="859469"/>
                <a:ext cx="8980097" cy="5909310"/>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In wires made from copper or other metals, electrons move under the influence of an applied electric field.</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Ions transfer charge in electrochemical batteries and living organism.</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Electrical charge measured in Coulombs (C) with the charge of an electron</a:t>
                </a:r>
              </a:p>
              <a:p>
                <a:r>
                  <a:rPr lang="en-US"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m:rPr>
                        <m:sty m:val="p"/>
                      </m:rPr>
                      <a:rPr lang="en-US" smtClean="0">
                        <a:solidFill>
                          <a:srgbClr val="000000"/>
                        </a:solidFill>
                        <a:latin typeface="Cambria Math" panose="02040503050406030204" pitchFamily="18" charset="0"/>
                        <a:ea typeface="Cambria Math" panose="02040503050406030204" pitchFamily="18" charset="0"/>
                      </a:rPr>
                      <m:t>e</m:t>
                    </m:r>
                    <m:r>
                      <a:rPr lang="en-US" smtClean="0">
                        <a:solidFill>
                          <a:srgbClr val="000000"/>
                        </a:solidFill>
                        <a:latin typeface="Cambria Math" panose="02040503050406030204" pitchFamily="18" charset="0"/>
                        <a:ea typeface="Cambria Math" panose="02040503050406030204" pitchFamily="18" charset="0"/>
                      </a:rPr>
                      <m:t>=</m:t>
                    </m:r>
                    <m:r>
                      <a:rPr lang="en-US" i="1" smtClean="0">
                        <a:solidFill>
                          <a:srgbClr val="000000"/>
                        </a:solidFill>
                        <a:latin typeface="Cambria Math" panose="02040503050406030204" pitchFamily="18" charset="0"/>
                        <a:ea typeface="Cambria Math" panose="02040503050406030204" pitchFamily="18" charset="0"/>
                      </a:rPr>
                      <m:t>−1.602×</m:t>
                    </m:r>
                    <m:sSup>
                      <m:sSupPr>
                        <m:ctrlPr>
                          <a:rPr lang="en-US" i="1" smtClean="0">
                            <a:solidFill>
                              <a:srgbClr val="000000"/>
                            </a:solidFill>
                            <a:latin typeface="Cambria Math" panose="02040503050406030204" pitchFamily="18" charset="0"/>
                            <a:ea typeface="Cambria Math" panose="02040503050406030204" pitchFamily="18" charset="0"/>
                          </a:rPr>
                        </m:ctrlPr>
                      </m:sSupPr>
                      <m:e>
                        <m:r>
                          <a:rPr lang="en-US" i="1" smtClean="0">
                            <a:solidFill>
                              <a:srgbClr val="000000"/>
                            </a:solidFill>
                            <a:latin typeface="Cambria Math" panose="02040503050406030204" pitchFamily="18" charset="0"/>
                            <a:ea typeface="Cambria Math" panose="02040503050406030204" pitchFamily="18" charset="0"/>
                          </a:rPr>
                          <m:t>10</m:t>
                        </m:r>
                      </m:e>
                      <m:sup>
                        <m:r>
                          <a:rPr lang="en-US" i="1" smtClean="0">
                            <a:solidFill>
                              <a:srgbClr val="000000"/>
                            </a:solidFill>
                            <a:latin typeface="Cambria Math" panose="02040503050406030204" pitchFamily="18" charset="0"/>
                            <a:ea typeface="Cambria Math" panose="02040503050406030204" pitchFamily="18" charset="0"/>
                          </a:rPr>
                          <m:t>−19</m:t>
                        </m:r>
                      </m:sup>
                    </m:sSup>
                    <m:r>
                      <m:rPr>
                        <m:sty m:val="p"/>
                      </m:rPr>
                      <a:rPr lang="en-US" smtClean="0">
                        <a:solidFill>
                          <a:srgbClr val="000000"/>
                        </a:solidFill>
                        <a:latin typeface="Cambria Math" panose="02040503050406030204" pitchFamily="18" charset="0"/>
                        <a:ea typeface="Cambria Math" panose="02040503050406030204" pitchFamily="18" charset="0"/>
                      </a:rPr>
                      <m:t>C</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A</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proton</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has</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a</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positive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charge</m:t>
                    </m:r>
                    <m:r>
                      <a:rPr lang="en-US" smtClean="0">
                        <a:solidFill>
                          <a:srgbClr val="000000"/>
                        </a:solidFill>
                        <a:latin typeface="Cambria Math" panose="02040503050406030204" pitchFamily="18" charset="0"/>
                        <a:ea typeface="Cambria Math" panose="02040503050406030204" pitchFamily="18" charset="0"/>
                      </a:rPr>
                      <m:t> </m:t>
                    </m:r>
                    <m:r>
                      <m:rPr>
                        <m:sty m:val="p"/>
                      </m:rPr>
                      <a:rPr lang="en-US" smtClean="0">
                        <a:solidFill>
                          <a:srgbClr val="000000"/>
                        </a:solidFill>
                        <a:latin typeface="Cambria Math" panose="02040503050406030204" pitchFamily="18" charset="0"/>
                        <a:ea typeface="Cambria Math" panose="02040503050406030204" pitchFamily="18" charset="0"/>
                      </a:rPr>
                      <m:t>of</m:t>
                    </m:r>
                  </m:oMath>
                </a14:m>
                <a:r>
                  <a:rPr lang="en-US"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1.602×</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−19</m:t>
                        </m:r>
                      </m:sup>
                    </m:sSup>
                    <m:r>
                      <m:rPr>
                        <m:sty m:val="p"/>
                      </m:rPr>
                      <a:rPr lang="en-US">
                        <a:solidFill>
                          <a:srgbClr val="000000"/>
                        </a:solidFill>
                        <a:latin typeface="Cambria Math" panose="02040503050406030204" pitchFamily="18" charset="0"/>
                        <a:ea typeface="Cambria Math" panose="02040503050406030204" pitchFamily="18" charset="0"/>
                      </a:rPr>
                      <m:t>C</m:t>
                    </m:r>
                  </m:oMath>
                </a14:m>
                <a:r>
                  <a:rPr lang="en-US" dirty="0">
                    <a:solidFill>
                      <a:srgbClr val="000000"/>
                    </a:solidFill>
                    <a:latin typeface="Cambria Math" panose="02040503050406030204" pitchFamily="18" charset="0"/>
                    <a:ea typeface="Cambria Math" panose="02040503050406030204" pitchFamily="18" charset="0"/>
                  </a:rPr>
                  <a:t>.</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Larger amounts of charge are made up of integer multiples of the elemental charge on an electron or proton. </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So amounts of electrical charge equal to</a:t>
                </a:r>
                <a14:m>
                  <m:oMath xmlns:m="http://schemas.openxmlformats.org/officeDocument/2006/math">
                    <m:r>
                      <a:rPr lang="en-US" smtClean="0">
                        <a:solidFill>
                          <a:srgbClr val="000000"/>
                        </a:solidFill>
                        <a:latin typeface="Cambria Math" panose="02040503050406030204" pitchFamily="18" charset="0"/>
                        <a:ea typeface="Cambria Math" panose="02040503050406030204" pitchFamily="18" charset="0"/>
                      </a:rPr>
                      <m:t> −</m:t>
                    </m:r>
                    <m:r>
                      <a:rPr lang="en-US">
                        <a:solidFill>
                          <a:srgbClr val="000000"/>
                        </a:solidFill>
                        <a:latin typeface="Cambria Math" panose="02040503050406030204" pitchFamily="18" charset="0"/>
                        <a:ea typeface="Cambria Math" panose="02040503050406030204" pitchFamily="18" charset="0"/>
                      </a:rPr>
                      <m:t>4.806×</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a:solidFill>
                              <a:srgbClr val="000000"/>
                            </a:solidFill>
                            <a:latin typeface="Cambria Math" panose="02040503050406030204" pitchFamily="18" charset="0"/>
                            <a:ea typeface="Cambria Math" panose="02040503050406030204" pitchFamily="18" charset="0"/>
                          </a:rPr>
                          <m:t>10</m:t>
                        </m:r>
                      </m:e>
                      <m:sup>
                        <m:r>
                          <a:rPr lang="en-US">
                            <a:solidFill>
                              <a:srgbClr val="000000"/>
                            </a:solidFill>
                            <a:latin typeface="Cambria Math" panose="02040503050406030204" pitchFamily="18" charset="0"/>
                            <a:ea typeface="Cambria Math" panose="02040503050406030204" pitchFamily="18" charset="0"/>
                          </a:rPr>
                          <m:t>−19</m:t>
                        </m:r>
                      </m:sup>
                    </m:sSup>
                    <m:r>
                      <m:rPr>
                        <m:sty m:val="p"/>
                      </m:rPr>
                      <a:rPr lang="en-US">
                        <a:solidFill>
                          <a:srgbClr val="000000"/>
                        </a:solidFill>
                        <a:latin typeface="Cambria Math" panose="02040503050406030204" pitchFamily="18" charset="0"/>
                        <a:ea typeface="Cambria Math" panose="02040503050406030204" pitchFamily="18" charset="0"/>
                      </a:rPr>
                      <m:t>C</m:t>
                    </m:r>
                    <m:r>
                      <a:rPr lang="en-US" smtClean="0">
                        <a:solidFill>
                          <a:srgbClr val="000000"/>
                        </a:solidFill>
                        <a:latin typeface="Cambria Math" panose="02040503050406030204" pitchFamily="18" charset="0"/>
                        <a:ea typeface="Cambria Math" panose="02040503050406030204" pitchFamily="18" charset="0"/>
                      </a:rPr>
                      <m:t>,−</m:t>
                    </m:r>
                    <m:r>
                      <a:rPr lang="en-US">
                        <a:solidFill>
                          <a:srgbClr val="000000"/>
                        </a:solidFill>
                        <a:latin typeface="Cambria Math" panose="02040503050406030204" pitchFamily="18" charset="0"/>
                        <a:ea typeface="Cambria Math" panose="02040503050406030204" pitchFamily="18" charset="0"/>
                      </a:rPr>
                      <m:t>3.204×</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a:solidFill>
                              <a:srgbClr val="000000"/>
                            </a:solidFill>
                            <a:latin typeface="Cambria Math" panose="02040503050406030204" pitchFamily="18" charset="0"/>
                            <a:ea typeface="Cambria Math" panose="02040503050406030204" pitchFamily="18" charset="0"/>
                          </a:rPr>
                          <m:t>10</m:t>
                        </m:r>
                      </m:e>
                      <m:sup>
                        <m:r>
                          <a:rPr lang="en-US">
                            <a:solidFill>
                              <a:srgbClr val="000000"/>
                            </a:solidFill>
                            <a:latin typeface="Cambria Math" panose="02040503050406030204" pitchFamily="18" charset="0"/>
                            <a:ea typeface="Cambria Math" panose="02040503050406030204" pitchFamily="18" charset="0"/>
                          </a:rPr>
                          <m:t>−19</m:t>
                        </m:r>
                      </m:sup>
                    </m:sSup>
                    <m:r>
                      <m:rPr>
                        <m:sty m:val="p"/>
                      </m:rPr>
                      <a:rPr lang="en-US">
                        <a:solidFill>
                          <a:srgbClr val="000000"/>
                        </a:solidFill>
                        <a:latin typeface="Cambria Math" panose="02040503050406030204" pitchFamily="18" charset="0"/>
                        <a:ea typeface="Cambria Math" panose="02040503050406030204" pitchFamily="18" charset="0"/>
                      </a:rPr>
                      <m:t>C</m:t>
                    </m:r>
                    <m:r>
                      <a:rPr lang="en-US"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r>
                      <a:rPr lang="en-US"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1.602×</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−19</m:t>
                        </m:r>
                      </m:sup>
                    </m:sSup>
                    <m:r>
                      <m:rPr>
                        <m:sty m:val="p"/>
                      </m:rPr>
                      <a:rPr lang="en-US">
                        <a:solidFill>
                          <a:srgbClr val="000000"/>
                        </a:solidFill>
                        <a:latin typeface="Cambria Math" panose="02040503050406030204" pitchFamily="18" charset="0"/>
                        <a:ea typeface="Cambria Math" panose="02040503050406030204" pitchFamily="18" charset="0"/>
                      </a:rPr>
                      <m:t>C</m:t>
                    </m:r>
                    <m:r>
                      <a:rPr lang="en-US" i="1">
                        <a:solidFill>
                          <a:srgbClr val="000000"/>
                        </a:solidFill>
                        <a:latin typeface="Cambria Math" panose="02040503050406030204" pitchFamily="18" charset="0"/>
                        <a:ea typeface="Cambria Math" panose="02040503050406030204" pitchFamily="18" charset="0"/>
                      </a:rPr>
                      <m:t> </m:t>
                    </m:r>
                    <m:r>
                      <a:rPr lang="en-US" smtClean="0">
                        <a:solidFill>
                          <a:srgbClr val="000000"/>
                        </a:solidFill>
                        <a:latin typeface="Cambria Math" panose="02040503050406030204" pitchFamily="18" charset="0"/>
                        <a:ea typeface="Cambria Math" panose="02040503050406030204" pitchFamily="18" charset="0"/>
                      </a:rPr>
                      <m:t>, 0 </m:t>
                    </m:r>
                    <m:r>
                      <m:rPr>
                        <m:sty m:val="p"/>
                      </m:rPr>
                      <a:rPr lang="en-US" smtClean="0">
                        <a:solidFill>
                          <a:srgbClr val="000000"/>
                        </a:solidFill>
                        <a:latin typeface="Cambria Math" panose="02040503050406030204" pitchFamily="18" charset="0"/>
                        <a:ea typeface="Cambria Math" panose="02040503050406030204" pitchFamily="18" charset="0"/>
                      </a:rPr>
                      <m:t>C</m:t>
                    </m:r>
                    <m:r>
                      <a:rPr lang="en-US" smtClean="0">
                        <a:solidFill>
                          <a:srgbClr val="000000"/>
                        </a:solidFill>
                        <a:latin typeface="Cambria Math" panose="02040503050406030204" pitchFamily="18" charset="0"/>
                        <a:ea typeface="Cambria Math" panose="02040503050406030204" pitchFamily="18" charset="0"/>
                      </a:rPr>
                      <m:t>, </m:t>
                    </m:r>
                    <m:r>
                      <a:rPr lang="en-US" i="1">
                        <a:solidFill>
                          <a:srgbClr val="000000"/>
                        </a:solidFill>
                        <a:latin typeface="Cambria Math" panose="02040503050406030204" pitchFamily="18" charset="0"/>
                        <a:ea typeface="Cambria Math" panose="02040503050406030204" pitchFamily="18" charset="0"/>
                      </a:rPr>
                      <m:t>1.602×</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−19</m:t>
                        </m:r>
                      </m:sup>
                    </m:sSup>
                    <m:r>
                      <m:rPr>
                        <m:sty m:val="p"/>
                      </m:rPr>
                      <a:rPr lang="en-US">
                        <a:solidFill>
                          <a:srgbClr val="000000"/>
                        </a:solidFill>
                        <a:latin typeface="Cambria Math" panose="02040503050406030204" pitchFamily="18" charset="0"/>
                        <a:ea typeface="Cambria Math" panose="02040503050406030204" pitchFamily="18" charset="0"/>
                      </a:rPr>
                      <m:t>C</m:t>
                    </m:r>
                    <m:r>
                      <a:rPr lang="en-US" smtClean="0">
                        <a:solidFill>
                          <a:srgbClr val="000000"/>
                        </a:solidFill>
                        <a:latin typeface="Cambria Math" panose="02040503050406030204" pitchFamily="18" charset="0"/>
                        <a:ea typeface="Cambria Math" panose="02040503050406030204" pitchFamily="18" charset="0"/>
                      </a:rPr>
                      <m:t>, 3.204×</m:t>
                    </m:r>
                    <m:sSup>
                      <m:sSupPr>
                        <m:ctrlPr>
                          <a:rPr lang="en-US" i="1" smtClean="0">
                            <a:solidFill>
                              <a:srgbClr val="000000"/>
                            </a:solidFill>
                            <a:latin typeface="Cambria Math" panose="02040503050406030204" pitchFamily="18" charset="0"/>
                            <a:ea typeface="Cambria Math" panose="02040503050406030204" pitchFamily="18" charset="0"/>
                          </a:rPr>
                        </m:ctrlPr>
                      </m:sSupPr>
                      <m:e>
                        <m:r>
                          <a:rPr lang="en-US" smtClean="0">
                            <a:solidFill>
                              <a:srgbClr val="000000"/>
                            </a:solidFill>
                            <a:latin typeface="Cambria Math" panose="02040503050406030204" pitchFamily="18" charset="0"/>
                            <a:ea typeface="Cambria Math" panose="02040503050406030204" pitchFamily="18" charset="0"/>
                          </a:rPr>
                          <m:t>10</m:t>
                        </m:r>
                      </m:e>
                      <m:sup>
                        <m:r>
                          <a:rPr lang="en-US" smtClean="0">
                            <a:solidFill>
                              <a:srgbClr val="000000"/>
                            </a:solidFill>
                            <a:latin typeface="Cambria Math" panose="02040503050406030204" pitchFamily="18" charset="0"/>
                            <a:ea typeface="Cambria Math" panose="02040503050406030204" pitchFamily="18" charset="0"/>
                          </a:rPr>
                          <m:t>−19</m:t>
                        </m:r>
                      </m:sup>
                    </m:sSup>
                    <m:r>
                      <m:rPr>
                        <m:sty m:val="p"/>
                      </m:rPr>
                      <a:rPr lang="en-US" smtClean="0">
                        <a:solidFill>
                          <a:srgbClr val="000000"/>
                        </a:solidFill>
                        <a:latin typeface="Cambria Math" panose="02040503050406030204" pitchFamily="18" charset="0"/>
                        <a:ea typeface="Cambria Math" panose="02040503050406030204" pitchFamily="18" charset="0"/>
                      </a:rPr>
                      <m:t>C</m:t>
                    </m:r>
                    <m:r>
                      <a:rPr lang="en-US" smtClean="0">
                        <a:solidFill>
                          <a:srgbClr val="000000"/>
                        </a:solidFill>
                        <a:latin typeface="Cambria Math" panose="02040503050406030204" pitchFamily="18" charset="0"/>
                        <a:ea typeface="Cambria Math" panose="02040503050406030204" pitchFamily="18" charset="0"/>
                      </a:rPr>
                      <m:t>, 4.806×</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a:solidFill>
                              <a:srgbClr val="000000"/>
                            </a:solidFill>
                            <a:latin typeface="Cambria Math" panose="02040503050406030204" pitchFamily="18" charset="0"/>
                            <a:ea typeface="Cambria Math" panose="02040503050406030204" pitchFamily="18" charset="0"/>
                          </a:rPr>
                          <m:t>10</m:t>
                        </m:r>
                      </m:e>
                      <m:sup>
                        <m:r>
                          <a:rPr lang="en-US">
                            <a:solidFill>
                              <a:srgbClr val="000000"/>
                            </a:solidFill>
                            <a:latin typeface="Cambria Math" panose="02040503050406030204" pitchFamily="18" charset="0"/>
                            <a:ea typeface="Cambria Math" panose="02040503050406030204" pitchFamily="18" charset="0"/>
                          </a:rPr>
                          <m:t>−19</m:t>
                        </m:r>
                      </m:sup>
                    </m:sSup>
                    <m:r>
                      <m:rPr>
                        <m:sty m:val="p"/>
                      </m:rPr>
                      <a:rPr lang="en-US">
                        <a:solidFill>
                          <a:srgbClr val="000000"/>
                        </a:solidFill>
                        <a:latin typeface="Cambria Math" panose="02040503050406030204" pitchFamily="18" charset="0"/>
                        <a:ea typeface="Cambria Math" panose="02040503050406030204" pitchFamily="18" charset="0"/>
                      </a:rPr>
                      <m:t>C</m:t>
                    </m:r>
                  </m:oMath>
                </a14:m>
                <a:r>
                  <a:rPr lang="en-US" dirty="0">
                    <a:solidFill>
                      <a:srgbClr val="000000"/>
                    </a:solidFill>
                    <a:latin typeface="Cambria Math" panose="02040503050406030204" pitchFamily="18" charset="0"/>
                    <a:ea typeface="Cambria Math" panose="02040503050406030204" pitchFamily="18" charset="0"/>
                  </a:rPr>
                  <a:t>, etc., can exist, but it is not possible to have amounts of charge between these discrete values.</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A charge of +1 C contains 1/</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1.602×</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−19</m:t>
                        </m:r>
                      </m:sup>
                    </m:sSup>
                  </m:oMath>
                </a14:m>
                <a:r>
                  <a:rPr lang="en-US"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6</m:t>
                    </m:r>
                    <m:r>
                      <a:rPr lang="en-US" i="1" smtClean="0">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2</m:t>
                    </m:r>
                    <m:r>
                      <a:rPr lang="en-US" i="1" smtClean="0">
                        <a:solidFill>
                          <a:srgbClr val="000000"/>
                        </a:solidFill>
                        <a:latin typeface="Cambria Math" panose="02040503050406030204" pitchFamily="18" charset="0"/>
                        <a:ea typeface="Cambria Math" panose="02040503050406030204" pitchFamily="18" charset="0"/>
                      </a:rPr>
                      <m:t>4</m:t>
                    </m:r>
                    <m:r>
                      <a:rPr lang="en-US" i="1">
                        <a:solidFill>
                          <a:srgbClr val="000000"/>
                        </a:solidFill>
                        <a:latin typeface="Cambria Math" panose="02040503050406030204" pitchFamily="18" charset="0"/>
                        <a:ea typeface="Cambria Math" panose="02040503050406030204" pitchFamily="18" charset="0"/>
                      </a:rPr>
                      <m:t>×</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m:t>
                        </m:r>
                        <m:r>
                          <a:rPr lang="en-US" i="1" smtClean="0">
                            <a:solidFill>
                              <a:srgbClr val="000000"/>
                            </a:solidFill>
                            <a:latin typeface="Cambria Math" panose="02040503050406030204" pitchFamily="18" charset="0"/>
                            <a:ea typeface="Cambria Math" panose="02040503050406030204" pitchFamily="18" charset="0"/>
                          </a:rPr>
                          <m:t>8</m:t>
                        </m:r>
                      </m:sup>
                    </m:sSup>
                  </m:oMath>
                </a14:m>
                <a:r>
                  <a:rPr lang="en-US" dirty="0">
                    <a:solidFill>
                      <a:srgbClr val="000000"/>
                    </a:solidFill>
                    <a:latin typeface="Cambria Math" panose="02040503050406030204" pitchFamily="18" charset="0"/>
                    <a:ea typeface="Cambria Math" panose="02040503050406030204" pitchFamily="18" charset="0"/>
                  </a:rPr>
                  <a:t> positive charges.</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A charge of -1 C contains 1/</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1.602×</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−19</m:t>
                        </m:r>
                      </m:sup>
                    </m:sSup>
                  </m:oMath>
                </a14:m>
                <a:r>
                  <a:rPr lang="en-US"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6.24×</m:t>
                    </m:r>
                    <m:sSup>
                      <m:sSupPr>
                        <m:ctrlPr>
                          <a:rPr lang="en-US" i="1">
                            <a:solidFill>
                              <a:srgbClr val="000000"/>
                            </a:solidFill>
                            <a:latin typeface="Cambria Math" panose="02040503050406030204" pitchFamily="18" charset="0"/>
                            <a:ea typeface="Cambria Math" panose="02040503050406030204" pitchFamily="18" charset="0"/>
                          </a:rPr>
                        </m:ctrlPr>
                      </m:sSupPr>
                      <m:e>
                        <m:r>
                          <a:rPr lang="en-US" i="1">
                            <a:solidFill>
                              <a:srgbClr val="000000"/>
                            </a:solidFill>
                            <a:latin typeface="Cambria Math" panose="02040503050406030204" pitchFamily="18" charset="0"/>
                            <a:ea typeface="Cambria Math" panose="02040503050406030204" pitchFamily="18" charset="0"/>
                          </a:rPr>
                          <m:t>10</m:t>
                        </m:r>
                      </m:e>
                      <m:sup>
                        <m:r>
                          <a:rPr lang="en-US" i="1">
                            <a:solidFill>
                              <a:srgbClr val="000000"/>
                            </a:solidFill>
                            <a:latin typeface="Cambria Math" panose="02040503050406030204" pitchFamily="18" charset="0"/>
                            <a:ea typeface="Cambria Math" panose="02040503050406030204" pitchFamily="18" charset="0"/>
                          </a:rPr>
                          <m:t>18</m:t>
                        </m:r>
                      </m:sup>
                    </m:sSup>
                  </m:oMath>
                </a14:m>
                <a:r>
                  <a:rPr lang="en-US" dirty="0">
                    <a:solidFill>
                      <a:srgbClr val="000000"/>
                    </a:solidFill>
                    <a:latin typeface="Cambria Math" panose="02040503050406030204" pitchFamily="18" charset="0"/>
                    <a:ea typeface="Cambria Math" panose="02040503050406030204" pitchFamily="18" charset="0"/>
                  </a:rPr>
                  <a:t> negative charges.</a:t>
                </a:r>
              </a:p>
              <a:p>
                <a:pPr marL="342900" indent="-342900">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Electrical Charge is designated by Q for a constant charge and q or q(t) for time varying charge.</a:t>
                </a:r>
              </a:p>
            </p:txBody>
          </p:sp>
        </mc:Choice>
        <mc:Fallback xmlns="">
          <p:sp>
            <p:nvSpPr>
              <p:cNvPr id="7" name="Rectangle 6"/>
              <p:cNvSpPr>
                <a:spLocks noRot="1" noChangeAspect="1" noMove="1" noResize="1" noEditPoints="1" noAdjustHandles="1" noChangeArrowheads="1" noChangeShapeType="1" noTextEdit="1"/>
              </p:cNvSpPr>
              <p:nvPr/>
            </p:nvSpPr>
            <p:spPr>
              <a:xfrm>
                <a:off x="94891" y="859469"/>
                <a:ext cx="8980097" cy="5909310"/>
              </a:xfrm>
              <a:prstGeom prst="rect">
                <a:avLst/>
              </a:prstGeom>
              <a:blipFill rotWithShape="0">
                <a:blip r:embed="rId3"/>
                <a:stretch>
                  <a:fillRect l="-270" t="-410" b="-308"/>
                </a:stretch>
              </a:blipFill>
              <a:ln w="38100" cmpd="thickThi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74373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anim calcmode="lin" valueType="num">
                                      <p:cBhvr additive="base">
                                        <p:cTn id="1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 calcmode="lin" valueType="num">
                                      <p:cBhvr additive="base">
                                        <p:cTn id="1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anim calcmode="lin" valueType="num">
                                      <p:cBhvr additive="base">
                                        <p:cTn id="1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anim calcmode="lin" valueType="num">
                                      <p:cBhvr additive="base">
                                        <p:cTn id="2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 calcmode="lin" valueType="num">
                                      <p:cBhvr additive="base">
                                        <p:cTn id="2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5" end="15"/>
                                            </p:txEl>
                                          </p:spTgt>
                                        </p:tgtEl>
                                        <p:attrNameLst>
                                          <p:attrName>style.visibility</p:attrName>
                                        </p:attrNameLst>
                                      </p:cBhvr>
                                      <p:to>
                                        <p:strVal val="visible"/>
                                      </p:to>
                                    </p:set>
                                    <p:anim calcmode="lin" valueType="num">
                                      <p:cBhvr additive="base">
                                        <p:cTn id="3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492" y="16626"/>
            <a:ext cx="7759811" cy="400050"/>
          </a:xfrm>
        </p:spPr>
        <p:txBody>
          <a:bodyPr>
            <a:noAutofit/>
          </a:bodyPr>
          <a:lstStyle/>
          <a:p>
            <a:pPr algn="ctr"/>
            <a:r>
              <a:rPr lang="en-US" sz="3600" dirty="0">
                <a:gradFill>
                  <a:gsLst>
                    <a:gs pos="14000">
                      <a:schemeClr val="accent5"/>
                    </a:gs>
                    <a:gs pos="64000">
                      <a:schemeClr val="tx2"/>
                    </a:gs>
                    <a:gs pos="100000">
                      <a:schemeClr val="tx2"/>
                    </a:gs>
                  </a:gsLst>
                  <a:lin ang="16200000" scaled="1"/>
                </a:gradFill>
                <a:latin typeface="Cambria Math" panose="02040503050406030204" pitchFamily="18" charset="0"/>
                <a:ea typeface="Cambria Math" panose="02040503050406030204" pitchFamily="18" charset="0"/>
                <a:cs typeface="Arial" panose="020B0604020202020204" pitchFamily="34" charset="0"/>
              </a:rPr>
              <a:t>Passive Sign Convention (Continued)</a:t>
            </a:r>
          </a:p>
        </p:txBody>
      </p:sp>
      <p:sp>
        <p:nvSpPr>
          <p:cNvPr id="7" name="Rectangle 6"/>
          <p:cNvSpPr/>
          <p:nvPr/>
        </p:nvSpPr>
        <p:spPr>
          <a:xfrm>
            <a:off x="80626" y="936977"/>
            <a:ext cx="8981038" cy="4247317"/>
          </a:xfrm>
          <a:prstGeom prst="rect">
            <a:avLst/>
          </a:prstGeom>
          <a:solidFill>
            <a:srgbClr val="FFFFFF"/>
          </a:solidFill>
          <a:ln w="38100" cmpd="thickThin">
            <a:solidFill>
              <a:schemeClr val="accent1"/>
            </a:solidFill>
          </a:ln>
        </p:spPr>
        <p:txBody>
          <a:bodyPr wrap="square">
            <a:spAutoFit/>
          </a:bodyPr>
          <a:lstStyle/>
          <a:p>
            <a:pPr marL="257175" indent="-257175">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The </a:t>
            </a:r>
            <a:r>
              <a:rPr lang="en-US" b="1" dirty="0">
                <a:solidFill>
                  <a:srgbClr val="000000"/>
                </a:solidFill>
                <a:latin typeface="Cambria Math" panose="02040503050406030204" pitchFamily="18" charset="0"/>
                <a:ea typeface="Cambria Math" panose="02040503050406030204" pitchFamily="18" charset="0"/>
              </a:rPr>
              <a:t>Passive sign convention</a:t>
            </a:r>
            <a:r>
              <a:rPr lang="en-US" dirty="0">
                <a:solidFill>
                  <a:srgbClr val="000000"/>
                </a:solidFill>
                <a:latin typeface="Cambria Math" panose="02040503050406030204" pitchFamily="18" charset="0"/>
                <a:ea typeface="Cambria Math" panose="02040503050406030204" pitchFamily="18" charset="0"/>
              </a:rPr>
              <a:t> implies that positive conventional current flows from the higher to lower voltage in a passive device, such as a resistor so as to have the positive power dissipated in the passive device, i.e. the vi product ≥ 0.</a:t>
            </a: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endParaRPr lang="en-US" dirty="0">
              <a:solidFill>
                <a:srgbClr val="000000"/>
              </a:solidFill>
              <a:latin typeface="Cambria Math" panose="02040503050406030204" pitchFamily="18" charset="0"/>
              <a:ea typeface="Cambria Math" panose="02040503050406030204" pitchFamily="18" charset="0"/>
            </a:endParaRPr>
          </a:p>
          <a:p>
            <a:pPr marL="257175" indent="-257175">
              <a:buFont typeface="Arial" panose="020B0604020202020204" pitchFamily="34" charset="0"/>
              <a:buChar char="•"/>
            </a:pPr>
            <a:r>
              <a:rPr lang="en-US" dirty="0">
                <a:solidFill>
                  <a:srgbClr val="000000"/>
                </a:solidFill>
                <a:latin typeface="Cambria Math" panose="02040503050406030204" pitchFamily="18" charset="0"/>
                <a:ea typeface="Cambria Math" panose="02040503050406030204" pitchFamily="18" charset="0"/>
              </a:rPr>
              <a:t>Positive conventional current flows through a passive device from the higher to lower voltage, due to the passive sign convention.</a:t>
            </a:r>
          </a:p>
          <a:p>
            <a:endParaRPr lang="en-US" dirty="0">
              <a:solidFill>
                <a:srgbClr val="000000"/>
              </a:solidFill>
              <a:latin typeface="Cambria Math" panose="02040503050406030204" pitchFamily="18" charset="0"/>
              <a:ea typeface="Cambria Math" panose="02040503050406030204" pitchFamily="18" charset="0"/>
            </a:endParaRPr>
          </a:p>
        </p:txBody>
      </p:sp>
      <p:grpSp>
        <p:nvGrpSpPr>
          <p:cNvPr id="24" name="Group 23"/>
          <p:cNvGrpSpPr/>
          <p:nvPr/>
        </p:nvGrpSpPr>
        <p:grpSpPr>
          <a:xfrm>
            <a:off x="3914328" y="2131942"/>
            <a:ext cx="1158407" cy="1576190"/>
            <a:chOff x="3282242" y="872271"/>
            <a:chExt cx="1158407" cy="1576190"/>
          </a:xfrm>
        </p:grpSpPr>
        <p:sp>
          <p:nvSpPr>
            <p:cNvPr id="25" name="Rectangle 24"/>
            <p:cNvSpPr/>
            <p:nvPr/>
          </p:nvSpPr>
          <p:spPr bwMode="auto">
            <a:xfrm>
              <a:off x="3321810" y="1438644"/>
              <a:ext cx="608580" cy="710804"/>
            </a:xfrm>
            <a:prstGeom prst="rect">
              <a:avLst/>
            </a:prstGeom>
            <a:solidFill>
              <a:schemeClr val="accent1">
                <a:lumMod val="75000"/>
              </a:schemeClr>
            </a:soli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2">
                  <a:satMod val="300000"/>
                </a:schemeClr>
              </a:contourClr>
            </a:sp3d>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6" name="TextBox 25"/>
            <p:cNvSpPr txBox="1"/>
            <p:nvPr/>
          </p:nvSpPr>
          <p:spPr>
            <a:xfrm>
              <a:off x="3282242" y="1473279"/>
              <a:ext cx="699941" cy="584775"/>
            </a:xfrm>
            <a:prstGeom prst="rect">
              <a:avLst/>
            </a:prstGeom>
            <a:noFill/>
          </p:spPr>
          <p:txBody>
            <a:bodyPr wrap="none" rtlCol="0">
              <a:spAutoFit/>
            </a:bodyPr>
            <a:lstStyle/>
            <a:p>
              <a:r>
                <a:rPr lang="en-US" sz="1200" dirty="0">
                  <a:solidFill>
                    <a:schemeClr val="bg1"/>
                  </a:solidFill>
                </a:rPr>
                <a:t> </a:t>
              </a:r>
              <a:r>
                <a:rPr lang="en-US" sz="1000" dirty="0">
                  <a:solidFill>
                    <a:schemeClr val="bg1"/>
                  </a:solidFill>
                </a:rPr>
                <a:t>Element</a:t>
              </a:r>
            </a:p>
            <a:p>
              <a:r>
                <a:rPr lang="en-US" sz="1000" dirty="0">
                  <a:solidFill>
                    <a:schemeClr val="bg1"/>
                  </a:solidFill>
                </a:rPr>
                <a:t>Absorbing</a:t>
              </a:r>
            </a:p>
            <a:p>
              <a:r>
                <a:rPr lang="en-US" sz="1000" dirty="0">
                  <a:solidFill>
                    <a:schemeClr val="bg1"/>
                  </a:solidFill>
                </a:rPr>
                <a:t> Power</a:t>
              </a:r>
            </a:p>
          </p:txBody>
        </p:sp>
        <p:cxnSp>
          <p:nvCxnSpPr>
            <p:cNvPr id="27" name="Straight Connector 26"/>
            <p:cNvCxnSpPr/>
            <p:nvPr/>
          </p:nvCxnSpPr>
          <p:spPr>
            <a:xfrm flipV="1">
              <a:off x="3612236" y="1284443"/>
              <a:ext cx="0" cy="1542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96518" y="872271"/>
              <a:ext cx="421910" cy="338554"/>
            </a:xfrm>
            <a:prstGeom prst="rect">
              <a:avLst/>
            </a:prstGeom>
            <a:noFill/>
          </p:spPr>
          <p:txBody>
            <a:bodyPr wrap="none" rtlCol="0">
              <a:spAutoFit/>
            </a:bodyPr>
            <a:lstStyle/>
            <a:p>
              <a:r>
                <a:rPr lang="en-US" sz="1600" dirty="0">
                  <a:solidFill>
                    <a:schemeClr val="bg1"/>
                  </a:solidFill>
                  <a:latin typeface="Cambria Math" panose="02040503050406030204" pitchFamily="18" charset="0"/>
                  <a:ea typeface="Cambria Math" panose="02040503050406030204" pitchFamily="18" charset="0"/>
                </a:rPr>
                <a:t>5V</a:t>
              </a:r>
            </a:p>
          </p:txBody>
        </p:sp>
        <p:sp>
          <p:nvSpPr>
            <p:cNvPr id="29" name="Oval 28"/>
            <p:cNvSpPr/>
            <p:nvPr/>
          </p:nvSpPr>
          <p:spPr>
            <a:xfrm>
              <a:off x="3552773" y="1164431"/>
              <a:ext cx="118926" cy="119062"/>
            </a:xfrm>
            <a:prstGeom prst="ellipse">
              <a:avLst/>
            </a:prstGeom>
            <a:noFill/>
            <a:ln w="1270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Isosceles Triangle 29"/>
            <p:cNvSpPr/>
            <p:nvPr/>
          </p:nvSpPr>
          <p:spPr>
            <a:xfrm rot="10800000">
              <a:off x="3521853" y="2298442"/>
              <a:ext cx="197643" cy="150019"/>
            </a:xfrm>
            <a:prstGeom prst="triangle">
              <a:avLst/>
            </a:prstGeom>
            <a:noFill/>
            <a:ln w="1270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1" name="Straight Arrow Connector 30"/>
            <p:cNvCxnSpPr/>
            <p:nvPr/>
          </p:nvCxnSpPr>
          <p:spPr>
            <a:xfrm>
              <a:off x="4050391" y="1434039"/>
              <a:ext cx="12523" cy="68846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37975" y="1536435"/>
              <a:ext cx="402674" cy="338554"/>
            </a:xfrm>
            <a:prstGeom prst="rect">
              <a:avLst/>
            </a:prstGeom>
            <a:noFill/>
          </p:spPr>
          <p:txBody>
            <a:bodyPr wrap="none" rtlCol="0">
              <a:spAutoFit/>
            </a:bodyPr>
            <a:lstStyle/>
            <a:p>
              <a:r>
                <a:rPr lang="en-US" sz="1600" dirty="0">
                  <a:solidFill>
                    <a:schemeClr val="bg1"/>
                  </a:solidFill>
                  <a:latin typeface="Cambria Math" panose="02040503050406030204" pitchFamily="18" charset="0"/>
                  <a:ea typeface="Cambria Math" panose="02040503050406030204" pitchFamily="18" charset="0"/>
                </a:rPr>
                <a:t>i</a:t>
              </a:r>
              <a:r>
                <a:rPr lang="en-US" sz="1600" baseline="-25000" dirty="0">
                  <a:solidFill>
                    <a:schemeClr val="bg1"/>
                  </a:solidFill>
                  <a:latin typeface="Cambria Math" panose="02040503050406030204" pitchFamily="18" charset="0"/>
                  <a:ea typeface="Cambria Math" panose="02040503050406030204" pitchFamily="18" charset="0"/>
                </a:rPr>
                <a:t>R1</a:t>
              </a:r>
              <a:endParaRPr lang="en-US" sz="1600" dirty="0">
                <a:solidFill>
                  <a:schemeClr val="bg1"/>
                </a:solidFill>
                <a:latin typeface="Cambria Math" panose="02040503050406030204" pitchFamily="18" charset="0"/>
                <a:ea typeface="Cambria Math" panose="02040503050406030204" pitchFamily="18" charset="0"/>
              </a:endParaRPr>
            </a:p>
          </p:txBody>
        </p:sp>
        <p:cxnSp>
          <p:nvCxnSpPr>
            <p:cNvPr id="33" name="Straight Connector 32"/>
            <p:cNvCxnSpPr/>
            <p:nvPr/>
          </p:nvCxnSpPr>
          <p:spPr>
            <a:xfrm flipV="1">
              <a:off x="3625950" y="2154747"/>
              <a:ext cx="0" cy="1436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230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21" y="23168"/>
            <a:ext cx="8380536" cy="400050"/>
          </a:xfrm>
        </p:spPr>
        <p:txBody>
          <a:bodyPr>
            <a:noAutofit/>
          </a:bodyPr>
          <a:lstStyle/>
          <a:p>
            <a:pPr algn="ctr"/>
            <a:r>
              <a:rPr lang="en-US" sz="3600" dirty="0">
                <a:gradFill>
                  <a:gsLst>
                    <a:gs pos="14000">
                      <a:schemeClr val="accent5"/>
                    </a:gs>
                    <a:gs pos="64000">
                      <a:schemeClr val="tx2"/>
                    </a:gs>
                    <a:gs pos="100000">
                      <a:schemeClr val="tx2"/>
                    </a:gs>
                  </a:gsLst>
                  <a:lin ang="16200000" scaled="1"/>
                </a:gradFill>
                <a:latin typeface="Cambria Math" panose="02040503050406030204" pitchFamily="18" charset="0"/>
                <a:ea typeface="Cambria Math" panose="02040503050406030204" pitchFamily="18" charset="0"/>
                <a:cs typeface="Arial" panose="020B0604020202020204" pitchFamily="34" charset="0"/>
              </a:rPr>
              <a:t>Circuit Element Power Calculation Example 1</a:t>
            </a:r>
          </a:p>
        </p:txBody>
      </p:sp>
      <mc:AlternateContent xmlns:mc="http://schemas.openxmlformats.org/markup-compatibility/2006" xmlns:a14="http://schemas.microsoft.com/office/drawing/2010/main">
        <mc:Choice Requires="a14">
          <p:sp>
            <p:nvSpPr>
              <p:cNvPr id="7" name="Rectangle 6"/>
              <p:cNvSpPr/>
              <p:nvPr/>
            </p:nvSpPr>
            <p:spPr>
              <a:xfrm>
                <a:off x="90626" y="3674749"/>
                <a:ext cx="8951139" cy="2890535"/>
              </a:xfrm>
              <a:prstGeom prst="rect">
                <a:avLst/>
              </a:prstGeom>
              <a:solidFill>
                <a:srgbClr val="FFFFFF"/>
              </a:solidFill>
              <a:ln w="38100" cmpd="thickThin">
                <a:solidFill>
                  <a:schemeClr val="accent1"/>
                </a:solidFill>
              </a:ln>
            </p:spPr>
            <p:txBody>
              <a:bodyPr wrap="square">
                <a:spAutoFit/>
              </a:bodyPr>
              <a:lstStyle/>
              <a:p>
                <a:pPr marL="257175" indent="-257175">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For the above circuit calculate the powers p</a:t>
                </a:r>
                <a:r>
                  <a:rPr lang="en-US" baseline="-25000" dirty="0">
                    <a:solidFill>
                      <a:schemeClr val="bg1"/>
                    </a:solidFill>
                    <a:latin typeface="Cambria Math" panose="02040503050406030204" pitchFamily="18" charset="0"/>
                    <a:ea typeface="Cambria Math" panose="02040503050406030204" pitchFamily="18" charset="0"/>
                  </a:rPr>
                  <a:t>1</a:t>
                </a:r>
                <a:r>
                  <a:rPr lang="en-US" dirty="0">
                    <a:solidFill>
                      <a:schemeClr val="bg1"/>
                    </a:solidFill>
                    <a:latin typeface="Cambria Math" panose="02040503050406030204" pitchFamily="18" charset="0"/>
                    <a:ea typeface="Cambria Math" panose="02040503050406030204" pitchFamily="18" charset="0"/>
                  </a:rPr>
                  <a:t> through p</a:t>
                </a:r>
                <a:r>
                  <a:rPr lang="en-US" baseline="-25000" dirty="0">
                    <a:solidFill>
                      <a:schemeClr val="bg1"/>
                    </a:solidFill>
                    <a:latin typeface="Cambria Math" panose="02040503050406030204" pitchFamily="18" charset="0"/>
                    <a:ea typeface="Cambria Math" panose="02040503050406030204" pitchFamily="18" charset="0"/>
                  </a:rPr>
                  <a:t>3</a:t>
                </a:r>
                <a:r>
                  <a:rPr lang="en-US" dirty="0">
                    <a:solidFill>
                      <a:schemeClr val="bg1"/>
                    </a:solidFill>
                    <a:latin typeface="Cambria Math" panose="02040503050406030204" pitchFamily="18" charset="0"/>
                    <a:ea typeface="Cambria Math" panose="02040503050406030204" pitchFamily="18" charset="0"/>
                  </a:rPr>
                  <a:t> using the passive sign convention.</a:t>
                </a:r>
              </a:p>
              <a:p>
                <a:pPr marL="257175" indent="-257175">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1</m:t>
                          </m:r>
                        </m:sub>
                      </m:sSub>
                      <m:r>
                        <a:rPr lang="en-US">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a:solidFill>
                                <a:schemeClr val="bg1"/>
                              </a:solidFill>
                              <a:latin typeface="Cambria Math" panose="02040503050406030204" pitchFamily="18" charset="0"/>
                            </a:rPr>
                            <m:t>1</m:t>
                          </m:r>
                          <m:r>
                            <a:rPr lang="en-US" b="0" i="0" smtClean="0">
                              <a:solidFill>
                                <a:schemeClr val="bg1"/>
                              </a:solidFill>
                              <a:latin typeface="Cambria Math" panose="02040503050406030204" pitchFamily="18" charset="0"/>
                            </a:rPr>
                            <m:t>8</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1.0</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A</m:t>
                          </m:r>
                        </m:e>
                      </m:d>
                      <m:r>
                        <a:rPr lang="en-US">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−18</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Supplied</m:t>
                          </m:r>
                        </m:e>
                      </m:d>
                      <m:r>
                        <a:rPr lang="en-US">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2</m:t>
                          </m:r>
                        </m:sub>
                      </m:sSub>
                      <m:r>
                        <a:rPr lang="en-US">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4.5</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1.0</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A</m:t>
                          </m:r>
                        </m:e>
                      </m:d>
                      <m:r>
                        <a:rPr lang="en-US">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4.5</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r>
                        <a:rPr lang="en-US" b="0" i="0" smtClean="0">
                          <a:solidFill>
                            <a:schemeClr val="bg1"/>
                          </a:solidFill>
                          <a:latin typeface="Cambria Math" panose="02040503050406030204" pitchFamily="18" charset="0"/>
                        </a:rPr>
                        <m:t>). </m:t>
                      </m:r>
                    </m:oMath>
                  </m:oMathPara>
                </a14:m>
                <a:endParaRPr lang="en-US" dirty="0">
                  <a:solidFill>
                    <a:schemeClr val="bg1"/>
                  </a:solidFill>
                </a:endParaRPr>
              </a:p>
              <a:p>
                <a:endParaRPr lang="en-US"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p</m:t>
                          </m:r>
                        </m:e>
                        <m:sub>
                          <m:r>
                            <a:rPr lang="en-US" i="0">
                              <a:solidFill>
                                <a:schemeClr val="bg1"/>
                              </a:solidFill>
                              <a:latin typeface="Cambria Math" panose="02040503050406030204" pitchFamily="18" charset="0"/>
                            </a:rPr>
                            <m:t>3</m:t>
                          </m:r>
                        </m:sub>
                      </m:sSub>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13.5</m:t>
                          </m:r>
                          <m:r>
                            <a:rPr lang="en-US" i="0">
                              <a:solidFill>
                                <a:schemeClr val="bg1"/>
                              </a:solidFill>
                              <a:latin typeface="Cambria Math" panose="02040503050406030204" pitchFamily="18" charset="0"/>
                            </a:rPr>
                            <m:t> </m:t>
                          </m:r>
                          <m:r>
                            <m:rPr>
                              <m:sty m:val="p"/>
                            </m:rPr>
                            <a:rPr lang="en-US" i="0">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1.0 </m:t>
                          </m:r>
                          <m:r>
                            <m:rPr>
                              <m:sty m:val="p"/>
                            </m:rPr>
                            <a:rPr lang="en-US" i="0">
                              <a:solidFill>
                                <a:schemeClr val="bg1"/>
                              </a:solidFill>
                              <a:latin typeface="Cambria Math" panose="02040503050406030204" pitchFamily="18" charset="0"/>
                            </a:rPr>
                            <m:t>A</m:t>
                          </m:r>
                        </m:e>
                      </m:d>
                      <m:r>
                        <a:rPr lang="en-US" i="0">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13</m:t>
                      </m:r>
                      <m:r>
                        <a:rPr lang="en-US" i="0">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5</m:t>
                      </m:r>
                      <m:r>
                        <a:rPr lang="en-US" i="0">
                          <a:solidFill>
                            <a:schemeClr val="bg1"/>
                          </a:solidFill>
                          <a:latin typeface="Cambria Math" panose="02040503050406030204" pitchFamily="18" charset="0"/>
                        </a:rPr>
                        <m:t> </m:t>
                      </m:r>
                      <m:r>
                        <m:rPr>
                          <m:sty m:val="p"/>
                        </m:rPr>
                        <a:rPr lang="en-US" i="0">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Absorbeb</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Charging</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battery</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absorbes</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power</m:t>
                          </m:r>
                        </m:e>
                      </m:d>
                      <m:r>
                        <a:rPr lang="en-US" i="0">
                          <a:solidFill>
                            <a:schemeClr val="bg1"/>
                          </a:solidFill>
                          <a:latin typeface="Cambria Math" panose="02040503050406030204" pitchFamily="18" charset="0"/>
                        </a:rPr>
                        <m:t>.  </m:t>
                      </m:r>
                    </m:oMath>
                  </m:oMathPara>
                </a14:m>
                <a:endParaRPr lang="en-US"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8</m:t>
                      </m:r>
                      <m:r>
                        <a:rPr lang="en-US" i="1">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e>
                      </m:d>
                      <m:r>
                        <a:rPr lang="en-US" b="0" i="1" smtClean="0">
                          <a:solidFill>
                            <a:schemeClr val="bg1"/>
                          </a:solidFill>
                          <a:latin typeface="Cambria Math" panose="02040503050406030204" pitchFamily="18" charset="0"/>
                        </a:rPr>
                        <m:t> </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  </m:t>
                      </m:r>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8</m:t>
                      </m:r>
                      <m:r>
                        <a:rPr lang="en-US" i="1">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Supplied</m:t>
                      </m:r>
                      <m:r>
                        <a:rPr lang="en-US" b="0" i="0"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r>
                        <a:rPr lang="en-US" i="1">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Suppled</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Power</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Equals</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Power</m:t>
                      </m:r>
                      <m:r>
                        <a:rPr lang="en-US" b="0" i="0" smtClean="0">
                          <a:solidFill>
                            <a:schemeClr val="bg1"/>
                          </a:solidFill>
                          <a:latin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90626" y="3674749"/>
                <a:ext cx="8951139" cy="2890535"/>
              </a:xfrm>
              <a:prstGeom prst="rect">
                <a:avLst/>
              </a:prstGeom>
              <a:blipFill rotWithShape="0">
                <a:blip r:embed="rId2"/>
                <a:stretch>
                  <a:fillRect l="-271" t="-833"/>
                </a:stretch>
              </a:blipFill>
              <a:ln w="38100" cmpd="thickThin">
                <a:solidFill>
                  <a:schemeClr val="accent1"/>
                </a:solidFill>
              </a:ln>
            </p:spPr>
            <p:txBody>
              <a:bodyPr/>
              <a:lstStyle/>
              <a:p>
                <a:r>
                  <a:rPr lang="en-US">
                    <a:noFill/>
                  </a:rPr>
                  <a:t> </a:t>
                </a:r>
              </a:p>
            </p:txBody>
          </p:sp>
        </mc:Fallback>
      </mc:AlternateContent>
      <p:grpSp>
        <p:nvGrpSpPr>
          <p:cNvPr id="30" name="Group 29"/>
          <p:cNvGrpSpPr/>
          <p:nvPr/>
        </p:nvGrpSpPr>
        <p:grpSpPr>
          <a:xfrm>
            <a:off x="2475321" y="606133"/>
            <a:ext cx="3805378" cy="2875977"/>
            <a:chOff x="3878609" y="3815768"/>
            <a:chExt cx="3805378" cy="2875977"/>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609" y="3815768"/>
              <a:ext cx="3805378" cy="2875977"/>
            </a:xfrm>
            <a:prstGeom prst="rect">
              <a:avLst/>
            </a:prstGeom>
          </p:spPr>
        </p:pic>
        <p:sp>
          <p:nvSpPr>
            <p:cNvPr id="32" name="TextBox 31"/>
            <p:cNvSpPr txBox="1"/>
            <p:nvPr/>
          </p:nvSpPr>
          <p:spPr>
            <a:xfrm>
              <a:off x="5319472" y="4563041"/>
              <a:ext cx="923651"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  4.5 V  -</a:t>
              </a:r>
            </a:p>
          </p:txBody>
        </p:sp>
        <p:sp>
          <p:nvSpPr>
            <p:cNvPr id="33" name="TextBox 32"/>
            <p:cNvSpPr txBox="1"/>
            <p:nvPr/>
          </p:nvSpPr>
          <p:spPr>
            <a:xfrm>
              <a:off x="3940241" y="5302117"/>
              <a:ext cx="532518"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18 V</a:t>
              </a:r>
            </a:p>
          </p:txBody>
        </p:sp>
        <p:cxnSp>
          <p:nvCxnSpPr>
            <p:cNvPr id="34" name="Straight Arrow Connector 33"/>
            <p:cNvCxnSpPr/>
            <p:nvPr/>
          </p:nvCxnSpPr>
          <p:spPr>
            <a:xfrm>
              <a:off x="6878928" y="4525199"/>
              <a:ext cx="4762" cy="50595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45632" y="5253755"/>
              <a:ext cx="668773"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13.5 V</a:t>
              </a:r>
            </a:p>
          </p:txBody>
        </p:sp>
        <p:sp>
          <p:nvSpPr>
            <p:cNvPr id="36" name="TextBox 35"/>
            <p:cNvSpPr txBox="1"/>
            <p:nvPr/>
          </p:nvSpPr>
          <p:spPr>
            <a:xfrm>
              <a:off x="5004667" y="5310317"/>
              <a:ext cx="340158" cy="307777"/>
            </a:xfrm>
            <a:prstGeom prst="rect">
              <a:avLst/>
            </a:prstGeom>
            <a:noFill/>
          </p:spPr>
          <p:txBody>
            <a:bodyPr wrap="none" rtlCol="0">
              <a:spAutoFit/>
            </a:bodyPr>
            <a:lstStyle/>
            <a:p>
              <a:r>
                <a:rPr lang="en-US" sz="1400" dirty="0">
                  <a:solidFill>
                    <a:schemeClr val="bg1"/>
                  </a:solidFill>
                </a:rPr>
                <a:t>p</a:t>
              </a:r>
              <a:r>
                <a:rPr lang="en-US" sz="1400" baseline="-25000" dirty="0">
                  <a:solidFill>
                    <a:schemeClr val="bg1"/>
                  </a:solidFill>
                </a:rPr>
                <a:t>1</a:t>
              </a:r>
              <a:endParaRPr lang="en-US" sz="1400" dirty="0">
                <a:solidFill>
                  <a:schemeClr val="bg1"/>
                </a:solidFill>
              </a:endParaRPr>
            </a:p>
          </p:txBody>
        </p:sp>
        <p:sp>
          <p:nvSpPr>
            <p:cNvPr id="37" name="TextBox 36"/>
            <p:cNvSpPr txBox="1"/>
            <p:nvPr/>
          </p:nvSpPr>
          <p:spPr>
            <a:xfrm>
              <a:off x="5611219" y="3872328"/>
              <a:ext cx="340158" cy="307777"/>
            </a:xfrm>
            <a:prstGeom prst="rect">
              <a:avLst/>
            </a:prstGeom>
            <a:noFill/>
          </p:spPr>
          <p:txBody>
            <a:bodyPr wrap="none" rtlCol="0">
              <a:spAutoFit/>
            </a:bodyPr>
            <a:lstStyle/>
            <a:p>
              <a:r>
                <a:rPr lang="en-US" sz="1400" dirty="0">
                  <a:solidFill>
                    <a:schemeClr val="bg1"/>
                  </a:solidFill>
                </a:rPr>
                <a:t>p</a:t>
              </a:r>
              <a:r>
                <a:rPr lang="en-US" sz="1400" baseline="-25000" dirty="0">
                  <a:solidFill>
                    <a:schemeClr val="bg1"/>
                  </a:solidFill>
                </a:rPr>
                <a:t>2</a:t>
              </a:r>
              <a:endParaRPr lang="en-US" sz="1400" dirty="0">
                <a:solidFill>
                  <a:schemeClr val="bg1"/>
                </a:solidFill>
              </a:endParaRPr>
            </a:p>
          </p:txBody>
        </p:sp>
        <p:sp>
          <p:nvSpPr>
            <p:cNvPr id="38" name="TextBox 37"/>
            <p:cNvSpPr txBox="1"/>
            <p:nvPr/>
          </p:nvSpPr>
          <p:spPr>
            <a:xfrm>
              <a:off x="7151469" y="5253755"/>
              <a:ext cx="340158" cy="307777"/>
            </a:xfrm>
            <a:prstGeom prst="rect">
              <a:avLst/>
            </a:prstGeom>
            <a:noFill/>
          </p:spPr>
          <p:txBody>
            <a:bodyPr wrap="none" rtlCol="0">
              <a:spAutoFit/>
            </a:bodyPr>
            <a:lstStyle/>
            <a:p>
              <a:r>
                <a:rPr lang="en-US" sz="1400" dirty="0">
                  <a:solidFill>
                    <a:schemeClr val="bg1"/>
                  </a:solidFill>
                </a:rPr>
                <a:t>p</a:t>
              </a:r>
              <a:r>
                <a:rPr lang="en-US" sz="1400" baseline="-25000" dirty="0">
                  <a:solidFill>
                    <a:schemeClr val="bg1"/>
                  </a:solidFill>
                </a:rPr>
                <a:t>3</a:t>
              </a:r>
              <a:endParaRPr lang="en-US" sz="1400" dirty="0">
                <a:solidFill>
                  <a:schemeClr val="bg1"/>
                </a:solidFill>
              </a:endParaRPr>
            </a:p>
          </p:txBody>
        </p:sp>
        <p:sp>
          <p:nvSpPr>
            <p:cNvPr id="39" name="TextBox 38"/>
            <p:cNvSpPr txBox="1"/>
            <p:nvPr/>
          </p:nvSpPr>
          <p:spPr>
            <a:xfrm>
              <a:off x="6849603" y="4585506"/>
              <a:ext cx="572593" cy="307777"/>
            </a:xfrm>
            <a:prstGeom prst="rect">
              <a:avLst/>
            </a:prstGeom>
            <a:noFill/>
          </p:spPr>
          <p:txBody>
            <a:bodyPr wrap="none" rtlCol="0">
              <a:spAutoFit/>
            </a:bodyPr>
            <a:lstStyle/>
            <a:p>
              <a:r>
                <a:rPr lang="en-US" sz="1400" dirty="0">
                  <a:solidFill>
                    <a:schemeClr val="bg1"/>
                  </a:solidFill>
                  <a:latin typeface="Cambria Math" panose="02040503050406030204" pitchFamily="18" charset="0"/>
                  <a:ea typeface="Cambria Math" panose="02040503050406030204" pitchFamily="18" charset="0"/>
                </a:rPr>
                <a:t>1.0 A</a:t>
              </a:r>
            </a:p>
          </p:txBody>
        </p:sp>
      </p:grpSp>
    </p:spTree>
    <p:extLst>
      <p:ext uri="{BB962C8B-B14F-4D97-AF65-F5344CB8AC3E}">
        <p14:creationId xmlns:p14="http://schemas.microsoft.com/office/powerpoint/2010/main" val="87101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 calcmode="lin" valueType="num">
                                      <p:cBhvr additive="base">
                                        <p:cTn id="2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53" y="3557"/>
            <a:ext cx="7847798" cy="400050"/>
          </a:xfrm>
        </p:spPr>
        <p:txBody>
          <a:bodyPr>
            <a:noAutofit/>
          </a:bodyPr>
          <a:lstStyle/>
          <a:p>
            <a:pPr algn="ctr"/>
            <a:r>
              <a:rPr lang="en-US" sz="3600" dirty="0">
                <a:gradFill>
                  <a:gsLst>
                    <a:gs pos="14000">
                      <a:schemeClr val="accent5"/>
                    </a:gs>
                    <a:gs pos="64000">
                      <a:schemeClr val="tx2"/>
                    </a:gs>
                    <a:gs pos="100000">
                      <a:schemeClr val="tx2"/>
                    </a:gs>
                  </a:gsLst>
                  <a:lin ang="16200000" scaled="1"/>
                </a:gradFill>
                <a:latin typeface="Cambria Math" panose="02040503050406030204" pitchFamily="18" charset="0"/>
                <a:ea typeface="Cambria Math" panose="02040503050406030204" pitchFamily="18" charset="0"/>
                <a:cs typeface="Arial" panose="020B0604020202020204" pitchFamily="34" charset="0"/>
              </a:rPr>
              <a:t>Circuit Element Power Calculation Example 2</a:t>
            </a:r>
          </a:p>
        </p:txBody>
      </p:sp>
      <mc:AlternateContent xmlns:mc="http://schemas.openxmlformats.org/markup-compatibility/2006" xmlns:a14="http://schemas.microsoft.com/office/drawing/2010/main">
        <mc:Choice Requires="a14">
          <p:sp>
            <p:nvSpPr>
              <p:cNvPr id="7" name="Rectangle 6"/>
              <p:cNvSpPr/>
              <p:nvPr/>
            </p:nvSpPr>
            <p:spPr>
              <a:xfrm>
                <a:off x="110675" y="3360816"/>
                <a:ext cx="8951139" cy="3444533"/>
              </a:xfrm>
              <a:prstGeom prst="rect">
                <a:avLst/>
              </a:prstGeom>
              <a:solidFill>
                <a:srgbClr val="FFFFFF"/>
              </a:solidFill>
              <a:ln w="38100" cmpd="thickThin">
                <a:solidFill>
                  <a:schemeClr val="accent1"/>
                </a:solidFill>
              </a:ln>
            </p:spPr>
            <p:txBody>
              <a:bodyPr wrap="square">
                <a:spAutoFit/>
              </a:bodyPr>
              <a:lstStyle/>
              <a:p>
                <a:pPr marL="257175" indent="-257175">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For the above circuit calculate the powers p</a:t>
                </a:r>
                <a:r>
                  <a:rPr lang="en-US" baseline="-25000" dirty="0">
                    <a:solidFill>
                      <a:schemeClr val="bg1"/>
                    </a:solidFill>
                    <a:latin typeface="Cambria Math" panose="02040503050406030204" pitchFamily="18" charset="0"/>
                    <a:ea typeface="Cambria Math" panose="02040503050406030204" pitchFamily="18" charset="0"/>
                  </a:rPr>
                  <a:t>1</a:t>
                </a:r>
                <a:r>
                  <a:rPr lang="en-US" dirty="0">
                    <a:solidFill>
                      <a:schemeClr val="bg1"/>
                    </a:solidFill>
                    <a:latin typeface="Cambria Math" panose="02040503050406030204" pitchFamily="18" charset="0"/>
                    <a:ea typeface="Cambria Math" panose="02040503050406030204" pitchFamily="18" charset="0"/>
                  </a:rPr>
                  <a:t> through p</a:t>
                </a:r>
                <a:r>
                  <a:rPr lang="en-US" baseline="-25000" dirty="0">
                    <a:solidFill>
                      <a:schemeClr val="bg1"/>
                    </a:solidFill>
                    <a:latin typeface="Cambria Math" panose="02040503050406030204" pitchFamily="18" charset="0"/>
                    <a:ea typeface="Cambria Math" panose="02040503050406030204" pitchFamily="18" charset="0"/>
                  </a:rPr>
                  <a:t>5</a:t>
                </a:r>
                <a:r>
                  <a:rPr lang="en-US" dirty="0">
                    <a:solidFill>
                      <a:schemeClr val="bg1"/>
                    </a:solidFill>
                    <a:latin typeface="Cambria Math" panose="02040503050406030204" pitchFamily="18" charset="0"/>
                    <a:ea typeface="Cambria Math" panose="02040503050406030204" pitchFamily="18" charset="0"/>
                  </a:rPr>
                  <a:t> using the passive sign convention.</a:t>
                </a:r>
              </a:p>
              <a:p>
                <a:pPr marL="257175" indent="-257175">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1</m:t>
                          </m:r>
                        </m:sub>
                      </m:sSub>
                      <m:r>
                        <a:rPr lang="en-US">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a:solidFill>
                                <a:schemeClr val="bg1"/>
                              </a:solidFill>
                              <a:latin typeface="Cambria Math" panose="02040503050406030204" pitchFamily="18" charset="0"/>
                            </a:rPr>
                            <m:t>1</m:t>
                          </m:r>
                          <m:r>
                            <a:rPr lang="en-US" b="0" i="0" smtClean="0">
                              <a:solidFill>
                                <a:schemeClr val="bg1"/>
                              </a:solidFill>
                              <a:latin typeface="Cambria Math" panose="02040503050406030204" pitchFamily="18" charset="0"/>
                            </a:rPr>
                            <m:t>2</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0.8</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A</m:t>
                          </m:r>
                        </m:e>
                      </m:d>
                      <m:r>
                        <a:rPr lang="en-US">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−9.6</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Supplied</m:t>
                          </m:r>
                        </m:e>
                      </m:d>
                      <m:r>
                        <a:rPr lang="en-US">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2</m:t>
                          </m:r>
                        </m:sub>
                      </m:sSub>
                      <m:r>
                        <a:rPr lang="en-US">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4</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0.8</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A</m:t>
                          </m:r>
                        </m:e>
                      </m:d>
                      <m:r>
                        <a:rPr lang="en-US">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3.2</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r>
                        <a:rPr lang="en-US" b="0" i="0" smtClean="0">
                          <a:solidFill>
                            <a:schemeClr val="bg1"/>
                          </a:solidFill>
                          <a:latin typeface="Cambria Math" panose="02040503050406030204" pitchFamily="18" charset="0"/>
                        </a:rPr>
                        <m:t>). </m:t>
                      </m:r>
                    </m:oMath>
                  </m:oMathPara>
                </a14:m>
                <a:endParaRPr lang="en-US" dirty="0">
                  <a:solidFill>
                    <a:schemeClr val="bg1"/>
                  </a:solidFill>
                </a:endParaRPr>
              </a:p>
              <a:p>
                <a:endParaRPr lang="en-US" dirty="0">
                  <a:solidFill>
                    <a:schemeClr val="bg1"/>
                  </a:solidFill>
                </a:endParaRPr>
              </a:p>
              <a:p>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rPr>
                          </m:ctrlPr>
                        </m:sSubPr>
                        <m:e>
                          <m:r>
                            <m:rPr>
                              <m:sty m:val="p"/>
                            </m:rPr>
                            <a:rPr lang="en-US" i="0">
                              <a:solidFill>
                                <a:schemeClr val="bg1"/>
                              </a:solidFill>
                              <a:latin typeface="Cambria Math" panose="02040503050406030204" pitchFamily="18" charset="0"/>
                            </a:rPr>
                            <m:t>p</m:t>
                          </m:r>
                        </m:e>
                        <m:sub>
                          <m:r>
                            <a:rPr lang="en-US" i="0">
                              <a:solidFill>
                                <a:schemeClr val="bg1"/>
                              </a:solidFill>
                              <a:latin typeface="Cambria Math" panose="02040503050406030204" pitchFamily="18" charset="0"/>
                            </a:rPr>
                            <m:t>3</m:t>
                          </m:r>
                        </m:sub>
                      </m:sSub>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6 </m:t>
                          </m:r>
                          <m:r>
                            <m:rPr>
                              <m:sty m:val="p"/>
                            </m:rPr>
                            <a:rPr lang="en-US" i="0">
                              <a:solidFill>
                                <a:schemeClr val="bg1"/>
                              </a:solidFill>
                              <a:latin typeface="Cambria Math" panose="02040503050406030204" pitchFamily="18" charset="0"/>
                            </a:rPr>
                            <m:t>V</m:t>
                          </m:r>
                          <m:r>
                            <a:rPr lang="en-US" i="0">
                              <a:solidFill>
                                <a:schemeClr val="bg1"/>
                              </a:solidFill>
                              <a:latin typeface="Cambria Math" panose="02040503050406030204" pitchFamily="18" charset="0"/>
                            </a:rPr>
                            <m:t>+2 </m:t>
                          </m:r>
                          <m:r>
                            <m:rPr>
                              <m:sty m:val="p"/>
                            </m:rPr>
                            <a:rPr lang="en-US" i="0">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0.</m:t>
                          </m:r>
                          <m:r>
                            <a:rPr lang="en-US" b="0" i="0" smtClean="0">
                              <a:solidFill>
                                <a:schemeClr val="bg1"/>
                              </a:solidFill>
                              <a:latin typeface="Cambria Math" panose="02040503050406030204" pitchFamily="18" charset="0"/>
                            </a:rPr>
                            <m:t>25</m:t>
                          </m:r>
                        </m:e>
                      </m:d>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0.8</m:t>
                          </m:r>
                          <m:r>
                            <a:rPr lang="en-US" i="0">
                              <a:solidFill>
                                <a:schemeClr val="bg1"/>
                              </a:solidFill>
                              <a:latin typeface="Cambria Math" panose="02040503050406030204" pitchFamily="18" charset="0"/>
                            </a:rPr>
                            <m:t> </m:t>
                          </m:r>
                          <m:r>
                            <m:rPr>
                              <m:sty m:val="p"/>
                            </m:rPr>
                            <a:rPr lang="en-US" i="0">
                              <a:solidFill>
                                <a:schemeClr val="bg1"/>
                              </a:solidFill>
                              <a:latin typeface="Cambria Math" panose="02040503050406030204" pitchFamily="18" charset="0"/>
                            </a:rPr>
                            <m:t>A</m:t>
                          </m:r>
                        </m:e>
                      </m:d>
                      <m:r>
                        <a:rPr lang="en-US" i="0">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−1</m:t>
                      </m:r>
                      <m:r>
                        <a:rPr lang="en-US" i="0">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6</m:t>
                      </m:r>
                      <m:r>
                        <a:rPr lang="en-US" i="0">
                          <a:solidFill>
                            <a:schemeClr val="bg1"/>
                          </a:solidFill>
                          <a:latin typeface="Cambria Math" panose="02040503050406030204" pitchFamily="18" charset="0"/>
                        </a:rPr>
                        <m:t> </m:t>
                      </m:r>
                      <m:r>
                        <m:rPr>
                          <m:sty m:val="p"/>
                        </m:rPr>
                        <a:rPr lang="en-US" i="0">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Supplied</m:t>
                      </m:r>
                      <m:r>
                        <a:rPr lang="en-US" b="0" i="0" smtClean="0">
                          <a:solidFill>
                            <a:schemeClr val="bg1"/>
                          </a:solidFill>
                          <a:latin typeface="Cambria Math" panose="02040503050406030204" pitchFamily="18" charset="0"/>
                        </a:rPr>
                        <m:t>).  </m:t>
                      </m:r>
                    </m:oMath>
                  </m:oMathPara>
                </a14:m>
                <a:endParaRPr lang="en-US"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4</m:t>
                          </m:r>
                        </m:sub>
                      </m:sSub>
                      <m:r>
                        <a:rPr lang="en-US">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a:solidFill>
                                <a:schemeClr val="bg1"/>
                              </a:solidFill>
                              <a:latin typeface="Cambria Math" panose="02040503050406030204" pitchFamily="18" charset="0"/>
                            </a:rPr>
                            <m:t>2 </m:t>
                          </m:r>
                          <m:r>
                            <m:rPr>
                              <m:sty m:val="p"/>
                            </m:rPr>
                            <a:rPr lang="en-US">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m:t>
                          </m:r>
                          <m:r>
                            <a:rPr lang="en-US" b="0" i="0" smtClean="0">
                              <a:solidFill>
                                <a:schemeClr val="bg1"/>
                              </a:solidFill>
                              <a:latin typeface="Cambria Math" panose="02040503050406030204" pitchFamily="18" charset="0"/>
                            </a:rPr>
                            <m:t>0</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A</m:t>
                          </m:r>
                        </m:e>
                      </m:d>
                      <m:r>
                        <a:rPr lang="en-US">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2.0</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Absorbed</m:t>
                          </m:r>
                        </m:e>
                      </m:d>
                      <m:r>
                        <a:rPr lang="en-US">
                          <a:solidFill>
                            <a:schemeClr val="bg1"/>
                          </a:solidFill>
                          <a:latin typeface="Cambria Math" panose="02040503050406030204" pitchFamily="18" charset="0"/>
                        </a:rPr>
                        <m:t>.</m:t>
                      </m:r>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5</m:t>
                          </m:r>
                        </m:sub>
                      </m:sSub>
                      <m:r>
                        <a:rPr lang="en-US">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6</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V</m:t>
                          </m:r>
                        </m:e>
                      </m:d>
                      <m:d>
                        <m:dPr>
                          <m:ctrlPr>
                            <a:rPr lang="en-US" i="1">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1.0</m:t>
                          </m:r>
                          <m:r>
                            <a:rPr lang="en-US">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A</m:t>
                          </m:r>
                        </m:e>
                      </m:d>
                      <m:r>
                        <a:rPr lang="en-US">
                          <a:solidFill>
                            <a:schemeClr val="bg1"/>
                          </a:solidFill>
                          <a:latin typeface="Cambria Math" panose="02040503050406030204" pitchFamily="18" charset="0"/>
                        </a:rPr>
                        <m:t>=</m:t>
                      </m:r>
                      <m:r>
                        <a:rPr lang="en-US" b="0" i="0" smtClean="0">
                          <a:solidFill>
                            <a:schemeClr val="bg1"/>
                          </a:solidFill>
                          <a:latin typeface="Cambria Math" panose="02040503050406030204" pitchFamily="18" charset="0"/>
                        </a:rPr>
                        <m:t>6.0</m:t>
                      </m:r>
                      <m:r>
                        <a:rPr lang="en-US">
                          <a:solidFill>
                            <a:schemeClr val="bg1"/>
                          </a:solidFill>
                          <a:latin typeface="Cambria Math" panose="02040503050406030204" pitchFamily="18" charset="0"/>
                        </a:rPr>
                        <m:t> </m:t>
                      </m:r>
                      <m:r>
                        <m:rPr>
                          <m:sty m:val="p"/>
                        </m:rPr>
                        <a:rPr lang="en-US" smtClean="0">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r>
                        <a:rPr lang="en-US" b="0" i="0" smtClean="0">
                          <a:solidFill>
                            <a:schemeClr val="bg1"/>
                          </a:solidFill>
                          <a:latin typeface="Cambria Math" panose="02040503050406030204" pitchFamily="18" charset="0"/>
                        </a:rPr>
                        <m:t>).</m:t>
                      </m:r>
                    </m:oMath>
                  </m:oMathPara>
                </a14:m>
                <a:endParaRPr lang="en-US" dirty="0">
                  <a:solidFill>
                    <a:schemeClr val="bg1"/>
                  </a:solidFill>
                  <a:latin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5</m:t>
                          </m:r>
                        </m:sub>
                      </m:sSub>
                      <m:r>
                        <a:rPr lang="en-US" i="1">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1.2</m:t>
                      </m:r>
                      <m:r>
                        <a:rPr lang="en-US" i="1">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d>
                        <m:dPr>
                          <m:ctrlPr>
                            <a:rPr lang="en-US" b="0" i="1" smtClean="0">
                              <a:solidFill>
                                <a:schemeClr val="bg1"/>
                              </a:solidFill>
                              <a:latin typeface="Cambria Math" panose="02040503050406030204" pitchFamily="18" charset="0"/>
                            </a:rPr>
                          </m:ctrlPr>
                        </m:dPr>
                        <m:e>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e>
                      </m:d>
                      <m:r>
                        <a:rPr lang="en-US" b="0" i="1" smtClean="0">
                          <a:solidFill>
                            <a:schemeClr val="bg1"/>
                          </a:solidFill>
                          <a:latin typeface="Cambria Math" panose="02040503050406030204" pitchFamily="18" charset="0"/>
                        </a:rPr>
                        <m:t> </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  </m:t>
                      </m:r>
                      <m:sSub>
                        <m:sSubPr>
                          <m:ctrlPr>
                            <a:rPr lang="en-US" i="1" smtClean="0">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b="0" i="0" smtClean="0">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1.2</m:t>
                      </m:r>
                      <m:r>
                        <a:rPr lang="en-US" i="1">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Supplied</m:t>
                      </m:r>
                      <m:r>
                        <a:rPr lang="en-US" b="0" i="0"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5</m:t>
                          </m:r>
                        </m:sub>
                      </m:sSub>
                      <m:r>
                        <a:rPr lang="en-US"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m:rPr>
                              <m:sty m:val="p"/>
                            </m:rPr>
                            <a:rPr lang="en-US">
                              <a:solidFill>
                                <a:schemeClr val="bg1"/>
                              </a:solidFill>
                              <a:latin typeface="Cambria Math" panose="02040503050406030204" pitchFamily="18" charset="0"/>
                            </a:rPr>
                            <m:t>p</m:t>
                          </m:r>
                        </m:e>
                        <m:sub>
                          <m:r>
                            <a:rPr lang="en-US">
                              <a:solidFill>
                                <a:schemeClr val="bg1"/>
                              </a:solidFill>
                              <a:latin typeface="Cambria Math" panose="02040503050406030204" pitchFamily="18" charset="0"/>
                            </a:rPr>
                            <m:t>3</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r>
                        <a:rPr lang="en-US" i="1">
                          <a:solidFill>
                            <a:schemeClr val="bg1"/>
                          </a:solidFill>
                          <a:latin typeface="Cambria Math" panose="02040503050406030204" pitchFamily="18" charset="0"/>
                        </a:rPr>
                        <m:t> </m:t>
                      </m:r>
                      <m:r>
                        <m:rPr>
                          <m:sty m:val="p"/>
                        </m:rPr>
                        <a:rPr lang="en-US">
                          <a:solidFill>
                            <a:schemeClr val="bg1"/>
                          </a:solidFill>
                          <a:latin typeface="Cambria Math" panose="02040503050406030204" pitchFamily="18" charset="0"/>
                        </a:rPr>
                        <m:t>W</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Suppled</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Power</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Equals</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Total</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Absorbed</m:t>
                      </m:r>
                      <m:r>
                        <a:rPr lang="en-US" b="0" i="0"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Power</m:t>
                      </m:r>
                      <m:r>
                        <a:rPr lang="en-US" b="0" i="0" smtClean="0">
                          <a:solidFill>
                            <a:schemeClr val="bg1"/>
                          </a:solidFill>
                          <a:latin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675" y="3360816"/>
                <a:ext cx="8951139" cy="3444533"/>
              </a:xfrm>
              <a:prstGeom prst="rect">
                <a:avLst/>
              </a:prstGeom>
              <a:blipFill rotWithShape="0">
                <a:blip r:embed="rId2"/>
                <a:stretch>
                  <a:fillRect l="-203" t="-525"/>
                </a:stretch>
              </a:blipFill>
              <a:ln w="38100" cmpd="thickThin">
                <a:solidFill>
                  <a:schemeClr val="accent1"/>
                </a:solidFill>
              </a:ln>
            </p:spPr>
            <p:txBody>
              <a:bodyPr/>
              <a:lstStyle/>
              <a:p>
                <a:r>
                  <a:rPr lang="en-US">
                    <a:noFill/>
                  </a:rPr>
                  <a:t> </a:t>
                </a:r>
              </a:p>
            </p:txBody>
          </p:sp>
        </mc:Fallback>
      </mc:AlternateContent>
      <p:grpSp>
        <p:nvGrpSpPr>
          <p:cNvPr id="20" name="Group 19"/>
          <p:cNvGrpSpPr/>
          <p:nvPr/>
        </p:nvGrpSpPr>
        <p:grpSpPr>
          <a:xfrm>
            <a:off x="1737808" y="576475"/>
            <a:ext cx="5947487" cy="2665790"/>
            <a:chOff x="5612743" y="214844"/>
            <a:chExt cx="5947487" cy="266579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743" y="214844"/>
              <a:ext cx="5947487" cy="2665790"/>
            </a:xfrm>
            <a:prstGeom prst="rect">
              <a:avLst/>
            </a:prstGeom>
          </p:spPr>
        </p:pic>
        <p:sp>
          <p:nvSpPr>
            <p:cNvPr id="22" name="TextBox 21"/>
            <p:cNvSpPr txBox="1"/>
            <p:nvPr/>
          </p:nvSpPr>
          <p:spPr>
            <a:xfrm>
              <a:off x="6680865" y="1599370"/>
              <a:ext cx="327334" cy="276999"/>
            </a:xfrm>
            <a:prstGeom prst="rect">
              <a:avLst/>
            </a:prstGeom>
            <a:noFill/>
          </p:spPr>
          <p:txBody>
            <a:bodyPr wrap="none" rtlCol="0">
              <a:spAutoFit/>
            </a:bodyPr>
            <a:lstStyle/>
            <a:p>
              <a:r>
                <a:rPr lang="en-US" sz="1200" dirty="0">
                  <a:solidFill>
                    <a:schemeClr val="bg1"/>
                  </a:solidFill>
                </a:rPr>
                <a:t>p</a:t>
              </a:r>
              <a:r>
                <a:rPr lang="en-US" sz="1200" baseline="-25000" dirty="0">
                  <a:solidFill>
                    <a:schemeClr val="bg1"/>
                  </a:solidFill>
                </a:rPr>
                <a:t>1</a:t>
              </a:r>
              <a:endParaRPr lang="en-US" sz="1200" dirty="0">
                <a:solidFill>
                  <a:schemeClr val="bg1"/>
                </a:solidFill>
              </a:endParaRPr>
            </a:p>
          </p:txBody>
        </p:sp>
        <p:sp>
          <p:nvSpPr>
            <p:cNvPr id="23" name="TextBox 22"/>
            <p:cNvSpPr txBox="1"/>
            <p:nvPr/>
          </p:nvSpPr>
          <p:spPr>
            <a:xfrm>
              <a:off x="7837301" y="257412"/>
              <a:ext cx="327334" cy="276999"/>
            </a:xfrm>
            <a:prstGeom prst="rect">
              <a:avLst/>
            </a:prstGeom>
            <a:noFill/>
          </p:spPr>
          <p:txBody>
            <a:bodyPr wrap="none" rtlCol="0">
              <a:spAutoFit/>
            </a:bodyPr>
            <a:lstStyle/>
            <a:p>
              <a:r>
                <a:rPr lang="en-US" sz="1200" dirty="0">
                  <a:solidFill>
                    <a:schemeClr val="bg1"/>
                  </a:solidFill>
                </a:rPr>
                <a:t>p</a:t>
              </a:r>
              <a:r>
                <a:rPr lang="en-US" sz="1200" baseline="-25000" dirty="0">
                  <a:solidFill>
                    <a:schemeClr val="bg1"/>
                  </a:solidFill>
                </a:rPr>
                <a:t>2</a:t>
              </a:r>
              <a:endParaRPr lang="en-US" sz="1200" dirty="0">
                <a:solidFill>
                  <a:schemeClr val="bg1"/>
                </a:solidFill>
              </a:endParaRPr>
            </a:p>
          </p:txBody>
        </p:sp>
        <p:sp>
          <p:nvSpPr>
            <p:cNvPr id="24" name="TextBox 23"/>
            <p:cNvSpPr txBox="1"/>
            <p:nvPr/>
          </p:nvSpPr>
          <p:spPr>
            <a:xfrm>
              <a:off x="9218999" y="1504732"/>
              <a:ext cx="327334" cy="276999"/>
            </a:xfrm>
            <a:prstGeom prst="rect">
              <a:avLst/>
            </a:prstGeom>
            <a:noFill/>
          </p:spPr>
          <p:txBody>
            <a:bodyPr wrap="none" rtlCol="0">
              <a:spAutoFit/>
            </a:bodyPr>
            <a:lstStyle/>
            <a:p>
              <a:r>
                <a:rPr lang="en-US" sz="1200" dirty="0">
                  <a:solidFill>
                    <a:schemeClr val="bg1"/>
                  </a:solidFill>
                </a:rPr>
                <a:t>p</a:t>
              </a:r>
              <a:r>
                <a:rPr lang="en-US" sz="1200" baseline="-25000" dirty="0">
                  <a:solidFill>
                    <a:schemeClr val="bg1"/>
                  </a:solidFill>
                </a:rPr>
                <a:t>3</a:t>
              </a:r>
              <a:endParaRPr lang="en-US" sz="1200" dirty="0">
                <a:solidFill>
                  <a:schemeClr val="bg1"/>
                </a:solidFill>
              </a:endParaRPr>
            </a:p>
          </p:txBody>
        </p:sp>
        <p:sp>
          <p:nvSpPr>
            <p:cNvPr id="25" name="TextBox 24"/>
            <p:cNvSpPr txBox="1"/>
            <p:nvPr/>
          </p:nvSpPr>
          <p:spPr>
            <a:xfrm>
              <a:off x="9767109" y="271631"/>
              <a:ext cx="327334" cy="276999"/>
            </a:xfrm>
            <a:prstGeom prst="rect">
              <a:avLst/>
            </a:prstGeom>
            <a:noFill/>
          </p:spPr>
          <p:txBody>
            <a:bodyPr wrap="none" rtlCol="0">
              <a:spAutoFit/>
            </a:bodyPr>
            <a:lstStyle/>
            <a:p>
              <a:r>
                <a:rPr lang="en-US" sz="1200" dirty="0">
                  <a:solidFill>
                    <a:schemeClr val="bg1"/>
                  </a:solidFill>
                </a:rPr>
                <a:t>p</a:t>
              </a:r>
              <a:r>
                <a:rPr lang="en-US" sz="1200" baseline="-25000" dirty="0">
                  <a:solidFill>
                    <a:schemeClr val="bg1"/>
                  </a:solidFill>
                </a:rPr>
                <a:t>4</a:t>
              </a:r>
              <a:endParaRPr lang="en-US" sz="1200" dirty="0">
                <a:solidFill>
                  <a:schemeClr val="bg1"/>
                </a:solidFill>
              </a:endParaRPr>
            </a:p>
          </p:txBody>
        </p:sp>
        <p:sp>
          <p:nvSpPr>
            <p:cNvPr id="26" name="TextBox 25"/>
            <p:cNvSpPr txBox="1"/>
            <p:nvPr/>
          </p:nvSpPr>
          <p:spPr>
            <a:xfrm>
              <a:off x="11151190" y="1467178"/>
              <a:ext cx="327334" cy="276999"/>
            </a:xfrm>
            <a:prstGeom prst="rect">
              <a:avLst/>
            </a:prstGeom>
            <a:noFill/>
          </p:spPr>
          <p:txBody>
            <a:bodyPr wrap="none" rtlCol="0">
              <a:spAutoFit/>
            </a:bodyPr>
            <a:lstStyle/>
            <a:p>
              <a:r>
                <a:rPr lang="en-US" sz="1200" dirty="0">
                  <a:solidFill>
                    <a:schemeClr val="bg1"/>
                  </a:solidFill>
                </a:rPr>
                <a:t>p</a:t>
              </a:r>
              <a:r>
                <a:rPr lang="en-US" sz="1200" baseline="-25000" dirty="0">
                  <a:solidFill>
                    <a:schemeClr val="bg1"/>
                  </a:solidFill>
                </a:rPr>
                <a:t>5</a:t>
              </a:r>
              <a:endParaRPr lang="en-US" sz="1200" dirty="0">
                <a:solidFill>
                  <a:schemeClr val="bg1"/>
                </a:solidFill>
              </a:endParaRPr>
            </a:p>
          </p:txBody>
        </p:sp>
        <p:sp>
          <p:nvSpPr>
            <p:cNvPr id="27" name="TextBox 26"/>
            <p:cNvSpPr txBox="1"/>
            <p:nvPr/>
          </p:nvSpPr>
          <p:spPr>
            <a:xfrm>
              <a:off x="7528575" y="863711"/>
              <a:ext cx="697627" cy="276999"/>
            </a:xfrm>
            <a:prstGeom prst="rect">
              <a:avLst/>
            </a:prstGeom>
            <a:noFill/>
          </p:spPr>
          <p:txBody>
            <a:bodyPr wrap="none" rtlCol="0">
              <a:spAutoFit/>
            </a:bodyPr>
            <a:lstStyle/>
            <a:p>
              <a:r>
                <a:rPr lang="en-US" sz="1200" dirty="0">
                  <a:solidFill>
                    <a:schemeClr val="bg1"/>
                  </a:solidFill>
                  <a:latin typeface="Cambria Math" panose="02040503050406030204" pitchFamily="18" charset="0"/>
                  <a:ea typeface="Cambria Math" panose="02040503050406030204" pitchFamily="18" charset="0"/>
                </a:rPr>
                <a:t>+  4 V  -</a:t>
              </a:r>
            </a:p>
          </p:txBody>
        </p:sp>
        <p:sp>
          <p:nvSpPr>
            <p:cNvPr id="28" name="TextBox 27"/>
            <p:cNvSpPr txBox="1"/>
            <p:nvPr/>
          </p:nvSpPr>
          <p:spPr>
            <a:xfrm>
              <a:off x="9629868" y="906019"/>
              <a:ext cx="697627" cy="276999"/>
            </a:xfrm>
            <a:prstGeom prst="rect">
              <a:avLst/>
            </a:prstGeom>
            <a:noFill/>
          </p:spPr>
          <p:txBody>
            <a:bodyPr wrap="none" rtlCol="0">
              <a:spAutoFit/>
            </a:bodyPr>
            <a:lstStyle/>
            <a:p>
              <a:r>
                <a:rPr lang="en-US" sz="1200" dirty="0">
                  <a:solidFill>
                    <a:schemeClr val="bg1"/>
                  </a:solidFill>
                  <a:latin typeface="Cambria Math" panose="02040503050406030204" pitchFamily="18" charset="0"/>
                  <a:ea typeface="Cambria Math" panose="02040503050406030204" pitchFamily="18" charset="0"/>
                </a:rPr>
                <a:t>+  2 V  -</a:t>
              </a:r>
            </a:p>
          </p:txBody>
        </p:sp>
        <p:sp>
          <p:nvSpPr>
            <p:cNvPr id="29" name="TextBox 28"/>
            <p:cNvSpPr txBox="1"/>
            <p:nvPr/>
          </p:nvSpPr>
          <p:spPr>
            <a:xfrm>
              <a:off x="10433195" y="1350078"/>
              <a:ext cx="396262" cy="646331"/>
            </a:xfrm>
            <a:prstGeom prst="rect">
              <a:avLst/>
            </a:prstGeom>
            <a:noFill/>
          </p:spPr>
          <p:txBody>
            <a:bodyPr wrap="none" rtlCol="0">
              <a:spAutoFit/>
            </a:bodyPr>
            <a:lstStyle/>
            <a:p>
              <a:r>
                <a:rPr lang="en-US" sz="1200" dirty="0">
                  <a:solidFill>
                    <a:schemeClr val="bg1"/>
                  </a:solidFill>
                </a:rPr>
                <a:t> </a:t>
              </a:r>
              <a:r>
                <a:rPr lang="en-US" sz="1200" dirty="0">
                  <a:solidFill>
                    <a:schemeClr val="bg1"/>
                  </a:solidFill>
                  <a:latin typeface="Cambria Math" panose="02040503050406030204" pitchFamily="18" charset="0"/>
                  <a:ea typeface="Cambria Math" panose="02040503050406030204" pitchFamily="18" charset="0"/>
                </a:rPr>
                <a:t>+</a:t>
              </a:r>
            </a:p>
            <a:p>
              <a:r>
                <a:rPr lang="en-US" sz="1200" dirty="0">
                  <a:solidFill>
                    <a:schemeClr val="bg1"/>
                  </a:solidFill>
                  <a:latin typeface="Cambria Math" panose="02040503050406030204" pitchFamily="18" charset="0"/>
                  <a:ea typeface="Cambria Math" panose="02040503050406030204" pitchFamily="18" charset="0"/>
                </a:rPr>
                <a:t>6 V</a:t>
              </a:r>
            </a:p>
            <a:p>
              <a:r>
                <a:rPr lang="en-US" sz="1200" dirty="0">
                  <a:solidFill>
                    <a:schemeClr val="bg1"/>
                  </a:solidFill>
                  <a:latin typeface="Cambria Math" panose="02040503050406030204" pitchFamily="18" charset="0"/>
                  <a:ea typeface="Cambria Math" panose="02040503050406030204" pitchFamily="18" charset="0"/>
                </a:rPr>
                <a:t>  -</a:t>
              </a:r>
            </a:p>
          </p:txBody>
        </p:sp>
        <p:cxnSp>
          <p:nvCxnSpPr>
            <p:cNvPr id="30" name="Straight Arrow Connector 29"/>
            <p:cNvCxnSpPr/>
            <p:nvPr/>
          </p:nvCxnSpPr>
          <p:spPr>
            <a:xfrm flipV="1">
              <a:off x="6583674" y="649176"/>
              <a:ext cx="540631" cy="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049307" y="715559"/>
              <a:ext cx="4762" cy="34113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29354" y="365276"/>
              <a:ext cx="748923" cy="276999"/>
            </a:xfrm>
            <a:prstGeom prst="rect">
              <a:avLst/>
            </a:prstGeom>
            <a:noFill/>
          </p:spPr>
          <p:txBody>
            <a:bodyPr wrap="none" rtlCol="0">
              <a:spAutoFit/>
            </a:bodyPr>
            <a:lstStyle/>
            <a:p>
              <a:r>
                <a:rPr lang="en-US" sz="1200" dirty="0">
                  <a:solidFill>
                    <a:schemeClr val="bg1"/>
                  </a:solidFill>
                  <a:latin typeface="Cambria Math" panose="02040503050406030204" pitchFamily="18" charset="0"/>
                  <a:ea typeface="Cambria Math" panose="02040503050406030204" pitchFamily="18" charset="0"/>
                </a:rPr>
                <a:t>I = 0.8 A</a:t>
              </a:r>
            </a:p>
          </p:txBody>
        </p:sp>
        <p:sp>
          <p:nvSpPr>
            <p:cNvPr id="33" name="TextBox 32"/>
            <p:cNvSpPr txBox="1"/>
            <p:nvPr/>
          </p:nvSpPr>
          <p:spPr>
            <a:xfrm>
              <a:off x="11013412" y="715559"/>
              <a:ext cx="516488" cy="276999"/>
            </a:xfrm>
            <a:prstGeom prst="rect">
              <a:avLst/>
            </a:prstGeom>
            <a:noFill/>
          </p:spPr>
          <p:txBody>
            <a:bodyPr wrap="none" rtlCol="0">
              <a:spAutoFit/>
            </a:bodyPr>
            <a:lstStyle/>
            <a:p>
              <a:r>
                <a:rPr lang="en-US" sz="1200" dirty="0">
                  <a:solidFill>
                    <a:schemeClr val="bg1"/>
                  </a:solidFill>
                  <a:latin typeface="Cambria Math" panose="02040503050406030204" pitchFamily="18" charset="0"/>
                  <a:ea typeface="Cambria Math" panose="02040503050406030204" pitchFamily="18" charset="0"/>
                </a:rPr>
                <a:t>1.0 A</a:t>
              </a:r>
            </a:p>
          </p:txBody>
        </p:sp>
        <p:sp>
          <p:nvSpPr>
            <p:cNvPr id="34" name="TextBox 33"/>
            <p:cNvSpPr txBox="1"/>
            <p:nvPr/>
          </p:nvSpPr>
          <p:spPr>
            <a:xfrm>
              <a:off x="5727346" y="1608295"/>
              <a:ext cx="481222" cy="276999"/>
            </a:xfrm>
            <a:prstGeom prst="rect">
              <a:avLst/>
            </a:prstGeom>
            <a:noFill/>
          </p:spPr>
          <p:txBody>
            <a:bodyPr wrap="none" rtlCol="0">
              <a:spAutoFit/>
            </a:bodyPr>
            <a:lstStyle/>
            <a:p>
              <a:r>
                <a:rPr lang="en-US" sz="1200" dirty="0">
                  <a:solidFill>
                    <a:schemeClr val="bg1"/>
                  </a:solidFill>
                  <a:latin typeface="Cambria Math" panose="02040503050406030204" pitchFamily="18" charset="0"/>
                  <a:ea typeface="Cambria Math" panose="02040503050406030204" pitchFamily="18" charset="0"/>
                </a:rPr>
                <a:t>12 V</a:t>
              </a:r>
            </a:p>
          </p:txBody>
        </p:sp>
        <p:sp>
          <p:nvSpPr>
            <p:cNvPr id="35" name="TextBox 34"/>
            <p:cNvSpPr txBox="1"/>
            <p:nvPr/>
          </p:nvSpPr>
          <p:spPr>
            <a:xfrm>
              <a:off x="7996187" y="1504732"/>
              <a:ext cx="779381" cy="276999"/>
            </a:xfrm>
            <a:prstGeom prst="rect">
              <a:avLst/>
            </a:prstGeom>
            <a:noFill/>
          </p:spPr>
          <p:txBody>
            <a:bodyPr wrap="none" rtlCol="0">
              <a:spAutoFit/>
            </a:bodyPr>
            <a:lstStyle/>
            <a:p>
              <a:r>
                <a:rPr lang="en-US" sz="1200" dirty="0">
                  <a:solidFill>
                    <a:schemeClr val="bg1"/>
                  </a:solidFill>
                  <a:latin typeface="Cambria Math" panose="02040503050406030204" pitchFamily="18" charset="0"/>
                  <a:ea typeface="Cambria Math" panose="02040503050406030204" pitchFamily="18" charset="0"/>
                </a:rPr>
                <a:t>(0.25)I A</a:t>
              </a:r>
            </a:p>
          </p:txBody>
        </p:sp>
      </p:grpSp>
    </p:spTree>
    <p:extLst>
      <p:ext uri="{BB962C8B-B14F-4D97-AF65-F5344CB8AC3E}">
        <p14:creationId xmlns:p14="http://schemas.microsoft.com/office/powerpoint/2010/main" val="171034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 calcmode="lin" valueType="num">
                                      <p:cBhvr additive="base">
                                        <p:cTn id="1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 calcmode="lin" valueType="num">
                                      <p:cBhvr additive="base">
                                        <p:cTn id="2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228098" y="103517"/>
            <a:ext cx="7000685" cy="422433"/>
          </a:xfrm>
        </p:spPr>
        <p:txBody>
          <a:bodyPr/>
          <a:lstStyle/>
          <a:p>
            <a:r>
              <a:rPr lang="en-US" sz="4000" dirty="0"/>
              <a:t>What are Employers Looking For?</a:t>
            </a:r>
          </a:p>
        </p:txBody>
      </p:sp>
      <p:sp>
        <p:nvSpPr>
          <p:cNvPr id="7" name="Rectangle 6"/>
          <p:cNvSpPr/>
          <p:nvPr/>
        </p:nvSpPr>
        <p:spPr>
          <a:xfrm>
            <a:off x="125588" y="1141964"/>
            <a:ext cx="8896865"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fontAlgn="auto">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lvl="0" indent="-285750" fontAlgn="auto">
              <a:spcBef>
                <a:spcPts val="0"/>
              </a:spcBef>
              <a:spcAft>
                <a:spcPts val="0"/>
              </a:spcAft>
              <a:buFont typeface="Wingdings" panose="05000000000000000000" pitchFamily="2" charset="2"/>
              <a:buChar char="Ø"/>
            </a:pPr>
            <a:r>
              <a:rPr lang="en-US" b="1" dirty="0">
                <a:solidFill>
                  <a:prstClr val="black"/>
                </a:solidFill>
                <a:latin typeface="Cambria Math" panose="02040503050406030204" pitchFamily="18" charset="0"/>
                <a:ea typeface="Cambria Math" panose="02040503050406030204" pitchFamily="18" charset="0"/>
                <a:cs typeface="Arial" panose="020B0604020202020204" pitchFamily="34" charset="0"/>
              </a:rPr>
              <a:t>Good problem solving methodology</a:t>
            </a: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Take stock of what you do know. </a:t>
            </a:r>
          </a:p>
          <a:p>
            <a:pPr marL="285750" lvl="0" indent="-285750" fontAlgn="auto">
              <a:spcBef>
                <a:spcPts val="0"/>
              </a:spcBef>
              <a:spcAft>
                <a:spcPts val="0"/>
              </a:spcAft>
              <a:buFont typeface="Wingdings" panose="05000000000000000000" pitchFamily="2" charset="2"/>
              <a:buChar char="Ø"/>
            </a:pP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342900" lvl="0" indent="-342900" fontAlgn="auto">
              <a:spcBef>
                <a:spcPts val="0"/>
              </a:spcBef>
              <a:spcAft>
                <a:spcPts val="0"/>
              </a:spcAft>
              <a:buClrTx/>
              <a:buSzTx/>
              <a:buFont typeface="Wingdings" panose="05000000000000000000" pitchFamily="2" charset="2"/>
              <a:buChar char="Ø"/>
            </a:pPr>
            <a:r>
              <a:rPr lang="en-US" b="1" dirty="0">
                <a:solidFill>
                  <a:srgbClr val="000000"/>
                </a:solidFill>
                <a:latin typeface="Cambria Math" panose="02040503050406030204" pitchFamily="18" charset="0"/>
                <a:ea typeface="Cambria Math" panose="02040503050406030204" pitchFamily="18" charset="0"/>
                <a:cs typeface="Arial" panose="020B0604020202020204" pitchFamily="34" charset="0"/>
              </a:rPr>
              <a:t>Problems to be solved are opportunities for engineers</a:t>
            </a:r>
            <a:r>
              <a:rPr lang="en-US"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lvl="0" fontAlgn="auto">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lvl="0" indent="-285750" fontAlgn="auto">
              <a:spcBef>
                <a:spcPts val="0"/>
              </a:spcBef>
              <a:spcAft>
                <a:spcPts val="0"/>
              </a:spcAft>
              <a:buFont typeface="Wingdings" panose="05000000000000000000" pitchFamily="2" charset="2"/>
              <a:buChar char="Ø"/>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This is why most engineering classes typically provide ample problem solving opportunities. </a:t>
            </a:r>
          </a:p>
        </p:txBody>
      </p:sp>
    </p:spTree>
    <p:extLst>
      <p:ext uri="{BB962C8B-B14F-4D97-AF65-F5344CB8AC3E}">
        <p14:creationId xmlns:p14="http://schemas.microsoft.com/office/powerpoint/2010/main" val="177933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 calcmode="lin" valueType="num">
                                      <p:cBhvr additive="base">
                                        <p:cTn id="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13272" y="118242"/>
            <a:ext cx="8566029" cy="422433"/>
          </a:xfrm>
        </p:spPr>
        <p:txBody>
          <a:bodyPr/>
          <a:lstStyle/>
          <a:p>
            <a:r>
              <a:rPr lang="en-US" sz="3600" dirty="0"/>
              <a:t>When you come across a problem that you</a:t>
            </a:r>
            <a:br>
              <a:rPr lang="en-US" sz="3600" dirty="0"/>
            </a:br>
            <a:r>
              <a:rPr lang="en-US" sz="3600" dirty="0"/>
              <a:t>   don’t understand, what should you do?</a:t>
            </a:r>
          </a:p>
        </p:txBody>
      </p:sp>
      <p:sp>
        <p:nvSpPr>
          <p:cNvPr id="7" name="Rectangle 6"/>
          <p:cNvSpPr/>
          <p:nvPr/>
        </p:nvSpPr>
        <p:spPr>
          <a:xfrm>
            <a:off x="284672" y="1778754"/>
            <a:ext cx="831586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 Look for a similar example in the text.</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b. Search the internet for similar example. (Be careful on this one).</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c. Find and watch an instructional YouTube video.</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d. Contact a classmate for help.</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e. Visit the instructor during office hours.</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f. Make an appointment with a tutor.</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g. Attend an open tutoring session.</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h. Re-read the question searching for further understanding.</a:t>
            </a:r>
          </a:p>
          <a:p>
            <a:pPr fontAlgn="auto">
              <a:spcBef>
                <a:spcPts val="0"/>
              </a:spcBef>
              <a:spcAft>
                <a:spcPts val="0"/>
              </a:spcAft>
            </a:pPr>
            <a:r>
              <a:rPr lang="en-US" dirty="0" err="1">
                <a:solidFill>
                  <a:prstClr val="black"/>
                </a:solidFill>
                <a:latin typeface="Cambria Math" panose="02040503050406030204" pitchFamily="18" charset="0"/>
                <a:ea typeface="Cambria Math" panose="02040503050406030204" pitchFamily="18" charset="0"/>
                <a:cs typeface="Arial" panose="020B0604020202020204" pitchFamily="34" charset="0"/>
              </a:rPr>
              <a:t>i</a:t>
            </a: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 Take a break, hope for an aha moment, while doing something else.</a:t>
            </a:r>
          </a:p>
          <a:p>
            <a:pPr fontAlgn="auto">
              <a:spcBef>
                <a:spcPts val="0"/>
              </a:spcBef>
              <a:spcAft>
                <a:spcPts val="0"/>
              </a:spcAft>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j. </a:t>
            </a:r>
            <a:r>
              <a:rPr lang="en-US">
                <a:solidFill>
                  <a:prstClr val="black"/>
                </a:solidFill>
                <a:latin typeface="Cambria Math" panose="02040503050406030204" pitchFamily="18" charset="0"/>
                <a:ea typeface="Cambria Math" panose="02040503050406030204" pitchFamily="18" charset="0"/>
                <a:cs typeface="Arial" panose="020B0604020202020204" pitchFamily="34" charset="0"/>
              </a:rPr>
              <a:t>Pray </a:t>
            </a: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for guidance.</a:t>
            </a:r>
          </a:p>
          <a:p>
            <a:pPr fontAlgn="auto">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fontAlgn="auto">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fontAlgn="auto">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All of these suggestions are valid, depending upon the circumstances.</a:t>
            </a:r>
          </a:p>
          <a:p>
            <a:pPr fontAlgn="auto">
              <a:spcBef>
                <a:spcPts val="0"/>
              </a:spcBef>
              <a:spcAft>
                <a:spcPts val="0"/>
              </a:spcAft>
            </a:pPr>
            <a:endPar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fontAlgn="auto">
              <a:spcBef>
                <a:spcPts val="0"/>
              </a:spcBef>
              <a:spcAft>
                <a:spcPts val="0"/>
              </a:spcAft>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The point is that there is </a:t>
            </a:r>
            <a:r>
              <a:rPr lang="en-US" b="1" dirty="0">
                <a:solidFill>
                  <a:prstClr val="black"/>
                </a:solidFill>
                <a:latin typeface="Cambria Math" panose="02040503050406030204" pitchFamily="18" charset="0"/>
                <a:ea typeface="Cambria Math" panose="02040503050406030204" pitchFamily="18" charset="0"/>
                <a:cs typeface="Arial" panose="020B0604020202020204" pitchFamily="34" charset="0"/>
              </a:rPr>
              <a:t>much that can be done on your part </a:t>
            </a:r>
            <a:r>
              <a:rPr lang="en-US" dirty="0">
                <a:solidFill>
                  <a:prstClr val="black"/>
                </a:solidFill>
                <a:latin typeface="Cambria Math" panose="02040503050406030204" pitchFamily="18" charset="0"/>
                <a:ea typeface="Cambria Math" panose="02040503050406030204" pitchFamily="18" charset="0"/>
                <a:cs typeface="Arial" panose="020B0604020202020204" pitchFamily="34" charset="0"/>
              </a:rPr>
              <a:t>when confronted with this situation, which will likely happen over and over during your life.</a:t>
            </a:r>
          </a:p>
        </p:txBody>
      </p:sp>
    </p:spTree>
    <p:extLst>
      <p:ext uri="{BB962C8B-B14F-4D97-AF65-F5344CB8AC3E}">
        <p14:creationId xmlns:p14="http://schemas.microsoft.com/office/powerpoint/2010/main" val="310784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2" end="12"/>
                                            </p:txEl>
                                          </p:spTgt>
                                        </p:tgtEl>
                                        <p:attrNameLst>
                                          <p:attrName>style.visibility</p:attrName>
                                        </p:attrNameLst>
                                      </p:cBhvr>
                                      <p:to>
                                        <p:strVal val="visible"/>
                                      </p:to>
                                    </p:set>
                                    <p:anim calcmode="lin" valueType="num">
                                      <p:cBhvr additive="base">
                                        <p:cTn id="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4" end="14"/>
                                            </p:txEl>
                                          </p:spTgt>
                                        </p:tgtEl>
                                        <p:attrNameLst>
                                          <p:attrName>style.visibility</p:attrName>
                                        </p:attrNameLst>
                                      </p:cBhvr>
                                      <p:to>
                                        <p:strVal val="visible"/>
                                      </p:to>
                                    </p:set>
                                    <p:anim calcmode="lin" valueType="num">
                                      <p:cBhvr additive="base">
                                        <p:cTn id="1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6646" y="1077136"/>
            <a:ext cx="8690708" cy="5324535"/>
          </a:xfrm>
          <a:prstGeom prst="rect">
            <a:avLst/>
          </a:prstGeom>
          <a:solidFill>
            <a:srgbClr val="FFFFFF"/>
          </a:solidFill>
          <a:ln w="38100" cmpd="thickThin">
            <a:solidFill>
              <a:schemeClr val="accent1"/>
            </a:solidFill>
          </a:ln>
        </p:spPr>
        <p:txBody>
          <a:bodyPr wrap="square">
            <a:spAutoFit/>
          </a:bodyPr>
          <a:lstStyle/>
          <a:p>
            <a:pPr marL="457200" indent="-457200">
              <a:buFont typeface="+mj-lt"/>
              <a:buAutoNum type="arabicPeriod"/>
            </a:pPr>
            <a:endParaRPr lang="en-US" sz="2000" dirty="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000" dirty="0">
                <a:solidFill>
                  <a:schemeClr val="bg1"/>
                </a:solidFill>
                <a:latin typeface="Cambria Math" panose="02040503050406030204" pitchFamily="18" charset="0"/>
                <a:ea typeface="Cambria Math" panose="02040503050406030204" pitchFamily="18" charset="0"/>
              </a:rPr>
              <a:t>Carefully </a:t>
            </a:r>
            <a:r>
              <a:rPr lang="en-US" sz="2000" b="1" dirty="0">
                <a:solidFill>
                  <a:schemeClr val="bg1"/>
                </a:solidFill>
                <a:latin typeface="Cambria Math" panose="02040503050406030204" pitchFamily="18" charset="0"/>
                <a:ea typeface="Cambria Math" panose="02040503050406030204" pitchFamily="18" charset="0"/>
              </a:rPr>
              <a:t>define</a:t>
            </a:r>
            <a:r>
              <a:rPr lang="en-US" sz="2000" dirty="0">
                <a:solidFill>
                  <a:schemeClr val="bg1"/>
                </a:solidFill>
                <a:latin typeface="Cambria Math" panose="02040503050406030204" pitchFamily="18" charset="0"/>
                <a:ea typeface="Cambria Math" panose="02040503050406030204" pitchFamily="18" charset="0"/>
              </a:rPr>
              <a:t> the problem.</a:t>
            </a:r>
          </a:p>
          <a:p>
            <a:pPr marL="457200" indent="-457200">
              <a:buFont typeface="+mj-lt"/>
              <a:buAutoNum type="arabicPeriod"/>
            </a:pPr>
            <a:endParaRPr lang="en-US" sz="2000" dirty="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000" b="1" dirty="0">
                <a:solidFill>
                  <a:schemeClr val="bg1"/>
                </a:solidFill>
                <a:latin typeface="Cambria Math" panose="02040503050406030204" pitchFamily="18" charset="0"/>
                <a:ea typeface="Cambria Math" panose="02040503050406030204" pitchFamily="18" charset="0"/>
              </a:rPr>
              <a:t>Present</a:t>
            </a:r>
            <a:r>
              <a:rPr lang="en-US" sz="2000" dirty="0">
                <a:solidFill>
                  <a:schemeClr val="bg1"/>
                </a:solidFill>
                <a:latin typeface="Cambria Math" panose="02040503050406030204" pitchFamily="18" charset="0"/>
                <a:ea typeface="Cambria Math" panose="02040503050406030204" pitchFamily="18" charset="0"/>
              </a:rPr>
              <a:t> everything you know about the problem.</a:t>
            </a:r>
          </a:p>
          <a:p>
            <a:pPr marL="457200" indent="-457200">
              <a:buFont typeface="+mj-lt"/>
              <a:buAutoNum type="arabicPeriod"/>
            </a:pPr>
            <a:endParaRPr lang="en-US" sz="2000" dirty="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000" dirty="0">
                <a:solidFill>
                  <a:schemeClr val="bg1"/>
                </a:solidFill>
                <a:latin typeface="Cambria Math" panose="02040503050406030204" pitchFamily="18" charset="0"/>
                <a:ea typeface="Cambria Math" panose="02040503050406030204" pitchFamily="18" charset="0"/>
              </a:rPr>
              <a:t>Establish a set of </a:t>
            </a:r>
            <a:r>
              <a:rPr lang="en-US" sz="2000" b="1" dirty="0">
                <a:solidFill>
                  <a:schemeClr val="bg1"/>
                </a:solidFill>
                <a:latin typeface="Cambria Math" panose="02040503050406030204" pitchFamily="18" charset="0"/>
                <a:ea typeface="Cambria Math" panose="02040503050406030204" pitchFamily="18" charset="0"/>
              </a:rPr>
              <a:t>alternative</a:t>
            </a:r>
            <a:r>
              <a:rPr lang="en-US" sz="2000" dirty="0">
                <a:solidFill>
                  <a:schemeClr val="bg1"/>
                </a:solidFill>
                <a:latin typeface="Cambria Math" panose="02040503050406030204" pitchFamily="18" charset="0"/>
                <a:ea typeface="Cambria Math" panose="02040503050406030204" pitchFamily="18" charset="0"/>
              </a:rPr>
              <a:t> solutions and determine the one that promises the greatest likelihood of success. (While this is often good practice in industry, </a:t>
            </a:r>
            <a:r>
              <a:rPr lang="en-US" sz="2000">
                <a:solidFill>
                  <a:schemeClr val="bg1"/>
                </a:solidFill>
                <a:latin typeface="Cambria Math" panose="02040503050406030204" pitchFamily="18" charset="0"/>
                <a:ea typeface="Cambria Math" panose="02040503050406030204" pitchFamily="18" charset="0"/>
              </a:rPr>
              <a:t>it often </a:t>
            </a:r>
            <a:r>
              <a:rPr lang="en-US" sz="2000" dirty="0">
                <a:solidFill>
                  <a:schemeClr val="bg1"/>
                </a:solidFill>
                <a:latin typeface="Cambria Math" panose="02040503050406030204" pitchFamily="18" charset="0"/>
                <a:ea typeface="Cambria Math" panose="02040503050406030204" pitchFamily="18" charset="0"/>
              </a:rPr>
              <a:t>isn’t done in courses where specific topics are being studied)</a:t>
            </a:r>
          </a:p>
          <a:p>
            <a:pPr marL="457200" indent="-457200">
              <a:buFont typeface="+mj-lt"/>
              <a:buAutoNum type="arabicPeriod"/>
            </a:pPr>
            <a:endParaRPr lang="en-US" sz="2000" dirty="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000" b="1" dirty="0">
                <a:solidFill>
                  <a:schemeClr val="bg1"/>
                </a:solidFill>
                <a:latin typeface="Cambria Math" panose="02040503050406030204" pitchFamily="18" charset="0"/>
                <a:ea typeface="Cambria Math" panose="02040503050406030204" pitchFamily="18" charset="0"/>
              </a:rPr>
              <a:t>Attempt</a:t>
            </a:r>
            <a:r>
              <a:rPr lang="en-US" sz="2000" dirty="0">
                <a:solidFill>
                  <a:schemeClr val="bg1"/>
                </a:solidFill>
                <a:latin typeface="Cambria Math" panose="02040503050406030204" pitchFamily="18" charset="0"/>
                <a:ea typeface="Cambria Math" panose="02040503050406030204" pitchFamily="18" charset="0"/>
              </a:rPr>
              <a:t> a problem solution.</a:t>
            </a:r>
          </a:p>
          <a:p>
            <a:pPr marL="457200" indent="-457200">
              <a:buFont typeface="+mj-lt"/>
              <a:buAutoNum type="arabicPeriod"/>
            </a:pPr>
            <a:endParaRPr lang="en-US" sz="2000" dirty="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000" b="1" dirty="0">
                <a:solidFill>
                  <a:schemeClr val="bg1"/>
                </a:solidFill>
                <a:latin typeface="Cambria Math" panose="02040503050406030204" pitchFamily="18" charset="0"/>
                <a:ea typeface="Cambria Math" panose="02040503050406030204" pitchFamily="18" charset="0"/>
              </a:rPr>
              <a:t>Evaluate</a:t>
            </a:r>
            <a:r>
              <a:rPr lang="en-US" sz="2000" dirty="0">
                <a:solidFill>
                  <a:schemeClr val="bg1"/>
                </a:solidFill>
                <a:latin typeface="Cambria Math" panose="02040503050406030204" pitchFamily="18" charset="0"/>
                <a:ea typeface="Cambria Math" panose="02040503050406030204" pitchFamily="18" charset="0"/>
              </a:rPr>
              <a:t> the solution and check for accuracy.</a:t>
            </a:r>
          </a:p>
          <a:p>
            <a:pPr marL="457200" indent="-457200">
              <a:buFont typeface="+mj-lt"/>
              <a:buAutoNum type="arabicPeriod"/>
            </a:pPr>
            <a:endParaRPr lang="en-US" sz="2000" dirty="0">
              <a:solidFill>
                <a:schemeClr val="bg1"/>
              </a:solidFill>
              <a:latin typeface="Cambria Math" panose="02040503050406030204" pitchFamily="18" charset="0"/>
              <a:ea typeface="Cambria Math" panose="02040503050406030204" pitchFamily="18" charset="0"/>
            </a:endParaRPr>
          </a:p>
          <a:p>
            <a:pPr marL="457200" indent="-457200">
              <a:buFont typeface="+mj-lt"/>
              <a:buAutoNum type="arabicPeriod"/>
            </a:pPr>
            <a:r>
              <a:rPr lang="en-US" sz="2000" dirty="0">
                <a:solidFill>
                  <a:schemeClr val="bg1"/>
                </a:solidFill>
                <a:latin typeface="Cambria Math" panose="02040503050406030204" pitchFamily="18" charset="0"/>
                <a:ea typeface="Cambria Math" panose="02040503050406030204" pitchFamily="18" charset="0"/>
              </a:rPr>
              <a:t>Has the problem been solved </a:t>
            </a:r>
            <a:r>
              <a:rPr lang="en-US" sz="2000" b="1" dirty="0">
                <a:solidFill>
                  <a:schemeClr val="bg1"/>
                </a:solidFill>
                <a:latin typeface="Cambria Math" panose="02040503050406030204" pitchFamily="18" charset="0"/>
                <a:ea typeface="Cambria Math" panose="02040503050406030204" pitchFamily="18" charset="0"/>
              </a:rPr>
              <a:t>satisfactorily</a:t>
            </a:r>
            <a:r>
              <a:rPr lang="en-US" sz="2000" dirty="0">
                <a:solidFill>
                  <a:schemeClr val="bg1"/>
                </a:solidFill>
                <a:latin typeface="Cambria Math" panose="02040503050406030204" pitchFamily="18" charset="0"/>
                <a:ea typeface="Cambria Math" panose="02040503050406030204" pitchFamily="18" charset="0"/>
              </a:rPr>
              <a:t>? If so, present the solution; if not, then return to step 3 and continue through the process again.</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p:txBody>
      </p:sp>
      <p:sp>
        <p:nvSpPr>
          <p:cNvPr id="6" name="Title 1"/>
          <p:cNvSpPr>
            <a:spLocks noGrp="1"/>
          </p:cNvSpPr>
          <p:nvPr>
            <p:ph type="title"/>
          </p:nvPr>
        </p:nvSpPr>
        <p:spPr>
          <a:xfrm>
            <a:off x="393826" y="124751"/>
            <a:ext cx="8356348"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Author’s Problem Solving Process</a:t>
            </a:r>
          </a:p>
        </p:txBody>
      </p:sp>
    </p:spTree>
    <p:extLst>
      <p:ext uri="{BB962C8B-B14F-4D97-AF65-F5344CB8AC3E}">
        <p14:creationId xmlns:p14="http://schemas.microsoft.com/office/powerpoint/2010/main" val="36753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 calcmode="lin" valueType="num">
                                      <p:cBhvr additive="base">
                                        <p:cTn id="2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 calcmode="lin" valueType="num">
                                      <p:cBhvr additive="base">
                                        <p:cTn id="3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 calcmode="lin" valueType="num">
                                      <p:cBhvr additive="base">
                                        <p:cTn id="3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6646" y="628867"/>
            <a:ext cx="8690708" cy="5632311"/>
          </a:xfrm>
          <a:prstGeom prst="rect">
            <a:avLst/>
          </a:prstGeom>
          <a:solidFill>
            <a:srgbClr val="FFFFFF"/>
          </a:solidFill>
          <a:ln w="38100" cmpd="thickThin">
            <a:solidFill>
              <a:schemeClr val="accent1"/>
            </a:solidFill>
          </a:ln>
        </p:spPr>
        <p:txBody>
          <a:bodyPr wrap="square">
            <a:spAutoFit/>
          </a:bodyPr>
          <a:lstStyle/>
          <a:p>
            <a:r>
              <a:rPr lang="en-US" sz="2000" dirty="0"/>
              <a:t> </a:t>
            </a:r>
          </a:p>
          <a:p>
            <a:endParaRPr lang="en-US" sz="2000" dirty="0"/>
          </a:p>
          <a:p>
            <a:endParaRPr lang="en-US" sz="2000" dirty="0"/>
          </a:p>
          <a:p>
            <a:endParaRPr lang="en-US" sz="2000" dirty="0"/>
          </a:p>
          <a:p>
            <a:endParaRPr lang="en-US" sz="2000" dirty="0"/>
          </a:p>
          <a:p>
            <a:endParaRPr lang="en-US" sz="2000" dirty="0"/>
          </a:p>
          <a:p>
            <a:pPr lvl="0"/>
            <a:r>
              <a:rPr lang="en-US" sz="1600" dirty="0">
                <a:solidFill>
                  <a:schemeClr val="bg1"/>
                </a:solidFill>
              </a:rPr>
              <a:t>1. </a:t>
            </a:r>
            <a:r>
              <a:rPr lang="en-US" sz="1600" b="1" dirty="0">
                <a:solidFill>
                  <a:schemeClr val="bg1"/>
                </a:solidFill>
                <a:latin typeface="+mn-lt"/>
              </a:rPr>
              <a:t>Understand the Problem.</a:t>
            </a:r>
          </a:p>
          <a:p>
            <a:r>
              <a:rPr lang="en-US" sz="1600" dirty="0">
                <a:solidFill>
                  <a:schemeClr val="bg1"/>
                </a:solidFill>
                <a:latin typeface="+mn-lt"/>
              </a:rPr>
              <a:t>The better you understand the problem, the more likely you are to solve it correctly.</a:t>
            </a:r>
          </a:p>
          <a:p>
            <a:r>
              <a:rPr lang="en-US" sz="1600" dirty="0">
                <a:solidFill>
                  <a:schemeClr val="bg1"/>
                </a:solidFill>
                <a:latin typeface="+mn-lt"/>
              </a:rPr>
              <a:t> </a:t>
            </a:r>
          </a:p>
          <a:p>
            <a:pPr lvl="0"/>
            <a:r>
              <a:rPr lang="en-US" sz="1600" dirty="0">
                <a:solidFill>
                  <a:schemeClr val="bg1"/>
                </a:solidFill>
                <a:latin typeface="+mn-lt"/>
              </a:rPr>
              <a:t>2. </a:t>
            </a:r>
            <a:r>
              <a:rPr lang="en-US" sz="1600" b="1" dirty="0">
                <a:solidFill>
                  <a:schemeClr val="bg1"/>
                </a:solidFill>
                <a:latin typeface="+mn-lt"/>
              </a:rPr>
              <a:t>Identify Key Information and Make Key Assumptions.</a:t>
            </a:r>
          </a:p>
          <a:p>
            <a:r>
              <a:rPr lang="en-US" sz="1600" dirty="0">
                <a:solidFill>
                  <a:schemeClr val="bg1"/>
                </a:solidFill>
                <a:latin typeface="+mn-lt"/>
              </a:rPr>
              <a:t>Assumptions often have to be made to real world problems in order to arrive at an actual solution.</a:t>
            </a:r>
          </a:p>
          <a:p>
            <a:r>
              <a:rPr lang="en-US" sz="1600" dirty="0">
                <a:solidFill>
                  <a:schemeClr val="bg1"/>
                </a:solidFill>
                <a:latin typeface="+mn-lt"/>
              </a:rPr>
              <a:t> </a:t>
            </a:r>
          </a:p>
          <a:p>
            <a:pPr lvl="0"/>
            <a:r>
              <a:rPr lang="en-US" sz="1600" dirty="0">
                <a:solidFill>
                  <a:schemeClr val="bg1"/>
                </a:solidFill>
                <a:latin typeface="+mn-lt"/>
              </a:rPr>
              <a:t>3. </a:t>
            </a:r>
            <a:r>
              <a:rPr lang="en-US" sz="1600" b="1" dirty="0">
                <a:solidFill>
                  <a:schemeClr val="bg1"/>
                </a:solidFill>
                <a:latin typeface="+mn-lt"/>
              </a:rPr>
              <a:t>Apply Appropriate Tools.</a:t>
            </a:r>
          </a:p>
          <a:p>
            <a:r>
              <a:rPr lang="en-US" sz="1600" dirty="0">
                <a:solidFill>
                  <a:schemeClr val="bg1"/>
                </a:solidFill>
                <a:latin typeface="+mn-lt"/>
              </a:rPr>
              <a:t>Tools include laws, principles and theorems along with software and hardware tools.</a:t>
            </a:r>
          </a:p>
          <a:p>
            <a:r>
              <a:rPr lang="en-US" sz="1600" dirty="0">
                <a:solidFill>
                  <a:schemeClr val="bg1"/>
                </a:solidFill>
                <a:latin typeface="+mn-lt"/>
              </a:rPr>
              <a:t> </a:t>
            </a:r>
          </a:p>
          <a:p>
            <a:r>
              <a:rPr lang="en-US" sz="1600" dirty="0">
                <a:solidFill>
                  <a:schemeClr val="bg1"/>
                </a:solidFill>
                <a:latin typeface="+mn-lt"/>
              </a:rPr>
              <a:t> 4. </a:t>
            </a:r>
            <a:r>
              <a:rPr lang="en-US" sz="1600" b="1" dirty="0">
                <a:solidFill>
                  <a:schemeClr val="bg1"/>
                </a:solidFill>
                <a:latin typeface="+mn-lt"/>
              </a:rPr>
              <a:t>Make an Informed Decision.</a:t>
            </a:r>
          </a:p>
          <a:p>
            <a:r>
              <a:rPr lang="en-US" sz="1600" dirty="0">
                <a:solidFill>
                  <a:schemeClr val="bg1"/>
                </a:solidFill>
                <a:latin typeface="+mn-lt"/>
              </a:rPr>
              <a:t>Using results from steps 1 - 3, arrive at an answer or decision.</a:t>
            </a:r>
          </a:p>
          <a:p>
            <a:r>
              <a:rPr lang="en-US" sz="1600" dirty="0">
                <a:solidFill>
                  <a:schemeClr val="bg1"/>
                </a:solidFill>
                <a:latin typeface="+mn-lt"/>
              </a:rPr>
              <a:t> </a:t>
            </a:r>
          </a:p>
          <a:p>
            <a:r>
              <a:rPr lang="en-US" sz="1600" dirty="0">
                <a:solidFill>
                  <a:schemeClr val="bg1"/>
                </a:solidFill>
                <a:latin typeface="+mn-lt"/>
              </a:rPr>
              <a:t> 5. </a:t>
            </a:r>
            <a:r>
              <a:rPr lang="en-US" sz="1600" b="1" dirty="0">
                <a:solidFill>
                  <a:schemeClr val="bg1"/>
                </a:solidFill>
                <a:latin typeface="+mn-lt"/>
              </a:rPr>
              <a:t>Evaluate Your Reasoning.</a:t>
            </a:r>
          </a:p>
          <a:p>
            <a:r>
              <a:rPr lang="en-US" sz="1600" dirty="0">
                <a:solidFill>
                  <a:schemeClr val="bg1"/>
                </a:solidFill>
                <a:latin typeface="+mn-lt"/>
              </a:rPr>
              <a:t>Is your approach defensible, and do your results seem reasonable. Often one can test or check a specific answer to verify that it conforms to fundamental laws, principles and theorems.</a:t>
            </a:r>
          </a:p>
        </p:txBody>
      </p:sp>
      <p:sp>
        <p:nvSpPr>
          <p:cNvPr id="6" name="Title 1"/>
          <p:cNvSpPr>
            <a:spLocks noGrp="1"/>
          </p:cNvSpPr>
          <p:nvPr>
            <p:ph type="title"/>
          </p:nvPr>
        </p:nvSpPr>
        <p:spPr>
          <a:xfrm>
            <a:off x="393826" y="0"/>
            <a:ext cx="8356348"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FDMAT108 Problem Solving Process</a:t>
            </a:r>
          </a:p>
        </p:txBody>
      </p:sp>
      <p:pic>
        <p:nvPicPr>
          <p:cNvPr id="8" name="Picture 7"/>
          <p:cNvPicPr>
            <a:picLocks noChangeAspect="1"/>
          </p:cNvPicPr>
          <p:nvPr/>
        </p:nvPicPr>
        <p:blipFill>
          <a:blip r:embed="rId2"/>
          <a:stretch>
            <a:fillRect/>
          </a:stretch>
        </p:blipFill>
        <p:spPr>
          <a:xfrm>
            <a:off x="1163337" y="793624"/>
            <a:ext cx="5944115" cy="1316850"/>
          </a:xfrm>
          <a:prstGeom prst="rect">
            <a:avLst/>
          </a:prstGeom>
        </p:spPr>
      </p:pic>
    </p:spTree>
    <p:extLst>
      <p:ext uri="{BB962C8B-B14F-4D97-AF65-F5344CB8AC3E}">
        <p14:creationId xmlns:p14="http://schemas.microsoft.com/office/powerpoint/2010/main" val="115000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809" y="173131"/>
            <a:ext cx="8075691" cy="533400"/>
          </a:xfrm>
        </p:spPr>
        <p:txBody>
          <a:bodyPr>
            <a:noAutofit/>
          </a:bodyPr>
          <a:lstStyle/>
          <a:p>
            <a:pPr algn="ctr"/>
            <a:r>
              <a:rPr lang="en-US" sz="4800" dirty="0">
                <a:gradFill>
                  <a:gsLst>
                    <a:gs pos="14000">
                      <a:schemeClr val="accent5"/>
                    </a:gs>
                    <a:gs pos="64000">
                      <a:schemeClr val="tx2"/>
                    </a:gs>
                    <a:gs pos="100000">
                      <a:schemeClr val="tx2"/>
                    </a:gs>
                  </a:gsLst>
                  <a:lin ang="16200000" scaled="1"/>
                </a:gradFill>
                <a:cs typeface="Arial" panose="020B0604020202020204" pitchFamily="34" charset="0"/>
              </a:rPr>
              <a:t>Water Analogy for Electricity</a:t>
            </a:r>
          </a:p>
        </p:txBody>
      </p:sp>
      <p:pic>
        <p:nvPicPr>
          <p:cNvPr id="4" name="Picture 3" title="Water analogy of how electricity flow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24" y="1101731"/>
            <a:ext cx="8690150" cy="3322131"/>
          </a:xfrm>
          <a:prstGeom prst="rect">
            <a:avLst/>
          </a:prstGeom>
        </p:spPr>
      </p:pic>
      <p:sp>
        <p:nvSpPr>
          <p:cNvPr id="7" name="Rectangle 6"/>
          <p:cNvSpPr/>
          <p:nvPr/>
        </p:nvSpPr>
        <p:spPr>
          <a:xfrm>
            <a:off x="216854" y="4680862"/>
            <a:ext cx="8716646" cy="1938992"/>
          </a:xfrm>
          <a:prstGeom prst="rect">
            <a:avLst/>
          </a:prstGeom>
          <a:solidFill>
            <a:schemeClr val="tx1">
              <a:lumMod val="95000"/>
            </a:schemeClr>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Voltage </a:t>
            </a:r>
            <a:r>
              <a:rPr lang="en-US" sz="20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a:t>
            </a:r>
            <a:r>
              <a:rPr lang="en-US" sz="2000" dirty="0">
                <a:solidFill>
                  <a:schemeClr val="bg1"/>
                </a:solidFill>
                <a:latin typeface="Cambria Math" panose="02040503050406030204" pitchFamily="18" charset="0"/>
                <a:ea typeface="Cambria Math" panose="02040503050406030204" pitchFamily="18" charset="0"/>
              </a:rPr>
              <a:t> Electrical pressure, (Volts - V). Analogous to water pressure.</a:t>
            </a:r>
          </a:p>
          <a:p>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Current </a:t>
            </a:r>
            <a:r>
              <a:rPr lang="en-US" sz="20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a:t>
            </a:r>
            <a:r>
              <a:rPr lang="en-US" sz="2000" dirty="0">
                <a:solidFill>
                  <a:schemeClr val="bg1"/>
                </a:solidFill>
                <a:latin typeface="Cambria Math" panose="02040503050406030204" pitchFamily="18" charset="0"/>
                <a:ea typeface="Cambria Math" panose="02040503050406030204" pitchFamily="18" charset="0"/>
              </a:rPr>
              <a:t> Flow of charge, (Amps - I). Analogous to water flow.</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Resistance </a:t>
            </a:r>
            <a:r>
              <a:rPr lang="en-US" sz="2000"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a:t>
            </a:r>
            <a:r>
              <a:rPr lang="en-US" sz="2000" dirty="0">
                <a:solidFill>
                  <a:schemeClr val="bg1"/>
                </a:solidFill>
                <a:latin typeface="Cambria Math" panose="02040503050406030204" pitchFamily="18" charset="0"/>
                <a:ea typeface="Cambria Math" panose="02040503050406030204" pitchFamily="18" charset="0"/>
              </a:rPr>
              <a:t> Opposition to Current flow, (Ohms - </a:t>
            </a:r>
            <a:r>
              <a:rPr lang="el-GR" sz="2000" dirty="0">
                <a:solidFill>
                  <a:schemeClr val="bg1"/>
                </a:solidFill>
                <a:latin typeface="Cambria Math" panose="02040503050406030204" pitchFamily="18" charset="0"/>
                <a:ea typeface="Cambria Math" panose="02040503050406030204" pitchFamily="18" charset="0"/>
              </a:rPr>
              <a:t>Ω</a:t>
            </a:r>
            <a:r>
              <a:rPr lang="en-US" sz="2000" dirty="0">
                <a:solidFill>
                  <a:schemeClr val="bg1"/>
                </a:solidFill>
                <a:latin typeface="Cambria Math" panose="02040503050406030204" pitchFamily="18" charset="0"/>
                <a:ea typeface="Cambria Math" panose="02040503050406030204" pitchFamily="18" charset="0"/>
              </a:rPr>
              <a:t>). Analogous to a constriction in a water pipe.</a:t>
            </a:r>
          </a:p>
        </p:txBody>
      </p:sp>
    </p:spTree>
    <p:extLst>
      <p:ext uri="{BB962C8B-B14F-4D97-AF65-F5344CB8AC3E}">
        <p14:creationId xmlns:p14="http://schemas.microsoft.com/office/powerpoint/2010/main" val="3132233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13502"/>
            <a:ext cx="9144000" cy="830997"/>
          </a:xfrm>
          <a:prstGeom prst="rect">
            <a:avLst/>
          </a:prstGeom>
          <a:noFill/>
        </p:spPr>
        <p:txBody>
          <a:bodyPr wrap="square" rtlCol="0">
            <a:spAutoFit/>
          </a:bodyPr>
          <a:lstStyle/>
          <a:p>
            <a:pPr algn="ctr"/>
            <a:r>
              <a:rPr lang="en-US" sz="4800" dirty="0">
                <a:gradFill>
                  <a:gsLst>
                    <a:gs pos="14000">
                      <a:schemeClr val="accent5"/>
                    </a:gs>
                    <a:gs pos="64000">
                      <a:schemeClr val="tx2"/>
                    </a:gs>
                    <a:gs pos="100000">
                      <a:schemeClr val="tx2"/>
                    </a:gs>
                  </a:gsLst>
                  <a:lin ang="16200000" scaled="1"/>
                </a:gradFill>
                <a:latin typeface="+mj-lt"/>
              </a:rPr>
              <a:t>The End</a:t>
            </a:r>
          </a:p>
        </p:txBody>
      </p:sp>
    </p:spTree>
    <p:extLst>
      <p:ext uri="{BB962C8B-B14F-4D97-AF65-F5344CB8AC3E}">
        <p14:creationId xmlns:p14="http://schemas.microsoft.com/office/powerpoint/2010/main" val="273490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13502"/>
            <a:ext cx="9144000" cy="830997"/>
          </a:xfrm>
          <a:prstGeom prst="rect">
            <a:avLst/>
          </a:prstGeom>
          <a:noFill/>
        </p:spPr>
        <p:txBody>
          <a:bodyPr wrap="square" rtlCol="0">
            <a:spAutoFit/>
          </a:bodyPr>
          <a:lstStyle/>
          <a:p>
            <a:pPr algn="ctr"/>
            <a:r>
              <a:rPr lang="en-US" sz="4800" dirty="0">
                <a:gradFill>
                  <a:gsLst>
                    <a:gs pos="14000">
                      <a:schemeClr val="accent5"/>
                    </a:gs>
                    <a:gs pos="64000">
                      <a:schemeClr val="tx2"/>
                    </a:gs>
                    <a:gs pos="100000">
                      <a:schemeClr val="tx2"/>
                    </a:gs>
                  </a:gsLst>
                  <a:lin ang="16200000" scaled="1"/>
                </a:gradFill>
                <a:latin typeface="+mj-lt"/>
              </a:rPr>
              <a:t>Extra</a:t>
            </a:r>
          </a:p>
        </p:txBody>
      </p:sp>
    </p:spTree>
    <p:extLst>
      <p:ext uri="{BB962C8B-B14F-4D97-AF65-F5344CB8AC3E}">
        <p14:creationId xmlns:p14="http://schemas.microsoft.com/office/powerpoint/2010/main" val="46381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174" y="47208"/>
            <a:ext cx="5957180" cy="533400"/>
          </a:xfrm>
        </p:spPr>
        <p:txBody>
          <a:bodyPr>
            <a:noAutofit/>
          </a:bodyPr>
          <a:lstStyle/>
          <a:p>
            <a:pPr algn="ctr"/>
            <a:r>
              <a:rPr lang="en-US" sz="4000" dirty="0">
                <a:gradFill>
                  <a:gsLst>
                    <a:gs pos="14000">
                      <a:schemeClr val="accent5"/>
                    </a:gs>
                    <a:gs pos="64000">
                      <a:schemeClr val="tx2"/>
                    </a:gs>
                    <a:gs pos="100000">
                      <a:schemeClr val="tx2"/>
                    </a:gs>
                  </a:gsLst>
                  <a:lin ang="16200000" scaled="1"/>
                </a:gradFill>
                <a:cs typeface="Arial" panose="020B0604020202020204" pitchFamily="34" charset="0"/>
              </a:rPr>
              <a:t>Electrical Current</a:t>
            </a:r>
          </a:p>
        </p:txBody>
      </p:sp>
      <mc:AlternateContent xmlns:mc="http://schemas.openxmlformats.org/markup-compatibility/2006" xmlns:a14="http://schemas.microsoft.com/office/drawing/2010/main">
        <mc:Choice Requires="a14">
          <p:sp>
            <p:nvSpPr>
              <p:cNvPr id="7" name="Rectangle 6"/>
              <p:cNvSpPr/>
              <p:nvPr/>
            </p:nvSpPr>
            <p:spPr>
              <a:xfrm>
                <a:off x="90962" y="840339"/>
                <a:ext cx="8944823" cy="5963492"/>
              </a:xfrm>
              <a:prstGeom prst="rect">
                <a:avLst/>
              </a:prstGeom>
              <a:solidFill>
                <a:srgbClr val="FFFFFF"/>
              </a:solidFill>
              <a:ln w="38100" cmpd="thickThin">
                <a:solidFill>
                  <a:schemeClr val="accent1"/>
                </a:solidFill>
              </a:ln>
            </p:spPr>
            <p:txBody>
              <a:bodyPr wrap="square">
                <a:spAutoFit/>
              </a:bodyPr>
              <a:lstStyle/>
              <a:p>
                <a:pPr marL="342900" lvl="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Electrical current </a:t>
                </a:r>
                <a:r>
                  <a:rPr lang="en-US" dirty="0">
                    <a:solidFill>
                      <a:schemeClr val="bg1"/>
                    </a:solidFill>
                    <a:latin typeface="Cambria Math" panose="02040503050406030204" pitchFamily="18" charset="0"/>
                    <a:ea typeface="Cambria Math" panose="02040503050406030204" pitchFamily="18" charset="0"/>
                    <a:sym typeface="Wingdings" panose="05000000000000000000" pitchFamily="2" charset="2"/>
                  </a:rPr>
                  <a:t></a:t>
                </a:r>
                <a:r>
                  <a:rPr lang="en-US" dirty="0">
                    <a:solidFill>
                      <a:schemeClr val="bg1"/>
                    </a:solidFill>
                    <a:latin typeface="Cambria Math" panose="02040503050406030204" pitchFamily="18" charset="0"/>
                    <a:ea typeface="Cambria Math" panose="02040503050406030204" pitchFamily="18" charset="0"/>
                  </a:rPr>
                  <a:t> Flow of Electrical Charge.</a:t>
                </a: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Flow of charge is called current, represented by letter I because electrical current was originally termed </a:t>
                </a:r>
                <a:r>
                  <a:rPr lang="en-US" b="1" dirty="0">
                    <a:solidFill>
                      <a:schemeClr val="bg1"/>
                    </a:solidFill>
                    <a:latin typeface="Cambria Math" panose="02040503050406030204" pitchFamily="18" charset="0"/>
                    <a:ea typeface="Cambria Math" panose="02040503050406030204" pitchFamily="18" charset="0"/>
                  </a:rPr>
                  <a:t>Intensity</a:t>
                </a:r>
                <a:r>
                  <a:rPr lang="en-US" dirty="0">
                    <a:solidFill>
                      <a:schemeClr val="bg1"/>
                    </a:solidFill>
                    <a:latin typeface="Cambria Math" panose="02040503050406030204" pitchFamily="18" charset="0"/>
                    <a:ea typeface="Cambria Math" panose="02040503050406030204" pitchFamily="18" charset="0"/>
                  </a:rPr>
                  <a:t>.</a:t>
                </a: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14:m>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i</m:t>
                    </m:r>
                    <m:r>
                      <a:rPr lang="en-US" b="0" i="0" smtClean="0">
                        <a:solidFill>
                          <a:schemeClr val="bg1"/>
                        </a:solidFill>
                        <a:latin typeface="Cambria Math" panose="02040503050406030204" pitchFamily="18" charset="0"/>
                        <a:ea typeface="Cambria Math" panose="02040503050406030204" pitchFamily="18" charset="0"/>
                      </a:rPr>
                      <m:t>≜</m:t>
                    </m:r>
                    <m:f>
                      <m:fPr>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dq</m:t>
                        </m:r>
                      </m:num>
                      <m:den>
                        <m:r>
                          <m:rPr>
                            <m:sty m:val="p"/>
                          </m:rPr>
                          <a:rPr lang="en-US" b="0" i="0" smtClean="0">
                            <a:solidFill>
                              <a:schemeClr val="bg1"/>
                            </a:solidFill>
                            <a:latin typeface="Cambria Math" panose="02040503050406030204" pitchFamily="18" charset="0"/>
                            <a:ea typeface="Cambria Math" panose="02040503050406030204" pitchFamily="18" charset="0"/>
                          </a:rPr>
                          <m:t>dt</m:t>
                        </m:r>
                      </m:den>
                    </m:f>
                    <m:r>
                      <a:rPr lang="en-US" b="0" i="1" smtClean="0">
                        <a:solidFill>
                          <a:schemeClr val="bg1"/>
                        </a:solidFill>
                        <a:latin typeface="Cambria Math" panose="02040503050406030204" pitchFamily="18" charset="0"/>
                        <a:ea typeface="Cambria Math" panose="02040503050406030204" pitchFamily="18" charset="0"/>
                      </a:rPr>
                      <m:t> </m:t>
                    </m:r>
                    <m:f>
                      <m:fPr>
                        <m:type m:val="lin"/>
                        <m:ctrlPr>
                          <a:rPr lang="en-US" i="1">
                            <a:solidFill>
                              <a:schemeClr val="bg1"/>
                            </a:solidFill>
                            <a:latin typeface="Cambria Math" panose="02040503050406030204" pitchFamily="18" charset="0"/>
                            <a:ea typeface="Cambria Math" panose="02040503050406030204" pitchFamily="18" charset="0"/>
                          </a:rPr>
                        </m:ctrlPr>
                      </m:fPr>
                      <m:num>
                        <m:r>
                          <m:rPr>
                            <m:sty m:val="p"/>
                          </m:rPr>
                          <a:rPr lang="en-US">
                            <a:solidFill>
                              <a:schemeClr val="bg1"/>
                            </a:solidFill>
                            <a:latin typeface="Cambria Math" panose="02040503050406030204" pitchFamily="18" charset="0"/>
                            <a:ea typeface="Cambria Math" panose="02040503050406030204" pitchFamily="18" charset="0"/>
                          </a:rPr>
                          <m:t>Coulomb</m:t>
                        </m:r>
                      </m:num>
                      <m:den>
                        <m:r>
                          <m:rPr>
                            <m:sty m:val="p"/>
                          </m:rPr>
                          <a:rPr lang="en-US">
                            <a:solidFill>
                              <a:schemeClr val="bg1"/>
                            </a:solidFill>
                            <a:latin typeface="Cambria Math" panose="02040503050406030204" pitchFamily="18" charset="0"/>
                            <a:ea typeface="Cambria Math" panose="02040503050406030204" pitchFamily="18" charset="0"/>
                          </a:rPr>
                          <m:t>Second</m:t>
                        </m:r>
                      </m:den>
                    </m:f>
                    <m:r>
                      <a:rPr lang="en-US" i="1">
                        <a:solidFill>
                          <a:schemeClr val="bg1"/>
                        </a:solidFill>
                        <a:latin typeface="Cambria Math" panose="02040503050406030204" pitchFamily="18" charset="0"/>
                        <a:ea typeface="Cambria Math" panose="02040503050406030204" pitchFamily="18" charset="0"/>
                      </a:rPr>
                      <m:t>≜</m:t>
                    </m:r>
                    <m:r>
                      <m:rPr>
                        <m:sty m:val="p"/>
                      </m:rPr>
                      <a:rPr lang="en-US">
                        <a:solidFill>
                          <a:schemeClr val="bg1"/>
                        </a:solidFill>
                        <a:latin typeface="Cambria Math" panose="02040503050406030204" pitchFamily="18" charset="0"/>
                        <a:ea typeface="Cambria Math" panose="02040503050406030204" pitchFamily="18" charset="0"/>
                      </a:rPr>
                      <m:t>Amp</m:t>
                    </m:r>
                    <m:r>
                      <a:rPr lang="en-US">
                        <a:solidFill>
                          <a:schemeClr val="bg1"/>
                        </a:solidFill>
                        <a:latin typeface="Cambria Math" panose="02040503050406030204" pitchFamily="18" charset="0"/>
                        <a:ea typeface="Cambria Math" panose="02040503050406030204" pitchFamily="18" charset="0"/>
                      </a:rPr>
                      <m:t> </m:t>
                    </m:r>
                    <m:d>
                      <m:dPr>
                        <m:ctrlPr>
                          <a:rPr lang="en-US" b="0" i="1" smtClean="0">
                            <a:solidFill>
                              <a:schemeClr val="bg1"/>
                            </a:solidFill>
                            <a:latin typeface="Cambria Math" panose="02040503050406030204" pitchFamily="18" charset="0"/>
                            <a:ea typeface="Cambria Math" panose="02040503050406030204" pitchFamily="18" charset="0"/>
                          </a:rPr>
                        </m:ctrlPr>
                      </m:dPr>
                      <m:e>
                        <m:r>
                          <m:rPr>
                            <m:sty m:val="p"/>
                          </m:rPr>
                          <a:rPr lang="en-US" b="0" i="0" smtClean="0">
                            <a:solidFill>
                              <a:schemeClr val="bg1"/>
                            </a:solidFill>
                            <a:latin typeface="Cambria Math" panose="02040503050406030204" pitchFamily="18" charset="0"/>
                            <a:ea typeface="Cambria Math" panose="02040503050406030204" pitchFamily="18" charset="0"/>
                          </a:rPr>
                          <m:t>A</m:t>
                        </m:r>
                      </m:e>
                    </m:d>
                    <m:r>
                      <a:rPr lang="en-US" b="0" i="0"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in</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honore</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of</m:t>
                    </m:r>
                    <m:r>
                      <a:rPr lang="en-US">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Ampere</m:t>
                    </m:r>
                    <m:r>
                      <a:rPr lang="en-US" b="0" i="1" smtClean="0">
                        <a:solidFill>
                          <a:schemeClr val="bg1"/>
                        </a:solidFill>
                        <a:latin typeface="Cambria Math" panose="02040503050406030204" pitchFamily="18" charset="0"/>
                        <a:ea typeface="Cambria Math" panose="02040503050406030204" pitchFamily="18" charset="0"/>
                      </a:rPr>
                      <m:t>.</m:t>
                    </m:r>
                  </m:oMath>
                </a14:m>
                <a:endParaRPr lang="en-US" b="0"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endParaRPr lang="en-US" b="0" dirty="0">
                  <a:solidFill>
                    <a:schemeClr val="bg1"/>
                  </a:solidFill>
                  <a:latin typeface="Cambria Math" panose="02040503050406030204" pitchFamily="18" charset="0"/>
                  <a:ea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ea typeface="Cambria Math" panose="02040503050406030204" pitchFamily="18" charset="0"/>
                        </a:rPr>
                        <m:t>Charge</m:t>
                      </m:r>
                      <m:r>
                        <a:rPr lang="en-US" b="0" i="0" smtClean="0">
                          <a:solidFill>
                            <a:schemeClr val="bg1"/>
                          </a:solidFill>
                          <a:latin typeface="Cambria Math" panose="02040503050406030204" pitchFamily="18" charset="0"/>
                          <a:ea typeface="Cambria Math" panose="02040503050406030204" pitchFamily="18" charset="0"/>
                        </a:rPr>
                        <m:t> </m:t>
                      </m:r>
                      <m:r>
                        <m:rPr>
                          <m:sty m:val="p"/>
                        </m:rPr>
                        <a:rPr lang="en-US">
                          <a:solidFill>
                            <a:schemeClr val="bg1"/>
                          </a:solidFill>
                          <a:latin typeface="Cambria Math" panose="02040503050406030204" pitchFamily="18" charset="0"/>
                          <a:ea typeface="Cambria Math" panose="02040503050406030204" pitchFamily="18" charset="0"/>
                        </a:rPr>
                        <m:t>Q</m:t>
                      </m:r>
                      <m:r>
                        <a:rPr lang="en-US">
                          <a:solidFill>
                            <a:schemeClr val="bg1"/>
                          </a:solidFill>
                          <a:latin typeface="Cambria Math" panose="02040503050406030204" pitchFamily="18" charset="0"/>
                          <a:ea typeface="Cambria Math" panose="02040503050406030204" pitchFamily="18" charset="0"/>
                        </a:rPr>
                        <m:t>=</m:t>
                      </m:r>
                      <m:nary>
                        <m:naryPr>
                          <m:ctrlPr>
                            <a:rPr lang="en-US" i="1">
                              <a:solidFill>
                                <a:schemeClr val="bg1"/>
                              </a:solidFill>
                              <a:latin typeface="Cambria Math" panose="02040503050406030204" pitchFamily="18" charset="0"/>
                              <a:ea typeface="Cambria Math" panose="02040503050406030204" pitchFamily="18" charset="0"/>
                            </a:rPr>
                          </m:ctrlPr>
                        </m:naryPr>
                        <m:sub>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t</m:t>
                              </m:r>
                            </m:e>
                            <m:sub>
                              <m:r>
                                <a:rPr lang="en-US">
                                  <a:solidFill>
                                    <a:schemeClr val="bg1"/>
                                  </a:solidFill>
                                  <a:latin typeface="Cambria Math" panose="02040503050406030204" pitchFamily="18" charset="0"/>
                                  <a:ea typeface="Cambria Math" panose="02040503050406030204" pitchFamily="18" charset="0"/>
                                </a:rPr>
                                <m:t>0</m:t>
                              </m:r>
                            </m:sub>
                          </m:sSub>
                        </m:sub>
                        <m:sup>
                          <m:r>
                            <m:rPr>
                              <m:sty m:val="p"/>
                            </m:rPr>
                            <a:rPr lang="en-US">
                              <a:solidFill>
                                <a:schemeClr val="bg1"/>
                              </a:solidFill>
                              <a:latin typeface="Cambria Math" panose="02040503050406030204" pitchFamily="18" charset="0"/>
                              <a:ea typeface="Cambria Math" panose="02040503050406030204" pitchFamily="18" charset="0"/>
                            </a:rPr>
                            <m:t>t</m:t>
                          </m:r>
                        </m:sup>
                        <m:e>
                          <m:r>
                            <m:rPr>
                              <m:sty m:val="p"/>
                            </m:rPr>
                            <a:rPr lang="en-US">
                              <a:solidFill>
                                <a:schemeClr val="bg1"/>
                              </a:solidFill>
                              <a:latin typeface="Cambria Math" panose="02040503050406030204" pitchFamily="18" charset="0"/>
                              <a:ea typeface="Cambria Math" panose="02040503050406030204" pitchFamily="18" charset="0"/>
                            </a:rPr>
                            <m:t>i</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m:rPr>
                              <m:sty m:val="p"/>
                            </m:rPr>
                            <a:rPr lang="en-US">
                              <a:solidFill>
                                <a:schemeClr val="bg1"/>
                              </a:solidFill>
                              <a:latin typeface="Cambria Math" panose="02040503050406030204" pitchFamily="18" charset="0"/>
                              <a:ea typeface="Cambria Math" panose="02040503050406030204" pitchFamily="18" charset="0"/>
                            </a:rPr>
                            <m:t>dt</m:t>
                          </m:r>
                          <m:r>
                            <a:rPr lang="en-US">
                              <a:solidFill>
                                <a:schemeClr val="bg1"/>
                              </a:solidFill>
                              <a:latin typeface="Cambria Math" panose="02040503050406030204" pitchFamily="18" charset="0"/>
                              <a:ea typeface="Cambria Math" panose="02040503050406030204" pitchFamily="18" charset="0"/>
                            </a:rPr>
                            <m:t>.</m:t>
                          </m:r>
                        </m:e>
                      </m:nary>
                    </m:oMath>
                  </m:oMathPara>
                </a14:m>
                <a:endParaRPr lang="en-US"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1 Coulomb/Second = 1 A (Amp is short for the unit Ampere, designated with letter A).</a:t>
                </a: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Example: For a current of </a:t>
                </a:r>
                <a:r>
                  <a:rPr lang="en-US" dirty="0" err="1">
                    <a:solidFill>
                      <a:schemeClr val="bg1"/>
                    </a:solidFill>
                    <a:latin typeface="Cambria Math" panose="02040503050406030204" pitchFamily="18" charset="0"/>
                    <a:ea typeface="Cambria Math" panose="02040503050406030204" pitchFamily="18" charset="0"/>
                  </a:rPr>
                  <a:t>i</a:t>
                </a:r>
                <a:r>
                  <a:rPr lang="en-US" dirty="0">
                    <a:solidFill>
                      <a:schemeClr val="bg1"/>
                    </a:solidFill>
                    <a:latin typeface="Cambria Math" panose="02040503050406030204" pitchFamily="18" charset="0"/>
                    <a:ea typeface="Cambria Math" panose="02040503050406030204" pitchFamily="18" charset="0"/>
                  </a:rPr>
                  <a:t>(t) = 5 A flowing for 1 second, what is total charge Q?</a:t>
                </a: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ea typeface="Cambria Math" panose="02040503050406030204" pitchFamily="18" charset="0"/>
                        </a:rPr>
                        <m:t>Q</m:t>
                      </m:r>
                      <m:r>
                        <a:rPr lang="en-US">
                          <a:solidFill>
                            <a:schemeClr val="bg1"/>
                          </a:solidFill>
                          <a:latin typeface="Cambria Math" panose="02040503050406030204" pitchFamily="18" charset="0"/>
                          <a:ea typeface="Cambria Math" panose="02040503050406030204" pitchFamily="18" charset="0"/>
                        </a:rPr>
                        <m:t>=</m:t>
                      </m:r>
                      <m:nary>
                        <m:naryPr>
                          <m:ctrlPr>
                            <a:rPr lang="en-US" i="1">
                              <a:solidFill>
                                <a:schemeClr val="bg1"/>
                              </a:solidFill>
                              <a:latin typeface="Cambria Math" panose="02040503050406030204" pitchFamily="18" charset="0"/>
                              <a:ea typeface="Cambria Math" panose="02040503050406030204" pitchFamily="18" charset="0"/>
                            </a:rPr>
                          </m:ctrlPr>
                        </m:naryPr>
                        <m:sub>
                          <m:sSub>
                            <m:sSubPr>
                              <m:ctrlPr>
                                <a:rPr lang="en-US" i="1">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t</m:t>
                              </m:r>
                            </m:e>
                            <m:sub>
                              <m:r>
                                <a:rPr lang="en-US">
                                  <a:solidFill>
                                    <a:schemeClr val="bg1"/>
                                  </a:solidFill>
                                  <a:latin typeface="Cambria Math" panose="02040503050406030204" pitchFamily="18" charset="0"/>
                                  <a:ea typeface="Cambria Math" panose="02040503050406030204" pitchFamily="18" charset="0"/>
                                </a:rPr>
                                <m:t>0</m:t>
                              </m:r>
                            </m:sub>
                          </m:sSub>
                        </m:sub>
                        <m:sup>
                          <m:r>
                            <m:rPr>
                              <m:sty m:val="p"/>
                            </m:rPr>
                            <a:rPr lang="en-US">
                              <a:solidFill>
                                <a:schemeClr val="bg1"/>
                              </a:solidFill>
                              <a:latin typeface="Cambria Math" panose="02040503050406030204" pitchFamily="18" charset="0"/>
                              <a:ea typeface="Cambria Math" panose="02040503050406030204" pitchFamily="18" charset="0"/>
                            </a:rPr>
                            <m:t>t</m:t>
                          </m:r>
                        </m:sup>
                        <m:e>
                          <m:r>
                            <m:rPr>
                              <m:sty m:val="p"/>
                            </m:rPr>
                            <a:rPr lang="en-US">
                              <a:solidFill>
                                <a:schemeClr val="bg1"/>
                              </a:solidFill>
                              <a:latin typeface="Cambria Math" panose="02040503050406030204" pitchFamily="18" charset="0"/>
                              <a:ea typeface="Cambria Math" panose="02040503050406030204" pitchFamily="18" charset="0"/>
                            </a:rPr>
                            <m:t>i</m:t>
                          </m:r>
                          <m:d>
                            <m:dPr>
                              <m:ctrlPr>
                                <a:rPr lang="en-US" i="1">
                                  <a:solidFill>
                                    <a:schemeClr val="bg1"/>
                                  </a:solidFill>
                                  <a:latin typeface="Cambria Math" panose="02040503050406030204" pitchFamily="18" charset="0"/>
                                  <a:ea typeface="Cambria Math" panose="02040503050406030204" pitchFamily="18" charset="0"/>
                                </a:rPr>
                              </m:ctrlPr>
                            </m:dPr>
                            <m:e>
                              <m:r>
                                <m:rPr>
                                  <m:sty m:val="p"/>
                                </m:rPr>
                                <a:rPr lang="en-US">
                                  <a:solidFill>
                                    <a:schemeClr val="bg1"/>
                                  </a:solidFill>
                                  <a:latin typeface="Cambria Math" panose="02040503050406030204" pitchFamily="18" charset="0"/>
                                  <a:ea typeface="Cambria Math" panose="02040503050406030204" pitchFamily="18" charset="0"/>
                                </a:rPr>
                                <m:t>t</m:t>
                              </m:r>
                            </m:e>
                          </m:d>
                          <m:r>
                            <m:rPr>
                              <m:sty m:val="p"/>
                            </m:rPr>
                            <a:rPr lang="en-US">
                              <a:solidFill>
                                <a:schemeClr val="bg1"/>
                              </a:solidFill>
                              <a:latin typeface="Cambria Math" panose="02040503050406030204" pitchFamily="18" charset="0"/>
                              <a:ea typeface="Cambria Math" panose="02040503050406030204" pitchFamily="18" charset="0"/>
                            </a:rPr>
                            <m:t>dt</m:t>
                          </m:r>
                        </m:e>
                      </m:nary>
                      <m:r>
                        <a:rPr lang="en-US" b="0" i="1" smtClean="0">
                          <a:solidFill>
                            <a:schemeClr val="bg1"/>
                          </a:solidFill>
                          <a:latin typeface="Cambria Math" panose="02040503050406030204" pitchFamily="18" charset="0"/>
                          <a:ea typeface="Cambria Math" panose="02040503050406030204" pitchFamily="18" charset="0"/>
                        </a:rPr>
                        <m:t>=</m:t>
                      </m:r>
                      <m:nary>
                        <m:naryPr>
                          <m:ctrlPr>
                            <a:rPr lang="en-US" i="1">
                              <a:solidFill>
                                <a:schemeClr val="bg1"/>
                              </a:solidFill>
                              <a:latin typeface="Cambria Math" panose="02040503050406030204" pitchFamily="18" charset="0"/>
                              <a:ea typeface="Cambria Math" panose="02040503050406030204" pitchFamily="18" charset="0"/>
                            </a:rPr>
                          </m:ctrlPr>
                        </m:naryPr>
                        <m:sub>
                          <m:r>
                            <a:rPr lang="en-US" b="0" i="1" smtClean="0">
                              <a:solidFill>
                                <a:schemeClr val="bg1"/>
                              </a:solidFill>
                              <a:latin typeface="Cambria Math" panose="02040503050406030204" pitchFamily="18" charset="0"/>
                              <a:ea typeface="Cambria Math" panose="02040503050406030204" pitchFamily="18" charset="0"/>
                            </a:rPr>
                            <m:t>0</m:t>
                          </m:r>
                        </m:sub>
                        <m:sup>
                          <m:r>
                            <a:rPr lang="en-US" b="0" i="0" smtClean="0">
                              <a:solidFill>
                                <a:schemeClr val="bg1"/>
                              </a:solidFill>
                              <a:latin typeface="Cambria Math" panose="02040503050406030204" pitchFamily="18" charset="0"/>
                              <a:ea typeface="Cambria Math" panose="02040503050406030204" pitchFamily="18" charset="0"/>
                            </a:rPr>
                            <m:t>1</m:t>
                          </m:r>
                        </m:sup>
                        <m:e>
                          <m:d>
                            <m:dPr>
                              <m:ctrlPr>
                                <a:rPr lang="en-US" i="1" smtClean="0">
                                  <a:solidFill>
                                    <a:schemeClr val="bg1"/>
                                  </a:solidFill>
                                  <a:latin typeface="Cambria Math" panose="02040503050406030204" pitchFamily="18" charset="0"/>
                                  <a:ea typeface="Cambria Math" panose="02040503050406030204" pitchFamily="18" charset="0"/>
                                </a:rPr>
                              </m:ctrlPr>
                            </m:dPr>
                            <m:e>
                              <m:r>
                                <a:rPr lang="en-US" b="0" i="1" smtClean="0">
                                  <a:solidFill>
                                    <a:schemeClr val="bg1"/>
                                  </a:solidFill>
                                  <a:latin typeface="Cambria Math" panose="02040503050406030204" pitchFamily="18" charset="0"/>
                                  <a:ea typeface="Cambria Math" panose="02040503050406030204" pitchFamily="18" charset="0"/>
                                </a:rPr>
                                <m:t>5 </m:t>
                              </m:r>
                              <m:r>
                                <m:rPr>
                                  <m:sty m:val="p"/>
                                </m:rPr>
                                <a:rPr lang="en-US" b="0" i="0" smtClean="0">
                                  <a:solidFill>
                                    <a:schemeClr val="bg1"/>
                                  </a:solidFill>
                                  <a:latin typeface="Cambria Math" panose="02040503050406030204" pitchFamily="18" charset="0"/>
                                  <a:ea typeface="Cambria Math" panose="02040503050406030204" pitchFamily="18" charset="0"/>
                                </a:rPr>
                                <m:t>A</m:t>
                              </m:r>
                            </m:e>
                          </m:d>
                          <m:r>
                            <m:rPr>
                              <m:sty m:val="p"/>
                            </m:rPr>
                            <a:rPr lang="en-US">
                              <a:solidFill>
                                <a:schemeClr val="bg1"/>
                              </a:solidFill>
                              <a:latin typeface="Cambria Math" panose="02040503050406030204" pitchFamily="18" charset="0"/>
                              <a:ea typeface="Cambria Math" panose="02040503050406030204" pitchFamily="18" charset="0"/>
                            </a:rPr>
                            <m:t>dt</m:t>
                          </m:r>
                        </m:e>
                      </m:nary>
                      <m:r>
                        <a:rPr lang="en-US" b="0" i="1" smtClean="0">
                          <a:solidFill>
                            <a:schemeClr val="bg1"/>
                          </a:solidFill>
                          <a:latin typeface="Cambria Math" panose="02040503050406030204" pitchFamily="18" charset="0"/>
                          <a:ea typeface="Cambria Math" panose="02040503050406030204" pitchFamily="18" charset="0"/>
                        </a:rPr>
                        <m:t>=(5 </m:t>
                      </m:r>
                      <m:r>
                        <m:rPr>
                          <m:sty m:val="p"/>
                        </m:rPr>
                        <a:rPr lang="en-US" b="0" i="0" smtClean="0">
                          <a:solidFill>
                            <a:schemeClr val="bg1"/>
                          </a:solidFill>
                          <a:latin typeface="Cambria Math" panose="02040503050406030204" pitchFamily="18" charset="0"/>
                          <a:ea typeface="Cambria Math" panose="02040503050406030204" pitchFamily="18" charset="0"/>
                        </a:rPr>
                        <m:t>A</m:t>
                      </m:r>
                      <m:r>
                        <a:rPr lang="en-US" b="0" i="1" smtClean="0">
                          <a:solidFill>
                            <a:schemeClr val="bg1"/>
                          </a:solidFill>
                          <a:latin typeface="Cambria Math" panose="02040503050406030204" pitchFamily="18" charset="0"/>
                          <a:ea typeface="Cambria Math" panose="02040503050406030204" pitchFamily="18" charset="0"/>
                        </a:rPr>
                        <m:t>)</m:t>
                      </m:r>
                      <m:r>
                        <m:rPr>
                          <m:sty m:val="p"/>
                        </m:rPr>
                        <a:rPr lang="en-US" b="0" i="0" smtClean="0">
                          <a:solidFill>
                            <a:schemeClr val="bg1"/>
                          </a:solidFill>
                          <a:latin typeface="Cambria Math" panose="02040503050406030204" pitchFamily="18" charset="0"/>
                          <a:ea typeface="Cambria Math" panose="02040503050406030204" pitchFamily="18" charset="0"/>
                        </a:rPr>
                        <m:t>t</m:t>
                      </m:r>
                      <m:r>
                        <a:rPr lang="en-US" b="0" i="1" smtClean="0">
                          <a:solidFill>
                            <a:schemeClr val="bg1"/>
                          </a:solidFill>
                          <a:latin typeface="Cambria Math" panose="02040503050406030204" pitchFamily="18" charset="0"/>
                          <a:ea typeface="Cambria Math" panose="02040503050406030204" pitchFamily="18" charset="0"/>
                        </a:rPr>
                        <m:t> </m:t>
                      </m:r>
                      <m:f>
                        <m:fPr>
                          <m:type m:val="noBar"/>
                          <m:ctrlPr>
                            <a:rPr lang="en-US" b="0" i="1" smtClean="0">
                              <a:solidFill>
                                <a:schemeClr val="bg1"/>
                              </a:solidFill>
                              <a:latin typeface="Cambria Math" panose="02040503050406030204" pitchFamily="18" charset="0"/>
                              <a:ea typeface="Cambria Math" panose="02040503050406030204" pitchFamily="18" charset="0"/>
                            </a:rPr>
                          </m:ctrlPr>
                        </m:fPr>
                        <m:num>
                          <m:r>
                            <a:rPr lang="en-US" b="0" i="1" smtClean="0">
                              <a:solidFill>
                                <a:schemeClr val="bg1"/>
                              </a:solidFill>
                              <a:latin typeface="Cambria Math" panose="02040503050406030204" pitchFamily="18" charset="0"/>
                              <a:ea typeface="Cambria Math" panose="02040503050406030204" pitchFamily="18" charset="0"/>
                            </a:rPr>
                            <m:t>1</m:t>
                          </m:r>
                        </m:num>
                        <m:den>
                          <m:r>
                            <a:rPr lang="en-US" b="0" i="1" smtClean="0">
                              <a:solidFill>
                                <a:schemeClr val="bg1"/>
                              </a:solidFill>
                              <a:latin typeface="Cambria Math" panose="02040503050406030204" pitchFamily="18" charset="0"/>
                              <a:ea typeface="Cambria Math" panose="02040503050406030204" pitchFamily="18" charset="0"/>
                            </a:rPr>
                            <m:t>0</m:t>
                          </m:r>
                        </m:den>
                      </m:f>
                      <m:r>
                        <a:rPr lang="en-US" b="0" i="1" smtClean="0">
                          <a:solidFill>
                            <a:schemeClr val="bg1"/>
                          </a:solidFill>
                          <a:latin typeface="Cambria Math" panose="02040503050406030204" pitchFamily="18" charset="0"/>
                          <a:ea typeface="Cambria Math" panose="02040503050406030204" pitchFamily="18" charset="0"/>
                        </a:rPr>
                        <m:t>=5 </m:t>
                      </m:r>
                      <m:r>
                        <m:rPr>
                          <m:sty m:val="p"/>
                        </m:rPr>
                        <a:rPr lang="en-US" b="0" i="0" smtClean="0">
                          <a:solidFill>
                            <a:schemeClr val="bg1"/>
                          </a:solidFill>
                          <a:latin typeface="Cambria Math" panose="02040503050406030204" pitchFamily="18" charset="0"/>
                          <a:ea typeface="Cambria Math" panose="02040503050406030204" pitchFamily="18" charset="0"/>
                        </a:rPr>
                        <m:t>As</m:t>
                      </m:r>
                      <m:r>
                        <a:rPr lang="en-US" b="0" i="0" smtClean="0">
                          <a:solidFill>
                            <a:schemeClr val="bg1"/>
                          </a:solidFill>
                          <a:latin typeface="Cambria Math" panose="02040503050406030204" pitchFamily="18" charset="0"/>
                          <a:ea typeface="Cambria Math" panose="02040503050406030204" pitchFamily="18" charset="0"/>
                        </a:rPr>
                        <m:t>=5</m:t>
                      </m:r>
                      <m:f>
                        <m:fPr>
                          <m:type m:val="lin"/>
                          <m:ctrlPr>
                            <a:rPr lang="en-US" b="0" i="1" smtClean="0">
                              <a:solidFill>
                                <a:schemeClr val="bg1"/>
                              </a:solidFill>
                              <a:latin typeface="Cambria Math" panose="02040503050406030204" pitchFamily="18" charset="0"/>
                              <a:ea typeface="Cambria Math" panose="02040503050406030204" pitchFamily="18" charset="0"/>
                            </a:rPr>
                          </m:ctrlPr>
                        </m:fPr>
                        <m:num>
                          <m:r>
                            <m:rPr>
                              <m:sty m:val="p"/>
                            </m:rPr>
                            <a:rPr lang="en-US" b="0" i="0" smtClean="0">
                              <a:solidFill>
                                <a:schemeClr val="bg1"/>
                              </a:solidFill>
                              <a:latin typeface="Cambria Math" panose="02040503050406030204" pitchFamily="18" charset="0"/>
                              <a:ea typeface="Cambria Math" panose="02040503050406030204" pitchFamily="18" charset="0"/>
                            </a:rPr>
                            <m:t>Cs</m:t>
                          </m:r>
                        </m:num>
                        <m:den>
                          <m:r>
                            <m:rPr>
                              <m:sty m:val="p"/>
                            </m:rPr>
                            <a:rPr lang="en-US" b="0" i="0" smtClean="0">
                              <a:solidFill>
                                <a:schemeClr val="bg1"/>
                              </a:solidFill>
                              <a:latin typeface="Cambria Math" panose="02040503050406030204" pitchFamily="18" charset="0"/>
                              <a:ea typeface="Cambria Math" panose="02040503050406030204" pitchFamily="18" charset="0"/>
                            </a:rPr>
                            <m:t>s</m:t>
                          </m:r>
                        </m:den>
                      </m:f>
                      <m:r>
                        <a:rPr lang="en-US" b="0" i="1" smtClean="0">
                          <a:solidFill>
                            <a:schemeClr val="bg1"/>
                          </a:solidFill>
                          <a:latin typeface="Cambria Math" panose="02040503050406030204" pitchFamily="18" charset="0"/>
                          <a:ea typeface="Cambria Math" panose="02040503050406030204" pitchFamily="18" charset="0"/>
                        </a:rPr>
                        <m:t>=5 </m:t>
                      </m:r>
                      <m:r>
                        <m:rPr>
                          <m:sty m:val="p"/>
                        </m:rPr>
                        <a:rPr lang="en-US" b="0" i="0" smtClean="0">
                          <a:solidFill>
                            <a:schemeClr val="bg1"/>
                          </a:solidFill>
                          <a:latin typeface="Cambria Math" panose="02040503050406030204" pitchFamily="18" charset="0"/>
                          <a:ea typeface="Cambria Math" panose="02040503050406030204" pitchFamily="18" charset="0"/>
                        </a:rPr>
                        <m:t>C</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Q</m:t>
                      </m:r>
                      <m:r>
                        <a:rPr lang="en-US" b="0" i="0" smtClean="0">
                          <a:solidFill>
                            <a:schemeClr val="bg1"/>
                          </a:solidFill>
                          <a:latin typeface="Cambria Math" panose="02040503050406030204" pitchFamily="18" charset="0"/>
                          <a:ea typeface="Cambria Math" panose="02040503050406030204" pitchFamily="18" charset="0"/>
                        </a:rPr>
                        <m:t>=5 </m:t>
                      </m:r>
                      <m:r>
                        <m:rPr>
                          <m:sty m:val="p"/>
                        </m:rPr>
                        <a:rPr lang="en-US" b="0" i="0" smtClean="0">
                          <a:solidFill>
                            <a:schemeClr val="bg1"/>
                          </a:solidFill>
                          <a:latin typeface="Cambria Math" panose="02040503050406030204" pitchFamily="18" charset="0"/>
                          <a:ea typeface="Cambria Math" panose="02040503050406030204" pitchFamily="18" charset="0"/>
                        </a:rPr>
                        <m:t>C</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lvl="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Direct Current (dc) flows in only one direction.</a:t>
                </a:r>
              </a:p>
              <a:p>
                <a:pPr marL="342900" lvl="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Alternating Current (ac) changes direction of flow, i.e. alternates direction of flow.</a:t>
                </a:r>
              </a:p>
            </p:txBody>
          </p:sp>
        </mc:Choice>
        <mc:Fallback xmlns="">
          <p:sp>
            <p:nvSpPr>
              <p:cNvPr id="7" name="Rectangle 6"/>
              <p:cNvSpPr>
                <a:spLocks noRot="1" noChangeAspect="1" noMove="1" noResize="1" noEditPoints="1" noAdjustHandles="1" noChangeArrowheads="1" noChangeShapeType="1" noTextEdit="1"/>
              </p:cNvSpPr>
              <p:nvPr/>
            </p:nvSpPr>
            <p:spPr>
              <a:xfrm>
                <a:off x="90962" y="840339"/>
                <a:ext cx="8944823" cy="5963492"/>
              </a:xfrm>
              <a:prstGeom prst="rect">
                <a:avLst/>
              </a:prstGeom>
              <a:blipFill rotWithShape="0">
                <a:blip r:embed="rId3"/>
                <a:stretch>
                  <a:fillRect l="-272" t="-407" r="-136" b="-305"/>
                </a:stretch>
              </a:blipFill>
              <a:ln w="38100" cmpd="thickThin">
                <a:solidFill>
                  <a:schemeClr val="accent1"/>
                </a:solidFill>
              </a:ln>
            </p:spPr>
            <p:txBody>
              <a:bodyPr/>
              <a:lstStyle/>
              <a:p>
                <a:r>
                  <a:rPr lang="en-US">
                    <a:noFill/>
                  </a:rPr>
                  <a:t> </a:t>
                </a:r>
              </a:p>
            </p:txBody>
          </p:sp>
        </mc:Fallback>
      </mc:AlternateContent>
      <p:cxnSp>
        <p:nvCxnSpPr>
          <p:cNvPr id="4" name="Straight Connector 3"/>
          <p:cNvCxnSpPr/>
          <p:nvPr/>
        </p:nvCxnSpPr>
        <p:spPr>
          <a:xfrm>
            <a:off x="4644418" y="5033726"/>
            <a:ext cx="0" cy="41646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26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anim calcmode="lin" valueType="num">
                                      <p:cBhvr additive="base">
                                        <p:cTn id="1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4" end="14"/>
                                            </p:txEl>
                                          </p:spTgt>
                                        </p:tgtEl>
                                        <p:attrNameLst>
                                          <p:attrName>style.visibility</p:attrName>
                                        </p:attrNameLst>
                                      </p:cBhvr>
                                      <p:to>
                                        <p:strVal val="visible"/>
                                      </p:to>
                                    </p:set>
                                    <p:anim calcmode="lin" valueType="num">
                                      <p:cBhvr additive="base">
                                        <p:cTn id="1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6" end="16"/>
                                            </p:txEl>
                                          </p:spTgt>
                                        </p:tgtEl>
                                        <p:attrNameLst>
                                          <p:attrName>style.visibility</p:attrName>
                                        </p:attrNameLst>
                                      </p:cBhvr>
                                      <p:to>
                                        <p:strVal val="visible"/>
                                      </p:to>
                                    </p:set>
                                    <p:anim calcmode="lin" valueType="num">
                                      <p:cBhvr additive="base">
                                        <p:cTn id="25"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834" y="45339"/>
            <a:ext cx="5657917" cy="729481"/>
          </a:xfrm>
        </p:spPr>
        <p:txBody>
          <a:bodyPr>
            <a:noAutofit/>
          </a:bodyPr>
          <a:lstStyle/>
          <a:p>
            <a:r>
              <a:rPr lang="en-US" dirty="0"/>
              <a:t>ECEN 150  Course Topics</a:t>
            </a:r>
          </a:p>
        </p:txBody>
      </p:sp>
      <p:sp>
        <p:nvSpPr>
          <p:cNvPr id="5" name="Title 6"/>
          <p:cNvSpPr txBox="1">
            <a:spLocks/>
          </p:cNvSpPr>
          <p:nvPr/>
        </p:nvSpPr>
        <p:spPr>
          <a:xfrm>
            <a:off x="3574091" y="1033433"/>
            <a:ext cx="1750759" cy="472150"/>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sz="1200" dirty="0">
                <a:solidFill>
                  <a:sysClr val="windowText" lastClr="000000"/>
                </a:solidFill>
                <a:latin typeface="Arial" panose="020B0604020202020204" pitchFamily="34" charset="0"/>
                <a:cs typeface="Arial" panose="020B0604020202020204" pitchFamily="34" charset="0"/>
              </a:rPr>
              <a:t>Basic Electrical Concepts: V, I, R, &amp; P.</a:t>
            </a:r>
          </a:p>
        </p:txBody>
      </p:sp>
      <p:sp>
        <p:nvSpPr>
          <p:cNvPr id="6" name="Title 6"/>
          <p:cNvSpPr txBox="1">
            <a:spLocks/>
          </p:cNvSpPr>
          <p:nvPr/>
        </p:nvSpPr>
        <p:spPr>
          <a:xfrm>
            <a:off x="3238979" y="2411119"/>
            <a:ext cx="2484230" cy="342036"/>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1200" dirty="0">
                <a:solidFill>
                  <a:prstClr val="black"/>
                </a:solidFill>
                <a:latin typeface="Arial" panose="020B0604020202020204" pitchFamily="34" charset="0"/>
                <a:cs typeface="Arial" panose="020B0604020202020204" pitchFamily="34" charset="0"/>
              </a:rPr>
              <a:t>Operational Amplifiers (Op-Amps).</a:t>
            </a:r>
          </a:p>
        </p:txBody>
      </p:sp>
      <p:sp>
        <p:nvSpPr>
          <p:cNvPr id="11" name="Title 6"/>
          <p:cNvSpPr txBox="1">
            <a:spLocks/>
          </p:cNvSpPr>
          <p:nvPr/>
        </p:nvSpPr>
        <p:spPr>
          <a:xfrm>
            <a:off x="3610974" y="4186807"/>
            <a:ext cx="1792102" cy="479833"/>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sz="1200" dirty="0">
                <a:solidFill>
                  <a:sysClr val="windowText" lastClr="000000"/>
                </a:solidFill>
                <a:latin typeface="Arial" panose="020B0604020202020204" pitchFamily="34" charset="0"/>
                <a:cs typeface="Arial" panose="020B0604020202020204" pitchFamily="34" charset="0"/>
              </a:rPr>
              <a:t>AC Sinusoids, Phasors and Impedance. </a:t>
            </a:r>
          </a:p>
        </p:txBody>
      </p:sp>
      <p:sp>
        <p:nvSpPr>
          <p:cNvPr id="12" name="Title 6"/>
          <p:cNvSpPr txBox="1">
            <a:spLocks/>
          </p:cNvSpPr>
          <p:nvPr/>
        </p:nvSpPr>
        <p:spPr>
          <a:xfrm>
            <a:off x="3649078" y="1721700"/>
            <a:ext cx="1618383" cy="465312"/>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sz="1200" dirty="0">
                <a:solidFill>
                  <a:sysClr val="windowText" lastClr="000000"/>
                </a:solidFill>
                <a:latin typeface="Arial" panose="020B0604020202020204" pitchFamily="34" charset="0"/>
                <a:cs typeface="Arial" panose="020B0604020202020204" pitchFamily="34" charset="0"/>
              </a:rPr>
              <a:t>Analysis of DC Resistor (R) Circuits.</a:t>
            </a:r>
          </a:p>
        </p:txBody>
      </p:sp>
      <p:sp>
        <p:nvSpPr>
          <p:cNvPr id="13" name="Title 6"/>
          <p:cNvSpPr txBox="1">
            <a:spLocks/>
          </p:cNvSpPr>
          <p:nvPr/>
        </p:nvSpPr>
        <p:spPr>
          <a:xfrm>
            <a:off x="3300702" y="3051338"/>
            <a:ext cx="2395348" cy="265956"/>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1200" dirty="0">
                <a:solidFill>
                  <a:prstClr val="black"/>
                </a:solidFill>
                <a:latin typeface="Arial" panose="020B0604020202020204" pitchFamily="34" charset="0"/>
                <a:cs typeface="Arial" panose="020B0604020202020204" pitchFamily="34" charset="0"/>
              </a:rPr>
              <a:t>Capacitors (C) and Inductors (L).</a:t>
            </a:r>
          </a:p>
        </p:txBody>
      </p:sp>
      <p:sp>
        <p:nvSpPr>
          <p:cNvPr id="14" name="Title 6"/>
          <p:cNvSpPr txBox="1">
            <a:spLocks/>
          </p:cNvSpPr>
          <p:nvPr/>
        </p:nvSpPr>
        <p:spPr>
          <a:xfrm>
            <a:off x="3698743" y="3533658"/>
            <a:ext cx="1582170" cy="417121"/>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sz="1200" dirty="0">
                <a:solidFill>
                  <a:sysClr val="windowText" lastClr="000000"/>
                </a:solidFill>
                <a:latin typeface="Arial" panose="020B0604020202020204" pitchFamily="34" charset="0"/>
                <a:cs typeface="Arial" panose="020B0604020202020204" pitchFamily="34" charset="0"/>
              </a:rPr>
              <a:t>Transient Analysis of RC and RL Circuits.</a:t>
            </a:r>
          </a:p>
        </p:txBody>
      </p:sp>
      <p:sp>
        <p:nvSpPr>
          <p:cNvPr id="15" name="Title 6"/>
          <p:cNvSpPr txBox="1">
            <a:spLocks/>
          </p:cNvSpPr>
          <p:nvPr/>
        </p:nvSpPr>
        <p:spPr>
          <a:xfrm>
            <a:off x="3939644" y="5822166"/>
            <a:ext cx="1212094" cy="582898"/>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sz="1200" dirty="0">
                <a:solidFill>
                  <a:sysClr val="windowText" lastClr="000000"/>
                </a:solidFill>
                <a:latin typeface="Arial" panose="020B0604020202020204" pitchFamily="34" charset="0"/>
                <a:cs typeface="Arial" panose="020B0604020202020204" pitchFamily="34" charset="0"/>
              </a:rPr>
              <a:t>Frequency Response and Filtering.</a:t>
            </a:r>
          </a:p>
        </p:txBody>
      </p:sp>
      <p:sp>
        <p:nvSpPr>
          <p:cNvPr id="16" name="Title 6"/>
          <p:cNvSpPr txBox="1">
            <a:spLocks/>
          </p:cNvSpPr>
          <p:nvPr/>
        </p:nvSpPr>
        <p:spPr>
          <a:xfrm>
            <a:off x="3743341" y="4898004"/>
            <a:ext cx="1534825" cy="686643"/>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auto">
              <a:spcAft>
                <a:spcPts val="0"/>
              </a:spcAft>
              <a:defRPr/>
            </a:pPr>
            <a:r>
              <a:rPr lang="en-US" sz="1200" dirty="0">
                <a:solidFill>
                  <a:sysClr val="windowText" lastClr="000000"/>
                </a:solidFill>
                <a:latin typeface="Arial" panose="020B0604020202020204" pitchFamily="34" charset="0"/>
                <a:cs typeface="Arial" panose="020B0604020202020204" pitchFamily="34" charset="0"/>
              </a:rPr>
              <a:t>AC Power: Instantaneous, Average, and RMS.   </a:t>
            </a:r>
          </a:p>
        </p:txBody>
      </p:sp>
      <p:cxnSp>
        <p:nvCxnSpPr>
          <p:cNvPr id="17" name="Straight Arrow Connector 16"/>
          <p:cNvCxnSpPr/>
          <p:nvPr/>
        </p:nvCxnSpPr>
        <p:spPr>
          <a:xfrm>
            <a:off x="4498375" y="2193493"/>
            <a:ext cx="2371" cy="20875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37" name="Straight Arrow Connector 36"/>
          <p:cNvCxnSpPr/>
          <p:nvPr/>
        </p:nvCxnSpPr>
        <p:spPr>
          <a:xfrm flipH="1">
            <a:off x="4498375" y="2750428"/>
            <a:ext cx="1654" cy="29575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38" name="Straight Arrow Connector 37"/>
          <p:cNvCxnSpPr/>
          <p:nvPr/>
        </p:nvCxnSpPr>
        <p:spPr>
          <a:xfrm flipH="1">
            <a:off x="4495994" y="3327614"/>
            <a:ext cx="4763" cy="225708"/>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39" name="Straight Arrow Connector 38"/>
          <p:cNvCxnSpPr/>
          <p:nvPr/>
        </p:nvCxnSpPr>
        <p:spPr>
          <a:xfrm>
            <a:off x="4498474" y="3958284"/>
            <a:ext cx="0" cy="228523"/>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40" name="Straight Arrow Connector 39"/>
          <p:cNvCxnSpPr/>
          <p:nvPr/>
        </p:nvCxnSpPr>
        <p:spPr>
          <a:xfrm>
            <a:off x="4506123" y="4669136"/>
            <a:ext cx="902" cy="23353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42" name="Straight Arrow Connector 41"/>
          <p:cNvCxnSpPr/>
          <p:nvPr/>
        </p:nvCxnSpPr>
        <p:spPr>
          <a:xfrm>
            <a:off x="4540744" y="5583971"/>
            <a:ext cx="902" cy="23353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25" name="Straight Arrow Connector 24"/>
          <p:cNvCxnSpPr/>
          <p:nvPr/>
        </p:nvCxnSpPr>
        <p:spPr>
          <a:xfrm>
            <a:off x="4496004" y="1510810"/>
            <a:ext cx="2371" cy="20875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37093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785" y="278040"/>
            <a:ext cx="6264998" cy="533400"/>
          </a:xfrm>
        </p:spPr>
        <p:txBody>
          <a:bodyPr>
            <a:noAutofit/>
          </a:bodyPr>
          <a:lstStyle/>
          <a:p>
            <a:pPr algn="ctr"/>
            <a:r>
              <a:rPr lang="en-US" sz="4800" dirty="0">
                <a:gradFill>
                  <a:gsLst>
                    <a:gs pos="14000">
                      <a:schemeClr val="accent5"/>
                    </a:gs>
                    <a:gs pos="64000">
                      <a:schemeClr val="tx2"/>
                    </a:gs>
                    <a:gs pos="100000">
                      <a:schemeClr val="tx2"/>
                    </a:gs>
                  </a:gsLst>
                  <a:lin ang="16200000" scaled="1"/>
                </a:gradFill>
                <a:cs typeface="Arial" panose="020B0604020202020204" pitchFamily="34" charset="0"/>
              </a:rPr>
              <a:t>Practice Quiz Time</a:t>
            </a:r>
          </a:p>
        </p:txBody>
      </p:sp>
      <p:sp>
        <p:nvSpPr>
          <p:cNvPr id="4" name="TextBox 3"/>
          <p:cNvSpPr txBox="1"/>
          <p:nvPr/>
        </p:nvSpPr>
        <p:spPr>
          <a:xfrm>
            <a:off x="1334655" y="1431636"/>
            <a:ext cx="6474691" cy="2246769"/>
          </a:xfrm>
          <a:prstGeom prst="rect">
            <a:avLst/>
          </a:prstGeom>
          <a:solidFill>
            <a:srgbClr val="FFFFFF"/>
          </a:solidFill>
          <a:ln w="38100" cmpd="thickThin">
            <a:solidFill>
              <a:schemeClr val="accent1"/>
            </a:solidFill>
          </a:ln>
        </p:spPr>
        <p:txBody>
          <a:bodyPr wrap="square" rtlCol="0">
            <a:spAutoFit/>
          </a:bodyPr>
          <a:lstStyle/>
          <a:p>
            <a:r>
              <a:rPr lang="en-US" sz="2000" dirty="0">
                <a:solidFill>
                  <a:schemeClr val="bg1"/>
                </a:solidFill>
                <a:latin typeface="Cambria Math" panose="02040503050406030204" pitchFamily="18" charset="0"/>
                <a:ea typeface="Cambria Math" panose="02040503050406030204" pitchFamily="18" charset="0"/>
              </a:rPr>
              <a:t>Which of the following result in a net positive charge?</a:t>
            </a:r>
          </a:p>
          <a:p>
            <a:endParaRPr lang="en-US" sz="2000" dirty="0">
              <a:solidFill>
                <a:schemeClr val="bg1"/>
              </a:solidFill>
              <a:latin typeface="Cambria Math" panose="02040503050406030204" pitchFamily="18" charset="0"/>
              <a:ea typeface="Cambria Math" panose="02040503050406030204" pitchFamily="18" charset="0"/>
            </a:endParaRPr>
          </a:p>
          <a:p>
            <a:pPr lvl="1"/>
            <a:r>
              <a:rPr lang="en-US" sz="2000" dirty="0">
                <a:solidFill>
                  <a:schemeClr val="bg1"/>
                </a:solidFill>
                <a:latin typeface="Cambria Math" panose="02040503050406030204" pitchFamily="18" charset="0"/>
                <a:ea typeface="Cambria Math" panose="02040503050406030204" pitchFamily="18" charset="0"/>
              </a:rPr>
              <a:t>1. Electrons.</a:t>
            </a:r>
          </a:p>
          <a:p>
            <a:pPr lvl="1"/>
            <a:r>
              <a:rPr lang="en-US" sz="2000" dirty="0">
                <a:solidFill>
                  <a:schemeClr val="bg1"/>
                </a:solidFill>
                <a:latin typeface="Cambria Math" panose="02040503050406030204" pitchFamily="18" charset="0"/>
                <a:ea typeface="Cambria Math" panose="02040503050406030204" pitchFamily="18" charset="0"/>
              </a:rPr>
              <a:t>2. Protons.</a:t>
            </a:r>
          </a:p>
          <a:p>
            <a:pPr lvl="1"/>
            <a:r>
              <a:rPr lang="en-US" sz="2000" dirty="0">
                <a:solidFill>
                  <a:schemeClr val="bg1"/>
                </a:solidFill>
                <a:latin typeface="Cambria Math" panose="02040503050406030204" pitchFamily="18" charset="0"/>
                <a:ea typeface="Cambria Math" panose="02040503050406030204" pitchFamily="18" charset="0"/>
              </a:rPr>
              <a:t>3. Atoms missing an electron.</a:t>
            </a:r>
          </a:p>
          <a:p>
            <a:pPr lvl="1"/>
            <a:r>
              <a:rPr lang="en-US" sz="2000" dirty="0">
                <a:solidFill>
                  <a:schemeClr val="bg1"/>
                </a:solidFill>
                <a:latin typeface="Cambria Math" panose="02040503050406030204" pitchFamily="18" charset="0"/>
                <a:ea typeface="Cambria Math" panose="02040503050406030204" pitchFamily="18" charset="0"/>
              </a:rPr>
              <a:t>4. Neutrons.</a:t>
            </a:r>
          </a:p>
          <a:p>
            <a:pPr lvl="1"/>
            <a:r>
              <a:rPr lang="en-US" sz="2000" dirty="0">
                <a:solidFill>
                  <a:schemeClr val="bg1"/>
                </a:solidFill>
                <a:latin typeface="Cambria Math" panose="02040503050406030204" pitchFamily="18" charset="0"/>
                <a:ea typeface="Cambria Math" panose="02040503050406030204" pitchFamily="18" charset="0"/>
              </a:rPr>
              <a:t>5. 2 and 3.</a:t>
            </a:r>
          </a:p>
        </p:txBody>
      </p:sp>
      <p:sp>
        <p:nvSpPr>
          <p:cNvPr id="7" name="TextBox 6"/>
          <p:cNvSpPr txBox="1"/>
          <p:nvPr/>
        </p:nvSpPr>
        <p:spPr>
          <a:xfrm>
            <a:off x="2395763" y="4385398"/>
            <a:ext cx="4070025" cy="400110"/>
          </a:xfrm>
          <a:prstGeom prst="rect">
            <a:avLst/>
          </a:prstGeom>
          <a:solidFill>
            <a:srgbClr val="FFFFFF"/>
          </a:solidFill>
          <a:ln w="38100" cmpd="thickThin">
            <a:solidFill>
              <a:schemeClr val="accent1"/>
            </a:solidFill>
          </a:ln>
        </p:spPr>
        <p:txBody>
          <a:bodyPr wrap="none" rtlCol="0">
            <a:spAutoFit/>
          </a:bodyPr>
          <a:lstStyle/>
          <a:p>
            <a:r>
              <a:rPr lang="en-US" sz="2000" b="1" dirty="0">
                <a:solidFill>
                  <a:schemeClr val="bg1"/>
                </a:solidFill>
                <a:latin typeface="Cambria Math" panose="02040503050406030204" pitchFamily="18" charset="0"/>
                <a:ea typeface="Cambria Math" panose="02040503050406030204" pitchFamily="18" charset="0"/>
              </a:rPr>
              <a:t>Answer: 5</a:t>
            </a:r>
            <a:r>
              <a:rPr lang="en-US" sz="2000" dirty="0">
                <a:solidFill>
                  <a:schemeClr val="bg1"/>
                </a:solidFill>
                <a:latin typeface="Cambria Math" panose="02040503050406030204" pitchFamily="18" charset="0"/>
                <a:ea typeface="Cambria Math" panose="02040503050406030204" pitchFamily="18" charset="0"/>
              </a:rPr>
              <a:t>. Both 2 and 3 are correct.</a:t>
            </a:r>
          </a:p>
        </p:txBody>
      </p:sp>
    </p:spTree>
    <p:extLst>
      <p:ext uri="{BB962C8B-B14F-4D97-AF65-F5344CB8AC3E}">
        <p14:creationId xmlns:p14="http://schemas.microsoft.com/office/powerpoint/2010/main" val="31406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655" y="1431636"/>
            <a:ext cx="6474691" cy="2554545"/>
          </a:xfrm>
          <a:prstGeom prst="rect">
            <a:avLst/>
          </a:prstGeom>
          <a:solidFill>
            <a:srgbClr val="FFFFFF"/>
          </a:solidFill>
          <a:ln w="38100" cmpd="thickThin">
            <a:solidFill>
              <a:schemeClr val="accent1"/>
            </a:solidFill>
          </a:ln>
        </p:spPr>
        <p:txBody>
          <a:bodyPr wrap="square" rtlCol="0">
            <a:spAutoFit/>
          </a:bodyPr>
          <a:lstStyle/>
          <a:p>
            <a:r>
              <a:rPr lang="en-US" sz="2000" dirty="0">
                <a:solidFill>
                  <a:schemeClr val="bg1"/>
                </a:solidFill>
                <a:latin typeface="Cambria Math" panose="02040503050406030204" pitchFamily="18" charset="0"/>
                <a:ea typeface="Cambria Math" panose="02040503050406030204" pitchFamily="18" charset="0"/>
              </a:rPr>
              <a:t>Which of the following refers to the flow of electrical charge?</a:t>
            </a:r>
          </a:p>
          <a:p>
            <a:endParaRPr lang="en-US" sz="2000" dirty="0">
              <a:solidFill>
                <a:schemeClr val="bg1"/>
              </a:solidFill>
              <a:latin typeface="Cambria Math" panose="02040503050406030204" pitchFamily="18" charset="0"/>
              <a:ea typeface="Cambria Math" panose="02040503050406030204" pitchFamily="18" charset="0"/>
            </a:endParaRPr>
          </a:p>
          <a:p>
            <a:pPr lvl="1"/>
            <a:r>
              <a:rPr lang="en-US" sz="2000" dirty="0">
                <a:solidFill>
                  <a:schemeClr val="bg1"/>
                </a:solidFill>
                <a:latin typeface="Cambria Math" panose="02040503050406030204" pitchFamily="18" charset="0"/>
                <a:ea typeface="Cambria Math" panose="02040503050406030204" pitchFamily="18" charset="0"/>
              </a:rPr>
              <a:t>1. Voltage.</a:t>
            </a:r>
          </a:p>
          <a:p>
            <a:pPr lvl="1"/>
            <a:r>
              <a:rPr lang="en-US" sz="2000" dirty="0">
                <a:solidFill>
                  <a:schemeClr val="bg1"/>
                </a:solidFill>
                <a:latin typeface="Cambria Math" panose="02040503050406030204" pitchFamily="18" charset="0"/>
                <a:ea typeface="Cambria Math" panose="02040503050406030204" pitchFamily="18" charset="0"/>
              </a:rPr>
              <a:t>2. Current .</a:t>
            </a:r>
          </a:p>
          <a:p>
            <a:pPr lvl="1"/>
            <a:r>
              <a:rPr lang="en-US" sz="2000" dirty="0">
                <a:solidFill>
                  <a:schemeClr val="bg1"/>
                </a:solidFill>
                <a:latin typeface="Cambria Math" panose="02040503050406030204" pitchFamily="18" charset="0"/>
                <a:ea typeface="Cambria Math" panose="02040503050406030204" pitchFamily="18" charset="0"/>
              </a:rPr>
              <a:t>3. Resistance.</a:t>
            </a:r>
          </a:p>
          <a:p>
            <a:pPr lvl="1"/>
            <a:r>
              <a:rPr lang="en-US" sz="2000" dirty="0">
                <a:solidFill>
                  <a:schemeClr val="bg1"/>
                </a:solidFill>
                <a:latin typeface="Cambria Math" panose="02040503050406030204" pitchFamily="18" charset="0"/>
                <a:ea typeface="Cambria Math" panose="02040503050406030204" pitchFamily="18" charset="0"/>
              </a:rPr>
              <a:t>4. EMF.</a:t>
            </a:r>
          </a:p>
          <a:p>
            <a:pPr lvl="1"/>
            <a:r>
              <a:rPr lang="en-US" sz="2000" dirty="0">
                <a:solidFill>
                  <a:schemeClr val="bg1"/>
                </a:solidFill>
                <a:latin typeface="Cambria Math" panose="02040503050406030204" pitchFamily="18" charset="0"/>
                <a:ea typeface="Cambria Math" panose="02040503050406030204" pitchFamily="18" charset="0"/>
              </a:rPr>
              <a:t>5. All of the above.</a:t>
            </a:r>
          </a:p>
        </p:txBody>
      </p:sp>
      <p:sp>
        <p:nvSpPr>
          <p:cNvPr id="7" name="TextBox 6"/>
          <p:cNvSpPr txBox="1"/>
          <p:nvPr/>
        </p:nvSpPr>
        <p:spPr>
          <a:xfrm>
            <a:off x="3373599" y="4539645"/>
            <a:ext cx="2396802" cy="400110"/>
          </a:xfrm>
          <a:prstGeom prst="rect">
            <a:avLst/>
          </a:prstGeom>
          <a:solidFill>
            <a:srgbClr val="FFFFFF"/>
          </a:solidFill>
          <a:ln w="38100" cmpd="thickThin">
            <a:solidFill>
              <a:schemeClr val="accent1"/>
            </a:solidFill>
          </a:ln>
        </p:spPr>
        <p:txBody>
          <a:bodyPr wrap="square" rtlCol="0">
            <a:spAutoFit/>
          </a:bodyPr>
          <a:lstStyle/>
          <a:p>
            <a:r>
              <a:rPr lang="en-US" sz="2000" b="1" dirty="0">
                <a:solidFill>
                  <a:schemeClr val="bg1"/>
                </a:solidFill>
                <a:latin typeface="Cambria Math" panose="02040503050406030204" pitchFamily="18" charset="0"/>
                <a:ea typeface="Cambria Math" panose="02040503050406030204" pitchFamily="18" charset="0"/>
              </a:rPr>
              <a:t>Answer: 2</a:t>
            </a:r>
            <a:r>
              <a:rPr lang="en-US" sz="2000" dirty="0">
                <a:solidFill>
                  <a:schemeClr val="bg1"/>
                </a:solidFill>
                <a:latin typeface="Cambria Math" panose="02040503050406030204" pitchFamily="18" charset="0"/>
                <a:ea typeface="Cambria Math" panose="02040503050406030204" pitchFamily="18" charset="0"/>
              </a:rPr>
              <a:t>. Current </a:t>
            </a:r>
          </a:p>
        </p:txBody>
      </p:sp>
      <p:sp>
        <p:nvSpPr>
          <p:cNvPr id="6" name="Title 1"/>
          <p:cNvSpPr txBox="1">
            <a:spLocks/>
          </p:cNvSpPr>
          <p:nvPr/>
        </p:nvSpPr>
        <p:spPr>
          <a:xfrm>
            <a:off x="1656785" y="278040"/>
            <a:ext cx="6264998" cy="533400"/>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fontAlgn="auto">
              <a:spcAft>
                <a:spcPts val="0"/>
              </a:spcAft>
            </a:pPr>
            <a:r>
              <a:rPr lang="en-US" sz="4800">
                <a:gradFill>
                  <a:gsLst>
                    <a:gs pos="14000">
                      <a:schemeClr val="accent5"/>
                    </a:gs>
                    <a:gs pos="64000">
                      <a:schemeClr val="tx2"/>
                    </a:gs>
                    <a:gs pos="100000">
                      <a:schemeClr val="tx2"/>
                    </a:gs>
                  </a:gsLst>
                  <a:lin ang="16200000" scaled="1"/>
                </a:gradFill>
                <a:cs typeface="Arial" panose="020B0604020202020204" pitchFamily="34" charset="0"/>
              </a:rPr>
              <a:t>Practice Quiz Time</a:t>
            </a:r>
          </a:p>
        </p:txBody>
      </p:sp>
    </p:spTree>
    <p:extLst>
      <p:ext uri="{BB962C8B-B14F-4D97-AF65-F5344CB8AC3E}">
        <p14:creationId xmlns:p14="http://schemas.microsoft.com/office/powerpoint/2010/main" val="29495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655" y="1431636"/>
            <a:ext cx="6474691" cy="1938992"/>
          </a:xfrm>
          <a:prstGeom prst="rect">
            <a:avLst/>
          </a:prstGeom>
          <a:solidFill>
            <a:srgbClr val="FFFFFF"/>
          </a:solidFill>
          <a:ln w="38100" cmpd="thickThin">
            <a:solidFill>
              <a:schemeClr val="accent1"/>
            </a:solidFill>
          </a:ln>
        </p:spPr>
        <p:txBody>
          <a:bodyPr wrap="square" rtlCol="0">
            <a:spAutoFit/>
          </a:bodyPr>
          <a:lstStyle/>
          <a:p>
            <a:r>
              <a:rPr lang="en-US" sz="2000" dirty="0">
                <a:solidFill>
                  <a:schemeClr val="bg1"/>
                </a:solidFill>
                <a:latin typeface="Cambria Math" panose="02040503050406030204" pitchFamily="18" charset="0"/>
                <a:ea typeface="Cambria Math" panose="02040503050406030204" pitchFamily="18" charset="0"/>
              </a:rPr>
              <a:t>Which of the following has units of volts?</a:t>
            </a:r>
          </a:p>
          <a:p>
            <a:endParaRPr lang="en-US" sz="2000" dirty="0">
              <a:solidFill>
                <a:schemeClr val="bg1"/>
              </a:solidFill>
              <a:latin typeface="Cambria Math" panose="02040503050406030204" pitchFamily="18" charset="0"/>
              <a:ea typeface="Cambria Math" panose="02040503050406030204" pitchFamily="18" charset="0"/>
            </a:endParaRPr>
          </a:p>
          <a:p>
            <a:pPr lvl="1"/>
            <a:r>
              <a:rPr lang="en-US" sz="2000" dirty="0">
                <a:solidFill>
                  <a:schemeClr val="bg1"/>
                </a:solidFill>
                <a:latin typeface="Cambria Math" panose="02040503050406030204" pitchFamily="18" charset="0"/>
                <a:ea typeface="Cambria Math" panose="02040503050406030204" pitchFamily="18" charset="0"/>
              </a:rPr>
              <a:t>1. Voltage.</a:t>
            </a:r>
          </a:p>
          <a:p>
            <a:pPr lvl="1"/>
            <a:r>
              <a:rPr lang="en-US" sz="2000" dirty="0">
                <a:solidFill>
                  <a:schemeClr val="bg1"/>
                </a:solidFill>
                <a:latin typeface="Cambria Math" panose="02040503050406030204" pitchFamily="18" charset="0"/>
                <a:ea typeface="Cambria Math" panose="02040503050406030204" pitchFamily="18" charset="0"/>
              </a:rPr>
              <a:t>2. Potential Difference.</a:t>
            </a:r>
          </a:p>
          <a:p>
            <a:pPr lvl="1"/>
            <a:r>
              <a:rPr lang="en-US" sz="2000" dirty="0">
                <a:solidFill>
                  <a:schemeClr val="bg1"/>
                </a:solidFill>
                <a:latin typeface="Cambria Math" panose="02040503050406030204" pitchFamily="18" charset="0"/>
                <a:ea typeface="Cambria Math" panose="02040503050406030204" pitchFamily="18" charset="0"/>
              </a:rPr>
              <a:t>3. EMF.</a:t>
            </a:r>
          </a:p>
          <a:p>
            <a:pPr lvl="1"/>
            <a:r>
              <a:rPr lang="en-US" sz="2000" dirty="0">
                <a:solidFill>
                  <a:schemeClr val="bg1"/>
                </a:solidFill>
                <a:latin typeface="Cambria Math" panose="02040503050406030204" pitchFamily="18" charset="0"/>
                <a:ea typeface="Cambria Math" panose="02040503050406030204" pitchFamily="18" charset="0"/>
              </a:rPr>
              <a:t>4. All of the above.</a:t>
            </a:r>
          </a:p>
        </p:txBody>
      </p:sp>
      <p:sp>
        <p:nvSpPr>
          <p:cNvPr id="7" name="TextBox 6"/>
          <p:cNvSpPr txBox="1"/>
          <p:nvPr/>
        </p:nvSpPr>
        <p:spPr>
          <a:xfrm>
            <a:off x="2885352" y="4147986"/>
            <a:ext cx="3114442" cy="400110"/>
          </a:xfrm>
          <a:prstGeom prst="rect">
            <a:avLst/>
          </a:prstGeom>
          <a:solidFill>
            <a:srgbClr val="FFFFFF"/>
          </a:solidFill>
          <a:ln w="38100" cmpd="thickThin">
            <a:solidFill>
              <a:schemeClr val="accent1"/>
            </a:solidFill>
          </a:ln>
        </p:spPr>
        <p:txBody>
          <a:bodyPr wrap="none" rtlCol="0">
            <a:spAutoFit/>
          </a:bodyPr>
          <a:lstStyle/>
          <a:p>
            <a:r>
              <a:rPr lang="en-US" sz="2000" b="1" dirty="0">
                <a:solidFill>
                  <a:schemeClr val="bg1"/>
                </a:solidFill>
                <a:latin typeface="Cambria Math" panose="02040503050406030204" pitchFamily="18" charset="0"/>
                <a:ea typeface="Cambria Math" panose="02040503050406030204" pitchFamily="18" charset="0"/>
              </a:rPr>
              <a:t>Answer: 4</a:t>
            </a:r>
            <a:r>
              <a:rPr lang="en-US" sz="2000" dirty="0">
                <a:solidFill>
                  <a:schemeClr val="bg1"/>
                </a:solidFill>
                <a:latin typeface="Cambria Math" panose="02040503050406030204" pitchFamily="18" charset="0"/>
                <a:ea typeface="Cambria Math" panose="02040503050406030204" pitchFamily="18" charset="0"/>
              </a:rPr>
              <a:t>. All of the above.</a:t>
            </a:r>
          </a:p>
        </p:txBody>
      </p:sp>
      <p:sp>
        <p:nvSpPr>
          <p:cNvPr id="5" name="Title 1"/>
          <p:cNvSpPr txBox="1">
            <a:spLocks/>
          </p:cNvSpPr>
          <p:nvPr/>
        </p:nvSpPr>
        <p:spPr>
          <a:xfrm>
            <a:off x="1544348" y="387578"/>
            <a:ext cx="6264998" cy="533400"/>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fontAlgn="auto">
              <a:spcAft>
                <a:spcPts val="0"/>
              </a:spcAft>
            </a:pPr>
            <a:r>
              <a:rPr lang="en-US" sz="4800" dirty="0">
                <a:gradFill>
                  <a:gsLst>
                    <a:gs pos="14000">
                      <a:schemeClr val="accent5"/>
                    </a:gs>
                    <a:gs pos="64000">
                      <a:schemeClr val="tx2"/>
                    </a:gs>
                    <a:gs pos="100000">
                      <a:schemeClr val="tx2"/>
                    </a:gs>
                  </a:gsLst>
                  <a:lin ang="16200000" scaled="1"/>
                </a:gradFill>
                <a:cs typeface="Arial" panose="020B0604020202020204" pitchFamily="34" charset="0"/>
              </a:rPr>
              <a:t>Practice Quiz Time</a:t>
            </a:r>
          </a:p>
        </p:txBody>
      </p:sp>
    </p:spTree>
    <p:extLst>
      <p:ext uri="{BB962C8B-B14F-4D97-AF65-F5344CB8AC3E}">
        <p14:creationId xmlns:p14="http://schemas.microsoft.com/office/powerpoint/2010/main" val="154066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655" y="1431636"/>
            <a:ext cx="6474691" cy="1938992"/>
          </a:xfrm>
          <a:prstGeom prst="rect">
            <a:avLst/>
          </a:prstGeom>
          <a:solidFill>
            <a:srgbClr val="FFFFFF"/>
          </a:solidFill>
          <a:ln w="38100" cmpd="thickThin">
            <a:solidFill>
              <a:schemeClr val="accent1"/>
            </a:solidFill>
          </a:ln>
        </p:spPr>
        <p:txBody>
          <a:bodyPr wrap="square" rtlCol="0">
            <a:spAutoFit/>
          </a:bodyPr>
          <a:lstStyle/>
          <a:p>
            <a:r>
              <a:rPr lang="en-US" sz="2000" dirty="0">
                <a:solidFill>
                  <a:schemeClr val="bg1"/>
                </a:solidFill>
                <a:latin typeface="Cambria Math" panose="02040503050406030204" pitchFamily="18" charset="0"/>
                <a:ea typeface="Cambria Math" panose="02040503050406030204" pitchFamily="18" charset="0"/>
              </a:rPr>
              <a:t>Current is represented by which of the following symbols?</a:t>
            </a:r>
          </a:p>
          <a:p>
            <a:endParaRPr lang="en-US" sz="2000" dirty="0">
              <a:solidFill>
                <a:schemeClr val="bg1"/>
              </a:solidFill>
              <a:latin typeface="Cambria Math" panose="02040503050406030204" pitchFamily="18" charset="0"/>
              <a:ea typeface="Cambria Math" panose="02040503050406030204" pitchFamily="18" charset="0"/>
            </a:endParaRPr>
          </a:p>
          <a:p>
            <a:pPr lvl="1"/>
            <a:r>
              <a:rPr lang="en-US" sz="2000" dirty="0">
                <a:solidFill>
                  <a:schemeClr val="bg1"/>
                </a:solidFill>
                <a:latin typeface="Cambria Math" panose="02040503050406030204" pitchFamily="18" charset="0"/>
                <a:ea typeface="Cambria Math" panose="02040503050406030204" pitchFamily="18" charset="0"/>
              </a:rPr>
              <a:t>1. C.</a:t>
            </a:r>
          </a:p>
          <a:p>
            <a:pPr lvl="1"/>
            <a:r>
              <a:rPr lang="en-US" sz="2000" dirty="0">
                <a:solidFill>
                  <a:schemeClr val="bg1"/>
                </a:solidFill>
                <a:latin typeface="Cambria Math" panose="02040503050406030204" pitchFamily="18" charset="0"/>
                <a:ea typeface="Cambria Math" panose="02040503050406030204" pitchFamily="18" charset="0"/>
              </a:rPr>
              <a:t>2. V.</a:t>
            </a:r>
          </a:p>
          <a:p>
            <a:pPr lvl="1"/>
            <a:r>
              <a:rPr lang="en-US" sz="2000" dirty="0">
                <a:solidFill>
                  <a:schemeClr val="bg1"/>
                </a:solidFill>
                <a:latin typeface="Cambria Math" panose="02040503050406030204" pitchFamily="18" charset="0"/>
                <a:ea typeface="Cambria Math" panose="02040503050406030204" pitchFamily="18" charset="0"/>
              </a:rPr>
              <a:t>3. E.</a:t>
            </a:r>
          </a:p>
          <a:p>
            <a:pPr lvl="1"/>
            <a:r>
              <a:rPr lang="en-US" sz="2000" dirty="0">
                <a:solidFill>
                  <a:schemeClr val="bg1"/>
                </a:solidFill>
                <a:latin typeface="Cambria Math" panose="02040503050406030204" pitchFamily="18" charset="0"/>
                <a:ea typeface="Cambria Math" panose="02040503050406030204" pitchFamily="18" charset="0"/>
              </a:rPr>
              <a:t>4. I.</a:t>
            </a:r>
          </a:p>
        </p:txBody>
      </p:sp>
      <p:sp>
        <p:nvSpPr>
          <p:cNvPr id="7" name="TextBox 6"/>
          <p:cNvSpPr txBox="1"/>
          <p:nvPr/>
        </p:nvSpPr>
        <p:spPr>
          <a:xfrm>
            <a:off x="2318018" y="4038431"/>
            <a:ext cx="4265976" cy="400110"/>
          </a:xfrm>
          <a:prstGeom prst="rect">
            <a:avLst/>
          </a:prstGeom>
          <a:solidFill>
            <a:srgbClr val="FFFFFF"/>
          </a:solidFill>
          <a:ln w="38100" cmpd="thickThin">
            <a:solidFill>
              <a:schemeClr val="accent1"/>
            </a:solidFill>
          </a:ln>
        </p:spPr>
        <p:txBody>
          <a:bodyPr wrap="none" rtlCol="0">
            <a:spAutoFit/>
          </a:bodyPr>
          <a:lstStyle/>
          <a:p>
            <a:r>
              <a:rPr lang="en-US" sz="2000" b="1" dirty="0">
                <a:solidFill>
                  <a:schemeClr val="bg1"/>
                </a:solidFill>
                <a:latin typeface="Cambria Math" panose="02040503050406030204" pitchFamily="18" charset="0"/>
                <a:ea typeface="Cambria Math" panose="02040503050406030204" pitchFamily="18" charset="0"/>
              </a:rPr>
              <a:t>Answer: 4</a:t>
            </a:r>
            <a:r>
              <a:rPr lang="en-US" sz="2000" dirty="0">
                <a:solidFill>
                  <a:schemeClr val="bg1"/>
                </a:solidFill>
                <a:latin typeface="Cambria Math" panose="02040503050406030204" pitchFamily="18" charset="0"/>
                <a:ea typeface="Cambria Math" panose="02040503050406030204" pitchFamily="18" charset="0"/>
              </a:rPr>
              <a:t>. I is the symbol for current.</a:t>
            </a:r>
          </a:p>
        </p:txBody>
      </p:sp>
      <p:sp>
        <p:nvSpPr>
          <p:cNvPr id="6" name="Title 1"/>
          <p:cNvSpPr>
            <a:spLocks noGrp="1"/>
          </p:cNvSpPr>
          <p:nvPr>
            <p:ph type="title"/>
          </p:nvPr>
        </p:nvSpPr>
        <p:spPr>
          <a:xfrm>
            <a:off x="1439501" y="297635"/>
            <a:ext cx="6264998" cy="533400"/>
          </a:xfrm>
        </p:spPr>
        <p:txBody>
          <a:bodyPr>
            <a:noAutofit/>
          </a:bodyPr>
          <a:lstStyle/>
          <a:p>
            <a:pPr algn="ctr"/>
            <a:r>
              <a:rPr lang="en-US" sz="4800" dirty="0">
                <a:gradFill>
                  <a:gsLst>
                    <a:gs pos="14000">
                      <a:schemeClr val="accent5"/>
                    </a:gs>
                    <a:gs pos="64000">
                      <a:schemeClr val="tx2"/>
                    </a:gs>
                    <a:gs pos="100000">
                      <a:schemeClr val="tx2"/>
                    </a:gs>
                  </a:gsLst>
                  <a:lin ang="16200000" scaled="1"/>
                </a:gradFill>
                <a:cs typeface="Arial" panose="020B0604020202020204" pitchFamily="34" charset="0"/>
              </a:rPr>
              <a:t>Practice Quiz Time</a:t>
            </a:r>
          </a:p>
        </p:txBody>
      </p:sp>
    </p:spTree>
    <p:extLst>
      <p:ext uri="{BB962C8B-B14F-4D97-AF65-F5344CB8AC3E}">
        <p14:creationId xmlns:p14="http://schemas.microsoft.com/office/powerpoint/2010/main" val="32703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655" y="1431636"/>
            <a:ext cx="6474691" cy="2862322"/>
          </a:xfrm>
          <a:prstGeom prst="rect">
            <a:avLst/>
          </a:prstGeom>
          <a:solidFill>
            <a:srgbClr val="FFFFFF"/>
          </a:solidFill>
          <a:ln w="38100" cmpd="thickThin">
            <a:solidFill>
              <a:schemeClr val="accent1"/>
            </a:solidFill>
          </a:ln>
        </p:spPr>
        <p:txBody>
          <a:bodyPr wrap="square" rtlCol="0">
            <a:spAutoFit/>
          </a:bodyPr>
          <a:lstStyle/>
          <a:p>
            <a:r>
              <a:rPr lang="en-US" sz="2000" dirty="0">
                <a:solidFill>
                  <a:schemeClr val="bg1"/>
                </a:solidFill>
                <a:latin typeface="Cambria Math" panose="02040503050406030204" pitchFamily="18" charset="0"/>
                <a:ea typeface="Cambria Math" panose="02040503050406030204" pitchFamily="18" charset="0"/>
              </a:rPr>
              <a:t>Which of the following are true statements?</a:t>
            </a:r>
          </a:p>
          <a:p>
            <a:endParaRPr lang="en-US" sz="2000" dirty="0">
              <a:solidFill>
                <a:schemeClr val="bg1"/>
              </a:solidFill>
              <a:latin typeface="Cambria Math" panose="02040503050406030204" pitchFamily="18" charset="0"/>
              <a:ea typeface="Cambria Math" panose="02040503050406030204" pitchFamily="18" charset="0"/>
            </a:endParaRPr>
          </a:p>
          <a:p>
            <a:pPr lvl="1"/>
            <a:r>
              <a:rPr lang="en-US" sz="2000" dirty="0">
                <a:solidFill>
                  <a:schemeClr val="bg1"/>
                </a:solidFill>
                <a:latin typeface="Cambria Math" panose="02040503050406030204" pitchFamily="18" charset="0"/>
                <a:ea typeface="Cambria Math" panose="02040503050406030204" pitchFamily="18" charset="0"/>
              </a:rPr>
              <a:t>1. In conventional current flow charge flows from positive to negative.</a:t>
            </a:r>
          </a:p>
          <a:p>
            <a:pPr lvl="1"/>
            <a:r>
              <a:rPr lang="en-US" sz="2000" dirty="0">
                <a:solidFill>
                  <a:schemeClr val="bg1"/>
                </a:solidFill>
                <a:latin typeface="Cambria Math" panose="02040503050406030204" pitchFamily="18" charset="0"/>
                <a:ea typeface="Cambria Math" panose="02040503050406030204" pitchFamily="18" charset="0"/>
              </a:rPr>
              <a:t>2. Like charges repel.</a:t>
            </a:r>
          </a:p>
          <a:p>
            <a:pPr lvl="1"/>
            <a:r>
              <a:rPr lang="en-US" sz="2000" dirty="0">
                <a:solidFill>
                  <a:schemeClr val="bg1"/>
                </a:solidFill>
                <a:latin typeface="Cambria Math" panose="02040503050406030204" pitchFamily="18" charset="0"/>
                <a:ea typeface="Cambria Math" panose="02040503050406030204" pitchFamily="18" charset="0"/>
              </a:rPr>
              <a:t>3. In electron current flow, electrons flow from negative to positive.</a:t>
            </a:r>
          </a:p>
          <a:p>
            <a:pPr lvl="1"/>
            <a:r>
              <a:rPr lang="en-US" sz="2000" dirty="0">
                <a:solidFill>
                  <a:schemeClr val="bg1"/>
                </a:solidFill>
                <a:latin typeface="Cambria Math" panose="02040503050406030204" pitchFamily="18" charset="0"/>
                <a:ea typeface="Cambria Math" panose="02040503050406030204" pitchFamily="18" charset="0"/>
              </a:rPr>
              <a:t>4. Unlike charges attract.</a:t>
            </a:r>
          </a:p>
          <a:p>
            <a:pPr lvl="1"/>
            <a:r>
              <a:rPr lang="en-US" sz="2000" dirty="0">
                <a:solidFill>
                  <a:schemeClr val="bg1"/>
                </a:solidFill>
                <a:latin typeface="Cambria Math" panose="02040503050406030204" pitchFamily="18" charset="0"/>
                <a:ea typeface="Cambria Math" panose="02040503050406030204" pitchFamily="18" charset="0"/>
              </a:rPr>
              <a:t>5. All of the above.</a:t>
            </a:r>
          </a:p>
        </p:txBody>
      </p:sp>
      <p:sp>
        <p:nvSpPr>
          <p:cNvPr id="7" name="TextBox 6"/>
          <p:cNvSpPr txBox="1"/>
          <p:nvPr/>
        </p:nvSpPr>
        <p:spPr>
          <a:xfrm>
            <a:off x="2885352" y="4511397"/>
            <a:ext cx="3114442" cy="400110"/>
          </a:xfrm>
          <a:prstGeom prst="rect">
            <a:avLst/>
          </a:prstGeom>
          <a:solidFill>
            <a:srgbClr val="FFFFFF"/>
          </a:solidFill>
          <a:ln w="38100" cmpd="thickThin">
            <a:solidFill>
              <a:schemeClr val="accent1"/>
            </a:solidFill>
          </a:ln>
        </p:spPr>
        <p:txBody>
          <a:bodyPr wrap="none" rtlCol="0">
            <a:spAutoFit/>
          </a:bodyPr>
          <a:lstStyle/>
          <a:p>
            <a:r>
              <a:rPr lang="en-US" sz="2000" b="1" dirty="0">
                <a:solidFill>
                  <a:schemeClr val="bg1"/>
                </a:solidFill>
                <a:latin typeface="Cambria Math" panose="02040503050406030204" pitchFamily="18" charset="0"/>
                <a:ea typeface="Cambria Math" panose="02040503050406030204" pitchFamily="18" charset="0"/>
              </a:rPr>
              <a:t>Answer: 5</a:t>
            </a:r>
            <a:r>
              <a:rPr lang="en-US" sz="2000" dirty="0">
                <a:solidFill>
                  <a:schemeClr val="bg1"/>
                </a:solidFill>
                <a:latin typeface="Cambria Math" panose="02040503050406030204" pitchFamily="18" charset="0"/>
                <a:ea typeface="Cambria Math" panose="02040503050406030204" pitchFamily="18" charset="0"/>
              </a:rPr>
              <a:t>. All of the above.</a:t>
            </a:r>
          </a:p>
        </p:txBody>
      </p:sp>
      <p:sp>
        <p:nvSpPr>
          <p:cNvPr id="6" name="Title 1"/>
          <p:cNvSpPr>
            <a:spLocks noGrp="1"/>
          </p:cNvSpPr>
          <p:nvPr>
            <p:ph type="title"/>
          </p:nvPr>
        </p:nvSpPr>
        <p:spPr>
          <a:xfrm>
            <a:off x="1544348" y="241826"/>
            <a:ext cx="6264998" cy="533400"/>
          </a:xfrm>
        </p:spPr>
        <p:txBody>
          <a:bodyPr>
            <a:noAutofit/>
          </a:bodyPr>
          <a:lstStyle/>
          <a:p>
            <a:pPr algn="ctr"/>
            <a:r>
              <a:rPr lang="en-US" sz="4800" dirty="0">
                <a:gradFill>
                  <a:gsLst>
                    <a:gs pos="14000">
                      <a:schemeClr val="accent5"/>
                    </a:gs>
                    <a:gs pos="64000">
                      <a:schemeClr val="tx2"/>
                    </a:gs>
                    <a:gs pos="100000">
                      <a:schemeClr val="tx2"/>
                    </a:gs>
                  </a:gsLst>
                  <a:lin ang="16200000" scaled="1"/>
                </a:gradFill>
                <a:cs typeface="Arial" panose="020B0604020202020204" pitchFamily="34" charset="0"/>
              </a:rPr>
              <a:t>Practice Quiz Time</a:t>
            </a:r>
          </a:p>
        </p:txBody>
      </p:sp>
    </p:spTree>
    <p:extLst>
      <p:ext uri="{BB962C8B-B14F-4D97-AF65-F5344CB8AC3E}">
        <p14:creationId xmlns:p14="http://schemas.microsoft.com/office/powerpoint/2010/main" val="274626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316"/>
            <a:ext cx="9144000" cy="533400"/>
          </a:xfrm>
        </p:spPr>
        <p:txBody>
          <a:bodyPr>
            <a:noAutofit/>
          </a:bodyPr>
          <a:lstStyle/>
          <a:p>
            <a:pPr algn="ctr"/>
            <a:r>
              <a:rPr lang="en-US" sz="4400" dirty="0">
                <a:gradFill>
                  <a:gsLst>
                    <a:gs pos="14000">
                      <a:schemeClr val="accent5"/>
                    </a:gs>
                    <a:gs pos="64000">
                      <a:schemeClr val="tx2"/>
                    </a:gs>
                    <a:gs pos="100000">
                      <a:schemeClr val="tx2"/>
                    </a:gs>
                  </a:gsLst>
                  <a:lin ang="16200000" scaled="1"/>
                </a:gradFill>
                <a:cs typeface="Arial" panose="020B0604020202020204" pitchFamily="34" charset="0"/>
              </a:rPr>
              <a:t>Basics of Electricity – Atomic Structure</a:t>
            </a:r>
          </a:p>
        </p:txBody>
      </p:sp>
      <p:sp>
        <p:nvSpPr>
          <p:cNvPr id="8" name="TextBox 7"/>
          <p:cNvSpPr txBox="1"/>
          <p:nvPr/>
        </p:nvSpPr>
        <p:spPr>
          <a:xfrm>
            <a:off x="5103445" y="3267788"/>
            <a:ext cx="3814397" cy="923330"/>
          </a:xfrm>
          <a:prstGeom prst="rect">
            <a:avLst/>
          </a:prstGeom>
          <a:solidFill>
            <a:srgbClr val="FFFFFF"/>
          </a:solidFill>
          <a:ln w="38100" cmpd="thickThin">
            <a:solidFill>
              <a:schemeClr val="accent1"/>
            </a:solidFill>
          </a:ln>
        </p:spPr>
        <p:txBody>
          <a:bodyPr wrap="square" rtlCol="0">
            <a:spAutoFit/>
          </a:bodyPr>
          <a:lstStyle/>
          <a:p>
            <a:r>
              <a:rPr lang="en-US" dirty="0">
                <a:solidFill>
                  <a:schemeClr val="bg1"/>
                </a:solidFill>
                <a:latin typeface="Cambria Math" panose="02040503050406030204" pitchFamily="18" charset="0"/>
                <a:ea typeface="Cambria Math" panose="02040503050406030204" pitchFamily="18" charset="0"/>
              </a:rPr>
              <a:t>Electron – Unit of negative charge.</a:t>
            </a:r>
          </a:p>
          <a:p>
            <a:endParaRPr lang="en-US" dirty="0">
              <a:solidFill>
                <a:schemeClr val="bg1"/>
              </a:solidFill>
              <a:latin typeface="Cambria Math" panose="02040503050406030204" pitchFamily="18" charset="0"/>
              <a:ea typeface="Cambria Math" panose="02040503050406030204" pitchFamily="18" charset="0"/>
            </a:endParaRPr>
          </a:p>
          <a:p>
            <a:r>
              <a:rPr lang="en-US" dirty="0">
                <a:solidFill>
                  <a:schemeClr val="bg1"/>
                </a:solidFill>
                <a:latin typeface="Cambria Math" panose="02040503050406030204" pitchFamily="18" charset="0"/>
                <a:ea typeface="Cambria Math" panose="02040503050406030204" pitchFamily="18" charset="0"/>
              </a:rPr>
              <a:t>Proton – Unit of positive charge.</a:t>
            </a:r>
          </a:p>
        </p:txBody>
      </p:sp>
      <p:pic>
        <p:nvPicPr>
          <p:cNvPr id="3" name="Picture 2" title="Diagram of the atomic structure "/>
          <p:cNvPicPr>
            <a:picLocks noChangeAspect="1"/>
          </p:cNvPicPr>
          <p:nvPr/>
        </p:nvPicPr>
        <p:blipFill rotWithShape="1">
          <a:blip r:embed="rId3">
            <a:extLst>
              <a:ext uri="{28A0092B-C50C-407E-A947-70E740481C1C}">
                <a14:useLocalDpi xmlns:a14="http://schemas.microsoft.com/office/drawing/2010/main" val="0"/>
              </a:ext>
            </a:extLst>
          </a:blip>
          <a:srcRect l="8067" t="11732" r="8067" b="11732"/>
          <a:stretch/>
        </p:blipFill>
        <p:spPr>
          <a:xfrm>
            <a:off x="234463" y="1603680"/>
            <a:ext cx="4650152" cy="4243730"/>
          </a:xfrm>
          <a:prstGeom prst="rect">
            <a:avLst/>
          </a:prstGeom>
        </p:spPr>
      </p:pic>
    </p:spTree>
    <p:extLst>
      <p:ext uri="{BB962C8B-B14F-4D97-AF65-F5344CB8AC3E}">
        <p14:creationId xmlns:p14="http://schemas.microsoft.com/office/powerpoint/2010/main" val="915961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749" y="612844"/>
            <a:ext cx="8890502" cy="5632311"/>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In 1750 Benjamin Franklin’s came up with his Fluid Theory of electricity in which electrical current was assumed to be a charge transfer from positive (excess) to negative (deficit), resulting in an adopted convention of current flow from positive to negative, named conventional current flow. </a:t>
            </a:r>
            <a:r>
              <a:rPr lang="en-US" b="1" dirty="0">
                <a:solidFill>
                  <a:schemeClr val="bg1"/>
                </a:solidFill>
                <a:latin typeface="Cambria Math" panose="02040503050406030204" pitchFamily="18" charset="0"/>
                <a:ea typeface="Cambria Math" panose="02040503050406030204" pitchFamily="18" charset="0"/>
              </a:rPr>
              <a:t>Conventional current flow correctly explains charge transfer associated with positive charges including protons (ionized hydrogen atoms) along with other positive ions in gasses and solutions</a:t>
            </a:r>
            <a:r>
              <a:rPr lang="en-US" dirty="0">
                <a:solidFill>
                  <a:schemeClr val="bg1"/>
                </a:solidFill>
                <a:latin typeface="Cambria Math" panose="02040503050406030204" pitchFamily="18" charset="0"/>
                <a:ea typeface="Cambria Math" panose="02040503050406030204" pitchFamily="18" charset="0"/>
              </a:rPr>
              <a:t>.</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However, current flow in a metal wire is due to electrons, which by definition have a negative charge. So when current flows in a metal wire, it is actually electrons moving from a negative to positive voltage, referred to as </a:t>
            </a:r>
            <a:r>
              <a:rPr lang="en-US" b="1" dirty="0">
                <a:solidFill>
                  <a:schemeClr val="bg1"/>
                </a:solidFill>
                <a:latin typeface="Cambria Math" panose="02040503050406030204" pitchFamily="18" charset="0"/>
                <a:ea typeface="Cambria Math" panose="02040503050406030204" pitchFamily="18" charset="0"/>
              </a:rPr>
              <a:t>electron current flow</a:t>
            </a:r>
            <a:r>
              <a:rPr lang="en-US" dirty="0">
                <a:solidFill>
                  <a:schemeClr val="bg1"/>
                </a:solidFill>
                <a:latin typeface="Cambria Math" panose="02040503050406030204" pitchFamily="18" charset="0"/>
                <a:ea typeface="Cambria Math" panose="02040503050406030204" pitchFamily="18" charset="0"/>
              </a:rPr>
              <a:t>, which correctly describes the charge transfer process </a:t>
            </a:r>
            <a:r>
              <a:rPr lang="en-US" dirty="0">
                <a:solidFill>
                  <a:srgbClr val="000000"/>
                </a:solidFill>
                <a:latin typeface="Cambria Math" panose="02040503050406030204" pitchFamily="18" charset="0"/>
                <a:ea typeface="Cambria Math" panose="02040503050406030204" pitchFamily="18" charset="0"/>
              </a:rPr>
              <a:t>in metals and electronic devices like resistors.</a:t>
            </a:r>
            <a:endParaRPr lang="en-US"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Today, </a:t>
            </a:r>
            <a:r>
              <a:rPr lang="en-US" b="1" dirty="0">
                <a:solidFill>
                  <a:schemeClr val="bg1"/>
                </a:solidFill>
                <a:latin typeface="Cambria Math" panose="02040503050406030204" pitchFamily="18" charset="0"/>
                <a:ea typeface="Cambria Math" panose="02040503050406030204" pitchFamily="18" charset="0"/>
              </a:rPr>
              <a:t>conventional current flow </a:t>
            </a:r>
            <a:r>
              <a:rPr lang="en-US" dirty="0">
                <a:solidFill>
                  <a:schemeClr val="bg1"/>
                </a:solidFill>
                <a:latin typeface="Cambria Math" panose="02040503050406030204" pitchFamily="18" charset="0"/>
                <a:ea typeface="Cambria Math" panose="02040503050406030204" pitchFamily="18" charset="0"/>
              </a:rPr>
              <a:t>(assumed positive charge transfer from + to -) is traditionally used when analyzing circuits, whereas </a:t>
            </a:r>
            <a:r>
              <a:rPr lang="en-US" b="1" dirty="0">
                <a:solidFill>
                  <a:schemeClr val="bg1"/>
                </a:solidFill>
                <a:latin typeface="Cambria Math" panose="02040503050406030204" pitchFamily="18" charset="0"/>
                <a:ea typeface="Cambria Math" panose="02040503050406030204" pitchFamily="18" charset="0"/>
              </a:rPr>
              <a:t>electron current flow </a:t>
            </a:r>
            <a:r>
              <a:rPr lang="en-US" dirty="0">
                <a:solidFill>
                  <a:schemeClr val="bg1"/>
                </a:solidFill>
                <a:latin typeface="Cambria Math" panose="02040503050406030204" pitchFamily="18" charset="0"/>
                <a:ea typeface="Cambria Math" panose="02040503050406030204" pitchFamily="18" charset="0"/>
              </a:rPr>
              <a:t>(electrons moving from – to +) is used when describing the actual charge transfer process inside many electrical components including wires and resistors. For circuit analysis, it actually doesn’t matter if charge transfer occurs by means of </a:t>
            </a:r>
            <a:r>
              <a:rPr lang="en-US" b="1" dirty="0">
                <a:solidFill>
                  <a:schemeClr val="bg1"/>
                </a:solidFill>
                <a:latin typeface="Cambria Math" panose="02040503050406030204" pitchFamily="18" charset="0"/>
                <a:ea typeface="Cambria Math" panose="02040503050406030204" pitchFamily="18" charset="0"/>
              </a:rPr>
              <a:t>conventional current flow</a:t>
            </a:r>
            <a:r>
              <a:rPr lang="en-US" dirty="0">
                <a:solidFill>
                  <a:schemeClr val="bg1"/>
                </a:solidFill>
                <a:latin typeface="Cambria Math" panose="02040503050406030204" pitchFamily="18" charset="0"/>
                <a:ea typeface="Cambria Math" panose="02040503050406030204" pitchFamily="18" charset="0"/>
              </a:rPr>
              <a:t> or </a:t>
            </a:r>
            <a:r>
              <a:rPr lang="en-US" b="1" dirty="0">
                <a:solidFill>
                  <a:schemeClr val="bg1"/>
                </a:solidFill>
                <a:latin typeface="Cambria Math" panose="02040503050406030204" pitchFamily="18" charset="0"/>
                <a:ea typeface="Cambria Math" panose="02040503050406030204" pitchFamily="18" charset="0"/>
              </a:rPr>
              <a:t>electron current flow</a:t>
            </a:r>
            <a:r>
              <a:rPr lang="en-US" dirty="0">
                <a:solidFill>
                  <a:schemeClr val="bg1"/>
                </a:solidFill>
                <a:latin typeface="Cambria Math" panose="02040503050406030204" pitchFamily="18" charset="0"/>
                <a:ea typeface="Cambria Math" panose="02040503050406030204" pitchFamily="18" charset="0"/>
              </a:rPr>
              <a:t>, the results are the same, so </a:t>
            </a:r>
            <a:r>
              <a:rPr lang="en-US" b="1" dirty="0">
                <a:solidFill>
                  <a:schemeClr val="bg1"/>
                </a:solidFill>
                <a:latin typeface="Cambria Math" panose="02040503050406030204" pitchFamily="18" charset="0"/>
                <a:ea typeface="Cambria Math" panose="02040503050406030204" pitchFamily="18" charset="0"/>
              </a:rPr>
              <a:t>conventional current flow </a:t>
            </a:r>
            <a:r>
              <a:rPr lang="en-US" dirty="0">
                <a:solidFill>
                  <a:schemeClr val="bg1"/>
                </a:solidFill>
                <a:latin typeface="Cambria Math" panose="02040503050406030204" pitchFamily="18" charset="0"/>
                <a:ea typeface="Cambria Math" panose="02040503050406030204" pitchFamily="18" charset="0"/>
              </a:rPr>
              <a:t>lives on and we in electronics learn to deal with it.</a:t>
            </a:r>
          </a:p>
        </p:txBody>
      </p:sp>
      <p:sp>
        <p:nvSpPr>
          <p:cNvPr id="7" name="Text Box 6"/>
          <p:cNvSpPr txBox="1">
            <a:spLocks noChangeArrowheads="1"/>
          </p:cNvSpPr>
          <p:nvPr/>
        </p:nvSpPr>
        <p:spPr bwMode="auto">
          <a:xfrm>
            <a:off x="226644" y="-117695"/>
            <a:ext cx="8698523" cy="646331"/>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gradFill>
                  <a:gsLst>
                    <a:gs pos="14000">
                      <a:schemeClr val="accent5"/>
                    </a:gs>
                    <a:gs pos="64000">
                      <a:schemeClr val="tx2"/>
                    </a:gs>
                    <a:gs pos="100000">
                      <a:schemeClr val="tx2"/>
                    </a:gs>
                  </a:gsLst>
                  <a:lin ang="16200000" scaled="1"/>
                </a:gradFill>
                <a:latin typeface="+mj-lt"/>
                <a:cs typeface="Arial" panose="020B0604020202020204" pitchFamily="34" charset="0"/>
              </a:rPr>
              <a:t>Conventional versus Electron Current Flow</a:t>
            </a:r>
          </a:p>
        </p:txBody>
      </p:sp>
    </p:spTree>
    <p:extLst>
      <p:ext uri="{BB962C8B-B14F-4D97-AF65-F5344CB8AC3E}">
        <p14:creationId xmlns:p14="http://schemas.microsoft.com/office/powerpoint/2010/main" val="1148405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31" y="6504"/>
            <a:ext cx="9021248" cy="533400"/>
          </a:xfrm>
        </p:spPr>
        <p:txBody>
          <a:bodyPr>
            <a:noAutofit/>
          </a:bodyPr>
          <a:lstStyle/>
          <a:p>
            <a:pPr algn="ctr"/>
            <a:r>
              <a:rPr lang="en-US" dirty="0">
                <a:gradFill>
                  <a:gsLst>
                    <a:gs pos="14000">
                      <a:schemeClr val="accent5"/>
                    </a:gs>
                    <a:gs pos="64000">
                      <a:schemeClr val="tx2"/>
                    </a:gs>
                    <a:gs pos="100000">
                      <a:schemeClr val="tx2"/>
                    </a:gs>
                  </a:gsLst>
                  <a:lin ang="16200000" scaled="1"/>
                </a:gradFill>
                <a:cs typeface="Arial" panose="020B0604020202020204" pitchFamily="34" charset="0"/>
              </a:rPr>
              <a:t>dc Voltage and Current Sources (Continued)</a:t>
            </a:r>
          </a:p>
        </p:txBody>
      </p:sp>
      <p:sp>
        <p:nvSpPr>
          <p:cNvPr id="7" name="Rectangle 6"/>
          <p:cNvSpPr/>
          <p:nvPr/>
        </p:nvSpPr>
        <p:spPr>
          <a:xfrm>
            <a:off x="93051" y="554002"/>
            <a:ext cx="8967135" cy="6263253"/>
          </a:xfrm>
          <a:prstGeom prst="rect">
            <a:avLst/>
          </a:prstGeom>
          <a:solidFill>
            <a:srgbClr val="FFFFFF"/>
          </a:solidFill>
          <a:ln w="38100" cmpd="thickThin">
            <a:solidFill>
              <a:schemeClr val="accent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What happens if you short circuit the output of an ideal voltage source?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Infinite current flows, which is a problem. Shorting a real voltage source such as a 12 V lead-acid car battery results in very large (&gt; 200 A) currents and is to be avoided.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What happens if you open circuit the output of an ideal voltage source?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No problems. No current flows and output simply equals the open circuit voltage.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What happens if you short circuit the output of an ideal current source?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No problems. Current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i</a:t>
            </a:r>
            <a:r>
              <a:rPr kumimoji="0" lang="en-US" sz="1800" b="0" i="0" u="none" strike="noStrike" kern="1200" cap="none" spc="0" normalizeH="0" baseline="-2500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sc</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simply flows in the short circuit.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What happens if you open circuit the output of an ideal current source.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Output voltage goes to infinity, resulting in arcing across the output terminals. While practical current sources can’t provide infinite output voltage, open-circuiting the output of a current source is to be avoided so as to prevent excessive output voltage.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637" y="592050"/>
            <a:ext cx="7343802" cy="1219665"/>
          </a:xfrm>
          <a:prstGeom prst="rect">
            <a:avLst/>
          </a:prstGeom>
        </p:spPr>
      </p:pic>
      <p:sp>
        <p:nvSpPr>
          <p:cNvPr id="86" name="TextBox 85"/>
          <p:cNvSpPr txBox="1"/>
          <p:nvPr/>
        </p:nvSpPr>
        <p:spPr>
          <a:xfrm>
            <a:off x="1329416" y="1047993"/>
            <a:ext cx="174759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mbria" panose="02040503050406030204"/>
                <a:ea typeface="+mn-ea"/>
                <a:cs typeface="+mn-cs"/>
              </a:rPr>
              <a:t>Ideal Voltage Source</a:t>
            </a:r>
          </a:p>
        </p:txBody>
      </p:sp>
      <p:sp>
        <p:nvSpPr>
          <p:cNvPr id="87" name="TextBox 86"/>
          <p:cNvSpPr txBox="1"/>
          <p:nvPr/>
        </p:nvSpPr>
        <p:spPr>
          <a:xfrm>
            <a:off x="5950141" y="1047993"/>
            <a:ext cx="18357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mbria" panose="02040503050406030204"/>
                <a:ea typeface="+mn-ea"/>
                <a:cs typeface="+mn-cs"/>
              </a:rPr>
              <a:t>Ideal Current Source</a:t>
            </a:r>
          </a:p>
        </p:txBody>
      </p:sp>
    </p:spTree>
    <p:extLst>
      <p:ext uri="{BB962C8B-B14F-4D97-AF65-F5344CB8AC3E}">
        <p14:creationId xmlns:p14="http://schemas.microsoft.com/office/powerpoint/2010/main" val="382899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 calcmode="lin" valueType="num">
                                      <p:cBhvr additive="base">
                                        <p:cTn id="2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 calcmode="lin" valueType="num">
                                      <p:cBhvr additive="base">
                                        <p:cTn id="3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anim calcmode="lin" valueType="num">
                                      <p:cBhvr additive="base">
                                        <p:cTn id="37"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 calcmode="lin" valueType="num">
                                      <p:cBhvr additive="base">
                                        <p:cTn id="43"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8" end="18"/>
                                            </p:txEl>
                                          </p:spTgt>
                                        </p:tgtEl>
                                        <p:attrNameLst>
                                          <p:attrName>style.visibility</p:attrName>
                                        </p:attrNameLst>
                                      </p:cBhvr>
                                      <p:to>
                                        <p:strVal val="visible"/>
                                      </p:to>
                                    </p:set>
                                    <p:anim calcmode="lin" valueType="num">
                                      <p:cBhvr additive="base">
                                        <p:cTn id="49"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7636" y="5593011"/>
            <a:ext cx="7788728" cy="646331"/>
          </a:xfrm>
          <a:prstGeom prst="rect">
            <a:avLst/>
          </a:prstGeom>
          <a:solidFill>
            <a:srgbClr val="FFFFFF"/>
          </a:solidFill>
          <a:ln w="38100" cmpd="thickThin">
            <a:solidFill>
              <a:schemeClr val="accent1"/>
            </a:solidFill>
          </a:ln>
        </p:spPr>
        <p:txBody>
          <a:bodyPr wrap="square" rtlCol="0">
            <a:spAutoFit/>
          </a:bodyPr>
          <a:lstStyle/>
          <a:p>
            <a:pPr marL="285750" indent="-285750" algn="ctr">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Current changes values (ripples) in the above graph, but does not change direction, i.e. alternate polarity, so is not alternating current.</a:t>
            </a:r>
          </a:p>
        </p:txBody>
      </p:sp>
      <p:cxnSp>
        <p:nvCxnSpPr>
          <p:cNvPr id="9" name="Straight Arrow Connector 8"/>
          <p:cNvCxnSpPr/>
          <p:nvPr/>
        </p:nvCxnSpPr>
        <p:spPr>
          <a:xfrm>
            <a:off x="2644655" y="2434710"/>
            <a:ext cx="2597292" cy="24597"/>
          </a:xfrm>
          <a:prstGeom prst="straightConnector1">
            <a:avLst/>
          </a:prstGeom>
          <a:ln w="254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299359" y="2254103"/>
            <a:ext cx="632289" cy="338554"/>
          </a:xfrm>
          <a:prstGeom prst="rect">
            <a:avLst/>
          </a:prstGeom>
          <a:noFill/>
        </p:spPr>
        <p:txBody>
          <a:bodyPr wrap="none" rtlCol="0">
            <a:spAutoFit/>
          </a:bodyPr>
          <a:lstStyle/>
          <a:p>
            <a:r>
              <a:rPr lang="en-US" sz="1600" dirty="0">
                <a:solidFill>
                  <a:schemeClr val="bg1"/>
                </a:solidFill>
                <a:latin typeface="+mn-lt"/>
              </a:rPr>
              <a:t>Time</a:t>
            </a:r>
          </a:p>
        </p:txBody>
      </p:sp>
      <p:sp>
        <p:nvSpPr>
          <p:cNvPr id="11" name="TextBox 10"/>
          <p:cNvSpPr txBox="1"/>
          <p:nvPr/>
        </p:nvSpPr>
        <p:spPr>
          <a:xfrm>
            <a:off x="2261835" y="1206736"/>
            <a:ext cx="869149" cy="338554"/>
          </a:xfrm>
          <a:prstGeom prst="rect">
            <a:avLst/>
          </a:prstGeom>
          <a:noFill/>
        </p:spPr>
        <p:txBody>
          <a:bodyPr wrap="none" rtlCol="0">
            <a:spAutoFit/>
          </a:bodyPr>
          <a:lstStyle/>
          <a:p>
            <a:r>
              <a:rPr lang="en-US" sz="1600" dirty="0">
                <a:solidFill>
                  <a:schemeClr val="bg1"/>
                </a:solidFill>
                <a:latin typeface="+mn-lt"/>
              </a:rPr>
              <a:t>Current</a:t>
            </a:r>
          </a:p>
        </p:txBody>
      </p:sp>
      <p:sp>
        <p:nvSpPr>
          <p:cNvPr id="13" name="TextBox 12"/>
          <p:cNvSpPr txBox="1"/>
          <p:nvPr/>
        </p:nvSpPr>
        <p:spPr>
          <a:xfrm>
            <a:off x="2239757" y="2293830"/>
            <a:ext cx="407035" cy="276999"/>
          </a:xfrm>
          <a:prstGeom prst="rect">
            <a:avLst/>
          </a:prstGeom>
          <a:noFill/>
        </p:spPr>
        <p:txBody>
          <a:bodyPr wrap="none" rtlCol="0">
            <a:spAutoFit/>
          </a:bodyPr>
          <a:lstStyle/>
          <a:p>
            <a:r>
              <a:rPr lang="en-US" sz="1200" dirty="0">
                <a:solidFill>
                  <a:schemeClr val="bg1"/>
                </a:solidFill>
                <a:latin typeface="+mn-lt"/>
              </a:rPr>
              <a:t>0 A</a:t>
            </a:r>
          </a:p>
        </p:txBody>
      </p:sp>
      <p:cxnSp>
        <p:nvCxnSpPr>
          <p:cNvPr id="15" name="Straight Arrow Connector 14"/>
          <p:cNvCxnSpPr/>
          <p:nvPr/>
        </p:nvCxnSpPr>
        <p:spPr>
          <a:xfrm>
            <a:off x="2702067" y="4941075"/>
            <a:ext cx="2597292" cy="24597"/>
          </a:xfrm>
          <a:prstGeom prst="straightConnector1">
            <a:avLst/>
          </a:prstGeom>
          <a:ln w="254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356771" y="4760468"/>
            <a:ext cx="632289" cy="338554"/>
          </a:xfrm>
          <a:prstGeom prst="rect">
            <a:avLst/>
          </a:prstGeom>
          <a:noFill/>
        </p:spPr>
        <p:txBody>
          <a:bodyPr wrap="none" rtlCol="0">
            <a:spAutoFit/>
          </a:bodyPr>
          <a:lstStyle/>
          <a:p>
            <a:r>
              <a:rPr lang="en-US" sz="1600" dirty="0">
                <a:solidFill>
                  <a:schemeClr val="bg1"/>
                </a:solidFill>
                <a:latin typeface="+mn-lt"/>
              </a:rPr>
              <a:t>Time</a:t>
            </a:r>
          </a:p>
        </p:txBody>
      </p:sp>
      <p:sp>
        <p:nvSpPr>
          <p:cNvPr id="17" name="TextBox 16"/>
          <p:cNvSpPr txBox="1"/>
          <p:nvPr/>
        </p:nvSpPr>
        <p:spPr>
          <a:xfrm>
            <a:off x="2319247" y="3713101"/>
            <a:ext cx="869149" cy="338554"/>
          </a:xfrm>
          <a:prstGeom prst="rect">
            <a:avLst/>
          </a:prstGeom>
          <a:noFill/>
        </p:spPr>
        <p:txBody>
          <a:bodyPr wrap="none" rtlCol="0">
            <a:spAutoFit/>
          </a:bodyPr>
          <a:lstStyle/>
          <a:p>
            <a:r>
              <a:rPr lang="en-US" sz="1600" dirty="0">
                <a:solidFill>
                  <a:schemeClr val="bg1"/>
                </a:solidFill>
                <a:latin typeface="+mn-lt"/>
              </a:rPr>
              <a:t>Current</a:t>
            </a:r>
          </a:p>
        </p:txBody>
      </p:sp>
      <p:sp>
        <p:nvSpPr>
          <p:cNvPr id="19" name="TextBox 18"/>
          <p:cNvSpPr txBox="1"/>
          <p:nvPr/>
        </p:nvSpPr>
        <p:spPr>
          <a:xfrm>
            <a:off x="2319247" y="4809484"/>
            <a:ext cx="407035" cy="276999"/>
          </a:xfrm>
          <a:prstGeom prst="rect">
            <a:avLst/>
          </a:prstGeom>
          <a:noFill/>
        </p:spPr>
        <p:txBody>
          <a:bodyPr wrap="none" rtlCol="0">
            <a:spAutoFit/>
          </a:bodyPr>
          <a:lstStyle/>
          <a:p>
            <a:r>
              <a:rPr lang="en-US" sz="1200" dirty="0">
                <a:solidFill>
                  <a:schemeClr val="bg1"/>
                </a:solidFill>
                <a:latin typeface="+mn-lt"/>
              </a:rPr>
              <a:t>0 A</a:t>
            </a:r>
          </a:p>
        </p:txBody>
      </p:sp>
      <p:cxnSp>
        <p:nvCxnSpPr>
          <p:cNvPr id="5" name="Straight Connector 4"/>
          <p:cNvCxnSpPr/>
          <p:nvPr/>
        </p:nvCxnSpPr>
        <p:spPr>
          <a:xfrm>
            <a:off x="2644655" y="1739936"/>
            <a:ext cx="2280430" cy="1643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696420" y="4179578"/>
            <a:ext cx="2435309" cy="247650"/>
          </a:xfrm>
          <a:custGeom>
            <a:avLst/>
            <a:gdLst>
              <a:gd name="connsiteX0" fmla="*/ 0 w 2447925"/>
              <a:gd name="connsiteY0" fmla="*/ 95250 h 247650"/>
              <a:gd name="connsiteX1" fmla="*/ 438150 w 2447925"/>
              <a:gd name="connsiteY1" fmla="*/ 100012 h 247650"/>
              <a:gd name="connsiteX2" fmla="*/ 652463 w 2447925"/>
              <a:gd name="connsiteY2" fmla="*/ 85725 h 247650"/>
              <a:gd name="connsiteX3" fmla="*/ 666750 w 2447925"/>
              <a:gd name="connsiteY3" fmla="*/ 71437 h 247650"/>
              <a:gd name="connsiteX4" fmla="*/ 676275 w 2447925"/>
              <a:gd name="connsiteY4" fmla="*/ 42862 h 247650"/>
              <a:gd name="connsiteX5" fmla="*/ 690563 w 2447925"/>
              <a:gd name="connsiteY5" fmla="*/ 14287 h 247650"/>
              <a:gd name="connsiteX6" fmla="*/ 704850 w 2447925"/>
              <a:gd name="connsiteY6" fmla="*/ 0 h 247650"/>
              <a:gd name="connsiteX7" fmla="*/ 714375 w 2447925"/>
              <a:gd name="connsiteY7" fmla="*/ 14287 h 247650"/>
              <a:gd name="connsiteX8" fmla="*/ 723900 w 2447925"/>
              <a:gd name="connsiteY8" fmla="*/ 47625 h 247650"/>
              <a:gd name="connsiteX9" fmla="*/ 733425 w 2447925"/>
              <a:gd name="connsiteY9" fmla="*/ 76200 h 247650"/>
              <a:gd name="connsiteX10" fmla="*/ 747713 w 2447925"/>
              <a:gd name="connsiteY10" fmla="*/ 123825 h 247650"/>
              <a:gd name="connsiteX11" fmla="*/ 757238 w 2447925"/>
              <a:gd name="connsiteY11" fmla="*/ 142875 h 247650"/>
              <a:gd name="connsiteX12" fmla="*/ 762000 w 2447925"/>
              <a:gd name="connsiteY12" fmla="*/ 157162 h 247650"/>
              <a:gd name="connsiteX13" fmla="*/ 771525 w 2447925"/>
              <a:gd name="connsiteY13" fmla="*/ 171450 h 247650"/>
              <a:gd name="connsiteX14" fmla="*/ 776288 w 2447925"/>
              <a:gd name="connsiteY14" fmla="*/ 185737 h 247650"/>
              <a:gd name="connsiteX15" fmla="*/ 795338 w 2447925"/>
              <a:gd name="connsiteY15" fmla="*/ 214312 h 247650"/>
              <a:gd name="connsiteX16" fmla="*/ 814388 w 2447925"/>
              <a:gd name="connsiteY16" fmla="*/ 209550 h 247650"/>
              <a:gd name="connsiteX17" fmla="*/ 833438 w 2447925"/>
              <a:gd name="connsiteY17" fmla="*/ 180975 h 247650"/>
              <a:gd name="connsiteX18" fmla="*/ 838200 w 2447925"/>
              <a:gd name="connsiteY18" fmla="*/ 166687 h 247650"/>
              <a:gd name="connsiteX19" fmla="*/ 871538 w 2447925"/>
              <a:gd name="connsiteY19" fmla="*/ 128587 h 247650"/>
              <a:gd name="connsiteX20" fmla="*/ 885825 w 2447925"/>
              <a:gd name="connsiteY20" fmla="*/ 123825 h 247650"/>
              <a:gd name="connsiteX21" fmla="*/ 942975 w 2447925"/>
              <a:gd name="connsiteY21" fmla="*/ 119062 h 247650"/>
              <a:gd name="connsiteX22" fmla="*/ 1133475 w 2447925"/>
              <a:gd name="connsiteY22" fmla="*/ 123825 h 247650"/>
              <a:gd name="connsiteX23" fmla="*/ 1147763 w 2447925"/>
              <a:gd name="connsiteY23" fmla="*/ 128587 h 247650"/>
              <a:gd name="connsiteX24" fmla="*/ 1190625 w 2447925"/>
              <a:gd name="connsiteY24" fmla="*/ 133350 h 247650"/>
              <a:gd name="connsiteX25" fmla="*/ 1285875 w 2447925"/>
              <a:gd name="connsiteY25" fmla="*/ 142875 h 247650"/>
              <a:gd name="connsiteX26" fmla="*/ 1528763 w 2447925"/>
              <a:gd name="connsiteY26" fmla="*/ 147637 h 247650"/>
              <a:gd name="connsiteX27" fmla="*/ 1685925 w 2447925"/>
              <a:gd name="connsiteY27" fmla="*/ 142875 h 247650"/>
              <a:gd name="connsiteX28" fmla="*/ 1704975 w 2447925"/>
              <a:gd name="connsiteY28" fmla="*/ 114300 h 247650"/>
              <a:gd name="connsiteX29" fmla="*/ 1738313 w 2447925"/>
              <a:gd name="connsiteY29" fmla="*/ 71437 h 247650"/>
              <a:gd name="connsiteX30" fmla="*/ 1762125 w 2447925"/>
              <a:gd name="connsiteY30" fmla="*/ 104775 h 247650"/>
              <a:gd name="connsiteX31" fmla="*/ 1781175 w 2447925"/>
              <a:gd name="connsiteY31" fmla="*/ 133350 h 247650"/>
              <a:gd name="connsiteX32" fmla="*/ 1790700 w 2447925"/>
              <a:gd name="connsiteY32" fmla="*/ 161925 h 247650"/>
              <a:gd name="connsiteX33" fmla="*/ 1800225 w 2447925"/>
              <a:gd name="connsiteY33" fmla="*/ 176212 h 247650"/>
              <a:gd name="connsiteX34" fmla="*/ 1809750 w 2447925"/>
              <a:gd name="connsiteY34" fmla="*/ 204787 h 247650"/>
              <a:gd name="connsiteX35" fmla="*/ 1814513 w 2447925"/>
              <a:gd name="connsiteY35" fmla="*/ 219075 h 247650"/>
              <a:gd name="connsiteX36" fmla="*/ 1819275 w 2447925"/>
              <a:gd name="connsiteY36" fmla="*/ 233362 h 247650"/>
              <a:gd name="connsiteX37" fmla="*/ 1847850 w 2447925"/>
              <a:gd name="connsiteY37" fmla="*/ 247650 h 247650"/>
              <a:gd name="connsiteX38" fmla="*/ 1871663 w 2447925"/>
              <a:gd name="connsiteY38" fmla="*/ 223837 h 247650"/>
              <a:gd name="connsiteX39" fmla="*/ 1876425 w 2447925"/>
              <a:gd name="connsiteY39" fmla="*/ 209550 h 247650"/>
              <a:gd name="connsiteX40" fmla="*/ 1909763 w 2447925"/>
              <a:gd name="connsiteY40" fmla="*/ 171450 h 247650"/>
              <a:gd name="connsiteX41" fmla="*/ 1938338 w 2447925"/>
              <a:gd name="connsiteY41" fmla="*/ 166687 h 247650"/>
              <a:gd name="connsiteX42" fmla="*/ 2209800 w 2447925"/>
              <a:gd name="connsiteY42" fmla="*/ 161925 h 247650"/>
              <a:gd name="connsiteX43" fmla="*/ 2447925 w 2447925"/>
              <a:gd name="connsiteY43" fmla="*/ 1619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47925" h="247650">
                <a:moveTo>
                  <a:pt x="0" y="95250"/>
                </a:moveTo>
                <a:lnTo>
                  <a:pt x="438150" y="100012"/>
                </a:lnTo>
                <a:cubicBezTo>
                  <a:pt x="475369" y="100012"/>
                  <a:pt x="597146" y="131824"/>
                  <a:pt x="652463" y="85725"/>
                </a:cubicBezTo>
                <a:cubicBezTo>
                  <a:pt x="657637" y="81413"/>
                  <a:pt x="661988" y="76200"/>
                  <a:pt x="666750" y="71437"/>
                </a:cubicBezTo>
                <a:lnTo>
                  <a:pt x="676275" y="42862"/>
                </a:lnTo>
                <a:cubicBezTo>
                  <a:pt x="681048" y="28545"/>
                  <a:pt x="680307" y="26595"/>
                  <a:pt x="690563" y="14287"/>
                </a:cubicBezTo>
                <a:cubicBezTo>
                  <a:pt x="694875" y="9113"/>
                  <a:pt x="700088" y="4762"/>
                  <a:pt x="704850" y="0"/>
                </a:cubicBezTo>
                <a:cubicBezTo>
                  <a:pt x="708025" y="4762"/>
                  <a:pt x="711815" y="9168"/>
                  <a:pt x="714375" y="14287"/>
                </a:cubicBezTo>
                <a:cubicBezTo>
                  <a:pt x="718379" y="22294"/>
                  <a:pt x="721609" y="39990"/>
                  <a:pt x="723900" y="47625"/>
                </a:cubicBezTo>
                <a:cubicBezTo>
                  <a:pt x="726785" y="57242"/>
                  <a:pt x="730990" y="66460"/>
                  <a:pt x="733425" y="76200"/>
                </a:cubicBezTo>
                <a:cubicBezTo>
                  <a:pt x="736843" y="89871"/>
                  <a:pt x="741917" y="112233"/>
                  <a:pt x="747713" y="123825"/>
                </a:cubicBezTo>
                <a:cubicBezTo>
                  <a:pt x="750888" y="130175"/>
                  <a:pt x="754441" y="136349"/>
                  <a:pt x="757238" y="142875"/>
                </a:cubicBezTo>
                <a:cubicBezTo>
                  <a:pt x="759215" y="147489"/>
                  <a:pt x="759755" y="152672"/>
                  <a:pt x="762000" y="157162"/>
                </a:cubicBezTo>
                <a:cubicBezTo>
                  <a:pt x="764560" y="162282"/>
                  <a:pt x="768965" y="166330"/>
                  <a:pt x="771525" y="171450"/>
                </a:cubicBezTo>
                <a:cubicBezTo>
                  <a:pt x="773770" y="175940"/>
                  <a:pt x="773850" y="181349"/>
                  <a:pt x="776288" y="185737"/>
                </a:cubicBezTo>
                <a:cubicBezTo>
                  <a:pt x="781848" y="195744"/>
                  <a:pt x="795338" y="214312"/>
                  <a:pt x="795338" y="214312"/>
                </a:cubicBezTo>
                <a:cubicBezTo>
                  <a:pt x="801688" y="212725"/>
                  <a:pt x="809462" y="213860"/>
                  <a:pt x="814388" y="209550"/>
                </a:cubicBezTo>
                <a:cubicBezTo>
                  <a:pt x="823003" y="202012"/>
                  <a:pt x="833438" y="180975"/>
                  <a:pt x="833438" y="180975"/>
                </a:cubicBezTo>
                <a:cubicBezTo>
                  <a:pt x="835025" y="176212"/>
                  <a:pt x="835762" y="171075"/>
                  <a:pt x="838200" y="166687"/>
                </a:cubicBezTo>
                <a:cubicBezTo>
                  <a:pt x="849190" y="146904"/>
                  <a:pt x="853342" y="137684"/>
                  <a:pt x="871538" y="128587"/>
                </a:cubicBezTo>
                <a:cubicBezTo>
                  <a:pt x="876028" y="126342"/>
                  <a:pt x="880849" y="124488"/>
                  <a:pt x="885825" y="123825"/>
                </a:cubicBezTo>
                <a:cubicBezTo>
                  <a:pt x="904773" y="121299"/>
                  <a:pt x="923925" y="120650"/>
                  <a:pt x="942975" y="119062"/>
                </a:cubicBezTo>
                <a:cubicBezTo>
                  <a:pt x="1006475" y="120650"/>
                  <a:pt x="1070024" y="120874"/>
                  <a:pt x="1133475" y="123825"/>
                </a:cubicBezTo>
                <a:cubicBezTo>
                  <a:pt x="1138490" y="124058"/>
                  <a:pt x="1142811" y="127762"/>
                  <a:pt x="1147763" y="128587"/>
                </a:cubicBezTo>
                <a:cubicBezTo>
                  <a:pt x="1161943" y="130950"/>
                  <a:pt x="1176338" y="131762"/>
                  <a:pt x="1190625" y="133350"/>
                </a:cubicBezTo>
                <a:cubicBezTo>
                  <a:pt x="1231208" y="143495"/>
                  <a:pt x="1215416" y="140772"/>
                  <a:pt x="1285875" y="142875"/>
                </a:cubicBezTo>
                <a:cubicBezTo>
                  <a:pt x="1366817" y="145291"/>
                  <a:pt x="1447800" y="146050"/>
                  <a:pt x="1528763" y="147637"/>
                </a:cubicBezTo>
                <a:cubicBezTo>
                  <a:pt x="1581150" y="146050"/>
                  <a:pt x="1633834" y="148663"/>
                  <a:pt x="1685925" y="142875"/>
                </a:cubicBezTo>
                <a:cubicBezTo>
                  <a:pt x="1700946" y="141206"/>
                  <a:pt x="1700183" y="122926"/>
                  <a:pt x="1704975" y="114300"/>
                </a:cubicBezTo>
                <a:cubicBezTo>
                  <a:pt x="1719216" y="88666"/>
                  <a:pt x="1720958" y="88792"/>
                  <a:pt x="1738313" y="71437"/>
                </a:cubicBezTo>
                <a:cubicBezTo>
                  <a:pt x="1769269" y="81757"/>
                  <a:pt x="1736725" y="66674"/>
                  <a:pt x="1762125" y="104775"/>
                </a:cubicBezTo>
                <a:cubicBezTo>
                  <a:pt x="1768475" y="114300"/>
                  <a:pt x="1777555" y="122490"/>
                  <a:pt x="1781175" y="133350"/>
                </a:cubicBezTo>
                <a:cubicBezTo>
                  <a:pt x="1784350" y="142875"/>
                  <a:pt x="1785131" y="153571"/>
                  <a:pt x="1790700" y="161925"/>
                </a:cubicBezTo>
                <a:cubicBezTo>
                  <a:pt x="1793875" y="166687"/>
                  <a:pt x="1797900" y="170982"/>
                  <a:pt x="1800225" y="176212"/>
                </a:cubicBezTo>
                <a:cubicBezTo>
                  <a:pt x="1804303" y="185387"/>
                  <a:pt x="1806575" y="195262"/>
                  <a:pt x="1809750" y="204787"/>
                </a:cubicBezTo>
                <a:lnTo>
                  <a:pt x="1814513" y="219075"/>
                </a:lnTo>
                <a:cubicBezTo>
                  <a:pt x="1816100" y="223837"/>
                  <a:pt x="1815098" y="230578"/>
                  <a:pt x="1819275" y="233362"/>
                </a:cubicBezTo>
                <a:cubicBezTo>
                  <a:pt x="1837740" y="245672"/>
                  <a:pt x="1828133" y="241077"/>
                  <a:pt x="1847850" y="247650"/>
                </a:cubicBezTo>
                <a:cubicBezTo>
                  <a:pt x="1862138" y="238125"/>
                  <a:pt x="1863725" y="239713"/>
                  <a:pt x="1871663" y="223837"/>
                </a:cubicBezTo>
                <a:cubicBezTo>
                  <a:pt x="1873908" y="219347"/>
                  <a:pt x="1873987" y="213938"/>
                  <a:pt x="1876425" y="209550"/>
                </a:cubicBezTo>
                <a:cubicBezTo>
                  <a:pt x="1883281" y="197209"/>
                  <a:pt x="1893635" y="176826"/>
                  <a:pt x="1909763" y="171450"/>
                </a:cubicBezTo>
                <a:cubicBezTo>
                  <a:pt x="1918924" y="168396"/>
                  <a:pt x="1928686" y="166993"/>
                  <a:pt x="1938338" y="166687"/>
                </a:cubicBezTo>
                <a:cubicBezTo>
                  <a:pt x="2028794" y="163815"/>
                  <a:pt x="2119303" y="162771"/>
                  <a:pt x="2209800" y="161925"/>
                </a:cubicBezTo>
                <a:lnTo>
                  <a:pt x="2447925" y="161925"/>
                </a:lnTo>
              </a:path>
            </a:pathLst>
          </a:custGeom>
          <a:noFill/>
          <a:ln w="381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1565492" y="232352"/>
            <a:ext cx="6013016" cy="533400"/>
          </a:xfrm>
        </p:spPr>
        <p:txBody>
          <a:bodyPr>
            <a:noAutofit/>
          </a:bodyPr>
          <a:lstStyle/>
          <a:p>
            <a:pPr algn="ctr"/>
            <a:r>
              <a:rPr lang="en-US" sz="4000" dirty="0">
                <a:gradFill flip="none" rotWithShape="1">
                  <a:gsLst>
                    <a:gs pos="14000">
                      <a:schemeClr val="accent5"/>
                    </a:gs>
                    <a:gs pos="64000">
                      <a:schemeClr val="tx2"/>
                    </a:gs>
                    <a:gs pos="100000">
                      <a:schemeClr val="tx2"/>
                    </a:gs>
                  </a:gsLst>
                  <a:lin ang="16200000" scaled="1"/>
                  <a:tileRect/>
                </a:gradFill>
                <a:cs typeface="Arial" panose="020B0604020202020204" pitchFamily="34" charset="0"/>
              </a:rPr>
              <a:t>Direct Current (dc)</a:t>
            </a:r>
          </a:p>
        </p:txBody>
      </p:sp>
      <p:cxnSp>
        <p:nvCxnSpPr>
          <p:cNvPr id="6" name="Straight Arrow Connector 5"/>
          <p:cNvCxnSpPr/>
          <p:nvPr/>
        </p:nvCxnSpPr>
        <p:spPr>
          <a:xfrm flipH="1" flipV="1">
            <a:off x="2644655" y="1555374"/>
            <a:ext cx="5338" cy="874574"/>
          </a:xfrm>
          <a:prstGeom prst="straightConnector1">
            <a:avLst/>
          </a:prstGeom>
          <a:ln w="254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flipV="1">
            <a:off x="2702067" y="4061739"/>
            <a:ext cx="5338" cy="874574"/>
          </a:xfrm>
          <a:prstGeom prst="straightConnector1">
            <a:avLst/>
          </a:prstGeom>
          <a:ln w="254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871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7" grpId="0"/>
      <p:bldP spid="19"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7649" y="3032029"/>
            <a:ext cx="8537248" cy="646331"/>
          </a:xfrm>
          <a:prstGeom prst="rect">
            <a:avLst/>
          </a:prstGeom>
          <a:solidFill>
            <a:schemeClr val="tx1"/>
          </a:solidFill>
          <a:ln w="38100" cmpd="thickThin">
            <a:solidFill>
              <a:schemeClr val="accent1"/>
            </a:solidFill>
          </a:ln>
        </p:spPr>
        <p:txBody>
          <a:bodyPr wrap="square" rtlCol="0">
            <a:spAutoFit/>
          </a:bodyPr>
          <a:lstStyle/>
          <a:p>
            <a:pPr marL="285750" indent="-285750" algn="ctr">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Above current changes in amplitude, but not direction, i.e. current does not alternate polarity, so it is not alternating current.</a:t>
            </a:r>
          </a:p>
        </p:txBody>
      </p:sp>
      <p:cxnSp>
        <p:nvCxnSpPr>
          <p:cNvPr id="15" name="Straight Arrow Connector 14"/>
          <p:cNvCxnSpPr/>
          <p:nvPr/>
        </p:nvCxnSpPr>
        <p:spPr>
          <a:xfrm>
            <a:off x="2696373" y="2529815"/>
            <a:ext cx="2597292" cy="2459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51077" y="2349208"/>
            <a:ext cx="632289" cy="338554"/>
          </a:xfrm>
          <a:prstGeom prst="rect">
            <a:avLst/>
          </a:prstGeom>
          <a:noFill/>
        </p:spPr>
        <p:txBody>
          <a:bodyPr wrap="none" rtlCol="0">
            <a:spAutoFit/>
          </a:bodyPr>
          <a:lstStyle/>
          <a:p>
            <a:r>
              <a:rPr lang="en-US" sz="1600" dirty="0">
                <a:solidFill>
                  <a:schemeClr val="bg1"/>
                </a:solidFill>
                <a:latin typeface="+mn-lt"/>
              </a:rPr>
              <a:t>Time</a:t>
            </a:r>
          </a:p>
        </p:txBody>
      </p:sp>
      <p:sp>
        <p:nvSpPr>
          <p:cNvPr id="17" name="TextBox 16"/>
          <p:cNvSpPr txBox="1"/>
          <p:nvPr/>
        </p:nvSpPr>
        <p:spPr>
          <a:xfrm>
            <a:off x="2313553" y="1301841"/>
            <a:ext cx="869149" cy="338554"/>
          </a:xfrm>
          <a:prstGeom prst="rect">
            <a:avLst/>
          </a:prstGeom>
          <a:noFill/>
        </p:spPr>
        <p:txBody>
          <a:bodyPr wrap="none" rtlCol="0">
            <a:spAutoFit/>
          </a:bodyPr>
          <a:lstStyle/>
          <a:p>
            <a:r>
              <a:rPr lang="en-US" sz="1600" dirty="0">
                <a:solidFill>
                  <a:schemeClr val="bg1"/>
                </a:solidFill>
                <a:latin typeface="+mn-lt"/>
              </a:rPr>
              <a:t>Current</a:t>
            </a:r>
          </a:p>
        </p:txBody>
      </p:sp>
      <p:sp>
        <p:nvSpPr>
          <p:cNvPr id="18" name="Freeform 17"/>
          <p:cNvSpPr/>
          <p:nvPr/>
        </p:nvSpPr>
        <p:spPr>
          <a:xfrm>
            <a:off x="2696373" y="1836623"/>
            <a:ext cx="2214563" cy="542925"/>
          </a:xfrm>
          <a:custGeom>
            <a:avLst/>
            <a:gdLst>
              <a:gd name="connsiteX0" fmla="*/ 0 w 2214563"/>
              <a:gd name="connsiteY0" fmla="*/ 176212 h 542925"/>
              <a:gd name="connsiteX1" fmla="*/ 19050 w 2214563"/>
              <a:gd name="connsiteY1" fmla="*/ 152400 h 542925"/>
              <a:gd name="connsiteX2" fmla="*/ 28575 w 2214563"/>
              <a:gd name="connsiteY2" fmla="*/ 138112 h 542925"/>
              <a:gd name="connsiteX3" fmla="*/ 42863 w 2214563"/>
              <a:gd name="connsiteY3" fmla="*/ 123825 h 542925"/>
              <a:gd name="connsiteX4" fmla="*/ 76200 w 2214563"/>
              <a:gd name="connsiteY4" fmla="*/ 85725 h 542925"/>
              <a:gd name="connsiteX5" fmla="*/ 80963 w 2214563"/>
              <a:gd name="connsiteY5" fmla="*/ 71437 h 542925"/>
              <a:gd name="connsiteX6" fmla="*/ 109538 w 2214563"/>
              <a:gd name="connsiteY6" fmla="*/ 52387 h 542925"/>
              <a:gd name="connsiteX7" fmla="*/ 138113 w 2214563"/>
              <a:gd name="connsiteY7" fmla="*/ 28575 h 542925"/>
              <a:gd name="connsiteX8" fmla="*/ 166688 w 2214563"/>
              <a:gd name="connsiteY8" fmla="*/ 19050 h 542925"/>
              <a:gd name="connsiteX9" fmla="*/ 180975 w 2214563"/>
              <a:gd name="connsiteY9" fmla="*/ 9525 h 542925"/>
              <a:gd name="connsiteX10" fmla="*/ 233363 w 2214563"/>
              <a:gd name="connsiteY10" fmla="*/ 0 h 542925"/>
              <a:gd name="connsiteX11" fmla="*/ 357188 w 2214563"/>
              <a:gd name="connsiteY11" fmla="*/ 4762 h 542925"/>
              <a:gd name="connsiteX12" fmla="*/ 385763 w 2214563"/>
              <a:gd name="connsiteY12" fmla="*/ 14287 h 542925"/>
              <a:gd name="connsiteX13" fmla="*/ 419100 w 2214563"/>
              <a:gd name="connsiteY13" fmla="*/ 23812 h 542925"/>
              <a:gd name="connsiteX14" fmla="*/ 447675 w 2214563"/>
              <a:gd name="connsiteY14" fmla="*/ 42862 h 542925"/>
              <a:gd name="connsiteX15" fmla="*/ 490538 w 2214563"/>
              <a:gd name="connsiteY15" fmla="*/ 66675 h 542925"/>
              <a:gd name="connsiteX16" fmla="*/ 519113 w 2214563"/>
              <a:gd name="connsiteY16" fmla="*/ 85725 h 542925"/>
              <a:gd name="connsiteX17" fmla="*/ 533400 w 2214563"/>
              <a:gd name="connsiteY17" fmla="*/ 95250 h 542925"/>
              <a:gd name="connsiteX18" fmla="*/ 542925 w 2214563"/>
              <a:gd name="connsiteY18" fmla="*/ 109537 h 542925"/>
              <a:gd name="connsiteX19" fmla="*/ 571500 w 2214563"/>
              <a:gd name="connsiteY19" fmla="*/ 123825 h 542925"/>
              <a:gd name="connsiteX20" fmla="*/ 581025 w 2214563"/>
              <a:gd name="connsiteY20" fmla="*/ 138112 h 542925"/>
              <a:gd name="connsiteX21" fmla="*/ 609600 w 2214563"/>
              <a:gd name="connsiteY21" fmla="*/ 166687 h 542925"/>
              <a:gd name="connsiteX22" fmla="*/ 633413 w 2214563"/>
              <a:gd name="connsiteY22" fmla="*/ 190500 h 542925"/>
              <a:gd name="connsiteX23" fmla="*/ 652463 w 2214563"/>
              <a:gd name="connsiteY23" fmla="*/ 219075 h 542925"/>
              <a:gd name="connsiteX24" fmla="*/ 671513 w 2214563"/>
              <a:gd name="connsiteY24" fmla="*/ 247650 h 542925"/>
              <a:gd name="connsiteX25" fmla="*/ 700088 w 2214563"/>
              <a:gd name="connsiteY25" fmla="*/ 276225 h 542925"/>
              <a:gd name="connsiteX26" fmla="*/ 719138 w 2214563"/>
              <a:gd name="connsiteY26" fmla="*/ 304800 h 542925"/>
              <a:gd name="connsiteX27" fmla="*/ 738188 w 2214563"/>
              <a:gd name="connsiteY27" fmla="*/ 333375 h 542925"/>
              <a:gd name="connsiteX28" fmla="*/ 747713 w 2214563"/>
              <a:gd name="connsiteY28" fmla="*/ 347662 h 542925"/>
              <a:gd name="connsiteX29" fmla="*/ 762000 w 2214563"/>
              <a:gd name="connsiteY29" fmla="*/ 357187 h 542925"/>
              <a:gd name="connsiteX30" fmla="*/ 781050 w 2214563"/>
              <a:gd name="connsiteY30" fmla="*/ 381000 h 542925"/>
              <a:gd name="connsiteX31" fmla="*/ 814388 w 2214563"/>
              <a:gd name="connsiteY31" fmla="*/ 419100 h 542925"/>
              <a:gd name="connsiteX32" fmla="*/ 852488 w 2214563"/>
              <a:gd name="connsiteY32" fmla="*/ 452437 h 542925"/>
              <a:gd name="connsiteX33" fmla="*/ 881063 w 2214563"/>
              <a:gd name="connsiteY33" fmla="*/ 481012 h 542925"/>
              <a:gd name="connsiteX34" fmla="*/ 895350 w 2214563"/>
              <a:gd name="connsiteY34" fmla="*/ 485775 h 542925"/>
              <a:gd name="connsiteX35" fmla="*/ 923925 w 2214563"/>
              <a:gd name="connsiteY35" fmla="*/ 504825 h 542925"/>
              <a:gd name="connsiteX36" fmla="*/ 962025 w 2214563"/>
              <a:gd name="connsiteY36" fmla="*/ 514350 h 542925"/>
              <a:gd name="connsiteX37" fmla="*/ 990600 w 2214563"/>
              <a:gd name="connsiteY37" fmla="*/ 523875 h 542925"/>
              <a:gd name="connsiteX38" fmla="*/ 1009650 w 2214563"/>
              <a:gd name="connsiteY38" fmla="*/ 528637 h 542925"/>
              <a:gd name="connsiteX39" fmla="*/ 1023938 w 2214563"/>
              <a:gd name="connsiteY39" fmla="*/ 533400 h 542925"/>
              <a:gd name="connsiteX40" fmla="*/ 1085850 w 2214563"/>
              <a:gd name="connsiteY40" fmla="*/ 542925 h 542925"/>
              <a:gd name="connsiteX41" fmla="*/ 1209675 w 2214563"/>
              <a:gd name="connsiteY41" fmla="*/ 538162 h 542925"/>
              <a:gd name="connsiteX42" fmla="*/ 1238250 w 2214563"/>
              <a:gd name="connsiteY42" fmla="*/ 528637 h 542925"/>
              <a:gd name="connsiteX43" fmla="*/ 1252538 w 2214563"/>
              <a:gd name="connsiteY43" fmla="*/ 523875 h 542925"/>
              <a:gd name="connsiteX44" fmla="*/ 1266825 w 2214563"/>
              <a:gd name="connsiteY44" fmla="*/ 514350 h 542925"/>
              <a:gd name="connsiteX45" fmla="*/ 1281113 w 2214563"/>
              <a:gd name="connsiteY45" fmla="*/ 509587 h 542925"/>
              <a:gd name="connsiteX46" fmla="*/ 1323975 w 2214563"/>
              <a:gd name="connsiteY46" fmla="*/ 476250 h 542925"/>
              <a:gd name="connsiteX47" fmla="*/ 1352550 w 2214563"/>
              <a:gd name="connsiteY47" fmla="*/ 457200 h 542925"/>
              <a:gd name="connsiteX48" fmla="*/ 1381125 w 2214563"/>
              <a:gd name="connsiteY48" fmla="*/ 438150 h 542925"/>
              <a:gd name="connsiteX49" fmla="*/ 1395413 w 2214563"/>
              <a:gd name="connsiteY49" fmla="*/ 428625 h 542925"/>
              <a:gd name="connsiteX50" fmla="*/ 1404938 w 2214563"/>
              <a:gd name="connsiteY50" fmla="*/ 414337 h 542925"/>
              <a:gd name="connsiteX51" fmla="*/ 1433513 w 2214563"/>
              <a:gd name="connsiteY51" fmla="*/ 390525 h 542925"/>
              <a:gd name="connsiteX52" fmla="*/ 1466850 w 2214563"/>
              <a:gd name="connsiteY52" fmla="*/ 352425 h 542925"/>
              <a:gd name="connsiteX53" fmla="*/ 1490663 w 2214563"/>
              <a:gd name="connsiteY53" fmla="*/ 323850 h 542925"/>
              <a:gd name="connsiteX54" fmla="*/ 1500188 w 2214563"/>
              <a:gd name="connsiteY54" fmla="*/ 309562 h 542925"/>
              <a:gd name="connsiteX55" fmla="*/ 1514475 w 2214563"/>
              <a:gd name="connsiteY55" fmla="*/ 295275 h 542925"/>
              <a:gd name="connsiteX56" fmla="*/ 1524000 w 2214563"/>
              <a:gd name="connsiteY56" fmla="*/ 280987 h 542925"/>
              <a:gd name="connsiteX57" fmla="*/ 1538288 w 2214563"/>
              <a:gd name="connsiteY57" fmla="*/ 271462 h 542925"/>
              <a:gd name="connsiteX58" fmla="*/ 1562100 w 2214563"/>
              <a:gd name="connsiteY58" fmla="*/ 247650 h 542925"/>
              <a:gd name="connsiteX59" fmla="*/ 1571625 w 2214563"/>
              <a:gd name="connsiteY59" fmla="*/ 233362 h 542925"/>
              <a:gd name="connsiteX60" fmla="*/ 1585913 w 2214563"/>
              <a:gd name="connsiteY60" fmla="*/ 223837 h 542925"/>
              <a:gd name="connsiteX61" fmla="*/ 1614488 w 2214563"/>
              <a:gd name="connsiteY61" fmla="*/ 200025 h 542925"/>
              <a:gd name="connsiteX62" fmla="*/ 1624013 w 2214563"/>
              <a:gd name="connsiteY62" fmla="*/ 185737 h 542925"/>
              <a:gd name="connsiteX63" fmla="*/ 1652588 w 2214563"/>
              <a:gd name="connsiteY63" fmla="*/ 166687 h 542925"/>
              <a:gd name="connsiteX64" fmla="*/ 1666875 w 2214563"/>
              <a:gd name="connsiteY64" fmla="*/ 157162 h 542925"/>
              <a:gd name="connsiteX65" fmla="*/ 1695450 w 2214563"/>
              <a:gd name="connsiteY65" fmla="*/ 138112 h 542925"/>
              <a:gd name="connsiteX66" fmla="*/ 1724025 w 2214563"/>
              <a:gd name="connsiteY66" fmla="*/ 123825 h 542925"/>
              <a:gd name="connsiteX67" fmla="*/ 1738313 w 2214563"/>
              <a:gd name="connsiteY67" fmla="*/ 114300 h 542925"/>
              <a:gd name="connsiteX68" fmla="*/ 1781175 w 2214563"/>
              <a:gd name="connsiteY68" fmla="*/ 104775 h 542925"/>
              <a:gd name="connsiteX69" fmla="*/ 1838325 w 2214563"/>
              <a:gd name="connsiteY69" fmla="*/ 95250 h 542925"/>
              <a:gd name="connsiteX70" fmla="*/ 1905000 w 2214563"/>
              <a:gd name="connsiteY70" fmla="*/ 100012 h 542925"/>
              <a:gd name="connsiteX71" fmla="*/ 1943100 w 2214563"/>
              <a:gd name="connsiteY71" fmla="*/ 109537 h 542925"/>
              <a:gd name="connsiteX72" fmla="*/ 1966913 w 2214563"/>
              <a:gd name="connsiteY72" fmla="*/ 114300 h 542925"/>
              <a:gd name="connsiteX73" fmla="*/ 1981200 w 2214563"/>
              <a:gd name="connsiteY73" fmla="*/ 119062 h 542925"/>
              <a:gd name="connsiteX74" fmla="*/ 2024063 w 2214563"/>
              <a:gd name="connsiteY74" fmla="*/ 128587 h 542925"/>
              <a:gd name="connsiteX75" fmla="*/ 2038350 w 2214563"/>
              <a:gd name="connsiteY75" fmla="*/ 138112 h 542925"/>
              <a:gd name="connsiteX76" fmla="*/ 2052638 w 2214563"/>
              <a:gd name="connsiteY76" fmla="*/ 142875 h 542925"/>
              <a:gd name="connsiteX77" fmla="*/ 2095500 w 2214563"/>
              <a:gd name="connsiteY77" fmla="*/ 171450 h 542925"/>
              <a:gd name="connsiteX78" fmla="*/ 2124075 w 2214563"/>
              <a:gd name="connsiteY78" fmla="*/ 190500 h 542925"/>
              <a:gd name="connsiteX79" fmla="*/ 2152650 w 2214563"/>
              <a:gd name="connsiteY79" fmla="*/ 219075 h 542925"/>
              <a:gd name="connsiteX80" fmla="*/ 2181225 w 2214563"/>
              <a:gd name="connsiteY80" fmla="*/ 238125 h 542925"/>
              <a:gd name="connsiteX81" fmla="*/ 2200275 w 2214563"/>
              <a:gd name="connsiteY81" fmla="*/ 261937 h 542925"/>
              <a:gd name="connsiteX82" fmla="*/ 2214563 w 2214563"/>
              <a:gd name="connsiteY82" fmla="*/ 2762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214563" h="542925">
                <a:moveTo>
                  <a:pt x="0" y="176212"/>
                </a:moveTo>
                <a:cubicBezTo>
                  <a:pt x="6350" y="168275"/>
                  <a:pt x="12951" y="160532"/>
                  <a:pt x="19050" y="152400"/>
                </a:cubicBezTo>
                <a:cubicBezTo>
                  <a:pt x="22484" y="147821"/>
                  <a:pt x="24911" y="142509"/>
                  <a:pt x="28575" y="138112"/>
                </a:cubicBezTo>
                <a:cubicBezTo>
                  <a:pt x="32887" y="132938"/>
                  <a:pt x="38728" y="129141"/>
                  <a:pt x="42863" y="123825"/>
                </a:cubicBezTo>
                <a:cubicBezTo>
                  <a:pt x="72783" y="85357"/>
                  <a:pt x="48541" y="104165"/>
                  <a:pt x="76200" y="85725"/>
                </a:cubicBezTo>
                <a:cubicBezTo>
                  <a:pt x="77788" y="80962"/>
                  <a:pt x="77413" y="74987"/>
                  <a:pt x="80963" y="71437"/>
                </a:cubicBezTo>
                <a:cubicBezTo>
                  <a:pt x="89058" y="63342"/>
                  <a:pt x="101443" y="60482"/>
                  <a:pt x="109538" y="52387"/>
                </a:cubicBezTo>
                <a:cubicBezTo>
                  <a:pt x="118511" y="43414"/>
                  <a:pt x="126177" y="33880"/>
                  <a:pt x="138113" y="28575"/>
                </a:cubicBezTo>
                <a:cubicBezTo>
                  <a:pt x="147288" y="24497"/>
                  <a:pt x="166688" y="19050"/>
                  <a:pt x="166688" y="19050"/>
                </a:cubicBezTo>
                <a:cubicBezTo>
                  <a:pt x="171450" y="15875"/>
                  <a:pt x="175714" y="11780"/>
                  <a:pt x="180975" y="9525"/>
                </a:cubicBezTo>
                <a:cubicBezTo>
                  <a:pt x="192206" y="4712"/>
                  <a:pt x="225632" y="1104"/>
                  <a:pt x="233363" y="0"/>
                </a:cubicBezTo>
                <a:cubicBezTo>
                  <a:pt x="274638" y="1587"/>
                  <a:pt x="316063" y="907"/>
                  <a:pt x="357188" y="4762"/>
                </a:cubicBezTo>
                <a:cubicBezTo>
                  <a:pt x="367184" y="5699"/>
                  <a:pt x="376023" y="11852"/>
                  <a:pt x="385763" y="14287"/>
                </a:cubicBezTo>
                <a:cubicBezTo>
                  <a:pt x="409683" y="20268"/>
                  <a:pt x="398603" y="16980"/>
                  <a:pt x="419100" y="23812"/>
                </a:cubicBezTo>
                <a:cubicBezTo>
                  <a:pt x="428625" y="30162"/>
                  <a:pt x="436815" y="39242"/>
                  <a:pt x="447675" y="42862"/>
                </a:cubicBezTo>
                <a:cubicBezTo>
                  <a:pt x="472823" y="51245"/>
                  <a:pt x="457787" y="44840"/>
                  <a:pt x="490538" y="66675"/>
                </a:cubicBezTo>
                <a:lnTo>
                  <a:pt x="519113" y="85725"/>
                </a:lnTo>
                <a:lnTo>
                  <a:pt x="533400" y="95250"/>
                </a:lnTo>
                <a:cubicBezTo>
                  <a:pt x="536575" y="100012"/>
                  <a:pt x="538878" y="105490"/>
                  <a:pt x="542925" y="109537"/>
                </a:cubicBezTo>
                <a:cubicBezTo>
                  <a:pt x="552157" y="118768"/>
                  <a:pt x="559881" y="119951"/>
                  <a:pt x="571500" y="123825"/>
                </a:cubicBezTo>
                <a:cubicBezTo>
                  <a:pt x="574675" y="128587"/>
                  <a:pt x="577222" y="133834"/>
                  <a:pt x="581025" y="138112"/>
                </a:cubicBezTo>
                <a:cubicBezTo>
                  <a:pt x="589974" y="148180"/>
                  <a:pt x="602128" y="155479"/>
                  <a:pt x="609600" y="166687"/>
                </a:cubicBezTo>
                <a:cubicBezTo>
                  <a:pt x="622300" y="185738"/>
                  <a:pt x="614362" y="177800"/>
                  <a:pt x="633413" y="190500"/>
                </a:cubicBezTo>
                <a:cubicBezTo>
                  <a:pt x="642520" y="217824"/>
                  <a:pt x="631653" y="192319"/>
                  <a:pt x="652463" y="219075"/>
                </a:cubicBezTo>
                <a:cubicBezTo>
                  <a:pt x="659491" y="228111"/>
                  <a:pt x="663418" y="239555"/>
                  <a:pt x="671513" y="247650"/>
                </a:cubicBezTo>
                <a:lnTo>
                  <a:pt x="700088" y="276225"/>
                </a:lnTo>
                <a:cubicBezTo>
                  <a:pt x="709195" y="303549"/>
                  <a:pt x="698328" y="278044"/>
                  <a:pt x="719138" y="304800"/>
                </a:cubicBezTo>
                <a:cubicBezTo>
                  <a:pt x="726166" y="313836"/>
                  <a:pt x="731838" y="323850"/>
                  <a:pt x="738188" y="333375"/>
                </a:cubicBezTo>
                <a:cubicBezTo>
                  <a:pt x="741363" y="338137"/>
                  <a:pt x="742951" y="344487"/>
                  <a:pt x="747713" y="347662"/>
                </a:cubicBezTo>
                <a:lnTo>
                  <a:pt x="762000" y="357187"/>
                </a:lnTo>
                <a:cubicBezTo>
                  <a:pt x="772726" y="389363"/>
                  <a:pt x="757851" y="354486"/>
                  <a:pt x="781050" y="381000"/>
                </a:cubicBezTo>
                <a:cubicBezTo>
                  <a:pt x="819942" y="425448"/>
                  <a:pt x="782241" y="397670"/>
                  <a:pt x="814388" y="419100"/>
                </a:cubicBezTo>
                <a:cubicBezTo>
                  <a:pt x="841377" y="459581"/>
                  <a:pt x="796923" y="396872"/>
                  <a:pt x="852488" y="452437"/>
                </a:cubicBezTo>
                <a:cubicBezTo>
                  <a:pt x="862013" y="461962"/>
                  <a:pt x="868284" y="476752"/>
                  <a:pt x="881063" y="481012"/>
                </a:cubicBezTo>
                <a:cubicBezTo>
                  <a:pt x="885825" y="482600"/>
                  <a:pt x="890962" y="483337"/>
                  <a:pt x="895350" y="485775"/>
                </a:cubicBezTo>
                <a:cubicBezTo>
                  <a:pt x="905357" y="491335"/>
                  <a:pt x="913065" y="501205"/>
                  <a:pt x="923925" y="504825"/>
                </a:cubicBezTo>
                <a:cubicBezTo>
                  <a:pt x="967295" y="519280"/>
                  <a:pt x="898781" y="497101"/>
                  <a:pt x="962025" y="514350"/>
                </a:cubicBezTo>
                <a:cubicBezTo>
                  <a:pt x="971711" y="516992"/>
                  <a:pt x="980859" y="521440"/>
                  <a:pt x="990600" y="523875"/>
                </a:cubicBezTo>
                <a:cubicBezTo>
                  <a:pt x="996950" y="525462"/>
                  <a:pt x="1003356" y="526839"/>
                  <a:pt x="1009650" y="528637"/>
                </a:cubicBezTo>
                <a:cubicBezTo>
                  <a:pt x="1014477" y="530016"/>
                  <a:pt x="1019037" y="532311"/>
                  <a:pt x="1023938" y="533400"/>
                </a:cubicBezTo>
                <a:cubicBezTo>
                  <a:pt x="1035818" y="536040"/>
                  <a:pt x="1075233" y="541408"/>
                  <a:pt x="1085850" y="542925"/>
                </a:cubicBezTo>
                <a:cubicBezTo>
                  <a:pt x="1127125" y="541337"/>
                  <a:pt x="1168550" y="542018"/>
                  <a:pt x="1209675" y="538162"/>
                </a:cubicBezTo>
                <a:cubicBezTo>
                  <a:pt x="1219671" y="537225"/>
                  <a:pt x="1228725" y="531812"/>
                  <a:pt x="1238250" y="528637"/>
                </a:cubicBezTo>
                <a:lnTo>
                  <a:pt x="1252538" y="523875"/>
                </a:lnTo>
                <a:cubicBezTo>
                  <a:pt x="1257300" y="520700"/>
                  <a:pt x="1261706" y="516910"/>
                  <a:pt x="1266825" y="514350"/>
                </a:cubicBezTo>
                <a:cubicBezTo>
                  <a:pt x="1271315" y="512105"/>
                  <a:pt x="1276724" y="512025"/>
                  <a:pt x="1281113" y="509587"/>
                </a:cubicBezTo>
                <a:cubicBezTo>
                  <a:pt x="1336247" y="478957"/>
                  <a:pt x="1289265" y="503247"/>
                  <a:pt x="1323975" y="476250"/>
                </a:cubicBezTo>
                <a:cubicBezTo>
                  <a:pt x="1333011" y="469222"/>
                  <a:pt x="1343025" y="463550"/>
                  <a:pt x="1352550" y="457200"/>
                </a:cubicBezTo>
                <a:lnTo>
                  <a:pt x="1381125" y="438150"/>
                </a:lnTo>
                <a:lnTo>
                  <a:pt x="1395413" y="428625"/>
                </a:lnTo>
                <a:cubicBezTo>
                  <a:pt x="1398588" y="423862"/>
                  <a:pt x="1401274" y="418734"/>
                  <a:pt x="1404938" y="414337"/>
                </a:cubicBezTo>
                <a:cubicBezTo>
                  <a:pt x="1416397" y="400586"/>
                  <a:pt x="1419465" y="399890"/>
                  <a:pt x="1433513" y="390525"/>
                </a:cubicBezTo>
                <a:cubicBezTo>
                  <a:pt x="1455738" y="357188"/>
                  <a:pt x="1443038" y="368300"/>
                  <a:pt x="1466850" y="352425"/>
                </a:cubicBezTo>
                <a:cubicBezTo>
                  <a:pt x="1490499" y="316950"/>
                  <a:pt x="1460104" y="360520"/>
                  <a:pt x="1490663" y="323850"/>
                </a:cubicBezTo>
                <a:cubicBezTo>
                  <a:pt x="1494327" y="319453"/>
                  <a:pt x="1496524" y="313959"/>
                  <a:pt x="1500188" y="309562"/>
                </a:cubicBezTo>
                <a:cubicBezTo>
                  <a:pt x="1504500" y="304388"/>
                  <a:pt x="1510163" y="300449"/>
                  <a:pt x="1514475" y="295275"/>
                </a:cubicBezTo>
                <a:cubicBezTo>
                  <a:pt x="1518139" y="290878"/>
                  <a:pt x="1519953" y="285034"/>
                  <a:pt x="1524000" y="280987"/>
                </a:cubicBezTo>
                <a:cubicBezTo>
                  <a:pt x="1528047" y="276940"/>
                  <a:pt x="1533525" y="274637"/>
                  <a:pt x="1538288" y="271462"/>
                </a:cubicBezTo>
                <a:cubicBezTo>
                  <a:pt x="1563691" y="233359"/>
                  <a:pt x="1530348" y="279403"/>
                  <a:pt x="1562100" y="247650"/>
                </a:cubicBezTo>
                <a:cubicBezTo>
                  <a:pt x="1566147" y="243602"/>
                  <a:pt x="1567578" y="237409"/>
                  <a:pt x="1571625" y="233362"/>
                </a:cubicBezTo>
                <a:cubicBezTo>
                  <a:pt x="1575672" y="229315"/>
                  <a:pt x="1581516" y="227501"/>
                  <a:pt x="1585913" y="223837"/>
                </a:cubicBezTo>
                <a:cubicBezTo>
                  <a:pt x="1622583" y="193279"/>
                  <a:pt x="1579013" y="223674"/>
                  <a:pt x="1614488" y="200025"/>
                </a:cubicBezTo>
                <a:cubicBezTo>
                  <a:pt x="1617663" y="195262"/>
                  <a:pt x="1619705" y="189506"/>
                  <a:pt x="1624013" y="185737"/>
                </a:cubicBezTo>
                <a:cubicBezTo>
                  <a:pt x="1632628" y="178199"/>
                  <a:pt x="1643063" y="173037"/>
                  <a:pt x="1652588" y="166687"/>
                </a:cubicBezTo>
                <a:cubicBezTo>
                  <a:pt x="1657350" y="163512"/>
                  <a:pt x="1662828" y="161209"/>
                  <a:pt x="1666875" y="157162"/>
                </a:cubicBezTo>
                <a:cubicBezTo>
                  <a:pt x="1693960" y="130079"/>
                  <a:pt x="1667881" y="151897"/>
                  <a:pt x="1695450" y="138112"/>
                </a:cubicBezTo>
                <a:cubicBezTo>
                  <a:pt x="1732371" y="119651"/>
                  <a:pt x="1688122" y="135792"/>
                  <a:pt x="1724025" y="123825"/>
                </a:cubicBezTo>
                <a:cubicBezTo>
                  <a:pt x="1728788" y="120650"/>
                  <a:pt x="1733193" y="116860"/>
                  <a:pt x="1738313" y="114300"/>
                </a:cubicBezTo>
                <a:cubicBezTo>
                  <a:pt x="1750675" y="108119"/>
                  <a:pt x="1768973" y="107215"/>
                  <a:pt x="1781175" y="104775"/>
                </a:cubicBezTo>
                <a:cubicBezTo>
                  <a:pt x="1833627" y="94285"/>
                  <a:pt x="1752696" y="105952"/>
                  <a:pt x="1838325" y="95250"/>
                </a:cubicBezTo>
                <a:cubicBezTo>
                  <a:pt x="1860550" y="96837"/>
                  <a:pt x="1882841" y="97679"/>
                  <a:pt x="1905000" y="100012"/>
                </a:cubicBezTo>
                <a:cubicBezTo>
                  <a:pt x="1935312" y="103203"/>
                  <a:pt x="1920156" y="103801"/>
                  <a:pt x="1943100" y="109537"/>
                </a:cubicBezTo>
                <a:cubicBezTo>
                  <a:pt x="1950953" y="111500"/>
                  <a:pt x="1959060" y="112337"/>
                  <a:pt x="1966913" y="114300"/>
                </a:cubicBezTo>
                <a:cubicBezTo>
                  <a:pt x="1971783" y="115518"/>
                  <a:pt x="1976300" y="117973"/>
                  <a:pt x="1981200" y="119062"/>
                </a:cubicBezTo>
                <a:cubicBezTo>
                  <a:pt x="2031493" y="130238"/>
                  <a:pt x="1991897" y="117867"/>
                  <a:pt x="2024063" y="128587"/>
                </a:cubicBezTo>
                <a:cubicBezTo>
                  <a:pt x="2028825" y="131762"/>
                  <a:pt x="2033231" y="135552"/>
                  <a:pt x="2038350" y="138112"/>
                </a:cubicBezTo>
                <a:cubicBezTo>
                  <a:pt x="2042840" y="140357"/>
                  <a:pt x="2048249" y="140437"/>
                  <a:pt x="2052638" y="142875"/>
                </a:cubicBezTo>
                <a:cubicBezTo>
                  <a:pt x="2052648" y="142881"/>
                  <a:pt x="2088351" y="166684"/>
                  <a:pt x="2095500" y="171450"/>
                </a:cubicBezTo>
                <a:lnTo>
                  <a:pt x="2124075" y="190500"/>
                </a:lnTo>
                <a:cubicBezTo>
                  <a:pt x="2133600" y="200025"/>
                  <a:pt x="2141442" y="211603"/>
                  <a:pt x="2152650" y="219075"/>
                </a:cubicBezTo>
                <a:lnTo>
                  <a:pt x="2181225" y="238125"/>
                </a:lnTo>
                <a:cubicBezTo>
                  <a:pt x="2190498" y="265940"/>
                  <a:pt x="2178733" y="240394"/>
                  <a:pt x="2200275" y="261937"/>
                </a:cubicBezTo>
                <a:cubicBezTo>
                  <a:pt x="2215883" y="277546"/>
                  <a:pt x="2202633" y="276225"/>
                  <a:pt x="2214563" y="276225"/>
                </a:cubicBezTo>
              </a:path>
            </a:pathLst>
          </a:custGeom>
          <a:noFill/>
          <a:ln w="381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TextBox 18"/>
          <p:cNvSpPr txBox="1"/>
          <p:nvPr/>
        </p:nvSpPr>
        <p:spPr>
          <a:xfrm>
            <a:off x="2359843" y="2388935"/>
            <a:ext cx="407035" cy="276999"/>
          </a:xfrm>
          <a:prstGeom prst="rect">
            <a:avLst/>
          </a:prstGeom>
          <a:noFill/>
        </p:spPr>
        <p:txBody>
          <a:bodyPr wrap="none" rtlCol="0">
            <a:spAutoFit/>
          </a:bodyPr>
          <a:lstStyle/>
          <a:p>
            <a:r>
              <a:rPr lang="en-US" sz="1200" dirty="0">
                <a:solidFill>
                  <a:schemeClr val="bg1"/>
                </a:solidFill>
                <a:latin typeface="+mn-lt"/>
              </a:rPr>
              <a:t>0 A</a:t>
            </a:r>
          </a:p>
        </p:txBody>
      </p:sp>
      <p:sp>
        <p:nvSpPr>
          <p:cNvPr id="20" name="TextBox 19"/>
          <p:cNvSpPr txBox="1"/>
          <p:nvPr/>
        </p:nvSpPr>
        <p:spPr>
          <a:xfrm>
            <a:off x="307649" y="5685875"/>
            <a:ext cx="8537248" cy="646331"/>
          </a:xfrm>
          <a:prstGeom prst="rect">
            <a:avLst/>
          </a:prstGeom>
          <a:solidFill>
            <a:schemeClr val="tx1"/>
          </a:solidFill>
          <a:ln w="38100" cmpd="thickThin">
            <a:solidFill>
              <a:schemeClr val="accent1"/>
            </a:solidFill>
          </a:ln>
        </p:spPr>
        <p:txBody>
          <a:bodyPr wrap="square" rtlCol="0">
            <a:spAutoFit/>
          </a:bodyPr>
          <a:lstStyle/>
          <a:p>
            <a:pPr marL="285750" indent="-285750" algn="ctr">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Above current changes in amplitude and direction of flow, i.e. current alternates polarity, so it is alternating current (AC).</a:t>
            </a:r>
          </a:p>
        </p:txBody>
      </p:sp>
      <p:sp>
        <p:nvSpPr>
          <p:cNvPr id="23" name="TextBox 22"/>
          <p:cNvSpPr txBox="1"/>
          <p:nvPr/>
        </p:nvSpPr>
        <p:spPr>
          <a:xfrm>
            <a:off x="5503477" y="5003054"/>
            <a:ext cx="632289" cy="338554"/>
          </a:xfrm>
          <a:prstGeom prst="rect">
            <a:avLst/>
          </a:prstGeom>
          <a:noFill/>
        </p:spPr>
        <p:txBody>
          <a:bodyPr wrap="none" rtlCol="0">
            <a:spAutoFit/>
          </a:bodyPr>
          <a:lstStyle/>
          <a:p>
            <a:r>
              <a:rPr lang="en-US" sz="1600" dirty="0">
                <a:solidFill>
                  <a:schemeClr val="bg1"/>
                </a:solidFill>
                <a:latin typeface="+mn-lt"/>
              </a:rPr>
              <a:t>Time</a:t>
            </a:r>
          </a:p>
        </p:txBody>
      </p:sp>
      <p:sp>
        <p:nvSpPr>
          <p:cNvPr id="24" name="TextBox 23"/>
          <p:cNvSpPr txBox="1"/>
          <p:nvPr/>
        </p:nvSpPr>
        <p:spPr>
          <a:xfrm>
            <a:off x="2465953" y="3955687"/>
            <a:ext cx="869149" cy="338554"/>
          </a:xfrm>
          <a:prstGeom prst="rect">
            <a:avLst/>
          </a:prstGeom>
          <a:noFill/>
        </p:spPr>
        <p:txBody>
          <a:bodyPr wrap="none" rtlCol="0">
            <a:spAutoFit/>
          </a:bodyPr>
          <a:lstStyle/>
          <a:p>
            <a:r>
              <a:rPr lang="en-US" sz="1600" dirty="0">
                <a:solidFill>
                  <a:schemeClr val="bg1"/>
                </a:solidFill>
                <a:latin typeface="+mn-lt"/>
              </a:rPr>
              <a:t>Current</a:t>
            </a:r>
          </a:p>
        </p:txBody>
      </p:sp>
      <p:sp>
        <p:nvSpPr>
          <p:cNvPr id="25" name="Freeform 24"/>
          <p:cNvSpPr/>
          <p:nvPr/>
        </p:nvSpPr>
        <p:spPr>
          <a:xfrm>
            <a:off x="2853536" y="4931902"/>
            <a:ext cx="2214563" cy="542925"/>
          </a:xfrm>
          <a:custGeom>
            <a:avLst/>
            <a:gdLst>
              <a:gd name="connsiteX0" fmla="*/ 0 w 2214563"/>
              <a:gd name="connsiteY0" fmla="*/ 176212 h 542925"/>
              <a:gd name="connsiteX1" fmla="*/ 19050 w 2214563"/>
              <a:gd name="connsiteY1" fmla="*/ 152400 h 542925"/>
              <a:gd name="connsiteX2" fmla="*/ 28575 w 2214563"/>
              <a:gd name="connsiteY2" fmla="*/ 138112 h 542925"/>
              <a:gd name="connsiteX3" fmla="*/ 42863 w 2214563"/>
              <a:gd name="connsiteY3" fmla="*/ 123825 h 542925"/>
              <a:gd name="connsiteX4" fmla="*/ 76200 w 2214563"/>
              <a:gd name="connsiteY4" fmla="*/ 85725 h 542925"/>
              <a:gd name="connsiteX5" fmla="*/ 80963 w 2214563"/>
              <a:gd name="connsiteY5" fmla="*/ 71437 h 542925"/>
              <a:gd name="connsiteX6" fmla="*/ 109538 w 2214563"/>
              <a:gd name="connsiteY6" fmla="*/ 52387 h 542925"/>
              <a:gd name="connsiteX7" fmla="*/ 138113 w 2214563"/>
              <a:gd name="connsiteY7" fmla="*/ 28575 h 542925"/>
              <a:gd name="connsiteX8" fmla="*/ 166688 w 2214563"/>
              <a:gd name="connsiteY8" fmla="*/ 19050 h 542925"/>
              <a:gd name="connsiteX9" fmla="*/ 180975 w 2214563"/>
              <a:gd name="connsiteY9" fmla="*/ 9525 h 542925"/>
              <a:gd name="connsiteX10" fmla="*/ 233363 w 2214563"/>
              <a:gd name="connsiteY10" fmla="*/ 0 h 542925"/>
              <a:gd name="connsiteX11" fmla="*/ 357188 w 2214563"/>
              <a:gd name="connsiteY11" fmla="*/ 4762 h 542925"/>
              <a:gd name="connsiteX12" fmla="*/ 385763 w 2214563"/>
              <a:gd name="connsiteY12" fmla="*/ 14287 h 542925"/>
              <a:gd name="connsiteX13" fmla="*/ 419100 w 2214563"/>
              <a:gd name="connsiteY13" fmla="*/ 23812 h 542925"/>
              <a:gd name="connsiteX14" fmla="*/ 447675 w 2214563"/>
              <a:gd name="connsiteY14" fmla="*/ 42862 h 542925"/>
              <a:gd name="connsiteX15" fmla="*/ 490538 w 2214563"/>
              <a:gd name="connsiteY15" fmla="*/ 66675 h 542925"/>
              <a:gd name="connsiteX16" fmla="*/ 519113 w 2214563"/>
              <a:gd name="connsiteY16" fmla="*/ 85725 h 542925"/>
              <a:gd name="connsiteX17" fmla="*/ 533400 w 2214563"/>
              <a:gd name="connsiteY17" fmla="*/ 95250 h 542925"/>
              <a:gd name="connsiteX18" fmla="*/ 542925 w 2214563"/>
              <a:gd name="connsiteY18" fmla="*/ 109537 h 542925"/>
              <a:gd name="connsiteX19" fmla="*/ 571500 w 2214563"/>
              <a:gd name="connsiteY19" fmla="*/ 123825 h 542925"/>
              <a:gd name="connsiteX20" fmla="*/ 581025 w 2214563"/>
              <a:gd name="connsiteY20" fmla="*/ 138112 h 542925"/>
              <a:gd name="connsiteX21" fmla="*/ 609600 w 2214563"/>
              <a:gd name="connsiteY21" fmla="*/ 166687 h 542925"/>
              <a:gd name="connsiteX22" fmla="*/ 633413 w 2214563"/>
              <a:gd name="connsiteY22" fmla="*/ 190500 h 542925"/>
              <a:gd name="connsiteX23" fmla="*/ 652463 w 2214563"/>
              <a:gd name="connsiteY23" fmla="*/ 219075 h 542925"/>
              <a:gd name="connsiteX24" fmla="*/ 671513 w 2214563"/>
              <a:gd name="connsiteY24" fmla="*/ 247650 h 542925"/>
              <a:gd name="connsiteX25" fmla="*/ 700088 w 2214563"/>
              <a:gd name="connsiteY25" fmla="*/ 276225 h 542925"/>
              <a:gd name="connsiteX26" fmla="*/ 719138 w 2214563"/>
              <a:gd name="connsiteY26" fmla="*/ 304800 h 542925"/>
              <a:gd name="connsiteX27" fmla="*/ 738188 w 2214563"/>
              <a:gd name="connsiteY27" fmla="*/ 333375 h 542925"/>
              <a:gd name="connsiteX28" fmla="*/ 747713 w 2214563"/>
              <a:gd name="connsiteY28" fmla="*/ 347662 h 542925"/>
              <a:gd name="connsiteX29" fmla="*/ 762000 w 2214563"/>
              <a:gd name="connsiteY29" fmla="*/ 357187 h 542925"/>
              <a:gd name="connsiteX30" fmla="*/ 781050 w 2214563"/>
              <a:gd name="connsiteY30" fmla="*/ 381000 h 542925"/>
              <a:gd name="connsiteX31" fmla="*/ 814388 w 2214563"/>
              <a:gd name="connsiteY31" fmla="*/ 419100 h 542925"/>
              <a:gd name="connsiteX32" fmla="*/ 852488 w 2214563"/>
              <a:gd name="connsiteY32" fmla="*/ 452437 h 542925"/>
              <a:gd name="connsiteX33" fmla="*/ 881063 w 2214563"/>
              <a:gd name="connsiteY33" fmla="*/ 481012 h 542925"/>
              <a:gd name="connsiteX34" fmla="*/ 895350 w 2214563"/>
              <a:gd name="connsiteY34" fmla="*/ 485775 h 542925"/>
              <a:gd name="connsiteX35" fmla="*/ 923925 w 2214563"/>
              <a:gd name="connsiteY35" fmla="*/ 504825 h 542925"/>
              <a:gd name="connsiteX36" fmla="*/ 962025 w 2214563"/>
              <a:gd name="connsiteY36" fmla="*/ 514350 h 542925"/>
              <a:gd name="connsiteX37" fmla="*/ 990600 w 2214563"/>
              <a:gd name="connsiteY37" fmla="*/ 523875 h 542925"/>
              <a:gd name="connsiteX38" fmla="*/ 1009650 w 2214563"/>
              <a:gd name="connsiteY38" fmla="*/ 528637 h 542925"/>
              <a:gd name="connsiteX39" fmla="*/ 1023938 w 2214563"/>
              <a:gd name="connsiteY39" fmla="*/ 533400 h 542925"/>
              <a:gd name="connsiteX40" fmla="*/ 1085850 w 2214563"/>
              <a:gd name="connsiteY40" fmla="*/ 542925 h 542925"/>
              <a:gd name="connsiteX41" fmla="*/ 1209675 w 2214563"/>
              <a:gd name="connsiteY41" fmla="*/ 538162 h 542925"/>
              <a:gd name="connsiteX42" fmla="*/ 1238250 w 2214563"/>
              <a:gd name="connsiteY42" fmla="*/ 528637 h 542925"/>
              <a:gd name="connsiteX43" fmla="*/ 1252538 w 2214563"/>
              <a:gd name="connsiteY43" fmla="*/ 523875 h 542925"/>
              <a:gd name="connsiteX44" fmla="*/ 1266825 w 2214563"/>
              <a:gd name="connsiteY44" fmla="*/ 514350 h 542925"/>
              <a:gd name="connsiteX45" fmla="*/ 1281113 w 2214563"/>
              <a:gd name="connsiteY45" fmla="*/ 509587 h 542925"/>
              <a:gd name="connsiteX46" fmla="*/ 1323975 w 2214563"/>
              <a:gd name="connsiteY46" fmla="*/ 476250 h 542925"/>
              <a:gd name="connsiteX47" fmla="*/ 1352550 w 2214563"/>
              <a:gd name="connsiteY47" fmla="*/ 457200 h 542925"/>
              <a:gd name="connsiteX48" fmla="*/ 1381125 w 2214563"/>
              <a:gd name="connsiteY48" fmla="*/ 438150 h 542925"/>
              <a:gd name="connsiteX49" fmla="*/ 1395413 w 2214563"/>
              <a:gd name="connsiteY49" fmla="*/ 428625 h 542925"/>
              <a:gd name="connsiteX50" fmla="*/ 1404938 w 2214563"/>
              <a:gd name="connsiteY50" fmla="*/ 414337 h 542925"/>
              <a:gd name="connsiteX51" fmla="*/ 1433513 w 2214563"/>
              <a:gd name="connsiteY51" fmla="*/ 390525 h 542925"/>
              <a:gd name="connsiteX52" fmla="*/ 1466850 w 2214563"/>
              <a:gd name="connsiteY52" fmla="*/ 352425 h 542925"/>
              <a:gd name="connsiteX53" fmla="*/ 1490663 w 2214563"/>
              <a:gd name="connsiteY53" fmla="*/ 323850 h 542925"/>
              <a:gd name="connsiteX54" fmla="*/ 1500188 w 2214563"/>
              <a:gd name="connsiteY54" fmla="*/ 309562 h 542925"/>
              <a:gd name="connsiteX55" fmla="*/ 1514475 w 2214563"/>
              <a:gd name="connsiteY55" fmla="*/ 295275 h 542925"/>
              <a:gd name="connsiteX56" fmla="*/ 1524000 w 2214563"/>
              <a:gd name="connsiteY56" fmla="*/ 280987 h 542925"/>
              <a:gd name="connsiteX57" fmla="*/ 1538288 w 2214563"/>
              <a:gd name="connsiteY57" fmla="*/ 271462 h 542925"/>
              <a:gd name="connsiteX58" fmla="*/ 1562100 w 2214563"/>
              <a:gd name="connsiteY58" fmla="*/ 247650 h 542925"/>
              <a:gd name="connsiteX59" fmla="*/ 1571625 w 2214563"/>
              <a:gd name="connsiteY59" fmla="*/ 233362 h 542925"/>
              <a:gd name="connsiteX60" fmla="*/ 1585913 w 2214563"/>
              <a:gd name="connsiteY60" fmla="*/ 223837 h 542925"/>
              <a:gd name="connsiteX61" fmla="*/ 1614488 w 2214563"/>
              <a:gd name="connsiteY61" fmla="*/ 200025 h 542925"/>
              <a:gd name="connsiteX62" fmla="*/ 1624013 w 2214563"/>
              <a:gd name="connsiteY62" fmla="*/ 185737 h 542925"/>
              <a:gd name="connsiteX63" fmla="*/ 1652588 w 2214563"/>
              <a:gd name="connsiteY63" fmla="*/ 166687 h 542925"/>
              <a:gd name="connsiteX64" fmla="*/ 1666875 w 2214563"/>
              <a:gd name="connsiteY64" fmla="*/ 157162 h 542925"/>
              <a:gd name="connsiteX65" fmla="*/ 1695450 w 2214563"/>
              <a:gd name="connsiteY65" fmla="*/ 138112 h 542925"/>
              <a:gd name="connsiteX66" fmla="*/ 1724025 w 2214563"/>
              <a:gd name="connsiteY66" fmla="*/ 123825 h 542925"/>
              <a:gd name="connsiteX67" fmla="*/ 1738313 w 2214563"/>
              <a:gd name="connsiteY67" fmla="*/ 114300 h 542925"/>
              <a:gd name="connsiteX68" fmla="*/ 1781175 w 2214563"/>
              <a:gd name="connsiteY68" fmla="*/ 104775 h 542925"/>
              <a:gd name="connsiteX69" fmla="*/ 1838325 w 2214563"/>
              <a:gd name="connsiteY69" fmla="*/ 95250 h 542925"/>
              <a:gd name="connsiteX70" fmla="*/ 1905000 w 2214563"/>
              <a:gd name="connsiteY70" fmla="*/ 100012 h 542925"/>
              <a:gd name="connsiteX71" fmla="*/ 1943100 w 2214563"/>
              <a:gd name="connsiteY71" fmla="*/ 109537 h 542925"/>
              <a:gd name="connsiteX72" fmla="*/ 1966913 w 2214563"/>
              <a:gd name="connsiteY72" fmla="*/ 114300 h 542925"/>
              <a:gd name="connsiteX73" fmla="*/ 1981200 w 2214563"/>
              <a:gd name="connsiteY73" fmla="*/ 119062 h 542925"/>
              <a:gd name="connsiteX74" fmla="*/ 2024063 w 2214563"/>
              <a:gd name="connsiteY74" fmla="*/ 128587 h 542925"/>
              <a:gd name="connsiteX75" fmla="*/ 2038350 w 2214563"/>
              <a:gd name="connsiteY75" fmla="*/ 138112 h 542925"/>
              <a:gd name="connsiteX76" fmla="*/ 2052638 w 2214563"/>
              <a:gd name="connsiteY76" fmla="*/ 142875 h 542925"/>
              <a:gd name="connsiteX77" fmla="*/ 2095500 w 2214563"/>
              <a:gd name="connsiteY77" fmla="*/ 171450 h 542925"/>
              <a:gd name="connsiteX78" fmla="*/ 2124075 w 2214563"/>
              <a:gd name="connsiteY78" fmla="*/ 190500 h 542925"/>
              <a:gd name="connsiteX79" fmla="*/ 2152650 w 2214563"/>
              <a:gd name="connsiteY79" fmla="*/ 219075 h 542925"/>
              <a:gd name="connsiteX80" fmla="*/ 2181225 w 2214563"/>
              <a:gd name="connsiteY80" fmla="*/ 238125 h 542925"/>
              <a:gd name="connsiteX81" fmla="*/ 2200275 w 2214563"/>
              <a:gd name="connsiteY81" fmla="*/ 261937 h 542925"/>
              <a:gd name="connsiteX82" fmla="*/ 2214563 w 2214563"/>
              <a:gd name="connsiteY82" fmla="*/ 27622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214563" h="542925">
                <a:moveTo>
                  <a:pt x="0" y="176212"/>
                </a:moveTo>
                <a:cubicBezTo>
                  <a:pt x="6350" y="168275"/>
                  <a:pt x="12951" y="160532"/>
                  <a:pt x="19050" y="152400"/>
                </a:cubicBezTo>
                <a:cubicBezTo>
                  <a:pt x="22484" y="147821"/>
                  <a:pt x="24911" y="142509"/>
                  <a:pt x="28575" y="138112"/>
                </a:cubicBezTo>
                <a:cubicBezTo>
                  <a:pt x="32887" y="132938"/>
                  <a:pt x="38728" y="129141"/>
                  <a:pt x="42863" y="123825"/>
                </a:cubicBezTo>
                <a:cubicBezTo>
                  <a:pt x="72783" y="85357"/>
                  <a:pt x="48541" y="104165"/>
                  <a:pt x="76200" y="85725"/>
                </a:cubicBezTo>
                <a:cubicBezTo>
                  <a:pt x="77788" y="80962"/>
                  <a:pt x="77413" y="74987"/>
                  <a:pt x="80963" y="71437"/>
                </a:cubicBezTo>
                <a:cubicBezTo>
                  <a:pt x="89058" y="63342"/>
                  <a:pt x="101443" y="60482"/>
                  <a:pt x="109538" y="52387"/>
                </a:cubicBezTo>
                <a:cubicBezTo>
                  <a:pt x="118511" y="43414"/>
                  <a:pt x="126177" y="33880"/>
                  <a:pt x="138113" y="28575"/>
                </a:cubicBezTo>
                <a:cubicBezTo>
                  <a:pt x="147288" y="24497"/>
                  <a:pt x="166688" y="19050"/>
                  <a:pt x="166688" y="19050"/>
                </a:cubicBezTo>
                <a:cubicBezTo>
                  <a:pt x="171450" y="15875"/>
                  <a:pt x="175714" y="11780"/>
                  <a:pt x="180975" y="9525"/>
                </a:cubicBezTo>
                <a:cubicBezTo>
                  <a:pt x="192206" y="4712"/>
                  <a:pt x="225632" y="1104"/>
                  <a:pt x="233363" y="0"/>
                </a:cubicBezTo>
                <a:cubicBezTo>
                  <a:pt x="274638" y="1587"/>
                  <a:pt x="316063" y="907"/>
                  <a:pt x="357188" y="4762"/>
                </a:cubicBezTo>
                <a:cubicBezTo>
                  <a:pt x="367184" y="5699"/>
                  <a:pt x="376023" y="11852"/>
                  <a:pt x="385763" y="14287"/>
                </a:cubicBezTo>
                <a:cubicBezTo>
                  <a:pt x="409683" y="20268"/>
                  <a:pt x="398603" y="16980"/>
                  <a:pt x="419100" y="23812"/>
                </a:cubicBezTo>
                <a:cubicBezTo>
                  <a:pt x="428625" y="30162"/>
                  <a:pt x="436815" y="39242"/>
                  <a:pt x="447675" y="42862"/>
                </a:cubicBezTo>
                <a:cubicBezTo>
                  <a:pt x="472823" y="51245"/>
                  <a:pt x="457787" y="44840"/>
                  <a:pt x="490538" y="66675"/>
                </a:cubicBezTo>
                <a:lnTo>
                  <a:pt x="519113" y="85725"/>
                </a:lnTo>
                <a:lnTo>
                  <a:pt x="533400" y="95250"/>
                </a:lnTo>
                <a:cubicBezTo>
                  <a:pt x="536575" y="100012"/>
                  <a:pt x="538878" y="105490"/>
                  <a:pt x="542925" y="109537"/>
                </a:cubicBezTo>
                <a:cubicBezTo>
                  <a:pt x="552157" y="118768"/>
                  <a:pt x="559881" y="119951"/>
                  <a:pt x="571500" y="123825"/>
                </a:cubicBezTo>
                <a:cubicBezTo>
                  <a:pt x="574675" y="128587"/>
                  <a:pt x="577222" y="133834"/>
                  <a:pt x="581025" y="138112"/>
                </a:cubicBezTo>
                <a:cubicBezTo>
                  <a:pt x="589974" y="148180"/>
                  <a:pt x="602128" y="155479"/>
                  <a:pt x="609600" y="166687"/>
                </a:cubicBezTo>
                <a:cubicBezTo>
                  <a:pt x="622300" y="185738"/>
                  <a:pt x="614362" y="177800"/>
                  <a:pt x="633413" y="190500"/>
                </a:cubicBezTo>
                <a:cubicBezTo>
                  <a:pt x="642520" y="217824"/>
                  <a:pt x="631653" y="192319"/>
                  <a:pt x="652463" y="219075"/>
                </a:cubicBezTo>
                <a:cubicBezTo>
                  <a:pt x="659491" y="228111"/>
                  <a:pt x="663418" y="239555"/>
                  <a:pt x="671513" y="247650"/>
                </a:cubicBezTo>
                <a:lnTo>
                  <a:pt x="700088" y="276225"/>
                </a:lnTo>
                <a:cubicBezTo>
                  <a:pt x="709195" y="303549"/>
                  <a:pt x="698328" y="278044"/>
                  <a:pt x="719138" y="304800"/>
                </a:cubicBezTo>
                <a:cubicBezTo>
                  <a:pt x="726166" y="313836"/>
                  <a:pt x="731838" y="323850"/>
                  <a:pt x="738188" y="333375"/>
                </a:cubicBezTo>
                <a:cubicBezTo>
                  <a:pt x="741363" y="338137"/>
                  <a:pt x="742951" y="344487"/>
                  <a:pt x="747713" y="347662"/>
                </a:cubicBezTo>
                <a:lnTo>
                  <a:pt x="762000" y="357187"/>
                </a:lnTo>
                <a:cubicBezTo>
                  <a:pt x="772726" y="389363"/>
                  <a:pt x="757851" y="354486"/>
                  <a:pt x="781050" y="381000"/>
                </a:cubicBezTo>
                <a:cubicBezTo>
                  <a:pt x="819942" y="425448"/>
                  <a:pt x="782241" y="397670"/>
                  <a:pt x="814388" y="419100"/>
                </a:cubicBezTo>
                <a:cubicBezTo>
                  <a:pt x="841377" y="459581"/>
                  <a:pt x="796923" y="396872"/>
                  <a:pt x="852488" y="452437"/>
                </a:cubicBezTo>
                <a:cubicBezTo>
                  <a:pt x="862013" y="461962"/>
                  <a:pt x="868284" y="476752"/>
                  <a:pt x="881063" y="481012"/>
                </a:cubicBezTo>
                <a:cubicBezTo>
                  <a:pt x="885825" y="482600"/>
                  <a:pt x="890962" y="483337"/>
                  <a:pt x="895350" y="485775"/>
                </a:cubicBezTo>
                <a:cubicBezTo>
                  <a:pt x="905357" y="491335"/>
                  <a:pt x="913065" y="501205"/>
                  <a:pt x="923925" y="504825"/>
                </a:cubicBezTo>
                <a:cubicBezTo>
                  <a:pt x="967295" y="519280"/>
                  <a:pt x="898781" y="497101"/>
                  <a:pt x="962025" y="514350"/>
                </a:cubicBezTo>
                <a:cubicBezTo>
                  <a:pt x="971711" y="516992"/>
                  <a:pt x="980859" y="521440"/>
                  <a:pt x="990600" y="523875"/>
                </a:cubicBezTo>
                <a:cubicBezTo>
                  <a:pt x="996950" y="525462"/>
                  <a:pt x="1003356" y="526839"/>
                  <a:pt x="1009650" y="528637"/>
                </a:cubicBezTo>
                <a:cubicBezTo>
                  <a:pt x="1014477" y="530016"/>
                  <a:pt x="1019037" y="532311"/>
                  <a:pt x="1023938" y="533400"/>
                </a:cubicBezTo>
                <a:cubicBezTo>
                  <a:pt x="1035818" y="536040"/>
                  <a:pt x="1075233" y="541408"/>
                  <a:pt x="1085850" y="542925"/>
                </a:cubicBezTo>
                <a:cubicBezTo>
                  <a:pt x="1127125" y="541337"/>
                  <a:pt x="1168550" y="542018"/>
                  <a:pt x="1209675" y="538162"/>
                </a:cubicBezTo>
                <a:cubicBezTo>
                  <a:pt x="1219671" y="537225"/>
                  <a:pt x="1228725" y="531812"/>
                  <a:pt x="1238250" y="528637"/>
                </a:cubicBezTo>
                <a:lnTo>
                  <a:pt x="1252538" y="523875"/>
                </a:lnTo>
                <a:cubicBezTo>
                  <a:pt x="1257300" y="520700"/>
                  <a:pt x="1261706" y="516910"/>
                  <a:pt x="1266825" y="514350"/>
                </a:cubicBezTo>
                <a:cubicBezTo>
                  <a:pt x="1271315" y="512105"/>
                  <a:pt x="1276724" y="512025"/>
                  <a:pt x="1281113" y="509587"/>
                </a:cubicBezTo>
                <a:cubicBezTo>
                  <a:pt x="1336247" y="478957"/>
                  <a:pt x="1289265" y="503247"/>
                  <a:pt x="1323975" y="476250"/>
                </a:cubicBezTo>
                <a:cubicBezTo>
                  <a:pt x="1333011" y="469222"/>
                  <a:pt x="1343025" y="463550"/>
                  <a:pt x="1352550" y="457200"/>
                </a:cubicBezTo>
                <a:lnTo>
                  <a:pt x="1381125" y="438150"/>
                </a:lnTo>
                <a:lnTo>
                  <a:pt x="1395413" y="428625"/>
                </a:lnTo>
                <a:cubicBezTo>
                  <a:pt x="1398588" y="423862"/>
                  <a:pt x="1401274" y="418734"/>
                  <a:pt x="1404938" y="414337"/>
                </a:cubicBezTo>
                <a:cubicBezTo>
                  <a:pt x="1416397" y="400586"/>
                  <a:pt x="1419465" y="399890"/>
                  <a:pt x="1433513" y="390525"/>
                </a:cubicBezTo>
                <a:cubicBezTo>
                  <a:pt x="1455738" y="357188"/>
                  <a:pt x="1443038" y="368300"/>
                  <a:pt x="1466850" y="352425"/>
                </a:cubicBezTo>
                <a:cubicBezTo>
                  <a:pt x="1490499" y="316950"/>
                  <a:pt x="1460104" y="360520"/>
                  <a:pt x="1490663" y="323850"/>
                </a:cubicBezTo>
                <a:cubicBezTo>
                  <a:pt x="1494327" y="319453"/>
                  <a:pt x="1496524" y="313959"/>
                  <a:pt x="1500188" y="309562"/>
                </a:cubicBezTo>
                <a:cubicBezTo>
                  <a:pt x="1504500" y="304388"/>
                  <a:pt x="1510163" y="300449"/>
                  <a:pt x="1514475" y="295275"/>
                </a:cubicBezTo>
                <a:cubicBezTo>
                  <a:pt x="1518139" y="290878"/>
                  <a:pt x="1519953" y="285034"/>
                  <a:pt x="1524000" y="280987"/>
                </a:cubicBezTo>
                <a:cubicBezTo>
                  <a:pt x="1528047" y="276940"/>
                  <a:pt x="1533525" y="274637"/>
                  <a:pt x="1538288" y="271462"/>
                </a:cubicBezTo>
                <a:cubicBezTo>
                  <a:pt x="1563691" y="233359"/>
                  <a:pt x="1530348" y="279403"/>
                  <a:pt x="1562100" y="247650"/>
                </a:cubicBezTo>
                <a:cubicBezTo>
                  <a:pt x="1566147" y="243602"/>
                  <a:pt x="1567578" y="237409"/>
                  <a:pt x="1571625" y="233362"/>
                </a:cubicBezTo>
                <a:cubicBezTo>
                  <a:pt x="1575672" y="229315"/>
                  <a:pt x="1581516" y="227501"/>
                  <a:pt x="1585913" y="223837"/>
                </a:cubicBezTo>
                <a:cubicBezTo>
                  <a:pt x="1622583" y="193279"/>
                  <a:pt x="1579013" y="223674"/>
                  <a:pt x="1614488" y="200025"/>
                </a:cubicBezTo>
                <a:cubicBezTo>
                  <a:pt x="1617663" y="195262"/>
                  <a:pt x="1619705" y="189506"/>
                  <a:pt x="1624013" y="185737"/>
                </a:cubicBezTo>
                <a:cubicBezTo>
                  <a:pt x="1632628" y="178199"/>
                  <a:pt x="1643063" y="173037"/>
                  <a:pt x="1652588" y="166687"/>
                </a:cubicBezTo>
                <a:cubicBezTo>
                  <a:pt x="1657350" y="163512"/>
                  <a:pt x="1662828" y="161209"/>
                  <a:pt x="1666875" y="157162"/>
                </a:cubicBezTo>
                <a:cubicBezTo>
                  <a:pt x="1693960" y="130079"/>
                  <a:pt x="1667881" y="151897"/>
                  <a:pt x="1695450" y="138112"/>
                </a:cubicBezTo>
                <a:cubicBezTo>
                  <a:pt x="1732371" y="119651"/>
                  <a:pt x="1688122" y="135792"/>
                  <a:pt x="1724025" y="123825"/>
                </a:cubicBezTo>
                <a:cubicBezTo>
                  <a:pt x="1728788" y="120650"/>
                  <a:pt x="1733193" y="116860"/>
                  <a:pt x="1738313" y="114300"/>
                </a:cubicBezTo>
                <a:cubicBezTo>
                  <a:pt x="1750675" y="108119"/>
                  <a:pt x="1768973" y="107215"/>
                  <a:pt x="1781175" y="104775"/>
                </a:cubicBezTo>
                <a:cubicBezTo>
                  <a:pt x="1833627" y="94285"/>
                  <a:pt x="1752696" y="105952"/>
                  <a:pt x="1838325" y="95250"/>
                </a:cubicBezTo>
                <a:cubicBezTo>
                  <a:pt x="1860550" y="96837"/>
                  <a:pt x="1882841" y="97679"/>
                  <a:pt x="1905000" y="100012"/>
                </a:cubicBezTo>
                <a:cubicBezTo>
                  <a:pt x="1935312" y="103203"/>
                  <a:pt x="1920156" y="103801"/>
                  <a:pt x="1943100" y="109537"/>
                </a:cubicBezTo>
                <a:cubicBezTo>
                  <a:pt x="1950953" y="111500"/>
                  <a:pt x="1959060" y="112337"/>
                  <a:pt x="1966913" y="114300"/>
                </a:cubicBezTo>
                <a:cubicBezTo>
                  <a:pt x="1971783" y="115518"/>
                  <a:pt x="1976300" y="117973"/>
                  <a:pt x="1981200" y="119062"/>
                </a:cubicBezTo>
                <a:cubicBezTo>
                  <a:pt x="2031493" y="130238"/>
                  <a:pt x="1991897" y="117867"/>
                  <a:pt x="2024063" y="128587"/>
                </a:cubicBezTo>
                <a:cubicBezTo>
                  <a:pt x="2028825" y="131762"/>
                  <a:pt x="2033231" y="135552"/>
                  <a:pt x="2038350" y="138112"/>
                </a:cubicBezTo>
                <a:cubicBezTo>
                  <a:pt x="2042840" y="140357"/>
                  <a:pt x="2048249" y="140437"/>
                  <a:pt x="2052638" y="142875"/>
                </a:cubicBezTo>
                <a:cubicBezTo>
                  <a:pt x="2052648" y="142881"/>
                  <a:pt x="2088351" y="166684"/>
                  <a:pt x="2095500" y="171450"/>
                </a:cubicBezTo>
                <a:lnTo>
                  <a:pt x="2124075" y="190500"/>
                </a:lnTo>
                <a:cubicBezTo>
                  <a:pt x="2133600" y="200025"/>
                  <a:pt x="2141442" y="211603"/>
                  <a:pt x="2152650" y="219075"/>
                </a:cubicBezTo>
                <a:lnTo>
                  <a:pt x="2181225" y="238125"/>
                </a:lnTo>
                <a:cubicBezTo>
                  <a:pt x="2190498" y="265940"/>
                  <a:pt x="2178733" y="240394"/>
                  <a:pt x="2200275" y="261937"/>
                </a:cubicBezTo>
                <a:cubicBezTo>
                  <a:pt x="2215883" y="277546"/>
                  <a:pt x="2202633" y="276225"/>
                  <a:pt x="2214563" y="276225"/>
                </a:cubicBezTo>
              </a:path>
            </a:pathLst>
          </a:custGeom>
          <a:noFill/>
          <a:ln w="381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TextBox 25"/>
          <p:cNvSpPr txBox="1"/>
          <p:nvPr/>
        </p:nvSpPr>
        <p:spPr>
          <a:xfrm>
            <a:off x="2512243" y="5042781"/>
            <a:ext cx="407035" cy="276999"/>
          </a:xfrm>
          <a:prstGeom prst="rect">
            <a:avLst/>
          </a:prstGeom>
          <a:noFill/>
        </p:spPr>
        <p:txBody>
          <a:bodyPr wrap="none" rtlCol="0">
            <a:spAutoFit/>
          </a:bodyPr>
          <a:lstStyle/>
          <a:p>
            <a:r>
              <a:rPr lang="en-US" sz="1200" dirty="0">
                <a:solidFill>
                  <a:schemeClr val="bg1"/>
                </a:solidFill>
                <a:latin typeface="+mn-lt"/>
              </a:rPr>
              <a:t>0 A</a:t>
            </a:r>
          </a:p>
        </p:txBody>
      </p:sp>
      <p:sp>
        <p:nvSpPr>
          <p:cNvPr id="4" name="Title 3"/>
          <p:cNvSpPr>
            <a:spLocks noGrp="1"/>
          </p:cNvSpPr>
          <p:nvPr>
            <p:ph type="title"/>
          </p:nvPr>
        </p:nvSpPr>
        <p:spPr>
          <a:xfrm>
            <a:off x="1047404" y="115587"/>
            <a:ext cx="7223760" cy="553998"/>
          </a:xfrm>
        </p:spPr>
        <p:txBody>
          <a:bodyPr/>
          <a:lstStyle/>
          <a:p>
            <a:pPr algn="ctr"/>
            <a:r>
              <a:rPr lang="en-US" sz="4000" dirty="0"/>
              <a:t>Direct and Alternating Current</a:t>
            </a:r>
          </a:p>
        </p:txBody>
      </p:sp>
      <p:cxnSp>
        <p:nvCxnSpPr>
          <p:cNvPr id="14" name="Straight Arrow Connector 13"/>
          <p:cNvCxnSpPr/>
          <p:nvPr/>
        </p:nvCxnSpPr>
        <p:spPr>
          <a:xfrm flipH="1" flipV="1">
            <a:off x="2696373" y="1650479"/>
            <a:ext cx="5338" cy="87457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848773" y="4304325"/>
            <a:ext cx="5338" cy="87457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48773" y="5183661"/>
            <a:ext cx="2597292" cy="2459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12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3" grpId="0"/>
      <p:bldP spid="24" grpId="0"/>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749" y="612844"/>
            <a:ext cx="8890502" cy="5632311"/>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In 1750 Benjamin Franklin’s came up with his Fluid Theory of electricity in which electrical current was assumed to be a charge transfer from positive (excess) to negative (deficit), resulting in an adopted convention of current flow from positive to negative, named conventional current flow. </a:t>
            </a:r>
            <a:r>
              <a:rPr lang="en-US" b="1" dirty="0">
                <a:solidFill>
                  <a:schemeClr val="bg1"/>
                </a:solidFill>
                <a:latin typeface="Cambria Math" panose="02040503050406030204" pitchFamily="18" charset="0"/>
                <a:ea typeface="Cambria Math" panose="02040503050406030204" pitchFamily="18" charset="0"/>
              </a:rPr>
              <a:t>Conventional current flow correctly explains charge transfer associated with positive charges including protons (ionized hydrogen atoms) along with other positive ions in gasses and solutions</a:t>
            </a:r>
            <a:r>
              <a:rPr lang="en-US" dirty="0">
                <a:solidFill>
                  <a:schemeClr val="bg1"/>
                </a:solidFill>
                <a:latin typeface="Cambria Math" panose="02040503050406030204" pitchFamily="18" charset="0"/>
                <a:ea typeface="Cambria Math" panose="02040503050406030204" pitchFamily="18" charset="0"/>
              </a:rPr>
              <a:t>.</a:t>
            </a:r>
          </a:p>
          <a:p>
            <a:pPr marL="342900" indent="-342900">
              <a:buFont typeface="Arial" panose="020B0604020202020204" pitchFamily="34" charset="0"/>
              <a:buChar char="•"/>
            </a:pPr>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However, current flow in a metal wire is due to electrons, which by definition have a negative charge. So when current flows in a metal wire, it is actually electrons moving from a negative to positive voltage, referred to as </a:t>
            </a:r>
            <a:r>
              <a:rPr lang="en-US" b="1" dirty="0">
                <a:solidFill>
                  <a:schemeClr val="bg1"/>
                </a:solidFill>
                <a:latin typeface="Cambria Math" panose="02040503050406030204" pitchFamily="18" charset="0"/>
                <a:ea typeface="Cambria Math" panose="02040503050406030204" pitchFamily="18" charset="0"/>
              </a:rPr>
              <a:t>electron current flow</a:t>
            </a:r>
            <a:r>
              <a:rPr lang="en-US" dirty="0">
                <a:solidFill>
                  <a:schemeClr val="bg1"/>
                </a:solidFill>
                <a:latin typeface="Cambria Math" panose="02040503050406030204" pitchFamily="18" charset="0"/>
                <a:ea typeface="Cambria Math" panose="02040503050406030204" pitchFamily="18" charset="0"/>
              </a:rPr>
              <a:t>, which correctly describes the charge transfer process </a:t>
            </a:r>
            <a:r>
              <a:rPr lang="en-US" dirty="0">
                <a:solidFill>
                  <a:srgbClr val="000000"/>
                </a:solidFill>
                <a:latin typeface="Cambria Math" panose="02040503050406030204" pitchFamily="18" charset="0"/>
                <a:ea typeface="Cambria Math" panose="02040503050406030204" pitchFamily="18" charset="0"/>
              </a:rPr>
              <a:t>in metals and electronic devices like resistors.</a:t>
            </a:r>
            <a:endParaRPr lang="en-US" dirty="0">
              <a:solidFill>
                <a:schemeClr val="bg1"/>
              </a:solidFill>
              <a:latin typeface="Cambria Math" panose="02040503050406030204" pitchFamily="18" charset="0"/>
              <a:ea typeface="Cambria Math" panose="02040503050406030204" pitchFamily="18" charset="0"/>
            </a:endParaRPr>
          </a:p>
          <a:p>
            <a:endParaRPr lang="en-US"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Today, </a:t>
            </a:r>
            <a:r>
              <a:rPr lang="en-US" b="1" dirty="0">
                <a:solidFill>
                  <a:schemeClr val="bg1"/>
                </a:solidFill>
                <a:latin typeface="Cambria Math" panose="02040503050406030204" pitchFamily="18" charset="0"/>
                <a:ea typeface="Cambria Math" panose="02040503050406030204" pitchFamily="18" charset="0"/>
              </a:rPr>
              <a:t>conventional current flow </a:t>
            </a:r>
            <a:r>
              <a:rPr lang="en-US" dirty="0">
                <a:solidFill>
                  <a:schemeClr val="bg1"/>
                </a:solidFill>
                <a:latin typeface="Cambria Math" panose="02040503050406030204" pitchFamily="18" charset="0"/>
                <a:ea typeface="Cambria Math" panose="02040503050406030204" pitchFamily="18" charset="0"/>
              </a:rPr>
              <a:t>(assumed positive charge transfer from + to -) is traditionally used when analyzing circuits, whereas </a:t>
            </a:r>
            <a:r>
              <a:rPr lang="en-US" b="1" dirty="0">
                <a:solidFill>
                  <a:schemeClr val="bg1"/>
                </a:solidFill>
                <a:latin typeface="Cambria Math" panose="02040503050406030204" pitchFamily="18" charset="0"/>
                <a:ea typeface="Cambria Math" panose="02040503050406030204" pitchFamily="18" charset="0"/>
              </a:rPr>
              <a:t>electron current flow </a:t>
            </a:r>
            <a:r>
              <a:rPr lang="en-US" dirty="0">
                <a:solidFill>
                  <a:schemeClr val="bg1"/>
                </a:solidFill>
                <a:latin typeface="Cambria Math" panose="02040503050406030204" pitchFamily="18" charset="0"/>
                <a:ea typeface="Cambria Math" panose="02040503050406030204" pitchFamily="18" charset="0"/>
              </a:rPr>
              <a:t>(electrons moving from – to +) is used when describing the actual charge transfer process inside many electrical components including wires and resistors. For circuit analysis, it actually doesn’t matter if charge transfer occurs by means of </a:t>
            </a:r>
            <a:r>
              <a:rPr lang="en-US" b="1" dirty="0">
                <a:solidFill>
                  <a:schemeClr val="bg1"/>
                </a:solidFill>
                <a:latin typeface="Cambria Math" panose="02040503050406030204" pitchFamily="18" charset="0"/>
                <a:ea typeface="Cambria Math" panose="02040503050406030204" pitchFamily="18" charset="0"/>
              </a:rPr>
              <a:t>conventional current flow</a:t>
            </a:r>
            <a:r>
              <a:rPr lang="en-US" dirty="0">
                <a:solidFill>
                  <a:schemeClr val="bg1"/>
                </a:solidFill>
                <a:latin typeface="Cambria Math" panose="02040503050406030204" pitchFamily="18" charset="0"/>
                <a:ea typeface="Cambria Math" panose="02040503050406030204" pitchFamily="18" charset="0"/>
              </a:rPr>
              <a:t> or </a:t>
            </a:r>
            <a:r>
              <a:rPr lang="en-US" b="1" dirty="0">
                <a:solidFill>
                  <a:schemeClr val="bg1"/>
                </a:solidFill>
                <a:latin typeface="Cambria Math" panose="02040503050406030204" pitchFamily="18" charset="0"/>
                <a:ea typeface="Cambria Math" panose="02040503050406030204" pitchFamily="18" charset="0"/>
              </a:rPr>
              <a:t>electron current flow</a:t>
            </a:r>
            <a:r>
              <a:rPr lang="en-US" dirty="0">
                <a:solidFill>
                  <a:schemeClr val="bg1"/>
                </a:solidFill>
                <a:latin typeface="Cambria Math" panose="02040503050406030204" pitchFamily="18" charset="0"/>
                <a:ea typeface="Cambria Math" panose="02040503050406030204" pitchFamily="18" charset="0"/>
              </a:rPr>
              <a:t>, the results are the same, so </a:t>
            </a:r>
            <a:r>
              <a:rPr lang="en-US" b="1" dirty="0">
                <a:solidFill>
                  <a:schemeClr val="bg1"/>
                </a:solidFill>
                <a:latin typeface="Cambria Math" panose="02040503050406030204" pitchFamily="18" charset="0"/>
                <a:ea typeface="Cambria Math" panose="02040503050406030204" pitchFamily="18" charset="0"/>
              </a:rPr>
              <a:t>conventional current flow </a:t>
            </a:r>
            <a:r>
              <a:rPr lang="en-US" dirty="0">
                <a:solidFill>
                  <a:schemeClr val="bg1"/>
                </a:solidFill>
                <a:latin typeface="Cambria Math" panose="02040503050406030204" pitchFamily="18" charset="0"/>
                <a:ea typeface="Cambria Math" panose="02040503050406030204" pitchFamily="18" charset="0"/>
              </a:rPr>
              <a:t>lives on and we in electronics learn to deal with it.</a:t>
            </a:r>
          </a:p>
        </p:txBody>
      </p:sp>
      <p:sp>
        <p:nvSpPr>
          <p:cNvPr id="7" name="Text Box 6"/>
          <p:cNvSpPr txBox="1">
            <a:spLocks noChangeArrowheads="1"/>
          </p:cNvSpPr>
          <p:nvPr/>
        </p:nvSpPr>
        <p:spPr bwMode="auto">
          <a:xfrm>
            <a:off x="226644" y="-117695"/>
            <a:ext cx="8698523" cy="646331"/>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gradFill>
                  <a:gsLst>
                    <a:gs pos="14000">
                      <a:schemeClr val="accent5"/>
                    </a:gs>
                    <a:gs pos="64000">
                      <a:schemeClr val="tx2"/>
                    </a:gs>
                    <a:gs pos="100000">
                      <a:schemeClr val="tx2"/>
                    </a:gs>
                  </a:gsLst>
                  <a:lin ang="16200000" scaled="1"/>
                </a:gradFill>
                <a:latin typeface="+mj-lt"/>
                <a:cs typeface="Arial" panose="020B0604020202020204" pitchFamily="34" charset="0"/>
              </a:rPr>
              <a:t>Conventional versus Electron Current Flow</a:t>
            </a:r>
          </a:p>
        </p:txBody>
      </p:sp>
    </p:spTree>
    <p:extLst>
      <p:ext uri="{BB962C8B-B14F-4D97-AF65-F5344CB8AC3E}">
        <p14:creationId xmlns:p14="http://schemas.microsoft.com/office/powerpoint/2010/main" val="243355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Box 183"/>
          <p:cNvSpPr txBox="1"/>
          <p:nvPr/>
        </p:nvSpPr>
        <p:spPr>
          <a:xfrm>
            <a:off x="2487648" y="5647174"/>
            <a:ext cx="4146841" cy="369332"/>
          </a:xfrm>
          <a:prstGeom prst="rect">
            <a:avLst/>
          </a:prstGeom>
          <a:solidFill>
            <a:srgbClr val="FFFFFF"/>
          </a:solidFill>
          <a:ln w="38100" cmpd="thickThin">
            <a:solidFill>
              <a:schemeClr val="accent1"/>
            </a:solidFill>
          </a:ln>
        </p:spPr>
        <p:txBody>
          <a:bodyPr wrap="none" rtlCol="0">
            <a:spAutoFit/>
          </a:bodyPr>
          <a:lstStyle/>
          <a:p>
            <a:r>
              <a:rPr lang="en-US" dirty="0">
                <a:solidFill>
                  <a:schemeClr val="bg1"/>
                </a:solidFill>
                <a:latin typeface="Cambria Math" panose="02040503050406030204" pitchFamily="18" charset="0"/>
                <a:ea typeface="Cambria Math" panose="02040503050406030204" pitchFamily="18" charset="0"/>
              </a:rPr>
              <a:t>Voltage polarity is the same either way.</a:t>
            </a:r>
          </a:p>
        </p:txBody>
      </p:sp>
      <p:sp>
        <p:nvSpPr>
          <p:cNvPr id="27" name="Text Box 6"/>
          <p:cNvSpPr txBox="1">
            <a:spLocks noChangeArrowheads="1"/>
          </p:cNvSpPr>
          <p:nvPr/>
        </p:nvSpPr>
        <p:spPr bwMode="auto">
          <a:xfrm>
            <a:off x="1" y="141207"/>
            <a:ext cx="9143999" cy="646331"/>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gradFill>
                  <a:gsLst>
                    <a:gs pos="14000">
                      <a:schemeClr val="accent5"/>
                    </a:gs>
                    <a:gs pos="64000">
                      <a:schemeClr val="tx2"/>
                    </a:gs>
                    <a:gs pos="100000">
                      <a:schemeClr val="tx2"/>
                    </a:gs>
                  </a:gsLst>
                  <a:lin ang="16200000" scaled="1"/>
                </a:gradFill>
                <a:latin typeface="+mj-lt"/>
                <a:cs typeface="Arial" panose="020B0604020202020204" pitchFamily="34" charset="0"/>
              </a:rPr>
              <a:t>Conventional versus Electron Current Flow</a:t>
            </a:r>
          </a:p>
        </p:txBody>
      </p:sp>
      <p:sp>
        <p:nvSpPr>
          <p:cNvPr id="3" name="Rectangle 2"/>
          <p:cNvSpPr/>
          <p:nvPr/>
        </p:nvSpPr>
        <p:spPr>
          <a:xfrm>
            <a:off x="2029767" y="1709346"/>
            <a:ext cx="5084466" cy="954593"/>
          </a:xfrm>
          <a:prstGeom prst="rect">
            <a:avLst/>
          </a:prstGeom>
          <a:solidFill>
            <a:schemeClr val="accent5">
              <a:lumMod val="75000"/>
            </a:schemeClr>
          </a:solidFill>
          <a:ln w="38100" cmpd="sng">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2" name="Straight Arrow Connector 81"/>
          <p:cNvCxnSpPr/>
          <p:nvPr/>
        </p:nvCxnSpPr>
        <p:spPr>
          <a:xfrm>
            <a:off x="3542044" y="1562020"/>
            <a:ext cx="2059913" cy="919"/>
          </a:xfrm>
          <a:prstGeom prst="straightConnector1">
            <a:avLst/>
          </a:prstGeom>
          <a:ln cmpd="sng">
            <a:solidFill>
              <a:schemeClr val="tx1">
                <a:lumMod val="95000"/>
              </a:schemeClr>
            </a:solidFill>
            <a:tailEnd type="triangle"/>
          </a:ln>
        </p:spPr>
        <p:style>
          <a:lnRef idx="3">
            <a:schemeClr val="dk1"/>
          </a:lnRef>
          <a:fillRef idx="0">
            <a:schemeClr val="dk1"/>
          </a:fillRef>
          <a:effectRef idx="2">
            <a:schemeClr val="dk1"/>
          </a:effectRef>
          <a:fontRef idx="minor">
            <a:schemeClr val="tx1"/>
          </a:fontRef>
        </p:style>
      </p:cxnSp>
      <p:sp>
        <p:nvSpPr>
          <p:cNvPr id="119" name="TextBox 118"/>
          <p:cNvSpPr txBox="1"/>
          <p:nvPr/>
        </p:nvSpPr>
        <p:spPr>
          <a:xfrm>
            <a:off x="3819230" y="1224030"/>
            <a:ext cx="1505540" cy="369332"/>
          </a:xfrm>
          <a:prstGeom prst="rect">
            <a:avLst/>
          </a:prstGeom>
          <a:noFill/>
        </p:spPr>
        <p:txBody>
          <a:bodyPr wrap="none" rtlCol="0">
            <a:spAutoFit/>
          </a:bodyPr>
          <a:lstStyle/>
          <a:p>
            <a:r>
              <a:rPr lang="en-US" dirty="0"/>
              <a:t>Electric Field</a:t>
            </a:r>
          </a:p>
        </p:txBody>
      </p:sp>
      <p:sp>
        <p:nvSpPr>
          <p:cNvPr id="122" name="TextBox 121"/>
          <p:cNvSpPr txBox="1"/>
          <p:nvPr/>
        </p:nvSpPr>
        <p:spPr>
          <a:xfrm>
            <a:off x="3130072" y="1750046"/>
            <a:ext cx="2916183" cy="369332"/>
          </a:xfrm>
          <a:prstGeom prst="rect">
            <a:avLst/>
          </a:prstGeom>
          <a:noFill/>
        </p:spPr>
        <p:txBody>
          <a:bodyPr wrap="none" rtlCol="0">
            <a:spAutoFit/>
          </a:bodyPr>
          <a:lstStyle/>
          <a:p>
            <a:r>
              <a:rPr lang="en-US" dirty="0"/>
              <a:t>Conventional Current Flow</a:t>
            </a:r>
          </a:p>
        </p:txBody>
      </p:sp>
      <p:cxnSp>
        <p:nvCxnSpPr>
          <p:cNvPr id="188" name="Straight Connector 187"/>
          <p:cNvCxnSpPr/>
          <p:nvPr/>
        </p:nvCxnSpPr>
        <p:spPr>
          <a:xfrm flipV="1">
            <a:off x="7212976" y="1866045"/>
            <a:ext cx="176213" cy="510"/>
          </a:xfrm>
          <a:prstGeom prst="line">
            <a:avLst/>
          </a:prstGeom>
          <a:ln cmpd="sng">
            <a:solidFill>
              <a:schemeClr val="tx1"/>
            </a:solidFill>
          </a:ln>
        </p:spPr>
        <p:style>
          <a:lnRef idx="3">
            <a:schemeClr val="dk1"/>
          </a:lnRef>
          <a:fillRef idx="0">
            <a:schemeClr val="dk1"/>
          </a:fillRef>
          <a:effectRef idx="2">
            <a:schemeClr val="dk1"/>
          </a:effectRef>
          <a:fontRef idx="minor">
            <a:schemeClr val="tx1"/>
          </a:fontRef>
        </p:style>
      </p:cxnSp>
      <p:cxnSp>
        <p:nvCxnSpPr>
          <p:cNvPr id="190" name="Straight Connector 189"/>
          <p:cNvCxnSpPr/>
          <p:nvPr/>
        </p:nvCxnSpPr>
        <p:spPr>
          <a:xfrm flipV="1">
            <a:off x="7222500" y="2497078"/>
            <a:ext cx="176213" cy="510"/>
          </a:xfrm>
          <a:prstGeom prst="line">
            <a:avLst/>
          </a:prstGeom>
          <a:ln cmpd="sng">
            <a:solidFill>
              <a:schemeClr val="tx1"/>
            </a:solidFill>
          </a:ln>
        </p:spPr>
        <p:style>
          <a:lnRef idx="3">
            <a:schemeClr val="dk1"/>
          </a:lnRef>
          <a:fillRef idx="0">
            <a:schemeClr val="dk1"/>
          </a:fillRef>
          <a:effectRef idx="2">
            <a:schemeClr val="dk1"/>
          </a:effectRef>
          <a:fontRef idx="minor">
            <a:schemeClr val="tx1"/>
          </a:fontRef>
        </p:style>
      </p:cxnSp>
      <p:grpSp>
        <p:nvGrpSpPr>
          <p:cNvPr id="28" name="Group 27"/>
          <p:cNvGrpSpPr/>
          <p:nvPr/>
        </p:nvGrpSpPr>
        <p:grpSpPr>
          <a:xfrm>
            <a:off x="1766483" y="1779886"/>
            <a:ext cx="197436" cy="197432"/>
            <a:chOff x="2449156" y="1420818"/>
            <a:chExt cx="107082" cy="107080"/>
          </a:xfrm>
        </p:grpSpPr>
        <p:cxnSp>
          <p:nvCxnSpPr>
            <p:cNvPr id="29" name="Straight Connector 28"/>
            <p:cNvCxnSpPr/>
            <p:nvPr/>
          </p:nvCxnSpPr>
          <p:spPr>
            <a:xfrm>
              <a:off x="2502694" y="1420818"/>
              <a:ext cx="0" cy="1070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2502696" y="1420818"/>
              <a:ext cx="1" cy="1070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766484" y="2369110"/>
            <a:ext cx="197436" cy="197432"/>
            <a:chOff x="2449156" y="1420818"/>
            <a:chExt cx="107082" cy="107080"/>
          </a:xfrm>
        </p:grpSpPr>
        <p:cxnSp>
          <p:nvCxnSpPr>
            <p:cNvPr id="32" name="Straight Connector 31"/>
            <p:cNvCxnSpPr/>
            <p:nvPr/>
          </p:nvCxnSpPr>
          <p:spPr>
            <a:xfrm>
              <a:off x="2502694" y="1420818"/>
              <a:ext cx="0" cy="1070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2502696" y="1420818"/>
              <a:ext cx="1" cy="1070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a:off x="2029767" y="3966078"/>
            <a:ext cx="5084466" cy="954593"/>
          </a:xfrm>
          <a:prstGeom prst="rect">
            <a:avLst/>
          </a:prstGeom>
          <a:solidFill>
            <a:schemeClr val="accent5">
              <a:lumMod val="75000"/>
            </a:schemeClr>
          </a:solidFill>
          <a:ln w="38100" cmpd="sng">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58" name="Straight Arrow Connector 157"/>
          <p:cNvCxnSpPr/>
          <p:nvPr/>
        </p:nvCxnSpPr>
        <p:spPr>
          <a:xfrm>
            <a:off x="3542044" y="3818752"/>
            <a:ext cx="2059913" cy="919"/>
          </a:xfrm>
          <a:prstGeom prst="straightConnector1">
            <a:avLst/>
          </a:prstGeom>
          <a:ln cmpd="sng">
            <a:solidFill>
              <a:schemeClr val="tx1">
                <a:lumMod val="95000"/>
              </a:schemeClr>
            </a:solidFill>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3819230" y="3480762"/>
            <a:ext cx="1505540" cy="369332"/>
          </a:xfrm>
          <a:prstGeom prst="rect">
            <a:avLst/>
          </a:prstGeom>
          <a:noFill/>
        </p:spPr>
        <p:txBody>
          <a:bodyPr wrap="none" rtlCol="0">
            <a:spAutoFit/>
          </a:bodyPr>
          <a:lstStyle/>
          <a:p>
            <a:r>
              <a:rPr lang="en-US" dirty="0"/>
              <a:t>Electric Field</a:t>
            </a:r>
          </a:p>
        </p:txBody>
      </p:sp>
      <p:sp>
        <p:nvSpPr>
          <p:cNvPr id="177" name="TextBox 176"/>
          <p:cNvSpPr txBox="1"/>
          <p:nvPr/>
        </p:nvSpPr>
        <p:spPr>
          <a:xfrm>
            <a:off x="3363977" y="4026698"/>
            <a:ext cx="2416046" cy="369332"/>
          </a:xfrm>
          <a:prstGeom prst="rect">
            <a:avLst/>
          </a:prstGeom>
          <a:noFill/>
        </p:spPr>
        <p:txBody>
          <a:bodyPr wrap="none" rtlCol="0">
            <a:spAutoFit/>
          </a:bodyPr>
          <a:lstStyle/>
          <a:p>
            <a:r>
              <a:rPr lang="en-US" dirty="0"/>
              <a:t>Electron Current Flow</a:t>
            </a:r>
          </a:p>
        </p:txBody>
      </p:sp>
      <p:cxnSp>
        <p:nvCxnSpPr>
          <p:cNvPr id="195" name="Straight Connector 194"/>
          <p:cNvCxnSpPr/>
          <p:nvPr/>
        </p:nvCxnSpPr>
        <p:spPr>
          <a:xfrm flipV="1">
            <a:off x="7212979" y="4143873"/>
            <a:ext cx="176213" cy="510"/>
          </a:xfrm>
          <a:prstGeom prst="line">
            <a:avLst/>
          </a:prstGeom>
          <a:ln cmpd="sng">
            <a:solidFill>
              <a:schemeClr val="tx1"/>
            </a:solidFill>
          </a:ln>
        </p:spPr>
        <p:style>
          <a:lnRef idx="3">
            <a:schemeClr val="dk1"/>
          </a:lnRef>
          <a:fillRef idx="0">
            <a:schemeClr val="dk1"/>
          </a:fillRef>
          <a:effectRef idx="2">
            <a:schemeClr val="dk1"/>
          </a:effectRef>
          <a:fontRef idx="minor">
            <a:schemeClr val="tx1"/>
          </a:fontRef>
        </p:style>
      </p:cxnSp>
      <p:cxnSp>
        <p:nvCxnSpPr>
          <p:cNvPr id="196" name="Straight Connector 195"/>
          <p:cNvCxnSpPr/>
          <p:nvPr/>
        </p:nvCxnSpPr>
        <p:spPr>
          <a:xfrm flipV="1">
            <a:off x="7222503" y="4774906"/>
            <a:ext cx="176213" cy="510"/>
          </a:xfrm>
          <a:prstGeom prst="line">
            <a:avLst/>
          </a:prstGeom>
          <a:ln cmpd="sng">
            <a:solidFill>
              <a:schemeClr val="tx1"/>
            </a:solidFill>
          </a:ln>
        </p:spPr>
        <p:style>
          <a:lnRef idx="3">
            <a:schemeClr val="dk1"/>
          </a:lnRef>
          <a:fillRef idx="0">
            <a:schemeClr val="dk1"/>
          </a:fillRef>
          <a:effectRef idx="2">
            <a:schemeClr val="dk1"/>
          </a:effectRef>
          <a:fontRef idx="minor">
            <a:schemeClr val="tx1"/>
          </a:fontRef>
        </p:style>
      </p:cxnSp>
      <p:grpSp>
        <p:nvGrpSpPr>
          <p:cNvPr id="34" name="Group 33"/>
          <p:cNvGrpSpPr/>
          <p:nvPr/>
        </p:nvGrpSpPr>
        <p:grpSpPr>
          <a:xfrm>
            <a:off x="1766480" y="4049397"/>
            <a:ext cx="197436" cy="197432"/>
            <a:chOff x="2449156" y="1420818"/>
            <a:chExt cx="107082" cy="107080"/>
          </a:xfrm>
        </p:grpSpPr>
        <p:cxnSp>
          <p:nvCxnSpPr>
            <p:cNvPr id="35" name="Straight Connector 34"/>
            <p:cNvCxnSpPr/>
            <p:nvPr/>
          </p:nvCxnSpPr>
          <p:spPr>
            <a:xfrm>
              <a:off x="2502694" y="1420818"/>
              <a:ext cx="0" cy="1070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2502696" y="1420818"/>
              <a:ext cx="1" cy="1070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766481" y="4638621"/>
            <a:ext cx="197436" cy="197432"/>
            <a:chOff x="2449156" y="1420818"/>
            <a:chExt cx="107082" cy="107080"/>
          </a:xfrm>
        </p:grpSpPr>
        <p:cxnSp>
          <p:nvCxnSpPr>
            <p:cNvPr id="38" name="Straight Connector 37"/>
            <p:cNvCxnSpPr/>
            <p:nvPr/>
          </p:nvCxnSpPr>
          <p:spPr>
            <a:xfrm>
              <a:off x="2502694" y="1420818"/>
              <a:ext cx="0" cy="1070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2502696" y="1420818"/>
              <a:ext cx="1" cy="1070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3197524" y="4399087"/>
            <a:ext cx="2837680" cy="121671"/>
            <a:chOff x="3232506" y="4946004"/>
            <a:chExt cx="2837680" cy="121671"/>
          </a:xfrm>
        </p:grpSpPr>
        <p:cxnSp>
          <p:nvCxnSpPr>
            <p:cNvPr id="89" name="Straight Arrow Connector 88"/>
            <p:cNvCxnSpPr/>
            <p:nvPr/>
          </p:nvCxnSpPr>
          <p:spPr>
            <a:xfrm flipH="1" flipV="1">
              <a:off x="3232506" y="5006840"/>
              <a:ext cx="2837680" cy="1"/>
            </a:xfrm>
            <a:prstGeom prst="straightConnector1">
              <a:avLst/>
            </a:prstGeom>
            <a:ln cmpd="sng">
              <a:solidFill>
                <a:srgbClr val="FFFF00"/>
              </a:solidFill>
              <a:prstDash val="solid"/>
              <a:tailEnd type="triangle"/>
            </a:ln>
          </p:spPr>
          <p:style>
            <a:lnRef idx="3">
              <a:schemeClr val="dk1"/>
            </a:lnRef>
            <a:fillRef idx="0">
              <a:schemeClr val="dk1"/>
            </a:fillRef>
            <a:effectRef idx="2">
              <a:schemeClr val="dk1"/>
            </a:effectRef>
            <a:fontRef idx="minor">
              <a:schemeClr val="tx1"/>
            </a:fontRef>
          </p:style>
        </p:cxnSp>
        <p:grpSp>
          <p:nvGrpSpPr>
            <p:cNvPr id="90" name="Group 89"/>
            <p:cNvGrpSpPr/>
            <p:nvPr/>
          </p:nvGrpSpPr>
          <p:grpSpPr>
            <a:xfrm>
              <a:off x="3539559" y="4946004"/>
              <a:ext cx="114301" cy="121671"/>
              <a:chOff x="7496074" y="2935800"/>
              <a:chExt cx="114301" cy="121671"/>
            </a:xfrm>
          </p:grpSpPr>
          <p:sp>
            <p:nvSpPr>
              <p:cNvPr id="91" name="Oval 90"/>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92" name="Straight Connector 91"/>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93" name="Group 92"/>
            <p:cNvGrpSpPr/>
            <p:nvPr/>
          </p:nvGrpSpPr>
          <p:grpSpPr>
            <a:xfrm>
              <a:off x="3669814" y="4946004"/>
              <a:ext cx="114301" cy="121671"/>
              <a:chOff x="7496074" y="2935800"/>
              <a:chExt cx="114301" cy="121671"/>
            </a:xfrm>
          </p:grpSpPr>
          <p:sp>
            <p:nvSpPr>
              <p:cNvPr id="94" name="Oval 93"/>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95" name="Straight Connector 94"/>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96" name="Group 95"/>
            <p:cNvGrpSpPr/>
            <p:nvPr/>
          </p:nvGrpSpPr>
          <p:grpSpPr>
            <a:xfrm>
              <a:off x="3804311" y="4946004"/>
              <a:ext cx="114301" cy="121671"/>
              <a:chOff x="7496074" y="2935800"/>
              <a:chExt cx="114301" cy="121671"/>
            </a:xfrm>
          </p:grpSpPr>
          <p:sp>
            <p:nvSpPr>
              <p:cNvPr id="97" name="Oval 96"/>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98" name="Straight Connector 97"/>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99" name="Group 98"/>
            <p:cNvGrpSpPr/>
            <p:nvPr/>
          </p:nvGrpSpPr>
          <p:grpSpPr>
            <a:xfrm>
              <a:off x="3931872" y="4946004"/>
              <a:ext cx="114301" cy="121671"/>
              <a:chOff x="7496074" y="2935800"/>
              <a:chExt cx="114301" cy="121671"/>
            </a:xfrm>
          </p:grpSpPr>
          <p:sp>
            <p:nvSpPr>
              <p:cNvPr id="100" name="Oval 99"/>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01" name="Straight Connector 100"/>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02" name="Group 101"/>
            <p:cNvGrpSpPr/>
            <p:nvPr/>
          </p:nvGrpSpPr>
          <p:grpSpPr>
            <a:xfrm>
              <a:off x="4062127" y="4946004"/>
              <a:ext cx="114301" cy="121671"/>
              <a:chOff x="7496074" y="2935800"/>
              <a:chExt cx="114301" cy="121671"/>
            </a:xfrm>
          </p:grpSpPr>
          <p:sp>
            <p:nvSpPr>
              <p:cNvPr id="103" name="Oval 102"/>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04" name="Straight Connector 103"/>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05" name="Group 104"/>
            <p:cNvGrpSpPr/>
            <p:nvPr/>
          </p:nvGrpSpPr>
          <p:grpSpPr>
            <a:xfrm>
              <a:off x="4196624" y="4946004"/>
              <a:ext cx="114301" cy="121671"/>
              <a:chOff x="7496074" y="2935800"/>
              <a:chExt cx="114301" cy="121671"/>
            </a:xfrm>
          </p:grpSpPr>
          <p:sp>
            <p:nvSpPr>
              <p:cNvPr id="106" name="Oval 105"/>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07" name="Straight Connector 106"/>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08" name="Group 107"/>
            <p:cNvGrpSpPr/>
            <p:nvPr/>
          </p:nvGrpSpPr>
          <p:grpSpPr>
            <a:xfrm>
              <a:off x="4331121" y="4946004"/>
              <a:ext cx="114301" cy="121671"/>
              <a:chOff x="7496074" y="2935800"/>
              <a:chExt cx="114301" cy="121671"/>
            </a:xfrm>
          </p:grpSpPr>
          <p:sp>
            <p:nvSpPr>
              <p:cNvPr id="109" name="Oval 108"/>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10" name="Straight Connector 109"/>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11" name="Group 110"/>
            <p:cNvGrpSpPr/>
            <p:nvPr/>
          </p:nvGrpSpPr>
          <p:grpSpPr>
            <a:xfrm>
              <a:off x="4461376" y="4946004"/>
              <a:ext cx="114301" cy="121671"/>
              <a:chOff x="7496074" y="2935800"/>
              <a:chExt cx="114301" cy="121671"/>
            </a:xfrm>
          </p:grpSpPr>
          <p:sp>
            <p:nvSpPr>
              <p:cNvPr id="112" name="Oval 111"/>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13" name="Straight Connector 112"/>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14" name="Group 113"/>
            <p:cNvGrpSpPr/>
            <p:nvPr/>
          </p:nvGrpSpPr>
          <p:grpSpPr>
            <a:xfrm>
              <a:off x="4595873" y="4946004"/>
              <a:ext cx="114301" cy="121671"/>
              <a:chOff x="7496074" y="2935800"/>
              <a:chExt cx="114301" cy="121671"/>
            </a:xfrm>
          </p:grpSpPr>
          <p:sp>
            <p:nvSpPr>
              <p:cNvPr id="115" name="Oval 114"/>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16" name="Straight Connector 115"/>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17" name="Group 116"/>
            <p:cNvGrpSpPr/>
            <p:nvPr/>
          </p:nvGrpSpPr>
          <p:grpSpPr>
            <a:xfrm>
              <a:off x="4730320" y="4946004"/>
              <a:ext cx="114301" cy="121671"/>
              <a:chOff x="7496074" y="2935800"/>
              <a:chExt cx="114301" cy="121671"/>
            </a:xfrm>
          </p:grpSpPr>
          <p:sp>
            <p:nvSpPr>
              <p:cNvPr id="118" name="Oval 117"/>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20" name="Straight Connector 119"/>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23" name="Group 122"/>
            <p:cNvGrpSpPr/>
            <p:nvPr/>
          </p:nvGrpSpPr>
          <p:grpSpPr>
            <a:xfrm>
              <a:off x="4860575" y="4946004"/>
              <a:ext cx="114301" cy="121671"/>
              <a:chOff x="7496074" y="2935800"/>
              <a:chExt cx="114301" cy="121671"/>
            </a:xfrm>
          </p:grpSpPr>
          <p:sp>
            <p:nvSpPr>
              <p:cNvPr id="124" name="Oval 123"/>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26" name="Straight Connector 125"/>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27" name="Group 126"/>
            <p:cNvGrpSpPr/>
            <p:nvPr/>
          </p:nvGrpSpPr>
          <p:grpSpPr>
            <a:xfrm>
              <a:off x="4995072" y="4946004"/>
              <a:ext cx="114301" cy="121671"/>
              <a:chOff x="7496074" y="2935800"/>
              <a:chExt cx="114301" cy="121671"/>
            </a:xfrm>
          </p:grpSpPr>
          <p:sp>
            <p:nvSpPr>
              <p:cNvPr id="128" name="Oval 127"/>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29" name="Straight Connector 128"/>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30" name="Group 129"/>
            <p:cNvGrpSpPr/>
            <p:nvPr/>
          </p:nvGrpSpPr>
          <p:grpSpPr>
            <a:xfrm>
              <a:off x="5122633" y="4946004"/>
              <a:ext cx="114301" cy="121671"/>
              <a:chOff x="7496074" y="2935800"/>
              <a:chExt cx="114301" cy="121671"/>
            </a:xfrm>
          </p:grpSpPr>
          <p:sp>
            <p:nvSpPr>
              <p:cNvPr id="131" name="Oval 130"/>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32" name="Straight Connector 131"/>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33" name="Group 132"/>
            <p:cNvGrpSpPr/>
            <p:nvPr/>
          </p:nvGrpSpPr>
          <p:grpSpPr>
            <a:xfrm>
              <a:off x="5252888" y="4946004"/>
              <a:ext cx="114301" cy="121671"/>
              <a:chOff x="7496074" y="2935800"/>
              <a:chExt cx="114301" cy="121671"/>
            </a:xfrm>
          </p:grpSpPr>
          <p:sp>
            <p:nvSpPr>
              <p:cNvPr id="134" name="Oval 133"/>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35" name="Straight Connector 134"/>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36" name="Group 135"/>
            <p:cNvGrpSpPr/>
            <p:nvPr/>
          </p:nvGrpSpPr>
          <p:grpSpPr>
            <a:xfrm>
              <a:off x="5387385" y="4946004"/>
              <a:ext cx="114301" cy="121671"/>
              <a:chOff x="7496074" y="2935800"/>
              <a:chExt cx="114301" cy="121671"/>
            </a:xfrm>
          </p:grpSpPr>
          <p:sp>
            <p:nvSpPr>
              <p:cNvPr id="137" name="Oval 136"/>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38" name="Straight Connector 137"/>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39" name="Group 138"/>
            <p:cNvGrpSpPr/>
            <p:nvPr/>
          </p:nvGrpSpPr>
          <p:grpSpPr>
            <a:xfrm>
              <a:off x="5521882" y="4946004"/>
              <a:ext cx="114301" cy="121671"/>
              <a:chOff x="7496074" y="2935800"/>
              <a:chExt cx="114301" cy="121671"/>
            </a:xfrm>
          </p:grpSpPr>
          <p:sp>
            <p:nvSpPr>
              <p:cNvPr id="140" name="Oval 139"/>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41" name="Straight Connector 140"/>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42" name="Group 141"/>
            <p:cNvGrpSpPr/>
            <p:nvPr/>
          </p:nvGrpSpPr>
          <p:grpSpPr>
            <a:xfrm>
              <a:off x="5652137" y="4946004"/>
              <a:ext cx="114301" cy="121671"/>
              <a:chOff x="7496074" y="2935800"/>
              <a:chExt cx="114301" cy="121671"/>
            </a:xfrm>
          </p:grpSpPr>
          <p:sp>
            <p:nvSpPr>
              <p:cNvPr id="143" name="Oval 142"/>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44" name="Straight Connector 143"/>
              <p:cNvCxnSpPr/>
              <p:nvPr/>
            </p:nvCxnSpPr>
            <p:spPr>
              <a:xfrm>
                <a:off x="7523348" y="2996473"/>
                <a:ext cx="60732" cy="0"/>
              </a:xfrm>
              <a:prstGeom prst="line">
                <a:avLst/>
              </a:prstGeom>
              <a:noFill/>
              <a:ln w="19050" cap="flat" cmpd="sng" algn="ctr">
                <a:solidFill>
                  <a:srgbClr val="000000"/>
                </a:solidFill>
                <a:prstDash val="solid"/>
              </a:ln>
              <a:effectLst/>
            </p:spPr>
          </p:cxnSp>
        </p:grpSp>
        <p:grpSp>
          <p:nvGrpSpPr>
            <p:cNvPr id="145" name="Group 144"/>
            <p:cNvGrpSpPr/>
            <p:nvPr/>
          </p:nvGrpSpPr>
          <p:grpSpPr>
            <a:xfrm>
              <a:off x="5786634" y="4946004"/>
              <a:ext cx="114301" cy="121671"/>
              <a:chOff x="7496074" y="2935800"/>
              <a:chExt cx="114301" cy="121671"/>
            </a:xfrm>
          </p:grpSpPr>
          <p:sp>
            <p:nvSpPr>
              <p:cNvPr id="146" name="Oval 145"/>
              <p:cNvSpPr/>
              <p:nvPr/>
            </p:nvSpPr>
            <p:spPr bwMode="auto">
              <a:xfrm>
                <a:off x="7496074" y="2935800"/>
                <a:ext cx="114301" cy="121671"/>
              </a:xfrm>
              <a:prstGeom prst="ellipse">
                <a:avLst/>
              </a:prstGeom>
              <a:solidFill>
                <a:srgbClr val="FFFF99">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cxnSp>
            <p:nvCxnSpPr>
              <p:cNvPr id="147" name="Straight Connector 146"/>
              <p:cNvCxnSpPr/>
              <p:nvPr/>
            </p:nvCxnSpPr>
            <p:spPr>
              <a:xfrm>
                <a:off x="7523348" y="2996473"/>
                <a:ext cx="60732" cy="0"/>
              </a:xfrm>
              <a:prstGeom prst="line">
                <a:avLst/>
              </a:prstGeom>
              <a:noFill/>
              <a:ln w="19050" cap="flat" cmpd="sng" algn="ctr">
                <a:solidFill>
                  <a:srgbClr val="000000"/>
                </a:solidFill>
                <a:prstDash val="solid"/>
              </a:ln>
              <a:effectLst/>
            </p:spPr>
          </p:cxnSp>
        </p:grpSp>
      </p:grpSp>
      <p:grpSp>
        <p:nvGrpSpPr>
          <p:cNvPr id="14" name="Group 13"/>
          <p:cNvGrpSpPr/>
          <p:nvPr/>
        </p:nvGrpSpPr>
        <p:grpSpPr>
          <a:xfrm>
            <a:off x="2992658" y="2081624"/>
            <a:ext cx="3191013" cy="279862"/>
            <a:chOff x="3176588" y="2644589"/>
            <a:chExt cx="3191013" cy="279862"/>
          </a:xfrm>
        </p:grpSpPr>
        <p:cxnSp>
          <p:nvCxnSpPr>
            <p:cNvPr id="148" name="Straight Arrow Connector 147"/>
            <p:cNvCxnSpPr/>
            <p:nvPr/>
          </p:nvCxnSpPr>
          <p:spPr>
            <a:xfrm>
              <a:off x="3176588" y="2779923"/>
              <a:ext cx="3191013" cy="3242"/>
            </a:xfrm>
            <a:prstGeom prst="straightConnector1">
              <a:avLst/>
            </a:prstGeom>
            <a:ln cmpd="sng">
              <a:solidFill>
                <a:schemeClr val="bg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5869992" y="2645221"/>
              <a:ext cx="274434" cy="276999"/>
              <a:chOff x="5872373" y="2645221"/>
              <a:chExt cx="274434" cy="276999"/>
            </a:xfrm>
          </p:grpSpPr>
          <p:sp>
            <p:nvSpPr>
              <p:cNvPr id="41" name="Oval 40"/>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0" name="TextBox 9"/>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53" name="Group 152"/>
            <p:cNvGrpSpPr/>
            <p:nvPr/>
          </p:nvGrpSpPr>
          <p:grpSpPr>
            <a:xfrm>
              <a:off x="5650612" y="2645221"/>
              <a:ext cx="274434" cy="276999"/>
              <a:chOff x="5872373" y="2645221"/>
              <a:chExt cx="274434" cy="276999"/>
            </a:xfrm>
          </p:grpSpPr>
          <p:sp>
            <p:nvSpPr>
              <p:cNvPr id="154" name="Oval 153"/>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55" name="TextBox 154"/>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56" name="Group 155"/>
            <p:cNvGrpSpPr/>
            <p:nvPr/>
          </p:nvGrpSpPr>
          <p:grpSpPr>
            <a:xfrm>
              <a:off x="5431817" y="2645221"/>
              <a:ext cx="274434" cy="276999"/>
              <a:chOff x="5872373" y="2645221"/>
              <a:chExt cx="274434" cy="276999"/>
            </a:xfrm>
          </p:grpSpPr>
          <p:sp>
            <p:nvSpPr>
              <p:cNvPr id="157" name="Oval 156"/>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59" name="TextBox 158"/>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60" name="Group 159"/>
            <p:cNvGrpSpPr/>
            <p:nvPr/>
          </p:nvGrpSpPr>
          <p:grpSpPr>
            <a:xfrm>
              <a:off x="5212892" y="2644589"/>
              <a:ext cx="274434" cy="276999"/>
              <a:chOff x="5872373" y="2645221"/>
              <a:chExt cx="274434" cy="276999"/>
            </a:xfrm>
          </p:grpSpPr>
          <p:sp>
            <p:nvSpPr>
              <p:cNvPr id="161" name="Oval 160"/>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62" name="TextBox 161"/>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63" name="Group 162"/>
            <p:cNvGrpSpPr/>
            <p:nvPr/>
          </p:nvGrpSpPr>
          <p:grpSpPr>
            <a:xfrm>
              <a:off x="4993512" y="2644589"/>
              <a:ext cx="274434" cy="276999"/>
              <a:chOff x="5872373" y="2645221"/>
              <a:chExt cx="274434" cy="276999"/>
            </a:xfrm>
          </p:grpSpPr>
          <p:sp>
            <p:nvSpPr>
              <p:cNvPr id="164" name="Oval 163"/>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65" name="TextBox 164"/>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66" name="Group 165"/>
            <p:cNvGrpSpPr/>
            <p:nvPr/>
          </p:nvGrpSpPr>
          <p:grpSpPr>
            <a:xfrm>
              <a:off x="4772336" y="2644589"/>
              <a:ext cx="274434" cy="276999"/>
              <a:chOff x="5872373" y="2645221"/>
              <a:chExt cx="274434" cy="276999"/>
            </a:xfrm>
          </p:grpSpPr>
          <p:sp>
            <p:nvSpPr>
              <p:cNvPr id="167" name="Oval 166"/>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68" name="TextBox 167"/>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69" name="Group 168"/>
            <p:cNvGrpSpPr/>
            <p:nvPr/>
          </p:nvGrpSpPr>
          <p:grpSpPr>
            <a:xfrm>
              <a:off x="4553634" y="2647452"/>
              <a:ext cx="274434" cy="276999"/>
              <a:chOff x="5872373" y="2645221"/>
              <a:chExt cx="274434" cy="276999"/>
            </a:xfrm>
          </p:grpSpPr>
          <p:sp>
            <p:nvSpPr>
              <p:cNvPr id="170" name="Oval 169"/>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71" name="TextBox 170"/>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72" name="Group 171"/>
            <p:cNvGrpSpPr/>
            <p:nvPr/>
          </p:nvGrpSpPr>
          <p:grpSpPr>
            <a:xfrm>
              <a:off x="4334254" y="2647452"/>
              <a:ext cx="274434" cy="276999"/>
              <a:chOff x="5872373" y="2645221"/>
              <a:chExt cx="274434" cy="276999"/>
            </a:xfrm>
          </p:grpSpPr>
          <p:sp>
            <p:nvSpPr>
              <p:cNvPr id="173" name="Oval 172"/>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74" name="TextBox 173"/>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78" name="Group 177"/>
            <p:cNvGrpSpPr/>
            <p:nvPr/>
          </p:nvGrpSpPr>
          <p:grpSpPr>
            <a:xfrm>
              <a:off x="4115459" y="2647452"/>
              <a:ext cx="274434" cy="276999"/>
              <a:chOff x="5872373" y="2645221"/>
              <a:chExt cx="274434" cy="276999"/>
            </a:xfrm>
          </p:grpSpPr>
          <p:sp>
            <p:nvSpPr>
              <p:cNvPr id="179" name="Oval 178"/>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80" name="TextBox 179"/>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81" name="Group 180"/>
            <p:cNvGrpSpPr/>
            <p:nvPr/>
          </p:nvGrpSpPr>
          <p:grpSpPr>
            <a:xfrm>
              <a:off x="3896534" y="2646820"/>
              <a:ext cx="274434" cy="276999"/>
              <a:chOff x="5872373" y="2645221"/>
              <a:chExt cx="274434" cy="276999"/>
            </a:xfrm>
          </p:grpSpPr>
          <p:sp>
            <p:nvSpPr>
              <p:cNvPr id="182" name="Oval 181"/>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83" name="TextBox 182"/>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85" name="Group 184"/>
            <p:cNvGrpSpPr/>
            <p:nvPr/>
          </p:nvGrpSpPr>
          <p:grpSpPr>
            <a:xfrm>
              <a:off x="3677154" y="2646820"/>
              <a:ext cx="274434" cy="276999"/>
              <a:chOff x="5872373" y="2645221"/>
              <a:chExt cx="274434" cy="276999"/>
            </a:xfrm>
          </p:grpSpPr>
          <p:sp>
            <p:nvSpPr>
              <p:cNvPr id="186" name="Oval 185"/>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87" name="TextBox 186"/>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89" name="Group 188"/>
            <p:cNvGrpSpPr/>
            <p:nvPr/>
          </p:nvGrpSpPr>
          <p:grpSpPr>
            <a:xfrm>
              <a:off x="3455978" y="2646820"/>
              <a:ext cx="274434" cy="276999"/>
              <a:chOff x="5872373" y="2645221"/>
              <a:chExt cx="274434" cy="276999"/>
            </a:xfrm>
          </p:grpSpPr>
          <p:sp>
            <p:nvSpPr>
              <p:cNvPr id="191" name="Oval 190"/>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92" name="TextBox 191"/>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nvGrpSpPr>
            <p:cNvPr id="193" name="Group 192"/>
            <p:cNvGrpSpPr/>
            <p:nvPr/>
          </p:nvGrpSpPr>
          <p:grpSpPr>
            <a:xfrm>
              <a:off x="3236598" y="2644589"/>
              <a:ext cx="274434" cy="276999"/>
              <a:chOff x="5872373" y="2645221"/>
              <a:chExt cx="274434" cy="276999"/>
            </a:xfrm>
          </p:grpSpPr>
          <p:sp>
            <p:nvSpPr>
              <p:cNvPr id="194" name="Oval 193"/>
              <p:cNvSpPr/>
              <p:nvPr/>
            </p:nvSpPr>
            <p:spPr bwMode="auto">
              <a:xfrm>
                <a:off x="5909329" y="2684950"/>
                <a:ext cx="195229" cy="197542"/>
              </a:xfrm>
              <a:prstGeom prst="ellipse">
                <a:avLst/>
              </a:prstGeom>
              <a:solidFill>
                <a:schemeClr val="bg1">
                  <a:lumMod val="50000"/>
                  <a:lumOff val="50000"/>
                </a:scheme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3497AE">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97" name="TextBox 196"/>
              <p:cNvSpPr txBox="1"/>
              <p:nvPr/>
            </p:nvSpPr>
            <p:spPr>
              <a:xfrm>
                <a:off x="5872373" y="2645221"/>
                <a:ext cx="274434" cy="276999"/>
              </a:xfrm>
              <a:prstGeom prst="rect">
                <a:avLst/>
              </a:prstGeom>
              <a:noFill/>
            </p:spPr>
            <p:txBody>
              <a:bodyPr wrap="none" rtlCol="0">
                <a:spAutoFit/>
              </a:bodyPr>
              <a:lstStyle/>
              <a:p>
                <a:r>
                  <a:rPr lang="en-US" sz="1200" dirty="0">
                    <a:solidFill>
                      <a:schemeClr val="bg1"/>
                    </a:solidFill>
                  </a:rPr>
                  <a:t>+</a:t>
                </a:r>
              </a:p>
            </p:txBody>
          </p:sp>
        </p:grpSp>
      </p:grpSp>
    </p:spTree>
    <p:extLst>
      <p:ext uri="{BB962C8B-B14F-4D97-AF65-F5344CB8AC3E}">
        <p14:creationId xmlns:p14="http://schemas.microsoft.com/office/powerpoint/2010/main" val="16621938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6"/>
          <p:cNvSpPr txBox="1">
            <a:spLocks noChangeArrowheads="1"/>
          </p:cNvSpPr>
          <p:nvPr/>
        </p:nvSpPr>
        <p:spPr bwMode="auto">
          <a:xfrm>
            <a:off x="0" y="-125555"/>
            <a:ext cx="9143999" cy="646331"/>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gradFill>
                  <a:gsLst>
                    <a:gs pos="14000">
                      <a:schemeClr val="accent5"/>
                    </a:gs>
                    <a:gs pos="64000">
                      <a:schemeClr val="tx2"/>
                    </a:gs>
                    <a:gs pos="100000">
                      <a:schemeClr val="tx2"/>
                    </a:gs>
                  </a:gsLst>
                  <a:lin ang="16200000" scaled="1"/>
                </a:gradFill>
                <a:effectLst>
                  <a:outerShdw blurRad="38100" dist="38100" dir="2700000" algn="tl">
                    <a:srgbClr val="000000">
                      <a:alpha val="43137"/>
                    </a:srgbClr>
                  </a:outerShdw>
                </a:effectLst>
                <a:latin typeface="+mj-lt"/>
                <a:cs typeface="Arial" panose="020B0604020202020204" pitchFamily="34" charset="0"/>
              </a:rPr>
              <a:t>Conventional versus Electron Current Flow</a:t>
            </a:r>
          </a:p>
        </p:txBody>
      </p:sp>
      <p:sp>
        <p:nvSpPr>
          <p:cNvPr id="184" name="TextBox 183"/>
          <p:cNvSpPr txBox="1"/>
          <p:nvPr/>
        </p:nvSpPr>
        <p:spPr>
          <a:xfrm>
            <a:off x="182445" y="4781966"/>
            <a:ext cx="8846819" cy="2031325"/>
          </a:xfrm>
          <a:prstGeom prst="rect">
            <a:avLst/>
          </a:prstGeom>
          <a:solidFill>
            <a:srgbClr val="FFFFFF"/>
          </a:solidFill>
          <a:ln w="38100" cmpd="thickThin">
            <a:solidFill>
              <a:schemeClr val="accent1"/>
            </a:solidFill>
          </a:ln>
        </p:spPr>
        <p:txBody>
          <a:bodyPr wrap="square" rtlCol="0">
            <a:spAutoFit/>
          </a:bodyPr>
          <a:lstStyle/>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In a copper wire, only electrons contribute to current flow, not fixed metal atoms held together by covalent bonds. Free outer electrons hop from atom to atom, resulting in location of ionized atoms appearing to move in the opposite direction. Yet only electrons move in the wire.</a:t>
            </a:r>
          </a:p>
          <a:p>
            <a:r>
              <a:rPr lang="en-US" dirty="0">
                <a:solidFill>
                  <a:schemeClr val="bg1"/>
                </a:solidFill>
                <a:latin typeface="Cambria Math" panose="02040503050406030204" pitchFamily="18" charset="0"/>
                <a:ea typeface="Cambria Math" panose="02040503050406030204" pitchFamily="18" charset="0"/>
              </a:rPr>
              <a:t> </a:t>
            </a:r>
          </a:p>
          <a:p>
            <a:pPr marL="285750" indent="-285750">
              <a:buFont typeface="Arial" panose="020B0604020202020204" pitchFamily="34" charset="0"/>
              <a:buChar char="•"/>
            </a:pPr>
            <a:r>
              <a:rPr lang="en-US" dirty="0">
                <a:solidFill>
                  <a:schemeClr val="bg1"/>
                </a:solidFill>
                <a:latin typeface="Cambria Math" panose="02040503050406030204" pitchFamily="18" charset="0"/>
                <a:ea typeface="Cambria Math" panose="02040503050406030204" pitchFamily="18" charset="0"/>
              </a:rPr>
              <a:t>So electrons moving to the left has the same affect as if positive charge moved to the right, which somewhat justifies the continuing usage of conventional current flow.</a:t>
            </a:r>
          </a:p>
        </p:txBody>
      </p:sp>
      <p:grpSp>
        <p:nvGrpSpPr>
          <p:cNvPr id="644" name="Group 643"/>
          <p:cNvGrpSpPr/>
          <p:nvPr/>
        </p:nvGrpSpPr>
        <p:grpSpPr>
          <a:xfrm>
            <a:off x="2243192" y="403087"/>
            <a:ext cx="4338418" cy="4248100"/>
            <a:chOff x="7213546" y="834657"/>
            <a:chExt cx="4338418" cy="4248100"/>
          </a:xfrm>
        </p:grpSpPr>
        <p:sp>
          <p:nvSpPr>
            <p:cNvPr id="645" name="Rectangle 644"/>
            <p:cNvSpPr/>
            <p:nvPr/>
          </p:nvSpPr>
          <p:spPr>
            <a:xfrm>
              <a:off x="7582521" y="1284268"/>
              <a:ext cx="3710778" cy="800474"/>
            </a:xfrm>
            <a:prstGeom prst="rect">
              <a:avLst/>
            </a:prstGeom>
            <a:solidFill>
              <a:srgbClr val="FF9929">
                <a:lumMod val="75000"/>
              </a:srgbClr>
            </a:solidFill>
            <a:ln w="38100" cap="flat" cmpd="sng" algn="ctr">
              <a:solidFill>
                <a:srgbClr val="FFFFFF">
                  <a:lumMod val="9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646" name="Straight Arrow Connector 645"/>
            <p:cNvCxnSpPr/>
            <p:nvPr/>
          </p:nvCxnSpPr>
          <p:spPr>
            <a:xfrm>
              <a:off x="8564881" y="1141676"/>
              <a:ext cx="1727340" cy="771"/>
            </a:xfrm>
            <a:prstGeom prst="straightConnector1">
              <a:avLst/>
            </a:prstGeom>
            <a:noFill/>
            <a:ln w="41275" cap="flat" cmpd="sng" algn="ctr">
              <a:solidFill>
                <a:srgbClr val="FFFFFF"/>
              </a:solidFill>
              <a:prstDash val="solid"/>
              <a:tailEnd type="triangle"/>
            </a:ln>
            <a:effectLst>
              <a:outerShdw blurRad="50800" dist="38100" dir="5400000" rotWithShape="0">
                <a:srgbClr val="000000">
                  <a:alpha val="35000"/>
                </a:srgbClr>
              </a:outerShdw>
            </a:effectLst>
          </p:spPr>
        </p:cxnSp>
        <p:sp>
          <p:nvSpPr>
            <p:cNvPr id="647" name="TextBox 646"/>
            <p:cNvSpPr txBox="1"/>
            <p:nvPr/>
          </p:nvSpPr>
          <p:spPr>
            <a:xfrm>
              <a:off x="8599584" y="834657"/>
              <a:ext cx="1505540"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rPr>
                <a:t>Electric Field</a:t>
              </a:r>
            </a:p>
          </p:txBody>
        </p:sp>
        <p:cxnSp>
          <p:nvCxnSpPr>
            <p:cNvPr id="648" name="Straight Connector 647"/>
            <p:cNvCxnSpPr/>
            <p:nvPr/>
          </p:nvCxnSpPr>
          <p:spPr>
            <a:xfrm flipV="1">
              <a:off x="11379861" y="1474062"/>
              <a:ext cx="167363" cy="746"/>
            </a:xfrm>
            <a:prstGeom prst="line">
              <a:avLst/>
            </a:prstGeom>
            <a:noFill/>
            <a:ln w="31750" cap="flat" cmpd="sng" algn="ctr">
              <a:solidFill>
                <a:srgbClr val="FFFFFF"/>
              </a:solidFill>
              <a:prstDash val="solid"/>
            </a:ln>
            <a:effectLst/>
          </p:spPr>
        </p:cxnSp>
        <p:grpSp>
          <p:nvGrpSpPr>
            <p:cNvPr id="649" name="Group 648"/>
            <p:cNvGrpSpPr/>
            <p:nvPr/>
          </p:nvGrpSpPr>
          <p:grpSpPr>
            <a:xfrm>
              <a:off x="8567823" y="1336320"/>
              <a:ext cx="114301" cy="121671"/>
              <a:chOff x="7496074" y="2935800"/>
              <a:chExt cx="114301" cy="121671"/>
            </a:xfrm>
          </p:grpSpPr>
          <p:sp>
            <p:nvSpPr>
              <p:cNvPr id="724" name="Oval 723"/>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25" name="Straight Connector 724"/>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50" name="Group 649"/>
            <p:cNvGrpSpPr/>
            <p:nvPr/>
          </p:nvGrpSpPr>
          <p:grpSpPr>
            <a:xfrm>
              <a:off x="9343988" y="1342623"/>
              <a:ext cx="114301" cy="121671"/>
              <a:chOff x="7496074" y="2935800"/>
              <a:chExt cx="114301" cy="121671"/>
            </a:xfrm>
          </p:grpSpPr>
          <p:sp>
            <p:nvSpPr>
              <p:cNvPr id="722" name="Oval 721"/>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23" name="Straight Connector 722"/>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51" name="Group 650"/>
            <p:cNvGrpSpPr/>
            <p:nvPr/>
          </p:nvGrpSpPr>
          <p:grpSpPr>
            <a:xfrm>
              <a:off x="10097646" y="1342623"/>
              <a:ext cx="114301" cy="121671"/>
              <a:chOff x="7496074" y="2935800"/>
              <a:chExt cx="114301" cy="121671"/>
            </a:xfrm>
          </p:grpSpPr>
          <p:sp>
            <p:nvSpPr>
              <p:cNvPr id="720" name="Oval 719"/>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21" name="Straight Connector 720"/>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52" name="Group 651"/>
            <p:cNvGrpSpPr/>
            <p:nvPr/>
          </p:nvGrpSpPr>
          <p:grpSpPr>
            <a:xfrm>
              <a:off x="10870998" y="1352391"/>
              <a:ext cx="114301" cy="121671"/>
              <a:chOff x="7496074" y="2935800"/>
              <a:chExt cx="114301" cy="121671"/>
            </a:xfrm>
          </p:grpSpPr>
          <p:sp>
            <p:nvSpPr>
              <p:cNvPr id="718" name="Oval 717"/>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19" name="Straight Connector 718"/>
              <p:cNvCxnSpPr/>
              <p:nvPr/>
            </p:nvCxnSpPr>
            <p:spPr>
              <a:xfrm>
                <a:off x="7523348" y="2996473"/>
                <a:ext cx="60732" cy="0"/>
              </a:xfrm>
              <a:prstGeom prst="line">
                <a:avLst/>
              </a:prstGeom>
              <a:noFill/>
              <a:ln w="19050" cap="flat" cmpd="sng" algn="ctr">
                <a:solidFill>
                  <a:schemeClr val="bg1"/>
                </a:solidFill>
                <a:prstDash val="solid"/>
              </a:ln>
              <a:effectLst/>
            </p:spPr>
          </p:cxnSp>
        </p:grpSp>
        <p:sp>
          <p:nvSpPr>
            <p:cNvPr id="653" name="Rectangle 652"/>
            <p:cNvSpPr/>
            <p:nvPr/>
          </p:nvSpPr>
          <p:spPr bwMode="auto">
            <a:xfrm>
              <a:off x="8030231" y="1676817"/>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54" name="Oval 653"/>
            <p:cNvSpPr/>
            <p:nvPr/>
          </p:nvSpPr>
          <p:spPr bwMode="auto">
            <a:xfrm>
              <a:off x="7661224" y="1508494"/>
              <a:ext cx="371275" cy="378022"/>
            </a:xfrm>
            <a:prstGeom prst="ellipse">
              <a:avLst/>
            </a:prstGeom>
            <a:solidFill>
              <a:schemeClr val="bg1">
                <a:lumMod val="65000"/>
                <a:lumOff val="35000"/>
              </a:schemeClr>
            </a:solidFill>
            <a:ln w="25400" cmpd="sng">
              <a:solidFill>
                <a:schemeClr val="tx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55" name="Oval 654"/>
            <p:cNvSpPr/>
            <p:nvPr/>
          </p:nvSpPr>
          <p:spPr bwMode="auto">
            <a:xfrm>
              <a:off x="8433267" y="1507877"/>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56" name="Rectangle 655"/>
            <p:cNvSpPr/>
            <p:nvPr/>
          </p:nvSpPr>
          <p:spPr bwMode="auto">
            <a:xfrm>
              <a:off x="9576209" y="1676200"/>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57" name="Rectangle 656"/>
            <p:cNvSpPr/>
            <p:nvPr/>
          </p:nvSpPr>
          <p:spPr bwMode="auto">
            <a:xfrm>
              <a:off x="8804180" y="1676200"/>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58" name="Oval 657"/>
            <p:cNvSpPr/>
            <p:nvPr/>
          </p:nvSpPr>
          <p:spPr bwMode="auto">
            <a:xfrm>
              <a:off x="9207202" y="1507877"/>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59" name="Rectangle 658"/>
            <p:cNvSpPr/>
            <p:nvPr/>
          </p:nvSpPr>
          <p:spPr bwMode="auto">
            <a:xfrm>
              <a:off x="10352809" y="1676200"/>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60" name="Oval 659"/>
            <p:cNvSpPr/>
            <p:nvPr/>
          </p:nvSpPr>
          <p:spPr bwMode="auto">
            <a:xfrm>
              <a:off x="10755845" y="1507260"/>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61" name="Oval 660"/>
            <p:cNvSpPr/>
            <p:nvPr/>
          </p:nvSpPr>
          <p:spPr bwMode="auto">
            <a:xfrm>
              <a:off x="9979245" y="1507260"/>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62" name="TextBox 661"/>
            <p:cNvSpPr txBox="1"/>
            <p:nvPr/>
          </p:nvSpPr>
          <p:spPr>
            <a:xfrm>
              <a:off x="7218319" y="1166356"/>
              <a:ext cx="364202" cy="954107"/>
            </a:xfrm>
            <a:prstGeom prst="rect">
              <a:avLst/>
            </a:prstGeom>
            <a:noFill/>
          </p:spPr>
          <p:txBody>
            <a:bodyPr wrap="none" rtlCol="0">
              <a:spAutoFit/>
            </a:bodyPr>
            <a:lstStyle/>
            <a:p>
              <a:r>
                <a:rPr lang="en-US" sz="2800" dirty="0"/>
                <a:t>+</a:t>
              </a:r>
            </a:p>
            <a:p>
              <a:r>
                <a:rPr lang="en-US" sz="2800" dirty="0"/>
                <a:t>+</a:t>
              </a:r>
            </a:p>
          </p:txBody>
        </p:sp>
        <p:cxnSp>
          <p:nvCxnSpPr>
            <p:cNvPr id="663" name="Straight Connector 662"/>
            <p:cNvCxnSpPr/>
            <p:nvPr/>
          </p:nvCxnSpPr>
          <p:spPr>
            <a:xfrm flipV="1">
              <a:off x="11379861" y="1885282"/>
              <a:ext cx="167363" cy="746"/>
            </a:xfrm>
            <a:prstGeom prst="line">
              <a:avLst/>
            </a:prstGeom>
            <a:noFill/>
            <a:ln w="31750" cap="flat" cmpd="sng" algn="ctr">
              <a:solidFill>
                <a:srgbClr val="FFFFFF"/>
              </a:solidFill>
              <a:prstDash val="solid"/>
            </a:ln>
            <a:effectLst/>
          </p:spPr>
        </p:cxnSp>
        <p:sp>
          <p:nvSpPr>
            <p:cNvPr id="664" name="Rectangle 663"/>
            <p:cNvSpPr/>
            <p:nvPr/>
          </p:nvSpPr>
          <p:spPr>
            <a:xfrm>
              <a:off x="7577748" y="2746363"/>
              <a:ext cx="3710778" cy="800474"/>
            </a:xfrm>
            <a:prstGeom prst="rect">
              <a:avLst/>
            </a:prstGeom>
            <a:solidFill>
              <a:srgbClr val="FF9929">
                <a:lumMod val="75000"/>
              </a:srgbClr>
            </a:solidFill>
            <a:ln w="38100" cap="flat" cmpd="sng" algn="ctr">
              <a:solidFill>
                <a:srgbClr val="FFFFFF">
                  <a:lumMod val="9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665" name="Straight Arrow Connector 664"/>
            <p:cNvCxnSpPr/>
            <p:nvPr/>
          </p:nvCxnSpPr>
          <p:spPr>
            <a:xfrm>
              <a:off x="8560108" y="2603771"/>
              <a:ext cx="1727340" cy="771"/>
            </a:xfrm>
            <a:prstGeom prst="straightConnector1">
              <a:avLst/>
            </a:prstGeom>
            <a:noFill/>
            <a:ln w="41275" cap="flat" cmpd="sng" algn="ctr">
              <a:solidFill>
                <a:srgbClr val="FFFFFF"/>
              </a:solidFill>
              <a:prstDash val="solid"/>
              <a:tailEnd type="triangle"/>
            </a:ln>
            <a:effectLst>
              <a:outerShdw blurRad="50800" dist="38100" dir="5400000" rotWithShape="0">
                <a:srgbClr val="000000">
                  <a:alpha val="35000"/>
                </a:srgbClr>
              </a:outerShdw>
            </a:effectLst>
          </p:spPr>
        </p:cxnSp>
        <p:sp>
          <p:nvSpPr>
            <p:cNvPr id="666" name="TextBox 665"/>
            <p:cNvSpPr txBox="1"/>
            <p:nvPr/>
          </p:nvSpPr>
          <p:spPr>
            <a:xfrm>
              <a:off x="8594811" y="2296752"/>
              <a:ext cx="1505540"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rPr>
                <a:t>Electric Field</a:t>
              </a:r>
            </a:p>
          </p:txBody>
        </p:sp>
        <p:cxnSp>
          <p:nvCxnSpPr>
            <p:cNvPr id="667" name="Straight Connector 666"/>
            <p:cNvCxnSpPr/>
            <p:nvPr/>
          </p:nvCxnSpPr>
          <p:spPr>
            <a:xfrm flipV="1">
              <a:off x="11375088" y="2936157"/>
              <a:ext cx="167363" cy="746"/>
            </a:xfrm>
            <a:prstGeom prst="line">
              <a:avLst/>
            </a:prstGeom>
            <a:noFill/>
            <a:ln w="31750" cap="flat" cmpd="sng" algn="ctr">
              <a:solidFill>
                <a:srgbClr val="FFFFFF"/>
              </a:solidFill>
              <a:prstDash val="solid"/>
            </a:ln>
            <a:effectLst/>
          </p:spPr>
        </p:cxnSp>
        <p:grpSp>
          <p:nvGrpSpPr>
            <p:cNvPr id="668" name="Group 667"/>
            <p:cNvGrpSpPr/>
            <p:nvPr/>
          </p:nvGrpSpPr>
          <p:grpSpPr>
            <a:xfrm>
              <a:off x="7781988" y="2798415"/>
              <a:ext cx="114301" cy="121671"/>
              <a:chOff x="7496074" y="2935800"/>
              <a:chExt cx="114301" cy="121671"/>
            </a:xfrm>
          </p:grpSpPr>
          <p:sp>
            <p:nvSpPr>
              <p:cNvPr id="716" name="Oval 715"/>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17" name="Straight Connector 716"/>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69" name="Group 668"/>
            <p:cNvGrpSpPr/>
            <p:nvPr/>
          </p:nvGrpSpPr>
          <p:grpSpPr>
            <a:xfrm>
              <a:off x="9339215" y="2804718"/>
              <a:ext cx="114301" cy="121671"/>
              <a:chOff x="7496074" y="2935800"/>
              <a:chExt cx="114301" cy="121671"/>
            </a:xfrm>
          </p:grpSpPr>
          <p:sp>
            <p:nvSpPr>
              <p:cNvPr id="714" name="Oval 713"/>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15" name="Straight Connector 714"/>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70" name="Group 669"/>
            <p:cNvGrpSpPr/>
            <p:nvPr/>
          </p:nvGrpSpPr>
          <p:grpSpPr>
            <a:xfrm>
              <a:off x="10092873" y="2804718"/>
              <a:ext cx="114301" cy="121671"/>
              <a:chOff x="7496074" y="2935800"/>
              <a:chExt cx="114301" cy="121671"/>
            </a:xfrm>
          </p:grpSpPr>
          <p:sp>
            <p:nvSpPr>
              <p:cNvPr id="712" name="Oval 711"/>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13" name="Straight Connector 712"/>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71" name="Group 670"/>
            <p:cNvGrpSpPr/>
            <p:nvPr/>
          </p:nvGrpSpPr>
          <p:grpSpPr>
            <a:xfrm>
              <a:off x="10866225" y="2814486"/>
              <a:ext cx="114301" cy="121671"/>
              <a:chOff x="7496074" y="2935800"/>
              <a:chExt cx="114301" cy="121671"/>
            </a:xfrm>
          </p:grpSpPr>
          <p:sp>
            <p:nvSpPr>
              <p:cNvPr id="710" name="Oval 709"/>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11" name="Straight Connector 710"/>
              <p:cNvCxnSpPr/>
              <p:nvPr/>
            </p:nvCxnSpPr>
            <p:spPr>
              <a:xfrm>
                <a:off x="7523348" y="2996473"/>
                <a:ext cx="60732" cy="0"/>
              </a:xfrm>
              <a:prstGeom prst="line">
                <a:avLst/>
              </a:prstGeom>
              <a:noFill/>
              <a:ln w="19050" cap="flat" cmpd="sng" algn="ctr">
                <a:solidFill>
                  <a:schemeClr val="bg1"/>
                </a:solidFill>
                <a:prstDash val="solid"/>
              </a:ln>
              <a:effectLst/>
            </p:spPr>
          </p:cxnSp>
        </p:grpSp>
        <p:sp>
          <p:nvSpPr>
            <p:cNvPr id="672" name="Rectangle 671"/>
            <p:cNvSpPr/>
            <p:nvPr/>
          </p:nvSpPr>
          <p:spPr bwMode="auto">
            <a:xfrm>
              <a:off x="8025458" y="3138912"/>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3" name="Oval 672"/>
            <p:cNvSpPr/>
            <p:nvPr/>
          </p:nvSpPr>
          <p:spPr bwMode="auto">
            <a:xfrm>
              <a:off x="7647432" y="2969972"/>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74" name="Rectangle 673"/>
            <p:cNvSpPr/>
            <p:nvPr/>
          </p:nvSpPr>
          <p:spPr bwMode="auto">
            <a:xfrm>
              <a:off x="9571436" y="3138295"/>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5" name="Rectangle 674"/>
            <p:cNvSpPr/>
            <p:nvPr/>
          </p:nvSpPr>
          <p:spPr bwMode="auto">
            <a:xfrm>
              <a:off x="8799407" y="3138295"/>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6" name="Oval 675"/>
            <p:cNvSpPr/>
            <p:nvPr/>
          </p:nvSpPr>
          <p:spPr bwMode="auto">
            <a:xfrm>
              <a:off x="9202429" y="2969972"/>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77" name="Rectangle 676"/>
            <p:cNvSpPr/>
            <p:nvPr/>
          </p:nvSpPr>
          <p:spPr bwMode="auto">
            <a:xfrm>
              <a:off x="10348036" y="3138295"/>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8" name="Oval 677"/>
            <p:cNvSpPr/>
            <p:nvPr/>
          </p:nvSpPr>
          <p:spPr bwMode="auto">
            <a:xfrm>
              <a:off x="10751072" y="2969355"/>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79" name="Oval 678"/>
            <p:cNvSpPr/>
            <p:nvPr/>
          </p:nvSpPr>
          <p:spPr bwMode="auto">
            <a:xfrm>
              <a:off x="9974472" y="2969355"/>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80" name="TextBox 679"/>
            <p:cNvSpPr txBox="1"/>
            <p:nvPr/>
          </p:nvSpPr>
          <p:spPr>
            <a:xfrm>
              <a:off x="7213546" y="2628451"/>
              <a:ext cx="364202" cy="954107"/>
            </a:xfrm>
            <a:prstGeom prst="rect">
              <a:avLst/>
            </a:prstGeom>
            <a:noFill/>
          </p:spPr>
          <p:txBody>
            <a:bodyPr wrap="none" rtlCol="0">
              <a:spAutoFit/>
            </a:bodyPr>
            <a:lstStyle/>
            <a:p>
              <a:r>
                <a:rPr lang="en-US" sz="2800" dirty="0"/>
                <a:t>+</a:t>
              </a:r>
            </a:p>
            <a:p>
              <a:r>
                <a:rPr lang="en-US" sz="2800" dirty="0"/>
                <a:t>+</a:t>
              </a:r>
            </a:p>
          </p:txBody>
        </p:sp>
        <p:cxnSp>
          <p:nvCxnSpPr>
            <p:cNvPr id="681" name="Straight Connector 680"/>
            <p:cNvCxnSpPr/>
            <p:nvPr/>
          </p:nvCxnSpPr>
          <p:spPr>
            <a:xfrm flipV="1">
              <a:off x="11375088" y="3347377"/>
              <a:ext cx="167363" cy="746"/>
            </a:xfrm>
            <a:prstGeom prst="line">
              <a:avLst/>
            </a:prstGeom>
            <a:noFill/>
            <a:ln w="31750" cap="flat" cmpd="sng" algn="ctr">
              <a:solidFill>
                <a:srgbClr val="FFFFFF"/>
              </a:solidFill>
              <a:prstDash val="solid"/>
            </a:ln>
            <a:effectLst/>
          </p:spPr>
        </p:cxnSp>
        <p:sp>
          <p:nvSpPr>
            <p:cNvPr id="682" name="Oval 681"/>
            <p:cNvSpPr/>
            <p:nvPr/>
          </p:nvSpPr>
          <p:spPr bwMode="auto">
            <a:xfrm>
              <a:off x="8419515" y="2963573"/>
              <a:ext cx="371275" cy="378022"/>
            </a:xfrm>
            <a:prstGeom prst="ellipse">
              <a:avLst/>
            </a:prstGeom>
            <a:solidFill>
              <a:schemeClr val="bg1">
                <a:lumMod val="65000"/>
                <a:lumOff val="35000"/>
              </a:schemeClr>
            </a:solidFill>
            <a:ln w="25400" cmpd="sng">
              <a:solidFill>
                <a:schemeClr val="tx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83" name="Rectangle 682"/>
            <p:cNvSpPr/>
            <p:nvPr/>
          </p:nvSpPr>
          <p:spPr>
            <a:xfrm>
              <a:off x="7587261" y="4246562"/>
              <a:ext cx="3710778" cy="800474"/>
            </a:xfrm>
            <a:prstGeom prst="rect">
              <a:avLst/>
            </a:prstGeom>
            <a:solidFill>
              <a:srgbClr val="FF9929">
                <a:lumMod val="75000"/>
              </a:srgbClr>
            </a:solidFill>
            <a:ln w="38100" cap="flat" cmpd="sng" algn="ctr">
              <a:solidFill>
                <a:srgbClr val="FFFFFF">
                  <a:lumMod val="9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684" name="Straight Arrow Connector 683"/>
            <p:cNvCxnSpPr/>
            <p:nvPr/>
          </p:nvCxnSpPr>
          <p:spPr>
            <a:xfrm>
              <a:off x="8569621" y="4103970"/>
              <a:ext cx="1727340" cy="771"/>
            </a:xfrm>
            <a:prstGeom prst="straightConnector1">
              <a:avLst/>
            </a:prstGeom>
            <a:noFill/>
            <a:ln w="41275" cap="flat" cmpd="sng" algn="ctr">
              <a:solidFill>
                <a:srgbClr val="FFFFFF"/>
              </a:solidFill>
              <a:prstDash val="solid"/>
              <a:tailEnd type="triangle"/>
            </a:ln>
            <a:effectLst>
              <a:outerShdw blurRad="50800" dist="38100" dir="5400000" rotWithShape="0">
                <a:srgbClr val="000000">
                  <a:alpha val="35000"/>
                </a:srgbClr>
              </a:outerShdw>
            </a:effectLst>
          </p:spPr>
        </p:cxnSp>
        <p:sp>
          <p:nvSpPr>
            <p:cNvPr id="685" name="TextBox 684"/>
            <p:cNvSpPr txBox="1"/>
            <p:nvPr/>
          </p:nvSpPr>
          <p:spPr>
            <a:xfrm>
              <a:off x="8604324" y="3796951"/>
              <a:ext cx="1505540" cy="36933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rPr>
                <a:t>Electric Field</a:t>
              </a:r>
            </a:p>
          </p:txBody>
        </p:sp>
        <p:cxnSp>
          <p:nvCxnSpPr>
            <p:cNvPr id="686" name="Straight Connector 685"/>
            <p:cNvCxnSpPr/>
            <p:nvPr/>
          </p:nvCxnSpPr>
          <p:spPr>
            <a:xfrm flipV="1">
              <a:off x="11384601" y="4436356"/>
              <a:ext cx="167363" cy="746"/>
            </a:xfrm>
            <a:prstGeom prst="line">
              <a:avLst/>
            </a:prstGeom>
            <a:noFill/>
            <a:ln w="31750" cap="flat" cmpd="sng" algn="ctr">
              <a:solidFill>
                <a:srgbClr val="FFFFFF"/>
              </a:solidFill>
              <a:prstDash val="solid"/>
            </a:ln>
            <a:effectLst/>
          </p:spPr>
        </p:cxnSp>
        <p:grpSp>
          <p:nvGrpSpPr>
            <p:cNvPr id="687" name="Group 686"/>
            <p:cNvGrpSpPr/>
            <p:nvPr/>
          </p:nvGrpSpPr>
          <p:grpSpPr>
            <a:xfrm>
              <a:off x="7791501" y="4298614"/>
              <a:ext cx="114301" cy="121671"/>
              <a:chOff x="7496074" y="2935800"/>
              <a:chExt cx="114301" cy="121671"/>
            </a:xfrm>
          </p:grpSpPr>
          <p:sp>
            <p:nvSpPr>
              <p:cNvPr id="708" name="Oval 707"/>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09" name="Straight Connector 708"/>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88" name="Group 687"/>
            <p:cNvGrpSpPr/>
            <p:nvPr/>
          </p:nvGrpSpPr>
          <p:grpSpPr>
            <a:xfrm>
              <a:off x="8558145" y="4304917"/>
              <a:ext cx="114301" cy="121671"/>
              <a:chOff x="7496074" y="2935800"/>
              <a:chExt cx="114301" cy="121671"/>
            </a:xfrm>
          </p:grpSpPr>
          <p:sp>
            <p:nvSpPr>
              <p:cNvPr id="706" name="Oval 705"/>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07" name="Straight Connector 706"/>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89" name="Group 688"/>
            <p:cNvGrpSpPr/>
            <p:nvPr/>
          </p:nvGrpSpPr>
          <p:grpSpPr>
            <a:xfrm>
              <a:off x="10102386" y="4304917"/>
              <a:ext cx="114301" cy="121671"/>
              <a:chOff x="7496074" y="2935800"/>
              <a:chExt cx="114301" cy="121671"/>
            </a:xfrm>
          </p:grpSpPr>
          <p:sp>
            <p:nvSpPr>
              <p:cNvPr id="704" name="Oval 703"/>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05" name="Straight Connector 704"/>
              <p:cNvCxnSpPr/>
              <p:nvPr/>
            </p:nvCxnSpPr>
            <p:spPr>
              <a:xfrm>
                <a:off x="7523348" y="2996473"/>
                <a:ext cx="60732" cy="0"/>
              </a:xfrm>
              <a:prstGeom prst="line">
                <a:avLst/>
              </a:prstGeom>
              <a:noFill/>
              <a:ln w="19050" cap="flat" cmpd="sng" algn="ctr">
                <a:solidFill>
                  <a:schemeClr val="bg1"/>
                </a:solidFill>
                <a:prstDash val="solid"/>
              </a:ln>
              <a:effectLst/>
            </p:spPr>
          </p:cxnSp>
        </p:grpSp>
        <p:grpSp>
          <p:nvGrpSpPr>
            <p:cNvPr id="690" name="Group 689"/>
            <p:cNvGrpSpPr/>
            <p:nvPr/>
          </p:nvGrpSpPr>
          <p:grpSpPr>
            <a:xfrm>
              <a:off x="10875738" y="4314685"/>
              <a:ext cx="114301" cy="121671"/>
              <a:chOff x="7496074" y="2935800"/>
              <a:chExt cx="114301" cy="121671"/>
            </a:xfrm>
          </p:grpSpPr>
          <p:sp>
            <p:nvSpPr>
              <p:cNvPr id="702" name="Oval 701"/>
              <p:cNvSpPr/>
              <p:nvPr/>
            </p:nvSpPr>
            <p:spPr bwMode="auto">
              <a:xfrm>
                <a:off x="7496074" y="2935800"/>
                <a:ext cx="114301" cy="121671"/>
              </a:xfrm>
              <a:prstGeom prst="ellipse">
                <a:avLst/>
              </a:prstGeom>
              <a:solidFill>
                <a:schemeClr val="tx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703" name="Straight Connector 702"/>
              <p:cNvCxnSpPr/>
              <p:nvPr/>
            </p:nvCxnSpPr>
            <p:spPr>
              <a:xfrm>
                <a:off x="7523348" y="2996473"/>
                <a:ext cx="60732" cy="0"/>
              </a:xfrm>
              <a:prstGeom prst="line">
                <a:avLst/>
              </a:prstGeom>
              <a:noFill/>
              <a:ln w="19050" cap="flat" cmpd="sng" algn="ctr">
                <a:solidFill>
                  <a:schemeClr val="bg1"/>
                </a:solidFill>
                <a:prstDash val="solid"/>
              </a:ln>
              <a:effectLst/>
            </p:spPr>
          </p:cxnSp>
        </p:grpSp>
        <p:sp>
          <p:nvSpPr>
            <p:cNvPr id="691" name="Rectangle 690"/>
            <p:cNvSpPr/>
            <p:nvPr/>
          </p:nvSpPr>
          <p:spPr bwMode="auto">
            <a:xfrm>
              <a:off x="8034971" y="4639111"/>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92" name="Oval 691"/>
            <p:cNvSpPr/>
            <p:nvPr/>
          </p:nvSpPr>
          <p:spPr bwMode="auto">
            <a:xfrm>
              <a:off x="7656945" y="4470171"/>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93" name="Rectangle 692"/>
            <p:cNvSpPr/>
            <p:nvPr/>
          </p:nvSpPr>
          <p:spPr bwMode="auto">
            <a:xfrm>
              <a:off x="9580949" y="4638494"/>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94" name="Rectangle 693"/>
            <p:cNvSpPr/>
            <p:nvPr/>
          </p:nvSpPr>
          <p:spPr bwMode="auto">
            <a:xfrm>
              <a:off x="8808920" y="4638494"/>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95" name="Oval 694"/>
            <p:cNvSpPr/>
            <p:nvPr/>
          </p:nvSpPr>
          <p:spPr bwMode="auto">
            <a:xfrm>
              <a:off x="8421359" y="4470171"/>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96" name="Rectangle 695"/>
            <p:cNvSpPr/>
            <p:nvPr/>
          </p:nvSpPr>
          <p:spPr bwMode="auto">
            <a:xfrm>
              <a:off x="10357549" y="4638494"/>
              <a:ext cx="401130" cy="4571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97" name="Oval 696"/>
            <p:cNvSpPr/>
            <p:nvPr/>
          </p:nvSpPr>
          <p:spPr bwMode="auto">
            <a:xfrm>
              <a:off x="10760585" y="4469554"/>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98" name="Oval 697"/>
            <p:cNvSpPr/>
            <p:nvPr/>
          </p:nvSpPr>
          <p:spPr bwMode="auto">
            <a:xfrm>
              <a:off x="9983985" y="4469554"/>
              <a:ext cx="371275" cy="378022"/>
            </a:xfrm>
            <a:prstGeom prst="ellipse">
              <a:avLst/>
            </a:prstGeom>
            <a:solidFill>
              <a:schemeClr val="tx1">
                <a:lumMod val="65000"/>
              </a:schemeClr>
            </a:solidFill>
            <a:ln w="25400" cmpd="sng">
              <a:solidFill>
                <a:schemeClr val="bg1">
                  <a:lumMod val="50000"/>
                  <a:lumOff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sp>
          <p:nvSpPr>
            <p:cNvPr id="699" name="TextBox 698"/>
            <p:cNvSpPr txBox="1"/>
            <p:nvPr/>
          </p:nvSpPr>
          <p:spPr>
            <a:xfrm>
              <a:off x="7223059" y="4128650"/>
              <a:ext cx="364202" cy="954107"/>
            </a:xfrm>
            <a:prstGeom prst="rect">
              <a:avLst/>
            </a:prstGeom>
            <a:noFill/>
          </p:spPr>
          <p:txBody>
            <a:bodyPr wrap="none" rtlCol="0">
              <a:spAutoFit/>
            </a:bodyPr>
            <a:lstStyle/>
            <a:p>
              <a:r>
                <a:rPr lang="en-US" sz="2800" dirty="0"/>
                <a:t>+</a:t>
              </a:r>
            </a:p>
            <a:p>
              <a:r>
                <a:rPr lang="en-US" sz="2800" dirty="0"/>
                <a:t>+</a:t>
              </a:r>
            </a:p>
          </p:txBody>
        </p:sp>
        <p:cxnSp>
          <p:nvCxnSpPr>
            <p:cNvPr id="700" name="Straight Connector 699"/>
            <p:cNvCxnSpPr/>
            <p:nvPr/>
          </p:nvCxnSpPr>
          <p:spPr>
            <a:xfrm flipV="1">
              <a:off x="11384601" y="4847576"/>
              <a:ext cx="167363" cy="746"/>
            </a:xfrm>
            <a:prstGeom prst="line">
              <a:avLst/>
            </a:prstGeom>
            <a:noFill/>
            <a:ln w="31750" cap="flat" cmpd="sng" algn="ctr">
              <a:solidFill>
                <a:srgbClr val="FFFFFF"/>
              </a:solidFill>
              <a:prstDash val="solid"/>
            </a:ln>
            <a:effectLst/>
          </p:spPr>
        </p:cxnSp>
        <p:sp>
          <p:nvSpPr>
            <p:cNvPr id="701" name="Oval 700"/>
            <p:cNvSpPr/>
            <p:nvPr/>
          </p:nvSpPr>
          <p:spPr bwMode="auto">
            <a:xfrm>
              <a:off x="9196426" y="4463112"/>
              <a:ext cx="371275" cy="378022"/>
            </a:xfrm>
            <a:prstGeom prst="ellipse">
              <a:avLst/>
            </a:prstGeom>
            <a:solidFill>
              <a:schemeClr val="bg1">
                <a:lumMod val="65000"/>
                <a:lumOff val="35000"/>
              </a:schemeClr>
            </a:solidFill>
            <a:ln w="25400" cmpd="sng">
              <a:solidFill>
                <a:schemeClr val="tx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Segoe" pitchFamily="34" charset="0"/>
                </a:rPr>
                <a:t>+</a:t>
              </a:r>
            </a:p>
          </p:txBody>
        </p:sp>
      </p:grpSp>
    </p:spTree>
    <p:extLst>
      <p:ext uri="{BB962C8B-B14F-4D97-AF65-F5344CB8AC3E}">
        <p14:creationId xmlns:p14="http://schemas.microsoft.com/office/powerpoint/2010/main" val="22958453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90"/>
          <p:cNvSpPr/>
          <p:nvPr/>
        </p:nvSpPr>
        <p:spPr>
          <a:xfrm>
            <a:off x="226645" y="986411"/>
            <a:ext cx="8690708" cy="3477875"/>
          </a:xfrm>
          <a:prstGeom prst="rect">
            <a:avLst/>
          </a:prstGeom>
          <a:solidFill>
            <a:srgbClr val="FFFFFF"/>
          </a:solidFill>
          <a:ln w="38100" cmpd="thickThin">
            <a:solidFill>
              <a:schemeClr val="accent1"/>
            </a:solidFill>
          </a:ln>
        </p:spPr>
        <p:txBody>
          <a:bodyPr wrap="square">
            <a:spAutoFit/>
          </a:bodyPr>
          <a:lstStyle/>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Electronic devices like diodes and transistors use schematic symbols that indicate conventional current flow direction. Consequently, conventional current flow is most commonly used in electronics.</a:t>
            </a:r>
          </a:p>
          <a:p>
            <a:pPr marL="342900" indent="-342900">
              <a:buFont typeface="Arial" panose="020B0604020202020204" pitchFamily="34" charset="0"/>
              <a:buChar char="•"/>
            </a:pPr>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Almost all circuit classes use conventional current flow, realizing that at the atomic level electrons actually move in the opposite direction in wires and electronic devices such as diodes and transistor.</a:t>
            </a:r>
          </a:p>
          <a:p>
            <a:endParaRPr lang="en-US" sz="2000" dirty="0">
              <a:solidFill>
                <a:schemeClr val="bg1"/>
              </a:solidFill>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000" dirty="0">
                <a:solidFill>
                  <a:schemeClr val="bg1"/>
                </a:solidFill>
                <a:latin typeface="Cambria Math" panose="02040503050406030204" pitchFamily="18" charset="0"/>
                <a:ea typeface="Cambria Math" panose="02040503050406030204" pitchFamily="18" charset="0"/>
              </a:rPr>
              <a:t>Conventional versus Electron Current Flow can be initially confusing, but is something that Electrical Engineers have successfully dealt with for some time.</a:t>
            </a:r>
          </a:p>
        </p:txBody>
      </p:sp>
      <p:grpSp>
        <p:nvGrpSpPr>
          <p:cNvPr id="2" name="Group 1"/>
          <p:cNvGrpSpPr/>
          <p:nvPr/>
        </p:nvGrpSpPr>
        <p:grpSpPr>
          <a:xfrm>
            <a:off x="1828799" y="4712295"/>
            <a:ext cx="5486400" cy="2036167"/>
            <a:chOff x="1258432" y="4821833"/>
            <a:chExt cx="5486400" cy="2036167"/>
          </a:xfrm>
        </p:grpSpPr>
        <p:pic>
          <p:nvPicPr>
            <p:cNvPr id="192" name="Picture 191"/>
            <p:cNvPicPr>
              <a:picLocks noChangeAspect="1"/>
            </p:cNvPicPr>
            <p:nvPr/>
          </p:nvPicPr>
          <p:blipFill rotWithShape="1">
            <a:blip r:embed="rId2">
              <a:extLst>
                <a:ext uri="{28A0092B-C50C-407E-A947-70E740481C1C}">
                  <a14:useLocalDpi xmlns:a14="http://schemas.microsoft.com/office/drawing/2010/main" val="0"/>
                </a:ext>
              </a:extLst>
            </a:blip>
            <a:srcRect l="13200" r="26200"/>
            <a:stretch/>
          </p:blipFill>
          <p:spPr>
            <a:xfrm>
              <a:off x="1258432" y="4821833"/>
              <a:ext cx="5486400" cy="2036167"/>
            </a:xfrm>
            <a:prstGeom prst="rect">
              <a:avLst/>
            </a:prstGeom>
          </p:spPr>
        </p:pic>
        <p:cxnSp>
          <p:nvCxnSpPr>
            <p:cNvPr id="193" name="Straight Arrow Connector 192"/>
            <p:cNvCxnSpPr/>
            <p:nvPr/>
          </p:nvCxnSpPr>
          <p:spPr>
            <a:xfrm>
              <a:off x="1956342" y="6126037"/>
              <a:ext cx="537586" cy="4761"/>
            </a:xfrm>
            <a:prstGeom prst="straightConnector1">
              <a:avLst/>
            </a:prstGeom>
            <a:ln cmpd="sng">
              <a:solidFill>
                <a:schemeClr val="bg2"/>
              </a:solidFill>
              <a:tailEnd type="triangle"/>
            </a:ln>
          </p:spPr>
          <p:style>
            <a:lnRef idx="3">
              <a:schemeClr val="dk1"/>
            </a:lnRef>
            <a:fillRef idx="0">
              <a:schemeClr val="dk1"/>
            </a:fillRef>
            <a:effectRef idx="2">
              <a:schemeClr val="dk1"/>
            </a:effectRef>
            <a:fontRef idx="minor">
              <a:schemeClr val="tx1"/>
            </a:fontRef>
          </p:style>
        </p:cxnSp>
        <p:sp>
          <p:nvSpPr>
            <p:cNvPr id="194" name="TextBox 193"/>
            <p:cNvSpPr txBox="1"/>
            <p:nvPr/>
          </p:nvSpPr>
          <p:spPr>
            <a:xfrm>
              <a:off x="4951874" y="6086771"/>
              <a:ext cx="1280066" cy="523220"/>
            </a:xfrm>
            <a:prstGeom prst="rect">
              <a:avLst/>
            </a:prstGeom>
            <a:noFill/>
          </p:spPr>
          <p:txBody>
            <a:bodyPr wrap="square" rtlCol="0">
              <a:spAutoFit/>
            </a:bodyPr>
            <a:lstStyle/>
            <a:p>
              <a:r>
                <a:rPr lang="en-US" sz="1400" dirty="0">
                  <a:solidFill>
                    <a:schemeClr val="bg2"/>
                  </a:solidFill>
                </a:rPr>
                <a:t>Conventional Current Flow</a:t>
              </a:r>
            </a:p>
          </p:txBody>
        </p:sp>
        <p:sp>
          <p:nvSpPr>
            <p:cNvPr id="195" name="TextBox 194"/>
            <p:cNvSpPr txBox="1"/>
            <p:nvPr/>
          </p:nvSpPr>
          <p:spPr>
            <a:xfrm>
              <a:off x="1727977" y="6180949"/>
              <a:ext cx="1280066" cy="523220"/>
            </a:xfrm>
            <a:prstGeom prst="rect">
              <a:avLst/>
            </a:prstGeom>
            <a:noFill/>
          </p:spPr>
          <p:txBody>
            <a:bodyPr wrap="square" rtlCol="0">
              <a:spAutoFit/>
            </a:bodyPr>
            <a:lstStyle/>
            <a:p>
              <a:r>
                <a:rPr lang="en-US" sz="1400" dirty="0">
                  <a:solidFill>
                    <a:schemeClr val="bg2"/>
                  </a:solidFill>
                </a:rPr>
                <a:t>Conventional Current Flow</a:t>
              </a:r>
            </a:p>
          </p:txBody>
        </p:sp>
        <p:cxnSp>
          <p:nvCxnSpPr>
            <p:cNvPr id="196" name="Straight Arrow Connector 195"/>
            <p:cNvCxnSpPr/>
            <p:nvPr/>
          </p:nvCxnSpPr>
          <p:spPr>
            <a:xfrm>
              <a:off x="4633913" y="6000227"/>
              <a:ext cx="318511" cy="287571"/>
            </a:xfrm>
            <a:prstGeom prst="straightConnector1">
              <a:avLst/>
            </a:prstGeom>
            <a:ln cmpd="sng">
              <a:solidFill>
                <a:schemeClr val="bg2"/>
              </a:solidFill>
              <a:tailEnd type="triangle"/>
            </a:ln>
          </p:spPr>
          <p:style>
            <a:lnRef idx="3">
              <a:schemeClr val="dk1"/>
            </a:lnRef>
            <a:fillRef idx="0">
              <a:schemeClr val="dk1"/>
            </a:fillRef>
            <a:effectRef idx="2">
              <a:schemeClr val="dk1"/>
            </a:effectRef>
            <a:fontRef idx="minor">
              <a:schemeClr val="tx1"/>
            </a:fontRef>
          </p:style>
        </p:cxnSp>
      </p:grpSp>
      <p:sp>
        <p:nvSpPr>
          <p:cNvPr id="9" name="Text Box 6"/>
          <p:cNvSpPr txBox="1">
            <a:spLocks noChangeArrowheads="1"/>
          </p:cNvSpPr>
          <p:nvPr/>
        </p:nvSpPr>
        <p:spPr bwMode="auto">
          <a:xfrm>
            <a:off x="0" y="189924"/>
            <a:ext cx="9143999" cy="646331"/>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dirty="0">
                <a:gradFill>
                  <a:gsLst>
                    <a:gs pos="14000">
                      <a:schemeClr val="accent5"/>
                    </a:gs>
                    <a:gs pos="64000">
                      <a:schemeClr val="tx2"/>
                    </a:gs>
                    <a:gs pos="100000">
                      <a:schemeClr val="tx2"/>
                    </a:gs>
                  </a:gsLst>
                  <a:lin ang="16200000" scaled="1"/>
                </a:gradFill>
                <a:latin typeface="+mj-lt"/>
                <a:cs typeface="Arial" panose="020B0604020202020204" pitchFamily="34" charset="0"/>
              </a:rPr>
              <a:t>Conventional versus Electron Current Flow</a:t>
            </a:r>
          </a:p>
        </p:txBody>
      </p:sp>
    </p:spTree>
    <p:extLst>
      <p:ext uri="{BB962C8B-B14F-4D97-AF65-F5344CB8AC3E}">
        <p14:creationId xmlns:p14="http://schemas.microsoft.com/office/powerpoint/2010/main" val="777134421"/>
      </p:ext>
    </p:extLst>
  </p:cSld>
  <p:clrMapOvr>
    <a:masterClrMapping/>
  </p:clrMapOvr>
  <p:transition>
    <p:fade/>
  </p:transition>
</p:sld>
</file>

<file path=ppt/theme/theme1.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D1A115FF-D138-4C75-9194-DBE918856BE0}" vid="{DE4019B1-55F9-4C31-909A-C1AB600B0BE0}"/>
    </a:ext>
  </a:extLst>
</a:theme>
</file>

<file path=ppt/theme/theme3.xml><?xml version="1.0" encoding="utf-8"?>
<a:theme xmlns:a="http://schemas.openxmlformats.org/drawingml/2006/main" name="Blue Segoe 4-3 template-template_April-17-2007">
  <a:themeElements>
    <a:clrScheme name="Custom 16">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7F7F7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1_Blue Segoe 4-3 template-template_April-17-2007">
  <a:themeElements>
    <a:clrScheme name="Custom 16">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6" ma:contentTypeDescription="Create a new document." ma:contentTypeScope="" ma:versionID="db9c3d1d8e4a9a325958963e339d3225">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e8bfb401f056368e05e768ab10560b71"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B376C1-A600-4E34-8C0B-1110BEE57C0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835E3D-2492-4FEA-A9FB-15593CF9A007}">
  <ds:schemaRefs>
    <ds:schemaRef ds:uri="http://schemas.microsoft.com/sharepoint/v3/contenttype/forms"/>
  </ds:schemaRefs>
</ds:datastoreItem>
</file>

<file path=customXml/itemProps3.xml><?xml version="1.0" encoding="utf-8"?>
<ds:datastoreItem xmlns:ds="http://schemas.openxmlformats.org/officeDocument/2006/customXml" ds:itemID="{08D3A5C3-653D-430D-B14E-33E3C2BB70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20174</TotalTime>
  <Words>3647</Words>
  <Application>Microsoft Office PowerPoint</Application>
  <PresentationFormat>On-screen Show (4:3)</PresentationFormat>
  <Paragraphs>555</Paragraphs>
  <Slides>38</Slides>
  <Notes>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38</vt:i4>
      </vt:variant>
    </vt:vector>
  </HeadingPairs>
  <TitlesOfParts>
    <vt:vector size="50" baseType="lpstr">
      <vt:lpstr>Cambria Math</vt:lpstr>
      <vt:lpstr>Galliard BT</vt:lpstr>
      <vt:lpstr>Segoe</vt:lpstr>
      <vt:lpstr>Arial</vt:lpstr>
      <vt:lpstr>Cambria</vt:lpstr>
      <vt:lpstr>Wingdings</vt:lpstr>
      <vt:lpstr>Calibri</vt:lpstr>
      <vt:lpstr>Courier New</vt:lpstr>
      <vt:lpstr>SoftwareDevelopment</vt:lpstr>
      <vt:lpstr>Theme1</vt:lpstr>
      <vt:lpstr>Blue Segoe 4-3 template-template_April-17-2007</vt:lpstr>
      <vt:lpstr>1_Blue Segoe 4-3 template-template_April-17-2007</vt:lpstr>
      <vt:lpstr>ECEN 150 Circuit Analysis I</vt:lpstr>
      <vt:lpstr>Electrical Charge</vt:lpstr>
      <vt:lpstr>Electrical Current</vt:lpstr>
      <vt:lpstr>Direct Current (dc)</vt:lpstr>
      <vt:lpstr>Direct and Alternating Current</vt:lpstr>
      <vt:lpstr>PowerPoint Presentation</vt:lpstr>
      <vt:lpstr>PowerPoint Presentation</vt:lpstr>
      <vt:lpstr>PowerPoint Presentation</vt:lpstr>
      <vt:lpstr>PowerPoint Presentation</vt:lpstr>
      <vt:lpstr>Voltage</vt:lpstr>
      <vt:lpstr> Common Sources of Voltage/EMF</vt:lpstr>
      <vt:lpstr>Current and Voltage</vt:lpstr>
      <vt:lpstr>Voltage and Current Sources</vt:lpstr>
      <vt:lpstr>Independent dc Voltage and Current Sources</vt:lpstr>
      <vt:lpstr>Dependent Voltage and Current Sources</vt:lpstr>
      <vt:lpstr>Dependent Voltage Sources</vt:lpstr>
      <vt:lpstr>Dependent Current Sources</vt:lpstr>
      <vt:lpstr>Electrical Power and Energy</vt:lpstr>
      <vt:lpstr>Passive Sign Convention</vt:lpstr>
      <vt:lpstr>Passive Sign Convention (Continued)</vt:lpstr>
      <vt:lpstr>Circuit Element Power Calculation Example 1</vt:lpstr>
      <vt:lpstr>Circuit Element Power Calculation Example 2</vt:lpstr>
      <vt:lpstr>What are Employers Looking For?</vt:lpstr>
      <vt:lpstr>When you come across a problem that you    don’t understand, what should you do?</vt:lpstr>
      <vt:lpstr>Author’s Problem Solving Process</vt:lpstr>
      <vt:lpstr>FDMAT108 Problem Solving Process</vt:lpstr>
      <vt:lpstr>Water Analogy for Electricity</vt:lpstr>
      <vt:lpstr>PowerPoint Presentation</vt:lpstr>
      <vt:lpstr>PowerPoint Presentation</vt:lpstr>
      <vt:lpstr>ECEN 150  Course Topics</vt:lpstr>
      <vt:lpstr>Practice Quiz Time</vt:lpstr>
      <vt:lpstr>PowerPoint Presentation</vt:lpstr>
      <vt:lpstr>PowerPoint Presentation</vt:lpstr>
      <vt:lpstr>Practice Quiz Time</vt:lpstr>
      <vt:lpstr>Practice Quiz Time</vt:lpstr>
      <vt:lpstr>Basics of Electricity – Atomic Structure</vt:lpstr>
      <vt:lpstr>PowerPoint Presentation</vt:lpstr>
      <vt:lpstr>dc Voltage and Current Sources (Continued)</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Helfrich</dc:creator>
  <cp:lastModifiedBy>Swenson, Jody</cp:lastModifiedBy>
  <cp:revision>932</cp:revision>
  <dcterms:created xsi:type="dcterms:W3CDTF">2006-08-16T21:35:30Z</dcterms:created>
  <dcterms:modified xsi:type="dcterms:W3CDTF">2020-04-20T16:52:56Z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